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6" r:id="rId16"/>
    <p:sldId id="275" r:id="rId17"/>
    <p:sldId id="27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4EA"/>
    <a:srgbClr val="51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45187-D7D7-04CE-DE5B-CFD63288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1E7D7-53C8-93E9-C6CF-970CD29B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71EE45-CB5A-0669-D1A7-66A2CE9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A99A22-2DF2-E66C-4F60-76AB565B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A8F0FE-E017-0230-2FB6-B4CE7B35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607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69A2-2F32-608B-1589-B47ED0DB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2E3B5C-3861-D1F0-0F7D-18CCA406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B957FF-25A5-9F63-1927-5459406D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323342-06F5-CB46-6D2F-418CEEF3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2D79D0-EADC-2A71-FC60-B5C59433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89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AEF62E-0060-9812-BFE0-E9B03C58C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95945E-4CF8-3D72-F6FF-0607BA3C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E05588-89A2-B94A-FA21-F33D963D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709D5F-46B9-5CA8-4B92-CC3E999B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61F262-81F2-FD7C-2836-C199CF8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51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A210-A113-485E-BD4B-0EAC217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D710CB-9DC2-23EA-0B40-7740CAB3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FEAEDE-6833-B0CB-41FA-1B2FEB5F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4B8BBC-E346-3DBB-25A2-971E8CC2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19B779-7A4C-3FAA-D4AB-0C6BD210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69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F37FB-97CE-7FE3-6053-AD3B2517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683375-12F5-27FA-3939-42922C84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6C0C8E-B22F-1E78-AF5C-B5D2A702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A95DA8-6B49-EB7B-F82E-0EFFAE58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598A65-FBD0-5950-EC49-B5CB60E3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24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81A8F-304F-566B-4911-AE44ADD4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43499D-7F5E-7087-1BBD-D387468D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151708-560D-659D-C5E3-41656378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F6B811-E22C-D7C2-095E-E5E9EFC6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172E0C-6D34-6F28-326A-E384370E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4F2501-7F6B-08E4-67A8-CCC99475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4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04475-5C47-8282-3A98-E561E17B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BC9D9CD-EA11-338C-3729-298B7D2A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48A9190-D857-9BD3-E829-0FA32874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7ED88CA-28D4-5BC9-85A3-E461F37B4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1D0C47A-35DA-DB32-B51D-DE3817F7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79307AA-E38F-3ABB-2388-6365DAC5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C78F83F-F615-7334-77FF-DF7AE0B0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D05F584-E120-C133-E732-E5076E1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3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F036-BB25-324C-86B5-A180FF67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6E80F58-CC02-8141-A405-4AD41310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644015D-E856-5A55-5BEA-E24C6D34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7103E5-BF08-60C1-1E83-1B2F23A9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6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E01ED98-D28B-60EE-A3CD-000AEDF3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3C04950-812E-C5E2-6758-B7757514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9D7630-2254-E0E1-48D3-4A63F151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47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7A19-76CE-7395-A337-2C34326A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5B0188-F8DD-1F5F-6722-F8D8D87A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29CAE3-02AA-894B-0A2B-FAEFAA391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D5CC22-388F-1372-6189-AAFB3130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FDAC1E-5A17-465A-D668-51A01280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BFA2BA-4C4B-C9D7-A174-5BB910B6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57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E49C0-9D8F-FC39-8BB4-76893131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CA873ED-5331-7EF1-5EFB-F66CD4696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5F0FB7-6549-E463-F308-4077BA411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CD0BAD-D28E-A8ED-EB59-9DD6E60F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FFF720-63C9-69BF-E422-DB48CCC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A6671D7-0FFB-C67F-6654-BF958F1C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32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E3CAA65-7E66-5968-06AF-A4DC360F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22450A-1464-C162-8392-7B00B4AA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A4EE62-1CCB-55D9-1D36-E5CF809D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DFAB-1317-44F2-BD7F-6676E36C17AB}" type="datetimeFigureOut">
              <a:rPr lang="pt-PT" smtClean="0"/>
              <a:t>08/11/2023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682181-35BA-FD4B-05D0-00E80D478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7C90C4-CF7B-F980-146E-1241A9E2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D9E6-B077-48AB-B80B-E613A1D0B2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690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4A11B5-F047-F3D7-AF0F-E98279611F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1771F665-2B2F-1E2D-F363-D5478953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05" y1="66471" x2="18605" y2="66471"/>
                        <a14:foregroundMark x1="19302" y1="68118" x2="19302" y2="68118"/>
                        <a14:foregroundMark x1="19709" y1="72941" x2="19709" y2="72941"/>
                        <a14:foregroundMark x1="20756" y1="80353" x2="20756" y2="80353"/>
                        <a14:foregroundMark x1="25233" y1="72471" x2="25233" y2="72471"/>
                        <a14:foregroundMark x1="35581" y1="67412" x2="35581" y2="67412"/>
                        <a14:foregroundMark x1="35930" y1="72941" x2="35930" y2="72941"/>
                        <a14:foregroundMark x1="37209" y1="80353" x2="37209" y2="80353"/>
                        <a14:foregroundMark x1="41279" y1="77647" x2="41279" y2="77647"/>
                        <a14:foregroundMark x1="43256" y1="72353" x2="43256" y2="72353"/>
                        <a14:foregroundMark x1="50174" y1="68118" x2="50174" y2="68118"/>
                        <a14:foregroundMark x1="52151" y1="67412" x2="52151" y2="67412"/>
                        <a14:foregroundMark x1="57965" y1="71176" x2="57965" y2="71176"/>
                        <a14:foregroundMark x1="63198" y1="71176" x2="63198" y2="71176"/>
                        <a14:foregroundMark x1="68663" y1="68118" x2="68663" y2="68118"/>
                        <a14:foregroundMark x1="75523" y1="68118" x2="75523" y2="68118"/>
                        <a14:foregroundMark x1="77558" y1="74353" x2="77558" y2="74353"/>
                        <a14:foregroundMark x1="78488" y1="79412" x2="78488" y2="79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84" y="851210"/>
            <a:ext cx="8210427" cy="40574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EF425A2-18E7-E4D7-01D1-92A61E48AF51}"/>
              </a:ext>
            </a:extLst>
          </p:cNvPr>
          <p:cNvSpPr txBox="1"/>
          <p:nvPr/>
        </p:nvSpPr>
        <p:spPr>
          <a:xfrm>
            <a:off x="4057260" y="4824159"/>
            <a:ext cx="4077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40604050005020304" pitchFamily="18" charset="0"/>
              </a:rPr>
              <a:t>Bases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A15109-72C9-66EC-EC75-7CF4DF184961}"/>
              </a:ext>
            </a:extLst>
          </p:cNvPr>
          <p:cNvSpPr txBox="1"/>
          <p:nvPr/>
        </p:nvSpPr>
        <p:spPr>
          <a:xfrm>
            <a:off x="4639644" y="5690899"/>
            <a:ext cx="27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Light" panose="02040304050005020304" pitchFamily="18" charset="0"/>
                <a:cs typeface="Arial" panose="020B0604020202020204" pitchFamily="34" charset="0"/>
              </a:rPr>
              <a:t>Checkpoint 1/2 - Grupo 14</a:t>
            </a:r>
          </a:p>
        </p:txBody>
      </p:sp>
    </p:spTree>
    <p:extLst>
      <p:ext uri="{BB962C8B-B14F-4D97-AF65-F5344CB8AC3E}">
        <p14:creationId xmlns:p14="http://schemas.microsoft.com/office/powerpoint/2010/main" val="104466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75" y="842687"/>
            <a:ext cx="10254448" cy="1739057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Método de levantamento e de análise de requisitos</a:t>
            </a:r>
            <a:br>
              <a:rPr lang="pt-PT" sz="4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393" y="2861664"/>
            <a:ext cx="6823787" cy="2039338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Questionário aos funcionários da empresa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Reuniões com os departamentos da empresa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Discussão dos métodos operacionais com o CEO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399504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834"/>
            <a:ext cx="10515600" cy="959657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Requisitos de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3330"/>
            <a:ext cx="10377196" cy="4705317"/>
          </a:xfrm>
        </p:spPr>
        <p:txBody>
          <a:bodyPr>
            <a:normAutofit lnSpcReduction="10000"/>
          </a:bodyPr>
          <a:lstStyle/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Evento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é descrito por: id, data (início e fim do evento), nome, observações e descrição (audiência suportada, categoria, lista de patrocinadores (se existir) e finanças (custo e orçamento).</a:t>
            </a:r>
          </a:p>
          <a:p>
            <a:r>
              <a:rPr lang="pt-PT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Headliner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é descrito por: id, nome, chefe, a lista de participantes, caché e observações.</a:t>
            </a:r>
          </a:p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Equipa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é descrito por: id, chefe, função e observações.</a:t>
            </a:r>
          </a:p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Funcionário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é descrito por: id, nome, data de nascimento, NIF, data de admissão, salário, cargo, contacto (telemóvel/e-mail), morada (cidade, rua e porta) e observações.</a:t>
            </a:r>
          </a:p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Bilhete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é descrito por: id, preço, lugar, data (início/fim do evento e aquisição do mesmo)</a:t>
            </a:r>
          </a:p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descrito por: id, nome, contactos (telemóvel e/ou e-mail), data de nascimento, morada (cidade e rua) e histórico do cliente (compras e opiniões de eventos passados) </a:t>
            </a:r>
          </a:p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Localização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descrito por: id, código postal, cidade, população, dados climáticos e histórico de eventos passados (quais os eventos e total de participantes até à data)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Opinião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descrita no relacionamento entre o evento e o cliente (opcional) e é composta por: Classificação quantitativa, pontos positivos, pontos negativos e data da mesma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3322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074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Requisitos de Exploração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97" y="1851459"/>
            <a:ext cx="5796259" cy="4101471"/>
          </a:xfrm>
        </p:spPr>
        <p:txBody>
          <a:bodyPr>
            <a:noAutofit/>
          </a:bodyPr>
          <a:lstStyle/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Quantidade de Bilhetes vendidos</a:t>
            </a:r>
          </a:p>
          <a:p>
            <a:pPr fontAlgn="b">
              <a:lnSpc>
                <a:spcPct val="150000"/>
              </a:lnSpc>
              <a:spcBef>
                <a:spcPts val="0"/>
              </a:spcBef>
            </a:pPr>
            <a:r>
              <a:rPr lang="pt-PT" sz="18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Quantidade de vezes que o </a:t>
            </a:r>
            <a:r>
              <a:rPr lang="pt-PT" sz="1800" b="0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headliner</a:t>
            </a:r>
            <a:r>
              <a:rPr lang="pt-PT" sz="18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 tem participação com a empresa em si</a:t>
            </a:r>
            <a:endParaRPr lang="pt-PT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  <a:p>
            <a:pPr fontAlgn="b">
              <a:lnSpc>
                <a:spcPct val="150000"/>
              </a:lnSpc>
              <a:spcBef>
                <a:spcPts val="0"/>
              </a:spcBef>
            </a:pPr>
            <a:r>
              <a:rPr lang="pt-PT" sz="18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Lista dos Funcionários com mais/menos equipas no </a:t>
            </a: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dia a escolher</a:t>
            </a:r>
          </a:p>
          <a:p>
            <a:pPr fontAlgn="b">
              <a:lnSpc>
                <a:spcPct val="150000"/>
              </a:lnSpc>
              <a:spcBef>
                <a:spcPts val="0"/>
              </a:spcBef>
            </a:pPr>
            <a:r>
              <a:rPr lang="pt-PT" sz="18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Lista dos Clientes com mais aquisições e/ou opiniões</a:t>
            </a:r>
            <a:endParaRPr lang="pt-PT" sz="18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fontAlgn="b">
              <a:lnSpc>
                <a:spcPct val="150000"/>
              </a:lnSpc>
              <a:spcBef>
                <a:spcPts val="0"/>
              </a:spcBef>
            </a:pPr>
            <a:r>
              <a:rPr lang="pt-PT" sz="18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Lista das Localizações com maior histórico de eventos</a:t>
            </a:r>
            <a:endParaRPr lang="pt-PT" sz="18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fontAlgn="b">
              <a:lnSpc>
                <a:spcPct val="150000"/>
              </a:lnSpc>
              <a:spcBef>
                <a:spcPts val="0"/>
              </a:spcBef>
            </a:pPr>
            <a:r>
              <a:rPr lang="pt-PT" sz="18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Lista de Eventos com mais pontos positivos e/ou negativos</a:t>
            </a:r>
            <a:endParaRPr lang="pt-PT" sz="18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fontAlgn="b">
              <a:lnSpc>
                <a:spcPct val="150000"/>
              </a:lnSpc>
              <a:spcBef>
                <a:spcPts val="0"/>
              </a:spcBef>
            </a:pPr>
            <a:r>
              <a:rPr lang="pt-PT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Lista de Eventos com melhor média de feedback</a:t>
            </a:r>
          </a:p>
          <a:p>
            <a:pPr marL="0" indent="0" fontAlgn="b">
              <a:lnSpc>
                <a:spcPct val="150000"/>
              </a:lnSpc>
              <a:spcBef>
                <a:spcPts val="0"/>
              </a:spcBef>
              <a:buNone/>
            </a:pPr>
            <a:endParaRPr lang="pt-PT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0" indent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dirty="0">
              <a:effectLst/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56F04495-0A3E-37C3-E912-9A46185A31E7}"/>
              </a:ext>
            </a:extLst>
          </p:cNvPr>
          <p:cNvSpPr txBox="1">
            <a:spLocks/>
          </p:cNvSpPr>
          <p:nvPr/>
        </p:nvSpPr>
        <p:spPr>
          <a:xfrm>
            <a:off x="6291343" y="1851460"/>
            <a:ext cx="5492060" cy="4101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">
              <a:lnSpc>
                <a:spcPct val="10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Lista de Eventos com melhor média de feedback</a:t>
            </a: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Lista dos Eventos nos próximos 30 dias</a:t>
            </a: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Lista de Localizações com Melhor Temperatura, Melhor Vento e Melhor Chuva</a:t>
            </a: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Lista de Localizações com Pior Temperatura, Pior Vento e Pior Chuva</a:t>
            </a: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Lista os Eventos mais/menos lucrativos</a:t>
            </a: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Obter todos os eventos de um cliente a partir do NIF</a:t>
            </a: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Finanças gerais</a:t>
            </a:r>
            <a:endParaRPr lang="pt-PT" sz="1800" dirty="0">
              <a:latin typeface="Amasis MT Pro Light" panose="02040304050005020304" pitchFamily="18" charset="0"/>
            </a:endParaRPr>
          </a:p>
          <a:p>
            <a:pPr marL="342900" indent="-342900" fontAlgn="b">
              <a:lnSpc>
                <a:spcPct val="150000"/>
              </a:lnSpc>
              <a:spcBef>
                <a:spcPts val="0"/>
              </a:spcBef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4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272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Requisitos de Controlo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A49F41-5814-D523-D19B-061B09E96EA3}"/>
              </a:ext>
            </a:extLst>
          </p:cNvPr>
          <p:cNvSpPr txBox="1"/>
          <p:nvPr/>
        </p:nvSpPr>
        <p:spPr>
          <a:xfrm>
            <a:off x="401010" y="1402039"/>
            <a:ext cx="5867501" cy="4585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evento contém uma ou mais equipas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evento contém um ou mais </a:t>
            </a:r>
            <a:r>
              <a:rPr lang="pt-PT" b="0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headliners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evento é realizado em uma localização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evento pode (ou não) ser avaliado por vários clientes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evento atribui um ou mais bilhetes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evento é divulgado por um ou mais funcionários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equipa contém um ou mais funcionário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funcionário divulga um ou mais eventos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funcionário pode (ou não) vender bilhetes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P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1C5CF2-2F84-AB61-7176-000F2B56930D}"/>
              </a:ext>
            </a:extLst>
          </p:cNvPr>
          <p:cNvSpPr txBox="1"/>
          <p:nvPr/>
        </p:nvSpPr>
        <p:spPr>
          <a:xfrm>
            <a:off x="6268512" y="1369668"/>
            <a:ext cx="5786640" cy="500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funcionário trabalha em uma ou mais equipas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342900" indent="-34290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bilhete pode ser vendido por um ou mais funcionários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342900" indent="-34290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bilhete está associado a um e só um cliente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342900" indent="-34290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bilhete é atribuído por um e só um cliente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342900" indent="-34290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cliente pode ter um ou mais bilhetes</a:t>
            </a:r>
            <a:endParaRPr lang="pt-PT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342900" indent="-34290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</a:rPr>
              <a:t>Cada cliente pode (ou não) avaliar o/s evento/s em que participa </a:t>
            </a:r>
          </a:p>
          <a:p>
            <a:pPr marL="342900" indent="-34290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Cada localização permite a realização de um ou mais eventos</a:t>
            </a:r>
          </a:p>
          <a:p>
            <a:pPr marL="342900" indent="-34290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Cada </a:t>
            </a:r>
            <a:r>
              <a:rPr lang="pt-P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headliner</a:t>
            </a: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pertence a um ou mais eventos</a:t>
            </a:r>
          </a:p>
          <a:p>
            <a:pPr marL="342900" indent="-34290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8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9085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Requisitos de Controlo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10" y="1794140"/>
            <a:ext cx="10207689" cy="3673600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A Base de dados só pode ser operada das 7:00 até às 23:59</a:t>
            </a:r>
          </a:p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O departamento de Marketing não tem acesso aos dados das equipas e funcionários</a:t>
            </a:r>
          </a:p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O departamento de Gestão tem acesso a tudo</a:t>
            </a:r>
          </a:p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O departamento de Relações Públicas tem só acesso aos dados dos Clientes 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Headliners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Os clientes podem alterar os próprios dados </a:t>
            </a:r>
          </a:p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Só a equipa de gestão pode alterar dados da base de dados</a:t>
            </a:r>
          </a:p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Todos os departamentos podem adicionar dados à base de dados desde que tenham acesso</a:t>
            </a: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134289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179029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Modelo Conceptual</a:t>
            </a:r>
          </a:p>
        </p:txBody>
      </p:sp>
      <p:pic>
        <p:nvPicPr>
          <p:cNvPr id="6" name="Marcador de Posição de Conteúdo 5" descr="Uma imagem com diagrama, Esquema, Desenho técnico, esquemático&#10;&#10;Descrição gerada automaticamente">
            <a:extLst>
              <a:ext uri="{FF2B5EF4-FFF2-40B4-BE49-F238E27FC236}">
                <a16:creationId xmlns:a16="http://schemas.microsoft.com/office/drawing/2014/main" id="{F0E1BF66-D4F5-9279-9F4F-CB782EC3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46" y="1431127"/>
            <a:ext cx="8042107" cy="4634709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280434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9463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Relação Evento &lt;-&gt;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Headliner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6" name="Marcador de Posição de Conteúdo 5" descr="Uma imagem com diagrama, texto, Desenho técnico, Esquema&#10;&#10;Descrição gerada automaticamente">
            <a:extLst>
              <a:ext uri="{FF2B5EF4-FFF2-40B4-BE49-F238E27FC236}">
                <a16:creationId xmlns:a16="http://schemas.microsoft.com/office/drawing/2014/main" id="{1F93C782-E924-C2B8-6F79-B48D004E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49" y="1370984"/>
            <a:ext cx="6833747" cy="4634503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246705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7" y="147473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Relação Evento &lt;-&gt; Cliente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  <p:pic>
        <p:nvPicPr>
          <p:cNvPr id="14" name="Marcador de Posição de Conteúdo 13" descr="Uma imagem com texto, diagrama, Desenho técnico, Esquema&#10;&#10;Descrição gerada automaticamente">
            <a:extLst>
              <a:ext uri="{FF2B5EF4-FFF2-40B4-BE49-F238E27FC236}">
                <a16:creationId xmlns:a16="http://schemas.microsoft.com/office/drawing/2014/main" id="{F5B222C2-7F2B-F183-2E52-C856E5503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59" y="1204165"/>
            <a:ext cx="4660076" cy="4856786"/>
          </a:xfrm>
        </p:spPr>
      </p:pic>
    </p:spTree>
    <p:extLst>
      <p:ext uri="{BB962C8B-B14F-4D97-AF65-F5344CB8AC3E}">
        <p14:creationId xmlns:p14="http://schemas.microsoft.com/office/powerpoint/2010/main" val="425046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84"/>
            <a:ext cx="10515600" cy="1025136"/>
          </a:xfrm>
        </p:spPr>
        <p:txBody>
          <a:bodyPr/>
          <a:lstStyle/>
          <a:p>
            <a:pPr algn="ctr"/>
            <a:r>
              <a:rPr lang="pt-PT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Calibri Light"/>
              </a:rPr>
              <a:t>Estrutura da Apresentação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375" y="2368389"/>
            <a:ext cx="6542314" cy="2539514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  <a:cs typeface="Calibri"/>
              </a:rPr>
              <a:t>Contextualização</a:t>
            </a:r>
          </a:p>
          <a:p>
            <a:pPr marL="342900" indent="-342900">
              <a:buFont typeface="Arial"/>
              <a:buChar char="•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  <a:cs typeface="Calibri"/>
              </a:rPr>
              <a:t>Requisitos</a:t>
            </a:r>
          </a:p>
          <a:p>
            <a:pPr marL="342900" indent="-342900">
              <a:buFont typeface="Arial"/>
              <a:buChar char="•"/>
            </a:pPr>
            <a:r>
              <a:rPr lang="pt-PT" sz="240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  <a:cs typeface="Calibri"/>
              </a:rPr>
              <a:t>Modelo Conceptual</a:t>
            </a: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  <a:cs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2110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84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1 - 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375" y="2368389"/>
            <a:ext cx="6542314" cy="25395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  <a:t>Quem é a Eventure?</a:t>
            </a:r>
          </a:p>
          <a:p>
            <a:pPr marL="457200" indent="-457200">
              <a:buFont typeface="+mj-lt"/>
              <a:buAutoNum type="arabicPeriod"/>
            </a:pPr>
            <a:r>
              <a:rPr lang="e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  <a:t>Motivações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e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  <a:t>Viabilidade</a:t>
            </a:r>
          </a:p>
          <a:p>
            <a:pPr marL="457200" indent="-457200">
              <a:buFont typeface="+mj-lt"/>
              <a:buAutoNum type="arabicPeriod"/>
            </a:pPr>
            <a:r>
              <a:rPr lang="e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  <a:t>Recursos a Utilizar</a:t>
            </a:r>
          </a:p>
          <a:p>
            <a:pPr marL="457200" indent="-457200">
              <a:buFont typeface="+mj-lt"/>
              <a:buAutoNum type="arabicPeriod"/>
            </a:pPr>
            <a:r>
              <a:rPr lang="e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  <a:t>Plano de Execução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209776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84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Quem é a Eventure?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375" y="2368389"/>
            <a:ext cx="6542314" cy="2539514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Empresa de organização de eventos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Fundada em 2018 por </a:t>
            </a:r>
            <a:r>
              <a:rPr lang="pt-PT" sz="240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Vítor Fonseca</a:t>
            </a: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“Gira o Disco e Toca o Mesmo”</a:t>
            </a:r>
            <a:endParaRPr lang="pt-PT" sz="32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127764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5475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Motivações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5" y="2389254"/>
            <a:ext cx="8363340" cy="3358403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egistos da informação dos eventos realizados e por realizar (data do evento, localização, número de visitantes…)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Gestão mais eficiente das finanças da empresa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Bilhetes eletrónicos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Sistema de </a:t>
            </a:r>
            <a:r>
              <a:rPr lang="pt-PT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profilling</a:t>
            </a: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 clientes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Sistema feedback dos visitantes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346916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84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375" y="2368389"/>
            <a:ext cx="6542314" cy="2764328"/>
          </a:xfrm>
        </p:spPr>
        <p:txBody>
          <a:bodyPr>
            <a:noAutofit/>
          </a:bodyPr>
          <a:lstStyle/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Escalar de forma estável e organizada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Controlar a segurança dos recintos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Conhecer melhor os seus clientes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Reduzir custos e agilizar a gestão financeira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Melhorar a qualidade e acessibilidade dos seus eventos</a:t>
            </a:r>
          </a:p>
          <a:p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Armazenar informações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135446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7966"/>
            <a:ext cx="10515600" cy="1025136"/>
          </a:xfrm>
        </p:spPr>
        <p:txBody>
          <a:bodyPr>
            <a:normAutofit fontScale="90000"/>
          </a:bodyPr>
          <a:lstStyle/>
          <a:p>
            <a:pPr algn="ctr"/>
            <a:r>
              <a:rPr lang="en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Calibri"/>
              </a:rPr>
              <a:t>Recursos a Utilizar</a:t>
            </a:r>
            <a:b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</a:b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43" y="2208509"/>
            <a:ext cx="7197013" cy="312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Humanos</a:t>
            </a:r>
          </a:p>
          <a:p>
            <a:pPr lvl="1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os funcionários da empresa</a:t>
            </a:r>
          </a:p>
          <a:p>
            <a:pPr lvl="1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especialistas contratados</a:t>
            </a:r>
          </a:p>
          <a:p>
            <a:pPr marL="0" indent="0">
              <a:buNone/>
            </a:pPr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Materiais</a:t>
            </a:r>
          </a:p>
          <a:p>
            <a:pPr lvl="1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Hardware (1 servidor e 1 sistema de gestão de bases de dados, computadores..,)</a:t>
            </a:r>
          </a:p>
          <a:p>
            <a:pPr lvl="1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Software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2195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84"/>
            <a:ext cx="10515600" cy="1025136"/>
          </a:xfrm>
        </p:spPr>
        <p:txBody>
          <a:bodyPr>
            <a:normAutofit fontScale="90000"/>
          </a:bodyPr>
          <a:lstStyle/>
          <a:p>
            <a:pPr algn="ctr"/>
            <a: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  <a:t>Plano de Execução</a:t>
            </a:r>
            <a:b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F0502020204030204" pitchFamily="18" charset="0"/>
                <a:cs typeface="Calibri"/>
              </a:rPr>
            </a:b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F7D63E-EA78-79EB-F212-6C3202573635}"/>
              </a:ext>
            </a:extLst>
          </p:cNvPr>
          <p:cNvSpPr/>
          <p:nvPr/>
        </p:nvSpPr>
        <p:spPr>
          <a:xfrm>
            <a:off x="891297" y="1787749"/>
            <a:ext cx="4788159" cy="155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 descr="Uma imagem com texto, número, file, Tipo de letra&#10;&#10;Descrição gerada automaticamente">
            <a:extLst>
              <a:ext uri="{FF2B5EF4-FFF2-40B4-BE49-F238E27FC236}">
                <a16:creationId xmlns:a16="http://schemas.microsoft.com/office/drawing/2014/main" id="{1D0516EE-257B-C556-42EA-88645F7F6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4" y="1865636"/>
            <a:ext cx="11235389" cy="35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B845-1E62-8130-4648-ED701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84"/>
            <a:ext cx="10515600" cy="102513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</a:rPr>
              <a:t>2 -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87418-92A9-A32F-4DA2-C0801144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375" y="2368389"/>
            <a:ext cx="6542314" cy="25395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Método de levantamento e de análise de requisitos adotado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Organização dos requisitos levantados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Análise e validação geral dos requisitos</a:t>
            </a: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masis MT Pro" panose="020405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D9F89-F0E8-84FB-E343-C147B9F0B9B5}"/>
              </a:ext>
            </a:extLst>
          </p:cNvPr>
          <p:cNvSpPr/>
          <p:nvPr/>
        </p:nvSpPr>
        <p:spPr>
          <a:xfrm>
            <a:off x="0" y="6335486"/>
            <a:ext cx="12192000" cy="522514"/>
          </a:xfrm>
          <a:prstGeom prst="rect">
            <a:avLst/>
          </a:prstGeom>
          <a:solidFill>
            <a:srgbClr val="BCE4EA"/>
          </a:solidFill>
          <a:ln>
            <a:solidFill>
              <a:srgbClr val="BCE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 descr="Uma imagem com Tipo de letra, design, logótipo, Gráficos&#10;&#10;Descrição gerada automaticamente">
            <a:extLst>
              <a:ext uri="{FF2B5EF4-FFF2-40B4-BE49-F238E27FC236}">
                <a16:creationId xmlns:a16="http://schemas.microsoft.com/office/drawing/2014/main" id="{D91AE114-0D9E-5ABC-8451-AD44190E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0" y="6335487"/>
            <a:ext cx="1144555" cy="522514"/>
          </a:xfrm>
          <a:prstGeom prst="rect">
            <a:avLst/>
          </a:prstGeom>
        </p:spPr>
      </p:pic>
      <p:pic>
        <p:nvPicPr>
          <p:cNvPr id="9" name="Imagem 8" descr="Uma imagem com símbolo, captura de ecrã, Gráficos, design&#10;&#10;Descrição gerada automaticamente">
            <a:extLst>
              <a:ext uri="{FF2B5EF4-FFF2-40B4-BE49-F238E27FC236}">
                <a16:creationId xmlns:a16="http://schemas.microsoft.com/office/drawing/2014/main" id="{E4289F60-B5AB-719F-F4C7-E135A3C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442" y1="28700" x2="50442" y2="28700"/>
                        <a14:foregroundMark x1="40265" y1="47982" x2="40265" y2="47982"/>
                        <a14:foregroundMark x1="31858" y1="61883" x2="31858" y2="61883"/>
                        <a14:foregroundMark x1="51327" y1="63229" x2="51327" y2="63229"/>
                        <a14:foregroundMark x1="70354" y1="62332" x2="70354" y2="62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3447" r="19038" b="11502"/>
          <a:stretch/>
        </p:blipFill>
        <p:spPr>
          <a:xfrm>
            <a:off x="11541758" y="6346597"/>
            <a:ext cx="448078" cy="5002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C1855-E054-FF7B-A3E0-B4F37ED3E7F4}"/>
              </a:ext>
            </a:extLst>
          </p:cNvPr>
          <p:cNvSpPr txBox="1"/>
          <p:nvPr/>
        </p:nvSpPr>
        <p:spPr>
          <a:xfrm>
            <a:off x="8668139" y="6423189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9DE79-A84E-7998-9E9D-C40BC6C930B3}"/>
              </a:ext>
            </a:extLst>
          </p:cNvPr>
          <p:cNvSpPr txBox="1"/>
          <p:nvPr/>
        </p:nvSpPr>
        <p:spPr>
          <a:xfrm>
            <a:off x="4674247" y="6408256"/>
            <a:ext cx="28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Light" panose="02040304050005020304" pitchFamily="18" charset="0"/>
              </a:rPr>
              <a:t>Bases de Dados – Grupo 14</a:t>
            </a:r>
          </a:p>
        </p:txBody>
      </p:sp>
    </p:spTree>
    <p:extLst>
      <p:ext uri="{BB962C8B-B14F-4D97-AF65-F5344CB8AC3E}">
        <p14:creationId xmlns:p14="http://schemas.microsoft.com/office/powerpoint/2010/main" val="269468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932</Words>
  <Application>Microsoft Office PowerPoint</Application>
  <PresentationFormat>Ecrã Panorâmico</PresentationFormat>
  <Paragraphs>115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Amasis MT Pro</vt:lpstr>
      <vt:lpstr>Amasis MT Pro Light</vt:lpstr>
      <vt:lpstr>Amasis MT Pro Medium</vt:lpstr>
      <vt:lpstr>Arial</vt:lpstr>
      <vt:lpstr>Calibri</vt:lpstr>
      <vt:lpstr>Calibri Light</vt:lpstr>
      <vt:lpstr>Tema do Office</vt:lpstr>
      <vt:lpstr>Apresentação do PowerPoint</vt:lpstr>
      <vt:lpstr>Estrutura da Apresentação</vt:lpstr>
      <vt:lpstr>1 - Contextualização</vt:lpstr>
      <vt:lpstr>Quem é a Eventure?</vt:lpstr>
      <vt:lpstr>Motivações e Objetivos</vt:lpstr>
      <vt:lpstr>Viabilidade</vt:lpstr>
      <vt:lpstr>Recursos a Utilizar </vt:lpstr>
      <vt:lpstr>Plano de Execução </vt:lpstr>
      <vt:lpstr>2 - Requisitos</vt:lpstr>
      <vt:lpstr>Método de levantamento e de análise de requisitos </vt:lpstr>
      <vt:lpstr>Requisitos de Descrição</vt:lpstr>
      <vt:lpstr>Requisitos de Exploração</vt:lpstr>
      <vt:lpstr>Requisitos de Controlo</vt:lpstr>
      <vt:lpstr>Requisitos de Controlo</vt:lpstr>
      <vt:lpstr>Modelo Conceptual</vt:lpstr>
      <vt:lpstr>Relação Evento &lt;-&gt;Headliner</vt:lpstr>
      <vt:lpstr>Relação Evento &lt;-&gt; 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Daniel Rolo Neiva</dc:creator>
  <cp:lastModifiedBy>Rúben Gonçalo Araújo da Silva</cp:lastModifiedBy>
  <cp:revision>14</cp:revision>
  <dcterms:created xsi:type="dcterms:W3CDTF">2023-11-06T00:52:07Z</dcterms:created>
  <dcterms:modified xsi:type="dcterms:W3CDTF">2023-11-08T11:15:43Z</dcterms:modified>
</cp:coreProperties>
</file>