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0279975" cy="42808525"/>
  <p:notesSz cx="6669088" cy="99266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99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/>
    <p:restoredTop sz="94607"/>
  </p:normalViewPr>
  <p:slideViewPr>
    <p:cSldViewPr>
      <p:cViewPr>
        <p:scale>
          <a:sx n="51" d="100"/>
          <a:sy n="51" d="100"/>
        </p:scale>
        <p:origin x="32" y="-4328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7376941-80B0-7F44-B114-83867F3151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221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17713" y="744538"/>
            <a:ext cx="26336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3B02C1-F399-BE48-9179-7A68603EA3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554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A3235E-9447-0C40-B1FF-9D5AF93FD6EA}" type="slidenum">
              <a:rPr lang="pt-BR" sz="1200"/>
              <a:pPr eaLnBrk="1" hangingPunct="1"/>
              <a:t>1</a:t>
            </a:fld>
            <a:endParaRPr lang="pt-BR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71713" y="13298488"/>
            <a:ext cx="25736550" cy="917575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41838" y="24258588"/>
            <a:ext cx="21196300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326EF-61F1-7E41-939D-039E6471F7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16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BCCDA-1FA5-FE4C-B2C6-72FF68D45D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98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1953538" y="1714500"/>
            <a:ext cx="6813550" cy="36526788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12888" y="1714500"/>
            <a:ext cx="20288250" cy="36526788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9D77B-FBB9-D548-9A4B-02F4C4A955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79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5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2363" y="27508200"/>
            <a:ext cx="25738137" cy="85026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392363" y="18143538"/>
            <a:ext cx="25738137" cy="93646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AF50C-1945-4243-9B5B-0BD88B03C0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51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128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161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9322C-EB92-9940-ABE5-F48EAEE764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51025" cy="7134225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4475" y="9582150"/>
            <a:ext cx="13377863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14475" y="13576300"/>
            <a:ext cx="13377863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5381288" y="9582150"/>
            <a:ext cx="13384212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5381288" y="13576300"/>
            <a:ext cx="13384212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53DFF-2CB2-0A41-9934-C9C68E46BE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42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694E7-4B4F-4843-AAE4-FD2905E095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44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39664-888C-BB48-91B2-D9818A8F1F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89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61563" cy="72532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37988" y="1704975"/>
            <a:ext cx="16927512" cy="365347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14475" y="8958263"/>
            <a:ext cx="9961563" cy="292814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D4C05-0D81-7444-BBA5-1DBCF8AE6C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76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35663" y="29965650"/>
            <a:ext cx="18167350" cy="3538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935663" y="3824288"/>
            <a:ext cx="18167350" cy="25685750"/>
          </a:xfrm>
        </p:spPr>
        <p:txBody>
          <a:bodyPr lIns="417623" tIns="208812" rIns="417623" bIns="208812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935663" y="33504188"/>
            <a:ext cx="18167350" cy="502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205A7-AC8F-FB4B-9AFF-64210E57A7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85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4475" y="1714500"/>
            <a:ext cx="27251025" cy="71342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96" tIns="208648" rIns="417296" bIns="2086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4475" y="9988550"/>
            <a:ext cx="27251025" cy="282511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447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>
              <a:defRPr sz="6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5738" y="38984238"/>
            <a:ext cx="9588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 algn="ctr">
              <a:defRPr sz="6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112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>
              <a:defRPr/>
            </a:pPr>
            <a:fld id="{8AF5A882-7113-CC4D-8179-DF0C8278B9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3" name="TextBox 2"/>
          <p:cNvSpPr txBox="1"/>
          <p:nvPr userDrawn="1"/>
        </p:nvSpPr>
        <p:spPr>
          <a:xfrm>
            <a:off x="26167488" y="49395673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5FA198-4565-1844-BCE8-D1806DBD2E5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4" y="38693725"/>
            <a:ext cx="30276800" cy="411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6pPr>
      <a:lvl7pPr marL="9144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7pPr>
      <a:lvl8pPr marL="13716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8pPr>
      <a:lvl9pPr marL="18288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566863" indent="-1566863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394075" indent="-1306513" algn="l" defTabSz="4176713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ea typeface="Arial" charset="0"/>
          <a:cs typeface="+mn-cs"/>
        </a:defRPr>
      </a:lvl2pPr>
      <a:lvl3pPr marL="5221288" indent="-1044575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Arial" charset="0"/>
          <a:cs typeface="+mn-cs"/>
        </a:defRPr>
      </a:lvl3pPr>
      <a:lvl4pPr marL="7308850" indent="-1044575" algn="l" defTabSz="4176713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Arial" charset="0"/>
          <a:cs typeface="+mn-cs"/>
        </a:defRPr>
      </a:lvl4pPr>
      <a:lvl5pPr marL="9396413" indent="-1042988" algn="l" defTabSz="4176713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Arial" charset="0"/>
          <a:cs typeface="+mn-cs"/>
        </a:defRPr>
      </a:lvl5pPr>
      <a:lvl6pPr marL="98536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6pPr>
      <a:lvl7pPr marL="103108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7pPr>
      <a:lvl8pPr marL="107680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8pPr>
      <a:lvl9pPr marL="112252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hyperlink" Target="https://opengameart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utorialspoint.com/lua/lua_object_oriented.htm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://lua-users.org/wiki/ObjectOrientedProgramming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docs.coronalabs.com/guide/programming/index.html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3" name="Text Box 7"/>
          <p:cNvSpPr txBox="1">
            <a:spLocks noChangeArrowheads="1"/>
          </p:cNvSpPr>
          <p:nvPr/>
        </p:nvSpPr>
        <p:spPr bwMode="auto">
          <a:xfrm>
            <a:off x="16076613" y="37822188"/>
            <a:ext cx="12384087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en-US" sz="280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7" name="CustomShape 1"/>
          <p:cNvSpPr/>
          <p:nvPr/>
        </p:nvSpPr>
        <p:spPr>
          <a:xfrm>
            <a:off x="2971800" y="7218686"/>
            <a:ext cx="23186160" cy="1712880"/>
          </a:xfrm>
          <a:prstGeom prst="rect">
            <a:avLst/>
          </a:prstGeom>
          <a:noFill/>
          <a:ln>
            <a:noFill/>
          </a:ln>
          <a:effectLst/>
        </p:spPr>
        <p:txBody>
          <a:bodyPr lIns="102240" tIns="52920" rIns="102240" bIns="52920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/>
                <a:cs typeface="DejaVu Sans"/>
              </a:rPr>
              <a:t>Ribeiro de Aguiar, Rubens</a:t>
            </a:r>
            <a:endParaRPr kumimoji="0" lang="pt-BR" sz="32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/>
                <a:cs typeface="DejaVu Sans"/>
              </a:rPr>
              <a:t>UNI7 - CENTRO UNIVERSITÁRIO 7 DE SETEMBRO</a:t>
            </a:r>
            <a:endParaRPr kumimoji="0" lang="pt-BR" sz="32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/>
                <a:cs typeface="DejaVu Sans"/>
              </a:rPr>
              <a:t>SISTEMAS DE INFORMAÇÃO</a:t>
            </a:r>
            <a:endParaRPr kumimoji="0" lang="pt-BR" sz="32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8" name="CustomShape 2"/>
          <p:cNvSpPr/>
          <p:nvPr/>
        </p:nvSpPr>
        <p:spPr>
          <a:xfrm>
            <a:off x="861307" y="9808728"/>
            <a:ext cx="13626360" cy="9513504"/>
          </a:xfrm>
          <a:prstGeom prst="rect">
            <a:avLst/>
          </a:prstGeom>
          <a:noFill/>
          <a:ln>
            <a:noFill/>
          </a:ln>
          <a:effectLst/>
        </p:spPr>
        <p:txBody>
          <a:bodyPr lIns="102240" tIns="52920" rIns="102240" bIns="52920"/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Gosta de jogos de Nave!? Então venha dar uns disparos nesse jogo ao estilo </a:t>
            </a:r>
            <a:r>
              <a:rPr kumimoji="0" lang="pt-BR" sz="2800" b="0" i="0" u="none" strike="noStrike" kern="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arcade</a:t>
            </a:r>
            <a:r>
              <a:rPr kumimoji="0" lang="pt-BR" sz="28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anos 80, ajudando a livrar os computadores do mundo das ameaças virtuais. </a:t>
            </a:r>
            <a:endParaRPr kumimoji="0" lang="pt-BR" sz="28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Uma grande ameaça está atacando os sistemas computacionais e você deve assumir o papel de um dos heróis, a fim de evitar que essa ameaça se espalhe e domine todos os sistemas do mundo;</a:t>
            </a:r>
            <a:endParaRPr kumimoji="0" lang="pt-BR" sz="28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  <a:p>
            <a:pPr marL="457200" marR="0" lvl="0" indent="-45684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pt-BR" sz="28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escolha sua nave baseada em um Sistema Operacional;</a:t>
            </a:r>
            <a:endParaRPr kumimoji="0" lang="pt-BR" sz="28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  <a:p>
            <a:pPr marL="457200" marR="0" lvl="0" indent="-45684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pt-BR" sz="28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dispare e evite ser atingido;</a:t>
            </a:r>
            <a:endParaRPr kumimoji="0" lang="pt-BR" sz="28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  <a:p>
            <a:pPr marL="457200" marR="0" lvl="0" indent="-45684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pt-BR" sz="28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elimine inimigos variados;</a:t>
            </a:r>
            <a:endParaRPr kumimoji="0" lang="pt-BR" sz="28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  <a:p>
            <a:pPr marL="457200" marR="0" lvl="0" indent="-45684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pt-BR" sz="28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derrote os chefes e seja o campeão dessa aventura no mundo virtual da computação.</a:t>
            </a:r>
            <a:endParaRPr kumimoji="0" lang="pt-BR" sz="28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Você será capaz de reconhecer os elementos presentes nessa aventura?!</a:t>
            </a:r>
            <a:endParaRPr kumimoji="0" lang="pt-BR" sz="28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grpSp>
        <p:nvGrpSpPr>
          <p:cNvPr id="4" name="Agrupar 3"/>
          <p:cNvGrpSpPr/>
          <p:nvPr/>
        </p:nvGrpSpPr>
        <p:grpSpPr>
          <a:xfrm>
            <a:off x="861307" y="32227478"/>
            <a:ext cx="13813920" cy="6962760"/>
            <a:chOff x="522360" y="19827720"/>
            <a:chExt cx="13813920" cy="6962760"/>
          </a:xfrm>
        </p:grpSpPr>
        <p:sp>
          <p:nvSpPr>
            <p:cNvPr id="20" name="CustomShape 4"/>
            <p:cNvSpPr/>
            <p:nvPr/>
          </p:nvSpPr>
          <p:spPr>
            <a:xfrm>
              <a:off x="532424" y="19827720"/>
              <a:ext cx="11973960" cy="3283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102240" tIns="52920" rIns="102240" bIns="5292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2262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400" b="1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  <a:cs typeface="DejaVu Sans"/>
                </a:rPr>
                <a:t>RESULTADOS</a:t>
              </a:r>
              <a:endParaRPr kumimoji="0" lang="pt-BR" sz="44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endParaRPr>
            </a:p>
          </p:txBody>
        </p:sp>
        <p:sp>
          <p:nvSpPr>
            <p:cNvPr id="21" name="CustomShape 5"/>
            <p:cNvSpPr/>
            <p:nvPr/>
          </p:nvSpPr>
          <p:spPr>
            <a:xfrm>
              <a:off x="522360" y="20719440"/>
              <a:ext cx="13813920" cy="60710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102240" tIns="52920" rIns="102240" bIns="52920"/>
            <a:lstStyle/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O software possui 3 fases jogáveis, com marcador de pontuação e vida. Ao final de cada fase é possível enfrentar um chefe e ao derrota-lo segue-se para a fase seguinte. Há três naves para escolha do jogador: uma representado o “Windows”, outra o “Mac OS” e outra o “Linux”, há um botão de disparo e o uso do acelerômetro para a recarga do</a:t>
              </a:r>
              <a:r>
                <a:rPr kumimoji="0" lang="pt-BR" sz="2800" b="0" i="0" u="none" strike="noStrike" kern="0" cap="none" spc="-1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 mesmo, a movimentação é feita por meio do toque na nave</a:t>
              </a:r>
              <a:r>
                <a:rPr kumimoji="0" lang="pt-BR" sz="28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. Na primeira fase os inimigos são vírus e o chefe um “</a:t>
              </a:r>
              <a:r>
                <a:rPr kumimoji="0" lang="pt-BR" sz="2800" b="0" i="0" u="none" strike="noStrike" kern="0" cap="none" spc="-1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Worm</a:t>
              </a:r>
              <a:r>
                <a:rPr kumimoji="0" lang="pt-BR" sz="28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”, tipo de </a:t>
              </a:r>
              <a:r>
                <a:rPr kumimoji="0" lang="pt-BR" sz="2800" b="0" i="0" u="none" strike="noStrike" kern="0" cap="none" spc="-1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malware</a:t>
              </a:r>
              <a:r>
                <a:rPr kumimoji="0" lang="pt-BR" sz="28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 que se espalha rápido e é mais perigoso que o vírus.</a:t>
              </a:r>
            </a:p>
          </p:txBody>
        </p:sp>
      </p:grpSp>
      <p:sp>
        <p:nvSpPr>
          <p:cNvPr id="22" name="CustomShape 6"/>
          <p:cNvSpPr/>
          <p:nvPr/>
        </p:nvSpPr>
        <p:spPr>
          <a:xfrm>
            <a:off x="861307" y="9018886"/>
            <a:ext cx="14278680" cy="776160"/>
          </a:xfrm>
          <a:prstGeom prst="rect">
            <a:avLst/>
          </a:prstGeom>
          <a:noFill/>
          <a:ln>
            <a:noFill/>
          </a:ln>
          <a:effectLst/>
        </p:spPr>
        <p:txBody>
          <a:bodyPr lIns="102240" tIns="52920" rIns="102240" bIns="5292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26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DejaVu Sans"/>
              </a:rPr>
              <a:t>APRESENTAÇÃO</a:t>
            </a:r>
            <a:endParaRPr kumimoji="0" lang="pt-BR" sz="44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grpSp>
        <p:nvGrpSpPr>
          <p:cNvPr id="3" name="Agrupar 2"/>
          <p:cNvGrpSpPr/>
          <p:nvPr/>
        </p:nvGrpSpPr>
        <p:grpSpPr>
          <a:xfrm>
            <a:off x="861307" y="17459750"/>
            <a:ext cx="13813920" cy="14241656"/>
            <a:chOff x="15660360" y="9672866"/>
            <a:chExt cx="13813920" cy="14241656"/>
          </a:xfrm>
        </p:grpSpPr>
        <p:sp>
          <p:nvSpPr>
            <p:cNvPr id="19" name="CustomShape 3"/>
            <p:cNvSpPr/>
            <p:nvPr/>
          </p:nvSpPr>
          <p:spPr>
            <a:xfrm>
              <a:off x="15660360" y="9672866"/>
              <a:ext cx="11973960" cy="7761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102240" tIns="52920" rIns="102240" bIns="5292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2262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400" b="1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  <a:cs typeface="DejaVu Sans"/>
                </a:rPr>
                <a:t>METODOLOGIA</a:t>
              </a:r>
              <a:endParaRPr kumimoji="0" lang="pt-BR" sz="44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endParaRPr>
            </a:p>
          </p:txBody>
        </p:sp>
        <p:sp>
          <p:nvSpPr>
            <p:cNvPr id="23" name="CustomShape 9"/>
            <p:cNvSpPr/>
            <p:nvPr/>
          </p:nvSpPr>
          <p:spPr>
            <a:xfrm>
              <a:off x="15660360" y="10562590"/>
              <a:ext cx="13813920" cy="133519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102240" tIns="52920" rIns="102240" bIns="52920"/>
            <a:lstStyle/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  <a:cs typeface="DejaVu Sans"/>
                </a:rPr>
                <a:t>O processo criação e desenvolvimento passou por diversas etapas, indo desde a apresentação de ideias e artes de conceito até o teste com usuários para retorno e melhorias. Foram criadas contas em aplicações como </a:t>
              </a:r>
              <a:r>
                <a:rPr kumimoji="0" lang="pt-BR" sz="2800" b="0" i="0" u="none" strike="noStrike" kern="0" cap="none" spc="-1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  <a:cs typeface="DejaVu Sans"/>
                </a:rPr>
                <a:t>Trello</a:t>
              </a:r>
              <a:r>
                <a:rPr kumimoji="0" lang="pt-BR" sz="28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  <a:cs typeface="DejaVu Sans"/>
                </a:rPr>
                <a:t>, </a:t>
              </a:r>
              <a:r>
                <a:rPr kumimoji="0" lang="pt-BR" sz="2800" b="0" i="0" u="none" strike="noStrike" kern="0" cap="none" spc="-1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  <a:cs typeface="DejaVu Sans"/>
                </a:rPr>
                <a:t>Youtube</a:t>
              </a:r>
              <a:r>
                <a:rPr kumimoji="0" lang="pt-BR" sz="28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  <a:cs typeface="DejaVu Sans"/>
                </a:rPr>
                <a:t> e GitHub, para fazer acompanhamento, publicação e controle de versão de diversos passos do processo de desenvolvimento.</a:t>
              </a:r>
            </a:p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  <a:cs typeface="DejaVu Sans"/>
                </a:rPr>
                <a:t> </a:t>
              </a:r>
            </a:p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  <a:cs typeface="DejaVu Sans"/>
                </a:rPr>
                <a:t>Partindo da apresentação da arte de conceito e vídeos que pudessem explicar o jogo e sua inspiração seguiu-se a criação da documentação inicial do jogo contendo enredo, personagens e outros elementos, seguido da preparação de “historias de usuário” que ajudariam a definir os passos seguintes. Em meio a isso estava também a busca por imagens para inimigos, personagens, cenários[5] e por fim o áudio em sites que contivessem esses elementos disponibilizados de forma gratuita. Ao juntar tudo, novo teste e melhorias para alcançar a versão final. A parte do som foi uma das mais desafiadoras, pois era preciso encontrar um áudio[4] compatível com a fase. </a:t>
              </a:r>
            </a:p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8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DejaVu Sans"/>
              </a:endParaRPr>
            </a:p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  <a:cs typeface="DejaVu Sans"/>
                </a:rPr>
                <a:t>O jogo foi desenvolvido utilizando a linguagem Lua e o framework Corona SDK. Através dos exemplos do site oficial do Corona, da documentação do mesmo[1] e da troca de experiência com outros alunos foi possível o desenvolvimento e a resolução de alguns problemas que surgiram durante o processo. A Orientação a Objetos em certos elementos ajudou a simplificar algumas ações. Para esse uso  alguns sites contribuíram como: “Lua </a:t>
              </a:r>
              <a:r>
                <a:rPr kumimoji="0" lang="pt-BR" sz="2800" b="0" i="0" u="none" strike="noStrike" kern="0" cap="none" spc="-1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  <a:cs typeface="DejaVu Sans"/>
                </a:rPr>
                <a:t>Users</a:t>
              </a:r>
              <a:r>
                <a:rPr kumimoji="0" lang="pt-BR" sz="28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  <a:cs typeface="DejaVu Sans"/>
                </a:rPr>
                <a:t>”[2] e “</a:t>
              </a:r>
              <a:r>
                <a:rPr kumimoji="0" lang="pt-BR" sz="2800" b="0" i="0" u="none" strike="noStrike" kern="0" cap="none" spc="-1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  <a:cs typeface="DejaVu Sans"/>
                </a:rPr>
                <a:t>Tutorials</a:t>
              </a:r>
              <a:r>
                <a:rPr kumimoji="0" lang="pt-BR" sz="28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  <a:cs typeface="DejaVu Sans"/>
                </a:rPr>
                <a:t> Point”[3].</a:t>
              </a:r>
              <a:endParaRPr kumimoji="0" lang="pt-BR" sz="28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endParaRPr>
            </a:p>
          </p:txBody>
        </p:sp>
      </p:grpSp>
      <p:pic>
        <p:nvPicPr>
          <p:cNvPr id="24" name="Imagem 60"/>
          <p:cNvPicPr/>
          <p:nvPr/>
        </p:nvPicPr>
        <p:blipFill>
          <a:blip r:embed="rId3"/>
          <a:stretch/>
        </p:blipFill>
        <p:spPr>
          <a:xfrm>
            <a:off x="523080" y="446400"/>
            <a:ext cx="29091240" cy="6627600"/>
          </a:xfrm>
          <a:prstGeom prst="rect">
            <a:avLst/>
          </a:prstGeom>
          <a:ln>
            <a:noFill/>
          </a:ln>
        </p:spPr>
      </p:pic>
      <p:grpSp>
        <p:nvGrpSpPr>
          <p:cNvPr id="6" name="Agrupar 5"/>
          <p:cNvGrpSpPr/>
          <p:nvPr/>
        </p:nvGrpSpPr>
        <p:grpSpPr>
          <a:xfrm>
            <a:off x="15284003" y="34509718"/>
            <a:ext cx="11973960" cy="3600400"/>
            <a:chOff x="15660360" y="23368320"/>
            <a:chExt cx="11973960" cy="3600400"/>
          </a:xfrm>
        </p:grpSpPr>
        <p:sp>
          <p:nvSpPr>
            <p:cNvPr id="25" name="CustomShape 10"/>
            <p:cNvSpPr/>
            <p:nvPr/>
          </p:nvSpPr>
          <p:spPr>
            <a:xfrm>
              <a:off x="15660360" y="23368320"/>
              <a:ext cx="11973960" cy="4680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102240" tIns="52920" rIns="102240" bIns="5292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2262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400" b="1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  <a:cs typeface="DejaVu Sans"/>
                </a:rPr>
                <a:t>REFERÊNCIAS</a:t>
              </a:r>
              <a:endParaRPr kumimoji="0" lang="pt-BR" sz="44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endParaRPr>
            </a:p>
          </p:txBody>
        </p:sp>
        <p:sp>
          <p:nvSpPr>
            <p:cNvPr id="26" name="CustomShape 11"/>
            <p:cNvSpPr/>
            <p:nvPr/>
          </p:nvSpPr>
          <p:spPr>
            <a:xfrm>
              <a:off x="15660360" y="24016360"/>
              <a:ext cx="10816200" cy="29523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102240" tIns="52920" rIns="102240" bIns="52920"/>
            <a:lstStyle/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0" i="0" u="sng" strike="noStrike" kern="0" cap="none" spc="-1" normalizeH="0" baseline="0" noProof="0" dirty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/>
                  <a:ea typeface="ＭＳ Ｐゴシック"/>
                  <a:cs typeface="DejaVu Sans"/>
                  <a:hlinkClick r:id="rId4"/>
                </a:rPr>
                <a:t>[1] https://docs.coronalabs.com/guide/programming/index.html</a:t>
              </a:r>
              <a:endParaRPr kumimoji="0" lang="pt-BR" sz="28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endParaRPr>
            </a:p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0" i="0" u="sng" strike="noStrike" kern="0" cap="none" spc="-1" normalizeH="0" baseline="0" noProof="0" dirty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/>
                  <a:ea typeface="ＭＳ Ｐゴシック"/>
                  <a:cs typeface="DejaVu Sans"/>
                  <a:hlinkClick r:id="rId5"/>
                </a:rPr>
                <a:t>[2] http://lua-users.org/wiki/ObjectOrientedProgramming</a:t>
              </a:r>
              <a:endParaRPr kumimoji="0" lang="pt-BR" sz="28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endParaRPr>
            </a:p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0" i="0" u="sng" strike="noStrike" kern="0" cap="none" spc="-1" normalizeH="0" baseline="0" noProof="0" dirty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/>
                  <a:ea typeface="ＭＳ Ｐゴシック"/>
                  <a:cs typeface="DejaVu Sans"/>
                  <a:hlinkClick r:id="rId6"/>
                </a:rPr>
                <a:t>[3] https://www.tutorialspoint.com/lua/lua_object_oriented.htm</a:t>
              </a:r>
              <a:endParaRPr kumimoji="0" lang="pt-BR" sz="28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endParaRPr>
            </a:p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0" i="0" u="sng" strike="noStrike" kern="0" cap="none" spc="-1" normalizeH="0" baseline="0" noProof="0" dirty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/>
                  <a:ea typeface="ＭＳ Ｐゴシック"/>
                  <a:cs typeface="DejaVu Sans"/>
                  <a:hlinkClick r:id="rId7"/>
                </a:rPr>
                <a:t>[4] https://opengameart.org/</a:t>
              </a:r>
              <a:endParaRPr kumimoji="0" lang="pt-BR" sz="28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endParaRPr>
            </a:p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0" i="0" u="sng" strike="noStrike" kern="0" cap="none" spc="-1" normalizeH="0" baseline="0" noProof="0" dirty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/>
                  <a:ea typeface="ＭＳ Ｐゴシック"/>
                  <a:cs typeface="DejaVu Sans"/>
                </a:rPr>
                <a:t>[5] https://pixabay.com</a:t>
              </a:r>
              <a:endParaRPr kumimoji="0" lang="pt-BR" sz="28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endParaRPr>
            </a:p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8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endParaRPr>
            </a:p>
          </p:txBody>
        </p:sp>
      </p:grpSp>
      <p:grpSp>
        <p:nvGrpSpPr>
          <p:cNvPr id="2" name="Agrupar 1"/>
          <p:cNvGrpSpPr/>
          <p:nvPr/>
        </p:nvGrpSpPr>
        <p:grpSpPr>
          <a:xfrm>
            <a:off x="15356011" y="8872989"/>
            <a:ext cx="13953960" cy="10687680"/>
            <a:chOff x="982440" y="27445320"/>
            <a:chExt cx="13953960" cy="10687680"/>
          </a:xfrm>
        </p:grpSpPr>
        <p:sp>
          <p:nvSpPr>
            <p:cNvPr id="27" name="CustomShape 12"/>
            <p:cNvSpPr/>
            <p:nvPr/>
          </p:nvSpPr>
          <p:spPr>
            <a:xfrm>
              <a:off x="2058120" y="27445320"/>
              <a:ext cx="4463640" cy="7754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5000" rIns="90000" bIns="4500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1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DejaVu Sans"/>
                  <a:cs typeface="DejaVu Sans"/>
                </a:rPr>
                <a:t>TELA INICIAL</a:t>
              </a:r>
              <a:endParaRPr kumimoji="0" lang="pt-BR" sz="28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endParaRPr>
            </a:p>
          </p:txBody>
        </p:sp>
        <p:pic>
          <p:nvPicPr>
            <p:cNvPr id="28" name="Imagem 61"/>
            <p:cNvPicPr/>
            <p:nvPr/>
          </p:nvPicPr>
          <p:blipFill>
            <a:blip r:embed="rId8"/>
            <a:stretch/>
          </p:blipFill>
          <p:spPr>
            <a:xfrm>
              <a:off x="982440" y="28207440"/>
              <a:ext cx="6615000" cy="9925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9" name="CustomShape 13"/>
            <p:cNvSpPr/>
            <p:nvPr/>
          </p:nvSpPr>
          <p:spPr>
            <a:xfrm>
              <a:off x="8849520" y="27445320"/>
              <a:ext cx="5558400" cy="5029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5000" rIns="90000" bIns="4500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1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DejaVu Sans"/>
                  <a:cs typeface="DejaVu Sans"/>
                </a:rPr>
                <a:t>SELEÇÃO DE PERSONAGEM</a:t>
              </a:r>
              <a:endParaRPr kumimoji="0" lang="pt-BR" sz="28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endParaRPr>
            </a:p>
          </p:txBody>
        </p:sp>
        <p:pic>
          <p:nvPicPr>
            <p:cNvPr id="30" name="Imagem 63"/>
            <p:cNvPicPr/>
            <p:nvPr/>
          </p:nvPicPr>
          <p:blipFill>
            <a:blip r:embed="rId9"/>
            <a:stretch/>
          </p:blipFill>
          <p:spPr>
            <a:xfrm>
              <a:off x="8321400" y="28159920"/>
              <a:ext cx="6615000" cy="99234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" name="Agrupar 4"/>
          <p:cNvGrpSpPr/>
          <p:nvPr/>
        </p:nvGrpSpPr>
        <p:grpSpPr>
          <a:xfrm>
            <a:off x="15356011" y="19748078"/>
            <a:ext cx="13800960" cy="10800000"/>
            <a:chOff x="15560640" y="27432000"/>
            <a:chExt cx="13800960" cy="10800000"/>
          </a:xfrm>
        </p:grpSpPr>
        <p:pic>
          <p:nvPicPr>
            <p:cNvPr id="31" name="Imagem 30"/>
            <p:cNvPicPr/>
            <p:nvPr/>
          </p:nvPicPr>
          <p:blipFill>
            <a:blip r:embed="rId10"/>
            <a:stretch/>
          </p:blipFill>
          <p:spPr>
            <a:xfrm>
              <a:off x="15560640" y="28224000"/>
              <a:ext cx="6615360" cy="9936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2" name="TextShape 14"/>
            <p:cNvSpPr txBox="1"/>
            <p:nvPr/>
          </p:nvSpPr>
          <p:spPr>
            <a:xfrm>
              <a:off x="15840000" y="27432000"/>
              <a:ext cx="5976000" cy="445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1" i="0" u="none" strike="noStrike" kern="0" cap="none" spc="-1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DejaVu Sans"/>
                  <a:cs typeface="DejaVu Sans"/>
                </a:rPr>
                <a:t>FASE 2</a:t>
              </a:r>
            </a:p>
          </p:txBody>
        </p:sp>
        <p:pic>
          <p:nvPicPr>
            <p:cNvPr id="33" name="Imagem 32"/>
            <p:cNvPicPr/>
            <p:nvPr/>
          </p:nvPicPr>
          <p:blipFill>
            <a:blip r:embed="rId11"/>
            <a:stretch/>
          </p:blipFill>
          <p:spPr>
            <a:xfrm>
              <a:off x="22746240" y="28296000"/>
              <a:ext cx="6615360" cy="9936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4" name="TextShape 15"/>
            <p:cNvSpPr txBox="1"/>
            <p:nvPr/>
          </p:nvSpPr>
          <p:spPr>
            <a:xfrm>
              <a:off x="23112000" y="27576000"/>
              <a:ext cx="5472000" cy="445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1" i="0" u="none" strike="noStrike" kern="0" cap="none" spc="-1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DejaVu Sans"/>
                  <a:cs typeface="DejaVu Sans"/>
                </a:rPr>
                <a:t>FASE 3</a:t>
              </a:r>
            </a:p>
          </p:txBody>
        </p:sp>
      </p:grpSp>
      <p:sp>
        <p:nvSpPr>
          <p:cNvPr id="7" name="Retângulo 6"/>
          <p:cNvSpPr/>
          <p:nvPr/>
        </p:nvSpPr>
        <p:spPr>
          <a:xfrm>
            <a:off x="15284003" y="30909318"/>
            <a:ext cx="1441874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kern="0" spc="-1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Na segunda fase temos os “</a:t>
            </a:r>
            <a:r>
              <a:rPr lang="pt-BR" sz="2800" i="1" kern="0" spc="-1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bugs</a:t>
            </a:r>
            <a:r>
              <a:rPr lang="pt-BR" sz="2800" kern="0" spc="-1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” nome dado a falhas na operação dos sistemas e seu chefe muito conhecido na virada do ano de  1999 para 2000 como o “Bug do Milênio”. Na terceira fase temos inimigos referenciando problemas de rede, segurança e outras situações do mundo da Computação. Para futuras adições fases em estilo “</a:t>
            </a:r>
            <a:r>
              <a:rPr lang="pt-BR" sz="2800" i="1" kern="0" spc="-1" dirty="0" err="1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sidescroll</a:t>
            </a:r>
            <a:r>
              <a:rPr lang="pt-BR" sz="2800" kern="0" spc="-1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” e uma implementação 2.5D.</a:t>
            </a:r>
            <a:endParaRPr lang="pt-BR" sz="2800" kern="0" spc="-1" dirty="0">
              <a:solidFill>
                <a:prstClr val="black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70719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1838</TotalTime>
  <Words>662</Words>
  <Application>Microsoft Macintosh PowerPoint</Application>
  <PresentationFormat>Personalizar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Helvetica</vt:lpstr>
      <vt:lpstr>Verdana</vt:lpstr>
      <vt:lpstr>Design padrão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MET1</dc:creator>
  <cp:lastModifiedBy>eduardomendes</cp:lastModifiedBy>
  <cp:revision>85</cp:revision>
  <dcterms:created xsi:type="dcterms:W3CDTF">2010-05-03T11:44:14Z</dcterms:created>
  <dcterms:modified xsi:type="dcterms:W3CDTF">2019-05-20T23:27:59Z</dcterms:modified>
</cp:coreProperties>
</file>