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7.png" ContentType="image/png"/>
  <Override PartName="/ppt/media/image2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30279975" cy="42808525"/>
  <p:notesSz cx="6669087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C3571F1-14DE-49DB-9825-3E052FEECCE1}" type="slidenum">
              <a:rPr b="0" lang="pt-BR" sz="1400" spc="-1" strike="noStrike">
                <a:latin typeface="Times New Roman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3778200" y="9428040"/>
            <a:ext cx="2888640" cy="496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9837F88-7618-4252-9047-211D004CDA8D}" type="slidenum">
              <a:rPr b="0" lang="pt-BR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66720" y="4714920"/>
            <a:ext cx="5334840" cy="446652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271600" y="13298400"/>
            <a:ext cx="25735680" cy="917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271600" y="13298400"/>
            <a:ext cx="25735680" cy="917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271600" y="13298400"/>
            <a:ext cx="25735680" cy="917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0727640" y="1001700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9941480" y="1001700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19941480" y="2298528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10727640" y="2298528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271600" y="13298400"/>
            <a:ext cx="25735680" cy="917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271600" y="13298400"/>
            <a:ext cx="25735680" cy="917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271600" y="13298400"/>
            <a:ext cx="25735680" cy="917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271600" y="13298400"/>
            <a:ext cx="25735680" cy="917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2271600" y="13298400"/>
            <a:ext cx="25735680" cy="42530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271600" y="13298400"/>
            <a:ext cx="25735680" cy="917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271600" y="13298400"/>
            <a:ext cx="25735680" cy="917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271600" y="13298400"/>
            <a:ext cx="25735680" cy="917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"/>
          <p:cNvPicPr/>
          <p:nvPr/>
        </p:nvPicPr>
        <p:blipFill>
          <a:blip r:embed="rId2"/>
          <a:stretch/>
        </p:blipFill>
        <p:spPr>
          <a:xfrm>
            <a:off x="0" y="38694960"/>
            <a:ext cx="30279240" cy="41126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26167320" y="49395600"/>
            <a:ext cx="183960" cy="13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2271600" y="13298400"/>
            <a:ext cx="25735680" cy="9174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hyperlink" Target="https://docs.coronalabs.com/guide/programming/index.html" TargetMode="External"/><Relationship Id="rId4" Type="http://schemas.openxmlformats.org/officeDocument/2006/relationships/hyperlink" Target="https://docs.coronalabs.com/guide/programming/index.html" TargetMode="External"/><Relationship Id="rId5" Type="http://schemas.openxmlformats.org/officeDocument/2006/relationships/hyperlink" Target="https://docs.coronalabs.com/guide/programming/index.html" TargetMode="External"/><Relationship Id="rId6" Type="http://schemas.openxmlformats.org/officeDocument/2006/relationships/hyperlink" Target="http://lua-users.org/wiki/ObjectOrientedProgramming" TargetMode="External"/><Relationship Id="rId7" Type="http://schemas.openxmlformats.org/officeDocument/2006/relationships/hyperlink" Target="http://lua-users.org/wiki/ObjectOrientedProgramming" TargetMode="External"/><Relationship Id="rId8" Type="http://schemas.openxmlformats.org/officeDocument/2006/relationships/hyperlink" Target="http://lua-users.org/wiki/ObjectOrientedProgramming" TargetMode="External"/><Relationship Id="rId9" Type="http://schemas.openxmlformats.org/officeDocument/2006/relationships/hyperlink" Target="https://www.tutorialspoint.com/lua/lua_object_oriented.htm" TargetMode="External"/><Relationship Id="rId10" Type="http://schemas.openxmlformats.org/officeDocument/2006/relationships/hyperlink" Target="https://www.tutorialspoint.com/lua/lua_object_oriented.htm" TargetMode="External"/><Relationship Id="rId11" Type="http://schemas.openxmlformats.org/officeDocument/2006/relationships/hyperlink" Target="https://www.tutorialspoint.com/lua/lua_object_oriented.htm" TargetMode="External"/><Relationship Id="rId12" Type="http://schemas.openxmlformats.org/officeDocument/2006/relationships/hyperlink" Target="https://opengameart.org/" TargetMode="External"/><Relationship Id="rId13" Type="http://schemas.openxmlformats.org/officeDocument/2006/relationships/hyperlink" Target="https://opengameart.org/" TargetMode="External"/><Relationship Id="rId14" Type="http://schemas.openxmlformats.org/officeDocument/2006/relationships/hyperlink" Target="https://opengameart.org/" TargetMode="External"/><Relationship Id="rId15" Type="http://schemas.openxmlformats.org/officeDocument/2006/relationships/image" Target="../media/image4.png"/><Relationship Id="rId16" Type="http://schemas.openxmlformats.org/officeDocument/2006/relationships/image" Target="../media/image5.png"/><Relationship Id="rId17" Type="http://schemas.openxmlformats.org/officeDocument/2006/relationships/image" Target="../media/image6.png"/><Relationship Id="rId18" Type="http://schemas.openxmlformats.org/officeDocument/2006/relationships/image" Target="../media/image7.png"/><Relationship Id="rId19" Type="http://schemas.openxmlformats.org/officeDocument/2006/relationships/slideLayout" Target="../slideLayouts/slideLayout3.xml"/><Relationship Id="rId20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971800" y="7579440"/>
            <a:ext cx="23186160" cy="171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52920" bIns="52920" anchor="ctr"/>
          <a:p>
            <a:pPr algn="ctr">
              <a:lnSpc>
                <a:spcPct val="11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Ribeiro de Aguiar, Rubens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1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UNI7 - CENTRO UNIVERSITÁRIO 7 DE SETEMBRO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1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SISTEMAS DE INFORMAÇÃO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522360" y="10545120"/>
            <a:ext cx="13626360" cy="86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52920" bIns="52920"/>
          <a:p>
            <a:pPr algn="just">
              <a:lnSpc>
                <a:spcPct val="15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Gosta de jogos de Nave!? Então venha dar uns disparos nesse jogo ao estilo árcade anos 80, ajudando a livrar os computadores do mundo das ameaças virtuais. 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Uma grande ameaça está atacando os sistemas computacionais e você deve assumir o papel de um dos heróis, a fim de evitar que essa ameaça se espalhe e domine todos os sistemas do mundo;</a:t>
            </a:r>
            <a:endParaRPr b="0" lang="pt-BR" sz="3200" spc="-1" strike="noStrike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escolha sua nave baseada em um Sistema Operacional;</a:t>
            </a:r>
            <a:endParaRPr b="0" lang="pt-BR" sz="3200" spc="-1" strike="noStrike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dispare e evite ser atingido;</a:t>
            </a:r>
            <a:endParaRPr b="0" lang="pt-BR" sz="3200" spc="-1" strike="noStrike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elimine inimigos variados, e</a:t>
            </a:r>
            <a:endParaRPr b="0" lang="pt-BR" sz="3200" spc="-1" strike="noStrike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derrote os chefes e seja o campeão dessa aventura no mundo virtual da computação.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Você será capaz de reconhecer os elementos presentes?!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15660360" y="9738360"/>
            <a:ext cx="11973960" cy="7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52920" bIns="52920"/>
          <a:p>
            <a:pPr>
              <a:lnSpc>
                <a:spcPct val="100000"/>
              </a:lnSpc>
              <a:spcBef>
                <a:spcPts val="2262"/>
              </a:spcBef>
            </a:pPr>
            <a:r>
              <a:rPr b="1" lang="pt-BR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METODOLOGIA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522360" y="19827720"/>
            <a:ext cx="11973960" cy="3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52920" bIns="52920"/>
          <a:p>
            <a:pPr>
              <a:lnSpc>
                <a:spcPct val="100000"/>
              </a:lnSpc>
              <a:spcBef>
                <a:spcPts val="2262"/>
              </a:spcBef>
            </a:pPr>
            <a:r>
              <a:rPr b="1" lang="pt-BR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RESULTADOS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522360" y="20719440"/>
            <a:ext cx="14122080" cy="60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52920" bIns="52920"/>
          <a:p>
            <a:pPr algn="just">
              <a:lnSpc>
                <a:spcPct val="15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 software possui 2 fases jogáveis, com marcador de pontuação e vida. Ao final de cada fase é possível enfrentar um chefe e ao derrota-lo segue-se para a fase seguinte. Há três naves para escolha do jogador: uma representado o “Windows”, outra o “Mac OS” e outra o “Linux”. Na primeira fase os inimigos são vírus e o chefe um “Worm”, tipo de malware que se espalha rápido e é mais perigoso que o vírus. Na segunda fase temos os “bugs” nome dado a falhas na operação dos sistemas e seu chefe muito conhecido na virada do ano de  1999 para 2000 como o “Bug do Milênio”. Para futuras inovações, novas fases referenciando problemas de rede, segurança e outras situações do mundo da Computação.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50" name="CustomShape 6"/>
          <p:cNvSpPr/>
          <p:nvPr/>
        </p:nvSpPr>
        <p:spPr>
          <a:xfrm>
            <a:off x="522360" y="9666360"/>
            <a:ext cx="14278680" cy="7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52920" bIns="52920"/>
          <a:p>
            <a:pPr>
              <a:lnSpc>
                <a:spcPct val="100000"/>
              </a:lnSpc>
              <a:spcBef>
                <a:spcPts val="2262"/>
              </a:spcBef>
            </a:pPr>
            <a:r>
              <a:rPr b="1" lang="pt-BR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APRESENTAÇÃO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1" name="CustomShape 7"/>
          <p:cNvSpPr/>
          <p:nvPr/>
        </p:nvSpPr>
        <p:spPr>
          <a:xfrm>
            <a:off x="16076520" y="37822320"/>
            <a:ext cx="12383280" cy="11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8"/>
          <p:cNvSpPr/>
          <p:nvPr/>
        </p:nvSpPr>
        <p:spPr>
          <a:xfrm>
            <a:off x="522360" y="449280"/>
            <a:ext cx="29091960" cy="66247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8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Substituir pela LOGO/BANNER do SOFTWARE</a:t>
            </a:r>
            <a:endParaRPr b="0" lang="pt-BR" sz="8200" spc="-1" strike="noStrike">
              <a:latin typeface="Arial"/>
            </a:endParaRPr>
          </a:p>
        </p:txBody>
      </p:sp>
      <p:sp>
        <p:nvSpPr>
          <p:cNvPr id="53" name="CustomShape 9"/>
          <p:cNvSpPr/>
          <p:nvPr/>
        </p:nvSpPr>
        <p:spPr>
          <a:xfrm>
            <a:off x="15660360" y="10721520"/>
            <a:ext cx="13813920" cy="1213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52920" bIns="52920"/>
          <a:p>
            <a:pPr algn="just">
              <a:lnSpc>
                <a:spcPct val="15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 processo criação e desenvolvimento passou por diversas etapas, indo desde a apresentação de ideias e artes de conceito até o teste com usuários para retorno e melhorias. Foram criadas contas em aplicações como Trello, Youtube e GitHub, para fazer acompanhamento, publicação e controle de versão de diversos passos do processo de desenvolvimento. Partindo da apresentação da arte de conceito e vídeos que pudessem explicar o jogo e sua inspiração seguiu-se a criação da documentação inicial do jogo contendo enredo, personagens e outros elementos, seguido da preparação de “historias de usuário” que ajudariam a definir os passos seguintes. Em meio a isso estava também a busca por imagens para inimigos, personagens, cenários e por fim o áudio em sites que contivessem esses elementos disponibilizados de forma gratuita. Ao juntar tudo, novo teste e melhorias para alcançar a versão final. A parte do som foi uma das mais desafiadoras, pois era preciso encontrar um áudio[4] compatível com a fase. O jogo foi desenvolvido utilizando a linguagem Lua e o framework Corona SDK. Através dos exemplos do site oficial do Corona, da documentação do mesmo[1] e da troca de experiência com outros alunos foi possível o desenvolvimento e a resolução de alguns problemas que surgiram durante o processo. A Orientação a Objetos em certos elementos ajudou a simplificar algumas ações. Para esse uso  alguns sites contribuíram como: “Lua Users”[2] e “Tutorials Point”[3].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54" name="Imagem 59" descr=""/>
          <p:cNvPicPr/>
          <p:nvPr/>
        </p:nvPicPr>
        <p:blipFill>
          <a:blip r:embed="rId1"/>
          <a:stretch/>
        </p:blipFill>
        <p:spPr>
          <a:xfrm>
            <a:off x="523080" y="446400"/>
            <a:ext cx="29091240" cy="6627600"/>
          </a:xfrm>
          <a:prstGeom prst="rect">
            <a:avLst/>
          </a:prstGeom>
          <a:ln>
            <a:noFill/>
          </a:ln>
        </p:spPr>
      </p:pic>
      <p:pic>
        <p:nvPicPr>
          <p:cNvPr id="55" name="Imagem 60" descr=""/>
          <p:cNvPicPr/>
          <p:nvPr/>
        </p:nvPicPr>
        <p:blipFill>
          <a:blip r:embed="rId2"/>
          <a:stretch/>
        </p:blipFill>
        <p:spPr>
          <a:xfrm>
            <a:off x="523080" y="446400"/>
            <a:ext cx="29091240" cy="6627600"/>
          </a:xfrm>
          <a:prstGeom prst="rect">
            <a:avLst/>
          </a:prstGeom>
          <a:ln>
            <a:noFill/>
          </a:ln>
        </p:spPr>
      </p:pic>
      <p:sp>
        <p:nvSpPr>
          <p:cNvPr id="56" name="CustomShape 10"/>
          <p:cNvSpPr/>
          <p:nvPr/>
        </p:nvSpPr>
        <p:spPr>
          <a:xfrm>
            <a:off x="15660360" y="23368320"/>
            <a:ext cx="1197396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52920" bIns="52920"/>
          <a:p>
            <a:pPr>
              <a:lnSpc>
                <a:spcPct val="100000"/>
              </a:lnSpc>
              <a:spcBef>
                <a:spcPts val="2262"/>
              </a:spcBef>
            </a:pPr>
            <a:r>
              <a:rPr b="1" lang="pt-BR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REFERÊNCIAS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7" name="CustomShape 11"/>
          <p:cNvSpPr/>
          <p:nvPr/>
        </p:nvSpPr>
        <p:spPr>
          <a:xfrm>
            <a:off x="15660360" y="23838120"/>
            <a:ext cx="10816200" cy="295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52920" bIns="52920"/>
          <a:p>
            <a:pPr algn="just">
              <a:lnSpc>
                <a:spcPct val="150000"/>
              </a:lnSpc>
            </a:pPr>
            <a:r>
              <a:rPr b="0" lang="pt-BR" sz="28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3"/>
              </a:rPr>
              <a:t>[1] https</a:t>
            </a:r>
            <a:r>
              <a:rPr b="0" lang="pt-BR" sz="28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4"/>
              </a:rPr>
              <a:t>://</a:t>
            </a:r>
            <a:r>
              <a:rPr b="0" lang="pt-BR" sz="28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5"/>
              </a:rPr>
              <a:t>docs.coronalabs.com/guide/programming/index.html</a:t>
            </a:r>
            <a:endParaRPr b="0" lang="pt-BR" sz="2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pt-BR" sz="28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6"/>
              </a:rPr>
              <a:t>[2] http</a:t>
            </a:r>
            <a:r>
              <a:rPr b="0" lang="pt-BR" sz="28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7"/>
              </a:rPr>
              <a:t>://</a:t>
            </a:r>
            <a:r>
              <a:rPr b="0" lang="pt-BR" sz="28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8"/>
              </a:rPr>
              <a:t>lua-users.org/wiki/ObjectOrientedProgramming</a:t>
            </a:r>
            <a:endParaRPr b="0" lang="pt-BR" sz="2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pt-BR" sz="28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9"/>
              </a:rPr>
              <a:t>[3] https</a:t>
            </a:r>
            <a:r>
              <a:rPr b="0" lang="pt-BR" sz="28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10"/>
              </a:rPr>
              <a:t>://</a:t>
            </a:r>
            <a:r>
              <a:rPr b="0" lang="pt-BR" sz="28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11"/>
              </a:rPr>
              <a:t>www.tutorialspoint.com/lua/lua_object_oriented.htm</a:t>
            </a:r>
            <a:endParaRPr b="0" lang="pt-BR" sz="2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pt-BR" sz="28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12"/>
              </a:rPr>
              <a:t>[4] https</a:t>
            </a:r>
            <a:r>
              <a:rPr b="0" lang="pt-BR" sz="28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13"/>
              </a:rPr>
              <a:t>://opengameart.org</a:t>
            </a:r>
            <a:r>
              <a:rPr b="0" lang="pt-BR" sz="28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14"/>
              </a:rPr>
              <a:t>/</a:t>
            </a:r>
            <a:endParaRPr b="0" lang="pt-BR" sz="2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pt-BR" sz="2800" spc="-1" strike="noStrike">
              <a:latin typeface="Arial"/>
            </a:endParaRPr>
          </a:p>
        </p:txBody>
      </p:sp>
      <p:sp>
        <p:nvSpPr>
          <p:cNvPr id="58" name="CustomShape 12"/>
          <p:cNvSpPr/>
          <p:nvPr/>
        </p:nvSpPr>
        <p:spPr>
          <a:xfrm>
            <a:off x="2058120" y="27445320"/>
            <a:ext cx="4463640" cy="7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Verdana"/>
                <a:ea typeface="DejaVu Sans"/>
              </a:rPr>
              <a:t>TELA INICIAL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59" name="Imagem 61" descr=""/>
          <p:cNvPicPr/>
          <p:nvPr/>
        </p:nvPicPr>
        <p:blipFill>
          <a:blip r:embed="rId15"/>
          <a:stretch/>
        </p:blipFill>
        <p:spPr>
          <a:xfrm>
            <a:off x="982440" y="28207440"/>
            <a:ext cx="6615000" cy="9925560"/>
          </a:xfrm>
          <a:prstGeom prst="rect">
            <a:avLst/>
          </a:prstGeom>
          <a:ln>
            <a:noFill/>
          </a:ln>
        </p:spPr>
      </p:pic>
      <p:sp>
        <p:nvSpPr>
          <p:cNvPr id="60" name="CustomShape 13"/>
          <p:cNvSpPr/>
          <p:nvPr/>
        </p:nvSpPr>
        <p:spPr>
          <a:xfrm>
            <a:off x="8849520" y="27445320"/>
            <a:ext cx="555840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Verdana"/>
                <a:ea typeface="DejaVu Sans"/>
              </a:rPr>
              <a:t>SELEÇÃO DE PERSONAGEM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61" name="Imagem 63" descr=""/>
          <p:cNvPicPr/>
          <p:nvPr/>
        </p:nvPicPr>
        <p:blipFill>
          <a:blip r:embed="rId16"/>
          <a:stretch/>
        </p:blipFill>
        <p:spPr>
          <a:xfrm>
            <a:off x="8321400" y="28159920"/>
            <a:ext cx="6615000" cy="992340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17"/>
          <a:stretch/>
        </p:blipFill>
        <p:spPr>
          <a:xfrm>
            <a:off x="15560640" y="28224000"/>
            <a:ext cx="6615360" cy="9936000"/>
          </a:xfrm>
          <a:prstGeom prst="rect">
            <a:avLst/>
          </a:prstGeom>
          <a:ln>
            <a:noFill/>
          </a:ln>
        </p:spPr>
      </p:pic>
      <p:sp>
        <p:nvSpPr>
          <p:cNvPr id="63" name="TextShape 14"/>
          <p:cNvSpPr txBox="1"/>
          <p:nvPr/>
        </p:nvSpPr>
        <p:spPr>
          <a:xfrm>
            <a:off x="15840000" y="27432000"/>
            <a:ext cx="5976000" cy="44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pt-BR" sz="2400" spc="-1" strike="noStrike">
                <a:latin typeface="Verdana"/>
              </a:rPr>
              <a:t>FASE 2</a:t>
            </a:r>
            <a:endParaRPr b="1" lang="pt-BR" sz="2400" spc="-1" strike="noStrike">
              <a:latin typeface="Verdana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8"/>
          <a:stretch/>
        </p:blipFill>
        <p:spPr>
          <a:xfrm>
            <a:off x="22746240" y="28296000"/>
            <a:ext cx="6615360" cy="9936000"/>
          </a:xfrm>
          <a:prstGeom prst="rect">
            <a:avLst/>
          </a:prstGeom>
          <a:ln>
            <a:noFill/>
          </a:ln>
        </p:spPr>
      </p:pic>
      <p:sp>
        <p:nvSpPr>
          <p:cNvPr id="65" name="TextShape 15"/>
          <p:cNvSpPr txBox="1"/>
          <p:nvPr/>
        </p:nvSpPr>
        <p:spPr>
          <a:xfrm>
            <a:off x="23112000" y="27576000"/>
            <a:ext cx="5472000" cy="44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pt-BR" sz="2400" spc="-1" strike="noStrike">
                <a:latin typeface="Verdana"/>
              </a:rPr>
              <a:t>FASE 3</a:t>
            </a:r>
            <a:endParaRPr b="1" lang="pt-BR" sz="2400" spc="-1" strike="noStrike">
              <a:latin typeface="Verdana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1985</TotalTime>
  <Application>LibreOffice/5.4.6.2$Linux_X86_64 LibreOffice_project/40m0$Build-2</Application>
  <Words>577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2010-05-03T11:44:14Z</dcterms:created>
  <dc:creator>MET1</dc:creator>
  <dc:description/>
  <dc:language>pt-BR</dc:language>
  <cp:lastModifiedBy/>
  <dcterms:modified xsi:type="dcterms:W3CDTF">2019-05-13T14:07:34Z</dcterms:modified>
  <cp:revision>92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