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55" r:id="rId2"/>
    <p:sldId id="656" r:id="rId3"/>
    <p:sldId id="665" r:id="rId4"/>
    <p:sldId id="666" r:id="rId5"/>
    <p:sldId id="667" r:id="rId6"/>
    <p:sldId id="668" r:id="rId7"/>
    <p:sldId id="658" r:id="rId8"/>
    <p:sldId id="662" r:id="rId9"/>
    <p:sldId id="669" r:id="rId10"/>
    <p:sldId id="659" r:id="rId11"/>
    <p:sldId id="661" r:id="rId12"/>
    <p:sldId id="663" r:id="rId13"/>
  </p:sldIdLst>
  <p:sldSz cx="9144000" cy="6858000" type="screen4x3"/>
  <p:notesSz cx="6870700" cy="97742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6E2"/>
    <a:srgbClr val="9FD6E2"/>
    <a:srgbClr val="9FDBE2"/>
    <a:srgbClr val="9FE2E2"/>
    <a:srgbClr val="90D2E2"/>
    <a:srgbClr val="90D6E2"/>
    <a:srgbClr val="FFFF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3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816"/>
        <p:guide orient="horz" pos="3456"/>
        <p:guide orient="horz" pos="1104"/>
        <p:guide orient="horz" pos="4247"/>
        <p:guide orient="horz" pos="1056"/>
        <p:guide pos="5759"/>
      </p:guideLst>
    </p:cSldViewPr>
  </p:slideViewPr>
  <p:outlineViewPr>
    <p:cViewPr>
      <p:scale>
        <a:sx n="33" d="100"/>
        <a:sy n="33" d="100"/>
      </p:scale>
      <p:origin x="48" y="2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96" y="-72"/>
      </p:cViewPr>
      <p:guideLst>
        <p:guide orient="horz" pos="3079"/>
        <p:guide pos="216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t" anchorCtr="0" compatLnSpc="1">
            <a:prstTxWarp prst="textNoShape">
              <a:avLst/>
            </a:prstTxWarp>
          </a:bodyPr>
          <a:lstStyle>
            <a:lvl1pPr defTabSz="950913">
              <a:defRPr sz="1200" i="0"/>
            </a:lvl1pPr>
          </a:lstStyle>
          <a:p>
            <a:endParaRPr lang="pt-BR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i="0"/>
            </a:lvl1pPr>
          </a:lstStyle>
          <a:p>
            <a:endParaRPr lang="pt-BR"/>
          </a:p>
        </p:txBody>
      </p:sp>
      <p:sp>
        <p:nvSpPr>
          <p:cNvPr id="456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370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b" anchorCtr="0" compatLnSpc="1">
            <a:prstTxWarp prst="textNoShape">
              <a:avLst/>
            </a:prstTxWarp>
          </a:bodyPr>
          <a:lstStyle>
            <a:lvl1pPr defTabSz="950913">
              <a:defRPr sz="1200" i="0"/>
            </a:lvl1pPr>
          </a:lstStyle>
          <a:p>
            <a:endParaRPr lang="pt-BR"/>
          </a:p>
        </p:txBody>
      </p:sp>
      <p:sp>
        <p:nvSpPr>
          <p:cNvPr id="456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928370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i="0"/>
            </a:lvl1pPr>
          </a:lstStyle>
          <a:p>
            <a:fld id="{25C82559-7885-41AA-841E-847C09B2626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t" anchorCtr="0" compatLnSpc="1">
            <a:prstTxWarp prst="textNoShape">
              <a:avLst/>
            </a:prstTxWarp>
          </a:bodyPr>
          <a:lstStyle>
            <a:lvl1pPr defTabSz="950913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2672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94138" y="0"/>
            <a:ext cx="29765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267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3425"/>
            <a:ext cx="48895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72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643438"/>
            <a:ext cx="5038725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672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b" anchorCtr="0" compatLnSpc="1">
            <a:prstTxWarp prst="textNoShape">
              <a:avLst/>
            </a:prstTxWarp>
          </a:bodyPr>
          <a:lstStyle>
            <a:lvl1pPr defTabSz="950913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2672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9285288"/>
            <a:ext cx="29765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Times New Roman" pitchFamily="18" charset="0"/>
              </a:defRPr>
            </a:lvl1pPr>
          </a:lstStyle>
          <a:p>
            <a:fld id="{C249E96C-4F83-425F-B67D-F328E71B5A66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499EF-ECEE-444E-9309-D3E3F798E5D8}" type="slidenum">
              <a:rPr lang="pt-BR"/>
              <a:pPr/>
              <a:t>1</a:t>
            </a:fld>
            <a:endParaRPr lang="pt-BR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33425"/>
            <a:ext cx="4886325" cy="3665538"/>
          </a:xfrm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7" name="Rectangle 20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3116"/>
            <a:ext cx="7772400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pt-BR" sz="2800" dirty="0"/>
          </a:p>
          <a:p>
            <a:pPr algn="ctr">
              <a:buFontTx/>
              <a:buNone/>
            </a:pPr>
            <a:r>
              <a:rPr lang="pt-BR" sz="3600" b="1" dirty="0" err="1" smtClean="0">
                <a:solidFill>
                  <a:srgbClr val="FFFF00"/>
                </a:solidFill>
              </a:rPr>
              <a:t>SisLara</a:t>
            </a:r>
            <a:endParaRPr lang="pt-BR" sz="3600" b="1" dirty="0" smtClean="0">
              <a:solidFill>
                <a:srgbClr val="FFFF00"/>
              </a:solidFill>
            </a:endParaRPr>
          </a:p>
          <a:p>
            <a:pPr algn="ctr">
              <a:buFontTx/>
              <a:buNone/>
            </a:pPr>
            <a:endParaRPr lang="pt-BR" sz="1200" dirty="0" smtClean="0">
              <a:solidFill>
                <a:srgbClr val="FFFF00"/>
              </a:solidFill>
            </a:endParaRPr>
          </a:p>
          <a:p>
            <a:pPr algn="ctr">
              <a:buFontTx/>
              <a:buNone/>
            </a:pPr>
            <a:r>
              <a:rPr lang="pt-BR" sz="3600" b="1" dirty="0" smtClean="0">
                <a:solidFill>
                  <a:srgbClr val="FFFF00"/>
                </a:solidFill>
              </a:rPr>
              <a:t>Sistema de Gestão da Laramara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/>
          <p:cNvSpPr/>
          <p:nvPr/>
        </p:nvSpPr>
        <p:spPr>
          <a:xfrm>
            <a:off x="357158" y="1714488"/>
            <a:ext cx="1500198" cy="71438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Grupos</a:t>
            </a:r>
          </a:p>
        </p:txBody>
      </p:sp>
      <p:sp>
        <p:nvSpPr>
          <p:cNvPr id="13" name="Fluxograma: Documento 12"/>
          <p:cNvSpPr/>
          <p:nvPr/>
        </p:nvSpPr>
        <p:spPr>
          <a:xfrm>
            <a:off x="6572264" y="1500174"/>
            <a:ext cx="1643074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Usuários</a:t>
            </a:r>
          </a:p>
        </p:txBody>
      </p:sp>
      <p:sp>
        <p:nvSpPr>
          <p:cNvPr id="15" name="Fluxograma: Documento 14"/>
          <p:cNvSpPr/>
          <p:nvPr/>
        </p:nvSpPr>
        <p:spPr>
          <a:xfrm>
            <a:off x="6572264" y="2714620"/>
            <a:ext cx="1643074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Profissionais</a:t>
            </a:r>
          </a:p>
        </p:txBody>
      </p:sp>
      <p:sp>
        <p:nvSpPr>
          <p:cNvPr id="17" name="Fluxograma: Documento 16"/>
          <p:cNvSpPr/>
          <p:nvPr/>
        </p:nvSpPr>
        <p:spPr>
          <a:xfrm>
            <a:off x="6572264" y="5143512"/>
            <a:ext cx="1643074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Cursos</a:t>
            </a:r>
          </a:p>
        </p:txBody>
      </p:sp>
      <p:cxnSp>
        <p:nvCxnSpPr>
          <p:cNvPr id="21" name="Conector reto 20"/>
          <p:cNvCxnSpPr>
            <a:stCxn id="4" idx="3"/>
            <a:endCxn id="13" idx="1"/>
          </p:cNvCxnSpPr>
          <p:nvPr/>
        </p:nvCxnSpPr>
        <p:spPr>
          <a:xfrm flipV="1">
            <a:off x="1857356" y="1928802"/>
            <a:ext cx="471490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4" idx="3"/>
            <a:endCxn id="15" idx="1"/>
          </p:cNvCxnSpPr>
          <p:nvPr/>
        </p:nvCxnSpPr>
        <p:spPr>
          <a:xfrm>
            <a:off x="1857356" y="2071678"/>
            <a:ext cx="4714908" cy="107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4" idx="3"/>
            <a:endCxn id="17" idx="1"/>
          </p:cNvCxnSpPr>
          <p:nvPr/>
        </p:nvCxnSpPr>
        <p:spPr>
          <a:xfrm>
            <a:off x="1857356" y="2071678"/>
            <a:ext cx="4714908" cy="350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Documento 27"/>
          <p:cNvSpPr/>
          <p:nvPr/>
        </p:nvSpPr>
        <p:spPr>
          <a:xfrm>
            <a:off x="6643702" y="3929066"/>
            <a:ext cx="1643074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Agenda</a:t>
            </a:r>
          </a:p>
        </p:txBody>
      </p:sp>
      <p:cxnSp>
        <p:nvCxnSpPr>
          <p:cNvPr id="29" name="Conector reto 28"/>
          <p:cNvCxnSpPr>
            <a:stCxn id="4" idx="3"/>
            <a:endCxn id="28" idx="1"/>
          </p:cNvCxnSpPr>
          <p:nvPr/>
        </p:nvCxnSpPr>
        <p:spPr>
          <a:xfrm>
            <a:off x="1857356" y="2071678"/>
            <a:ext cx="4786346" cy="228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12" idx="0"/>
          </p:cNvCxnSpPr>
          <p:nvPr/>
        </p:nvCxnSpPr>
        <p:spPr>
          <a:xfrm rot="5400000">
            <a:off x="625051" y="2875356"/>
            <a:ext cx="92869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 bwMode="auto">
          <a:xfrm>
            <a:off x="214282" y="3357562"/>
            <a:ext cx="1714512" cy="7858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/>
              <a:t>Cadastrar Usuário</a:t>
            </a:r>
          </a:p>
        </p:txBody>
      </p:sp>
      <p:sp>
        <p:nvSpPr>
          <p:cNvPr id="14" name="Elipse 13"/>
          <p:cNvSpPr/>
          <p:nvPr/>
        </p:nvSpPr>
        <p:spPr bwMode="auto">
          <a:xfrm>
            <a:off x="214282" y="4500570"/>
            <a:ext cx="1714512" cy="7858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/>
              <a:t>Consultar Usuário</a:t>
            </a:r>
          </a:p>
        </p:txBody>
      </p:sp>
      <p:sp>
        <p:nvSpPr>
          <p:cNvPr id="16" name="Elipse 15"/>
          <p:cNvSpPr/>
          <p:nvPr/>
        </p:nvSpPr>
        <p:spPr bwMode="auto">
          <a:xfrm>
            <a:off x="214282" y="5643578"/>
            <a:ext cx="1714512" cy="7858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/>
              <a:t>Alterar Usuário</a:t>
            </a:r>
          </a:p>
        </p:txBody>
      </p:sp>
      <p:cxnSp>
        <p:nvCxnSpPr>
          <p:cNvPr id="18" name="Conector reto 17"/>
          <p:cNvCxnSpPr>
            <a:stCxn id="12" idx="4"/>
            <a:endCxn id="14" idx="0"/>
          </p:cNvCxnSpPr>
          <p:nvPr/>
        </p:nvCxnSpPr>
        <p:spPr>
          <a:xfrm rot="5400000">
            <a:off x="892943" y="4321975"/>
            <a:ext cx="3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4" idx="4"/>
            <a:endCxn id="16" idx="0"/>
          </p:cNvCxnSpPr>
          <p:nvPr/>
        </p:nvCxnSpPr>
        <p:spPr>
          <a:xfrm rot="5400000">
            <a:off x="892943" y="5464983"/>
            <a:ext cx="3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/>
          <p:cNvSpPr/>
          <p:nvPr/>
        </p:nvSpPr>
        <p:spPr>
          <a:xfrm>
            <a:off x="357158" y="1714488"/>
            <a:ext cx="1500198" cy="71438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Agenda</a:t>
            </a:r>
          </a:p>
        </p:txBody>
      </p:sp>
      <p:sp>
        <p:nvSpPr>
          <p:cNvPr id="14" name="Fluxograma: Documento 13"/>
          <p:cNvSpPr/>
          <p:nvPr/>
        </p:nvSpPr>
        <p:spPr>
          <a:xfrm>
            <a:off x="6572264" y="2214554"/>
            <a:ext cx="1571636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Usuário</a:t>
            </a:r>
            <a:endParaRPr lang="pt-BR" b="1" dirty="0" smtClean="0">
              <a:solidFill>
                <a:schemeClr val="tx1"/>
              </a:solidFill>
            </a:endParaRPr>
          </a:p>
        </p:txBody>
      </p:sp>
      <p:sp>
        <p:nvSpPr>
          <p:cNvPr id="16" name="Fluxograma: Documento 15"/>
          <p:cNvSpPr/>
          <p:nvPr/>
        </p:nvSpPr>
        <p:spPr>
          <a:xfrm>
            <a:off x="6572264" y="3857628"/>
            <a:ext cx="1571636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Profissional</a:t>
            </a:r>
          </a:p>
        </p:txBody>
      </p:sp>
      <p:cxnSp>
        <p:nvCxnSpPr>
          <p:cNvPr id="24" name="Conector reto 23"/>
          <p:cNvCxnSpPr>
            <a:stCxn id="4" idx="3"/>
            <a:endCxn id="14" idx="1"/>
          </p:cNvCxnSpPr>
          <p:nvPr/>
        </p:nvCxnSpPr>
        <p:spPr>
          <a:xfrm>
            <a:off x="1857356" y="2071678"/>
            <a:ext cx="4714908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4" idx="3"/>
            <a:endCxn id="16" idx="1"/>
          </p:cNvCxnSpPr>
          <p:nvPr/>
        </p:nvCxnSpPr>
        <p:spPr>
          <a:xfrm>
            <a:off x="1857356" y="2071678"/>
            <a:ext cx="4714908" cy="221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endCxn id="8" idx="0"/>
          </p:cNvCxnSpPr>
          <p:nvPr/>
        </p:nvCxnSpPr>
        <p:spPr>
          <a:xfrm rot="5400000">
            <a:off x="625051" y="2875356"/>
            <a:ext cx="92869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 bwMode="auto">
          <a:xfrm>
            <a:off x="214282" y="3357562"/>
            <a:ext cx="1714512" cy="7858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/>
              <a:t>Cadastrar Usuário</a:t>
            </a:r>
          </a:p>
        </p:txBody>
      </p:sp>
      <p:sp>
        <p:nvSpPr>
          <p:cNvPr id="9" name="Elipse 8"/>
          <p:cNvSpPr/>
          <p:nvPr/>
        </p:nvSpPr>
        <p:spPr bwMode="auto">
          <a:xfrm>
            <a:off x="214282" y="4500570"/>
            <a:ext cx="1714512" cy="7858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/>
              <a:t>Consultar Usuário</a:t>
            </a:r>
          </a:p>
        </p:txBody>
      </p:sp>
      <p:sp>
        <p:nvSpPr>
          <p:cNvPr id="10" name="Elipse 9"/>
          <p:cNvSpPr/>
          <p:nvPr/>
        </p:nvSpPr>
        <p:spPr bwMode="auto">
          <a:xfrm>
            <a:off x="214282" y="5643578"/>
            <a:ext cx="1714512" cy="7858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/>
              <a:t>Alterar Usuário</a:t>
            </a:r>
          </a:p>
        </p:txBody>
      </p:sp>
      <p:cxnSp>
        <p:nvCxnSpPr>
          <p:cNvPr id="11" name="Conector reto 10"/>
          <p:cNvCxnSpPr>
            <a:stCxn id="8" idx="4"/>
            <a:endCxn id="9" idx="0"/>
          </p:cNvCxnSpPr>
          <p:nvPr/>
        </p:nvCxnSpPr>
        <p:spPr>
          <a:xfrm rot="5400000">
            <a:off x="892943" y="4321975"/>
            <a:ext cx="3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9" idx="4"/>
            <a:endCxn id="10" idx="0"/>
          </p:cNvCxnSpPr>
          <p:nvPr/>
        </p:nvCxnSpPr>
        <p:spPr>
          <a:xfrm rot="5400000">
            <a:off x="892943" y="5464983"/>
            <a:ext cx="3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/>
          <p:cNvSpPr/>
          <p:nvPr/>
        </p:nvSpPr>
        <p:spPr>
          <a:xfrm>
            <a:off x="357158" y="1714488"/>
            <a:ext cx="1500198" cy="71438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Prontuário</a:t>
            </a:r>
          </a:p>
        </p:txBody>
      </p:sp>
      <p:sp>
        <p:nvSpPr>
          <p:cNvPr id="13" name="Fluxograma: Documento 12"/>
          <p:cNvSpPr/>
          <p:nvPr/>
        </p:nvSpPr>
        <p:spPr>
          <a:xfrm>
            <a:off x="6572264" y="1500174"/>
            <a:ext cx="142876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Serviço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14" name="Fluxograma: Documento 13"/>
          <p:cNvSpPr/>
          <p:nvPr/>
        </p:nvSpPr>
        <p:spPr>
          <a:xfrm>
            <a:off x="6572264" y="2500306"/>
            <a:ext cx="142876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Oftalmologia</a:t>
            </a:r>
          </a:p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Ortotica</a:t>
            </a:r>
            <a:endParaRPr lang="pt-BR" b="1" dirty="0" smtClean="0">
              <a:solidFill>
                <a:schemeClr val="tx1"/>
              </a:solidFill>
            </a:endParaRPr>
          </a:p>
        </p:txBody>
      </p:sp>
      <p:sp>
        <p:nvSpPr>
          <p:cNvPr id="15" name="Fluxograma: Documento 14"/>
          <p:cNvSpPr/>
          <p:nvPr/>
        </p:nvSpPr>
        <p:spPr>
          <a:xfrm>
            <a:off x="6572264" y="3500438"/>
            <a:ext cx="142876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Avaliação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Funcional</a:t>
            </a:r>
          </a:p>
        </p:txBody>
      </p:sp>
      <p:sp>
        <p:nvSpPr>
          <p:cNvPr id="16" name="Fluxograma: Documento 15"/>
          <p:cNvSpPr/>
          <p:nvPr/>
        </p:nvSpPr>
        <p:spPr>
          <a:xfrm>
            <a:off x="6572264" y="4500570"/>
            <a:ext cx="142876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Psicologia</a:t>
            </a:r>
          </a:p>
        </p:txBody>
      </p:sp>
      <p:sp>
        <p:nvSpPr>
          <p:cNvPr id="17" name="Fluxograma: Documento 16"/>
          <p:cNvSpPr/>
          <p:nvPr/>
        </p:nvSpPr>
        <p:spPr>
          <a:xfrm>
            <a:off x="6572264" y="5500702"/>
            <a:ext cx="142876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Orientação 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Mobilidade</a:t>
            </a:r>
          </a:p>
        </p:txBody>
      </p:sp>
      <p:sp>
        <p:nvSpPr>
          <p:cNvPr id="18" name="Fluxograma: Documento 17"/>
          <p:cNvSpPr/>
          <p:nvPr/>
        </p:nvSpPr>
        <p:spPr>
          <a:xfrm>
            <a:off x="6572264" y="500042"/>
            <a:ext cx="142876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Entrevista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Inicial</a:t>
            </a:r>
          </a:p>
        </p:txBody>
      </p:sp>
      <p:cxnSp>
        <p:nvCxnSpPr>
          <p:cNvPr id="20" name="Conector reto 19"/>
          <p:cNvCxnSpPr>
            <a:stCxn id="4" idx="3"/>
            <a:endCxn id="18" idx="1"/>
          </p:cNvCxnSpPr>
          <p:nvPr/>
        </p:nvCxnSpPr>
        <p:spPr>
          <a:xfrm flipV="1">
            <a:off x="1857356" y="928670"/>
            <a:ext cx="4714908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4" idx="3"/>
            <a:endCxn id="13" idx="1"/>
          </p:cNvCxnSpPr>
          <p:nvPr/>
        </p:nvCxnSpPr>
        <p:spPr>
          <a:xfrm flipV="1">
            <a:off x="1857356" y="1928802"/>
            <a:ext cx="471490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4" idx="3"/>
            <a:endCxn id="14" idx="1"/>
          </p:cNvCxnSpPr>
          <p:nvPr/>
        </p:nvCxnSpPr>
        <p:spPr>
          <a:xfrm>
            <a:off x="1857356" y="2071678"/>
            <a:ext cx="4714908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4" idx="3"/>
            <a:endCxn id="15" idx="1"/>
          </p:cNvCxnSpPr>
          <p:nvPr/>
        </p:nvCxnSpPr>
        <p:spPr>
          <a:xfrm>
            <a:off x="1857356" y="2071678"/>
            <a:ext cx="4714908" cy="185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4" idx="3"/>
            <a:endCxn id="16" idx="1"/>
          </p:cNvCxnSpPr>
          <p:nvPr/>
        </p:nvCxnSpPr>
        <p:spPr>
          <a:xfrm>
            <a:off x="1857356" y="2071678"/>
            <a:ext cx="4714908" cy="285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4" idx="3"/>
            <a:endCxn id="17" idx="1"/>
          </p:cNvCxnSpPr>
          <p:nvPr/>
        </p:nvCxnSpPr>
        <p:spPr>
          <a:xfrm>
            <a:off x="1857356" y="2071678"/>
            <a:ext cx="4714908" cy="3857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22" idx="0"/>
          </p:cNvCxnSpPr>
          <p:nvPr/>
        </p:nvCxnSpPr>
        <p:spPr>
          <a:xfrm rot="5400000">
            <a:off x="625051" y="2875356"/>
            <a:ext cx="92869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 bwMode="auto">
          <a:xfrm>
            <a:off x="214282" y="3357562"/>
            <a:ext cx="1714512" cy="7858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/>
              <a:t>Cadastrar Usuário</a:t>
            </a:r>
          </a:p>
        </p:txBody>
      </p:sp>
      <p:sp>
        <p:nvSpPr>
          <p:cNvPr id="23" name="Elipse 22"/>
          <p:cNvSpPr/>
          <p:nvPr/>
        </p:nvSpPr>
        <p:spPr bwMode="auto">
          <a:xfrm>
            <a:off x="214282" y="4500570"/>
            <a:ext cx="1714512" cy="7858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/>
              <a:t>Consultar Usuário</a:t>
            </a:r>
          </a:p>
        </p:txBody>
      </p:sp>
      <p:sp>
        <p:nvSpPr>
          <p:cNvPr id="25" name="Elipse 24"/>
          <p:cNvSpPr/>
          <p:nvPr/>
        </p:nvSpPr>
        <p:spPr bwMode="auto">
          <a:xfrm>
            <a:off x="214282" y="5643578"/>
            <a:ext cx="1714512" cy="7858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/>
              <a:t>Alterar Usuário</a:t>
            </a:r>
          </a:p>
        </p:txBody>
      </p:sp>
      <p:cxnSp>
        <p:nvCxnSpPr>
          <p:cNvPr id="26" name="Conector reto 25"/>
          <p:cNvCxnSpPr>
            <a:stCxn id="22" idx="4"/>
            <a:endCxn id="23" idx="0"/>
          </p:cNvCxnSpPr>
          <p:nvPr/>
        </p:nvCxnSpPr>
        <p:spPr>
          <a:xfrm rot="5400000">
            <a:off x="892943" y="4321975"/>
            <a:ext cx="3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3" idx="4"/>
            <a:endCxn id="25" idx="0"/>
          </p:cNvCxnSpPr>
          <p:nvPr/>
        </p:nvCxnSpPr>
        <p:spPr>
          <a:xfrm rot="5400000">
            <a:off x="892943" y="5464983"/>
            <a:ext cx="3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488952"/>
            <a:ext cx="8229600" cy="796908"/>
          </a:xfrm>
        </p:spPr>
        <p:txBody>
          <a:bodyPr/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Visão Geral do Projeto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974871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		O Sistema tem </a:t>
            </a:r>
            <a:r>
              <a:rPr lang="pt-BR" sz="2400" dirty="0" smtClean="0">
                <a:solidFill>
                  <a:schemeClr val="bg1"/>
                </a:solidFill>
              </a:rPr>
              <a:t>o objetivo de auxiliar </a:t>
            </a:r>
            <a:r>
              <a:rPr lang="pt-BR" sz="2400" dirty="0" smtClean="0">
                <a:solidFill>
                  <a:schemeClr val="bg1"/>
                </a:solidFill>
              </a:rPr>
              <a:t>a administração dos Atendimentos Especializados oferecido pela Laramara, com ênfase na facilidade de utilização por usuários que possuam algum tipo de deficiência </a:t>
            </a:r>
            <a:r>
              <a:rPr lang="pt-BR" sz="2400" dirty="0" smtClean="0">
                <a:solidFill>
                  <a:schemeClr val="bg1"/>
                </a:solidFill>
              </a:rPr>
              <a:t>visual.</a:t>
            </a:r>
            <a:endParaRPr lang="pt-BR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		</a:t>
            </a:r>
          </a:p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	</a:t>
            </a:r>
            <a:r>
              <a:rPr lang="pt-BR" sz="2400" dirty="0" smtClean="0">
                <a:solidFill>
                  <a:schemeClr val="bg1"/>
                </a:solidFill>
              </a:rPr>
              <a:t>	</a:t>
            </a:r>
            <a:r>
              <a:rPr lang="pt-BR" sz="2400" dirty="0" smtClean="0">
                <a:solidFill>
                  <a:schemeClr val="bg1"/>
                </a:solidFill>
              </a:rPr>
              <a:t>Serão disponibilizados, no sistema, </a:t>
            </a:r>
            <a:r>
              <a:rPr lang="pt-BR" sz="2400" dirty="0" smtClean="0">
                <a:solidFill>
                  <a:schemeClr val="bg1"/>
                </a:solidFill>
              </a:rPr>
              <a:t>o cadastro de Usuários, Instituições, Atendimentos Individuais e em Grupo, Cursos e </a:t>
            </a:r>
            <a:r>
              <a:rPr lang="pt-BR" sz="2400" dirty="0" smtClean="0">
                <a:solidFill>
                  <a:schemeClr val="bg1"/>
                </a:solidFill>
              </a:rPr>
              <a:t>Voluntários, etc. Dessa forma será possível a </a:t>
            </a:r>
            <a:r>
              <a:rPr lang="pt-BR" sz="2400" dirty="0" smtClean="0">
                <a:solidFill>
                  <a:schemeClr val="bg1"/>
                </a:solidFill>
              </a:rPr>
              <a:t>consolidação das informações para emissão de relatórios.</a:t>
            </a:r>
          </a:p>
          <a:p>
            <a:pPr>
              <a:buNone/>
            </a:pPr>
            <a:endParaRPr lang="pt-BR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     Considerações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52562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u="sng" dirty="0">
                <a:solidFill>
                  <a:schemeClr val="bg1"/>
                </a:solidFill>
              </a:rPr>
              <a:t>Problemas</a:t>
            </a:r>
            <a:endParaRPr lang="pt-BR" sz="22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pt-BR" sz="2200" dirty="0">
                <a:solidFill>
                  <a:schemeClr val="bg1"/>
                </a:solidFill>
              </a:rPr>
              <a:t>Não </a:t>
            </a:r>
            <a:r>
              <a:rPr lang="pt-BR" sz="2200" dirty="0" smtClean="0">
                <a:solidFill>
                  <a:schemeClr val="bg1"/>
                </a:solidFill>
              </a:rPr>
              <a:t>existia </a:t>
            </a:r>
            <a:r>
              <a:rPr lang="pt-BR" sz="2200" dirty="0">
                <a:solidFill>
                  <a:schemeClr val="bg1"/>
                </a:solidFill>
              </a:rPr>
              <a:t>ambiente de desenvolvimento, </a:t>
            </a:r>
            <a:r>
              <a:rPr lang="pt-BR" sz="2200" dirty="0" smtClean="0">
                <a:solidFill>
                  <a:schemeClr val="bg1"/>
                </a:solidFill>
              </a:rPr>
              <a:t>conseqüentemente, havia dificuldade </a:t>
            </a:r>
            <a:r>
              <a:rPr lang="pt-BR" sz="2200" dirty="0">
                <a:solidFill>
                  <a:schemeClr val="bg1"/>
                </a:solidFill>
              </a:rPr>
              <a:t>de evolução do sistema;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pt-BR" sz="2200" dirty="0">
                <a:solidFill>
                  <a:schemeClr val="bg1"/>
                </a:solidFill>
              </a:rPr>
              <a:t>Não existia mecanismo automatizado de verificação de erro;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pt-BR" sz="2200" dirty="0">
                <a:solidFill>
                  <a:schemeClr val="bg1"/>
                </a:solidFill>
              </a:rPr>
              <a:t>Tecnologia em desuso (Delphi).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2200" u="sng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u="sng" dirty="0">
                <a:solidFill>
                  <a:schemeClr val="bg1"/>
                </a:solidFill>
              </a:rPr>
              <a:t>Soluções</a:t>
            </a:r>
            <a:endParaRPr lang="pt-BR" sz="22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pt-BR" sz="2200" dirty="0">
                <a:solidFill>
                  <a:schemeClr val="bg1"/>
                </a:solidFill>
              </a:rPr>
              <a:t>Foram implantadas ferramentas de colaboração que possibilitam a disseminação de informações relacionadas ao projeto;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pt-BR" sz="2200" dirty="0">
                <a:solidFill>
                  <a:schemeClr val="bg1"/>
                </a:solidFill>
              </a:rPr>
              <a:t>O novo processo de desenvolvimento possui rotinas de testes automatizados;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pt-BR" sz="2200" dirty="0">
                <a:solidFill>
                  <a:schemeClr val="bg1"/>
                </a:solidFill>
              </a:rPr>
              <a:t>Utiliza-se Tecnologias de padrão de mercado (Java).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>
                <a:solidFill>
                  <a:schemeClr val="bg1"/>
                </a:solidFill>
              </a:rPr>
              <a:t>Padrões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05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400" b="1" u="sng" dirty="0">
                <a:solidFill>
                  <a:schemeClr val="bg1"/>
                </a:solidFill>
              </a:rPr>
              <a:t>Problemas</a:t>
            </a:r>
          </a:p>
          <a:p>
            <a:pPr>
              <a:buFont typeface="Wingdings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</a:rPr>
              <a:t>Falta de padronizações </a:t>
            </a:r>
            <a:r>
              <a:rPr lang="pt-BR" sz="2400" dirty="0" smtClean="0">
                <a:solidFill>
                  <a:schemeClr val="bg1"/>
                </a:solidFill>
              </a:rPr>
              <a:t>na organização das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informações que impossibilitam a extrações de relatórios.</a:t>
            </a:r>
            <a:endParaRPr lang="pt-BR" sz="2400" u="sng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None/>
            </a:pPr>
            <a:endParaRPr lang="pt-BR" sz="2400" u="sng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pt-BR" sz="2400" b="1" u="sng" dirty="0">
                <a:solidFill>
                  <a:schemeClr val="bg1"/>
                </a:solidFill>
              </a:rPr>
              <a:t>Soluções</a:t>
            </a:r>
            <a:endParaRPr lang="pt-BR" sz="24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</a:rPr>
              <a:t>Realização de um trabalho em equipe para </a:t>
            </a:r>
            <a:r>
              <a:rPr lang="pt-BR" sz="2400" dirty="0" smtClean="0">
                <a:solidFill>
                  <a:schemeClr val="bg1"/>
                </a:solidFill>
              </a:rPr>
              <a:t>estabelecer o </a:t>
            </a:r>
            <a:r>
              <a:rPr lang="pt-BR" sz="2400" dirty="0">
                <a:solidFill>
                  <a:schemeClr val="bg1"/>
                </a:solidFill>
              </a:rPr>
              <a:t>consenso na organização das informações.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>
                <a:solidFill>
                  <a:schemeClr val="bg1"/>
                </a:solidFill>
              </a:rPr>
              <a:t>Migração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600" b="1" u="sng" dirty="0">
                <a:solidFill>
                  <a:schemeClr val="bg1"/>
                </a:solidFill>
              </a:rPr>
              <a:t>Problemas</a:t>
            </a:r>
            <a:endParaRPr lang="pt-BR" sz="2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 sz="2600" dirty="0">
                <a:solidFill>
                  <a:schemeClr val="bg1"/>
                </a:solidFill>
              </a:rPr>
              <a:t>Devido a falta de padronização, informações com o mesmo significado estão armazenadas de forma incorreta.</a:t>
            </a:r>
            <a:endParaRPr lang="pt-BR" sz="2600" u="sng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2600" u="sng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600" b="1" u="sng" dirty="0">
                <a:solidFill>
                  <a:schemeClr val="bg1"/>
                </a:solidFill>
              </a:rPr>
              <a:t>Soluções</a:t>
            </a:r>
            <a:endParaRPr lang="pt-BR" sz="2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pt-BR" sz="2600" dirty="0">
                <a:solidFill>
                  <a:schemeClr val="bg1"/>
                </a:solidFill>
              </a:rPr>
              <a:t>As informações serão padronizadas através de um sistema de migração.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>
                <a:solidFill>
                  <a:schemeClr val="bg1"/>
                </a:solidFill>
              </a:rPr>
              <a:t>Acessibilidade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400" b="1" u="sng" dirty="0">
                <a:solidFill>
                  <a:schemeClr val="bg1"/>
                </a:solidFill>
              </a:rPr>
              <a:t>Problemas</a:t>
            </a:r>
            <a:endParaRPr lang="pt-BR" sz="24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</a:rPr>
              <a:t>Falta de navegabilidade nas telas;</a:t>
            </a:r>
          </a:p>
          <a:p>
            <a:pPr>
              <a:buFont typeface="Wingdings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</a:rPr>
              <a:t>Falta de acessibilidade em alguns pontos específicos do sistema.</a:t>
            </a:r>
            <a:endParaRPr lang="pt-BR" sz="2400" u="sng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None/>
            </a:pPr>
            <a:endParaRPr lang="pt-BR" sz="2400" u="sng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pt-BR" sz="2400" b="1" u="sng" dirty="0">
                <a:solidFill>
                  <a:schemeClr val="bg1"/>
                </a:solidFill>
              </a:rPr>
              <a:t>Soluções</a:t>
            </a:r>
            <a:endParaRPr lang="pt-BR" sz="24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</a:rPr>
              <a:t>O projeto iniciou-se pensando na acessibilidade e usabilidade do sistema.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/>
          <p:cNvSpPr/>
          <p:nvPr/>
        </p:nvSpPr>
        <p:spPr>
          <a:xfrm>
            <a:off x="3786182" y="357166"/>
            <a:ext cx="1357322" cy="121444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Usuário</a:t>
            </a:r>
          </a:p>
        </p:txBody>
      </p:sp>
      <p:sp>
        <p:nvSpPr>
          <p:cNvPr id="6" name="Fluxograma: Processo 5"/>
          <p:cNvSpPr/>
          <p:nvPr/>
        </p:nvSpPr>
        <p:spPr>
          <a:xfrm>
            <a:off x="357158" y="1928802"/>
            <a:ext cx="1428760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Instituições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357158" y="3000372"/>
            <a:ext cx="1428760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Grupos</a:t>
            </a:r>
          </a:p>
        </p:txBody>
      </p:sp>
      <p:sp>
        <p:nvSpPr>
          <p:cNvPr id="29" name="Fluxograma: Processo 28"/>
          <p:cNvSpPr/>
          <p:nvPr/>
        </p:nvSpPr>
        <p:spPr>
          <a:xfrm>
            <a:off x="7429520" y="3000372"/>
            <a:ext cx="1357322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Cursos</a:t>
            </a:r>
          </a:p>
        </p:txBody>
      </p:sp>
      <p:sp>
        <p:nvSpPr>
          <p:cNvPr id="30" name="Fluxograma: Processo 29"/>
          <p:cNvSpPr/>
          <p:nvPr/>
        </p:nvSpPr>
        <p:spPr>
          <a:xfrm>
            <a:off x="357158" y="4071942"/>
            <a:ext cx="1428760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>
                <a:solidFill>
                  <a:schemeClr val="tx1"/>
                </a:solidFill>
              </a:rPr>
              <a:t>Profissionais</a:t>
            </a:r>
          </a:p>
        </p:txBody>
      </p:sp>
      <p:sp>
        <p:nvSpPr>
          <p:cNvPr id="31" name="Fluxograma: Processo 30"/>
          <p:cNvSpPr/>
          <p:nvPr/>
        </p:nvSpPr>
        <p:spPr>
          <a:xfrm>
            <a:off x="7358082" y="4071942"/>
            <a:ext cx="1428760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Voluntários</a:t>
            </a:r>
          </a:p>
        </p:txBody>
      </p:sp>
      <p:sp>
        <p:nvSpPr>
          <p:cNvPr id="32" name="Fluxograma: Conector 31"/>
          <p:cNvSpPr/>
          <p:nvPr/>
        </p:nvSpPr>
        <p:spPr>
          <a:xfrm>
            <a:off x="4429124" y="3286124"/>
            <a:ext cx="142876" cy="21431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/>
          <p:cNvCxnSpPr>
            <a:stCxn id="4" idx="2"/>
            <a:endCxn id="32" idx="0"/>
          </p:cNvCxnSpPr>
          <p:nvPr/>
        </p:nvCxnSpPr>
        <p:spPr>
          <a:xfrm rot="16200000" flipH="1">
            <a:off x="3625446" y="2411008"/>
            <a:ext cx="171451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stCxn id="30" idx="3"/>
            <a:endCxn id="32" idx="2"/>
          </p:cNvCxnSpPr>
          <p:nvPr/>
        </p:nvCxnSpPr>
        <p:spPr>
          <a:xfrm flipV="1">
            <a:off x="1785918" y="3393281"/>
            <a:ext cx="2643206" cy="10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7" idx="3"/>
            <a:endCxn id="32" idx="2"/>
          </p:cNvCxnSpPr>
          <p:nvPr/>
        </p:nvCxnSpPr>
        <p:spPr>
          <a:xfrm>
            <a:off x="1785918" y="3357562"/>
            <a:ext cx="264320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stCxn id="32" idx="6"/>
            <a:endCxn id="29" idx="1"/>
          </p:cNvCxnSpPr>
          <p:nvPr/>
        </p:nvCxnSpPr>
        <p:spPr>
          <a:xfrm flipV="1">
            <a:off x="4572000" y="3357562"/>
            <a:ext cx="285752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xograma: Processo 92"/>
          <p:cNvSpPr/>
          <p:nvPr/>
        </p:nvSpPr>
        <p:spPr>
          <a:xfrm>
            <a:off x="7429520" y="1928802"/>
            <a:ext cx="1357322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Agenda</a:t>
            </a:r>
          </a:p>
        </p:txBody>
      </p:sp>
      <p:cxnSp>
        <p:nvCxnSpPr>
          <p:cNvPr id="94" name="Conector reto 93"/>
          <p:cNvCxnSpPr>
            <a:stCxn id="32" idx="6"/>
            <a:endCxn id="93" idx="1"/>
          </p:cNvCxnSpPr>
          <p:nvPr/>
        </p:nvCxnSpPr>
        <p:spPr>
          <a:xfrm flipV="1">
            <a:off x="4572000" y="2285992"/>
            <a:ext cx="2857520" cy="110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uxograma: Processo 101"/>
          <p:cNvSpPr/>
          <p:nvPr/>
        </p:nvSpPr>
        <p:spPr>
          <a:xfrm>
            <a:off x="357158" y="5429264"/>
            <a:ext cx="1428760" cy="78581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Sistema</a:t>
            </a:r>
          </a:p>
          <a:p>
            <a:pPr algn="ctr"/>
            <a:r>
              <a:rPr lang="pt-BR" sz="1600" b="1" dirty="0" smtClean="0"/>
              <a:t>Recursos Humanos</a:t>
            </a:r>
          </a:p>
        </p:txBody>
      </p:sp>
      <p:cxnSp>
        <p:nvCxnSpPr>
          <p:cNvPr id="103" name="Conector reto 102"/>
          <p:cNvCxnSpPr>
            <a:stCxn id="102" idx="0"/>
            <a:endCxn id="30" idx="2"/>
          </p:cNvCxnSpPr>
          <p:nvPr/>
        </p:nvCxnSpPr>
        <p:spPr>
          <a:xfrm rot="5400000" flipH="1" flipV="1">
            <a:off x="750067" y="510779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/>
          <p:cNvCxnSpPr>
            <a:stCxn id="32" idx="6"/>
            <a:endCxn id="31" idx="1"/>
          </p:cNvCxnSpPr>
          <p:nvPr/>
        </p:nvCxnSpPr>
        <p:spPr>
          <a:xfrm>
            <a:off x="4572000" y="3393281"/>
            <a:ext cx="2786082" cy="10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>
            <a:stCxn id="6" idx="3"/>
            <a:endCxn id="4" idx="2"/>
          </p:cNvCxnSpPr>
          <p:nvPr/>
        </p:nvCxnSpPr>
        <p:spPr>
          <a:xfrm flipV="1">
            <a:off x="1785918" y="1571612"/>
            <a:ext cx="2678925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uxograma: Processo 114"/>
          <p:cNvSpPr/>
          <p:nvPr/>
        </p:nvSpPr>
        <p:spPr>
          <a:xfrm>
            <a:off x="3714744" y="5429264"/>
            <a:ext cx="1500198" cy="71438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Prontuário</a:t>
            </a:r>
          </a:p>
        </p:txBody>
      </p:sp>
      <p:cxnSp>
        <p:nvCxnSpPr>
          <p:cNvPr id="116" name="Conector reto 115"/>
          <p:cNvCxnSpPr>
            <a:stCxn id="115" idx="0"/>
            <a:endCxn id="32" idx="4"/>
          </p:cNvCxnSpPr>
          <p:nvPr/>
        </p:nvCxnSpPr>
        <p:spPr>
          <a:xfrm rot="5400000" flipH="1" flipV="1">
            <a:off x="3518289" y="4446992"/>
            <a:ext cx="192882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Processo 20"/>
          <p:cNvSpPr/>
          <p:nvPr/>
        </p:nvSpPr>
        <p:spPr>
          <a:xfrm>
            <a:off x="7429520" y="857232"/>
            <a:ext cx="1357322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Pré Cadastro</a:t>
            </a:r>
          </a:p>
        </p:txBody>
      </p:sp>
      <p:cxnSp>
        <p:nvCxnSpPr>
          <p:cNvPr id="22" name="Conector reto 21"/>
          <p:cNvCxnSpPr>
            <a:stCxn id="32" idx="6"/>
            <a:endCxn id="21" idx="1"/>
          </p:cNvCxnSpPr>
          <p:nvPr/>
        </p:nvCxnSpPr>
        <p:spPr>
          <a:xfrm flipV="1">
            <a:off x="4572000" y="1214422"/>
            <a:ext cx="2857520" cy="217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hlinkClick r:id="rId2" action="ppaction://hlinksldjump"/>
          </p:cNvPr>
          <p:cNvSpPr/>
          <p:nvPr/>
        </p:nvSpPr>
        <p:spPr>
          <a:xfrm>
            <a:off x="357158" y="1714488"/>
            <a:ext cx="1500198" cy="71438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Usuário</a:t>
            </a:r>
          </a:p>
        </p:txBody>
      </p:sp>
      <p:sp>
        <p:nvSpPr>
          <p:cNvPr id="13" name="Fluxograma: Documento 12"/>
          <p:cNvSpPr/>
          <p:nvPr/>
        </p:nvSpPr>
        <p:spPr>
          <a:xfrm>
            <a:off x="7286644" y="1571612"/>
            <a:ext cx="171448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Grupos</a:t>
            </a:r>
          </a:p>
        </p:txBody>
      </p:sp>
      <p:sp>
        <p:nvSpPr>
          <p:cNvPr id="14" name="Fluxograma: Documento 13"/>
          <p:cNvSpPr/>
          <p:nvPr/>
        </p:nvSpPr>
        <p:spPr>
          <a:xfrm>
            <a:off x="7286644" y="2571744"/>
            <a:ext cx="171448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Cursos</a:t>
            </a:r>
            <a:endParaRPr lang="pt-BR" b="1" dirty="0" smtClean="0">
              <a:solidFill>
                <a:schemeClr val="tx1"/>
              </a:solidFill>
            </a:endParaRPr>
          </a:p>
        </p:txBody>
      </p:sp>
      <p:sp>
        <p:nvSpPr>
          <p:cNvPr id="15" name="Fluxograma: Documento 14"/>
          <p:cNvSpPr/>
          <p:nvPr/>
        </p:nvSpPr>
        <p:spPr>
          <a:xfrm>
            <a:off x="7286644" y="3571876"/>
            <a:ext cx="171448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6" name="Fluxograma: Documento 15"/>
          <p:cNvSpPr/>
          <p:nvPr/>
        </p:nvSpPr>
        <p:spPr>
          <a:xfrm>
            <a:off x="7286644" y="4572008"/>
            <a:ext cx="1714512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Profissionais</a:t>
            </a:r>
          </a:p>
        </p:txBody>
      </p:sp>
      <p:sp>
        <p:nvSpPr>
          <p:cNvPr id="17" name="Fluxograma: Documento 16"/>
          <p:cNvSpPr/>
          <p:nvPr/>
        </p:nvSpPr>
        <p:spPr>
          <a:xfrm>
            <a:off x="7286644" y="5572140"/>
            <a:ext cx="171448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Voluntários</a:t>
            </a:r>
          </a:p>
        </p:txBody>
      </p:sp>
      <p:sp>
        <p:nvSpPr>
          <p:cNvPr id="18" name="Fluxograma: Documento 17"/>
          <p:cNvSpPr/>
          <p:nvPr/>
        </p:nvSpPr>
        <p:spPr>
          <a:xfrm>
            <a:off x="7286644" y="571480"/>
            <a:ext cx="171448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Instituições</a:t>
            </a:r>
          </a:p>
        </p:txBody>
      </p:sp>
      <p:cxnSp>
        <p:nvCxnSpPr>
          <p:cNvPr id="20" name="Conector reto 19"/>
          <p:cNvCxnSpPr>
            <a:stCxn id="4" idx="3"/>
            <a:endCxn id="18" idx="1"/>
          </p:cNvCxnSpPr>
          <p:nvPr/>
        </p:nvCxnSpPr>
        <p:spPr>
          <a:xfrm flipV="1">
            <a:off x="1857356" y="1000108"/>
            <a:ext cx="5429288" cy="107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4" idx="3"/>
            <a:endCxn id="13" idx="1"/>
          </p:cNvCxnSpPr>
          <p:nvPr/>
        </p:nvCxnSpPr>
        <p:spPr>
          <a:xfrm flipV="1">
            <a:off x="1857356" y="2000240"/>
            <a:ext cx="542928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4" idx="3"/>
            <a:endCxn id="14" idx="1"/>
          </p:cNvCxnSpPr>
          <p:nvPr/>
        </p:nvCxnSpPr>
        <p:spPr>
          <a:xfrm>
            <a:off x="1857356" y="2071678"/>
            <a:ext cx="5429288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4" idx="3"/>
            <a:endCxn id="15" idx="1"/>
          </p:cNvCxnSpPr>
          <p:nvPr/>
        </p:nvCxnSpPr>
        <p:spPr>
          <a:xfrm>
            <a:off x="1857356" y="2071678"/>
            <a:ext cx="5429288" cy="192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4" idx="3"/>
            <a:endCxn id="16" idx="1"/>
          </p:cNvCxnSpPr>
          <p:nvPr/>
        </p:nvCxnSpPr>
        <p:spPr>
          <a:xfrm>
            <a:off x="1857356" y="2071678"/>
            <a:ext cx="5429288" cy="2928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4" idx="3"/>
            <a:endCxn id="17" idx="1"/>
          </p:cNvCxnSpPr>
          <p:nvPr/>
        </p:nvCxnSpPr>
        <p:spPr>
          <a:xfrm>
            <a:off x="1857356" y="2071678"/>
            <a:ext cx="5429288" cy="392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4" idx="2"/>
            <a:endCxn id="43" idx="0"/>
          </p:cNvCxnSpPr>
          <p:nvPr/>
        </p:nvCxnSpPr>
        <p:spPr>
          <a:xfrm rot="5400000">
            <a:off x="625051" y="2875356"/>
            <a:ext cx="92869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 bwMode="auto">
          <a:xfrm>
            <a:off x="214282" y="3357562"/>
            <a:ext cx="1714512" cy="7858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/>
              <a:t>Cadastrar Usuário</a:t>
            </a:r>
          </a:p>
        </p:txBody>
      </p:sp>
      <p:sp>
        <p:nvSpPr>
          <p:cNvPr id="48" name="Elipse 47"/>
          <p:cNvSpPr/>
          <p:nvPr/>
        </p:nvSpPr>
        <p:spPr bwMode="auto">
          <a:xfrm>
            <a:off x="214282" y="4500570"/>
            <a:ext cx="1714512" cy="7858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/>
              <a:t>Consultar Usuário</a:t>
            </a:r>
          </a:p>
        </p:txBody>
      </p:sp>
      <p:sp>
        <p:nvSpPr>
          <p:cNvPr id="49" name="Elipse 48"/>
          <p:cNvSpPr/>
          <p:nvPr/>
        </p:nvSpPr>
        <p:spPr bwMode="auto">
          <a:xfrm>
            <a:off x="214282" y="5643578"/>
            <a:ext cx="1714512" cy="7858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/>
              <a:t>Alterar Usuário</a:t>
            </a:r>
          </a:p>
        </p:txBody>
      </p:sp>
      <p:cxnSp>
        <p:nvCxnSpPr>
          <p:cNvPr id="51" name="Conector reto 50"/>
          <p:cNvCxnSpPr>
            <a:stCxn id="43" idx="4"/>
            <a:endCxn id="48" idx="0"/>
          </p:cNvCxnSpPr>
          <p:nvPr/>
        </p:nvCxnSpPr>
        <p:spPr>
          <a:xfrm rot="5400000">
            <a:off x="892943" y="4321975"/>
            <a:ext cx="3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48" idx="4"/>
            <a:endCxn id="49" idx="0"/>
          </p:cNvCxnSpPr>
          <p:nvPr/>
        </p:nvCxnSpPr>
        <p:spPr>
          <a:xfrm rot="5400000">
            <a:off x="892943" y="5464983"/>
            <a:ext cx="3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/>
          <p:cNvSpPr/>
          <p:nvPr/>
        </p:nvSpPr>
        <p:spPr>
          <a:xfrm>
            <a:off x="2643174" y="500042"/>
            <a:ext cx="1500198" cy="71438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Usuário</a:t>
            </a:r>
          </a:p>
        </p:txBody>
      </p:sp>
      <p:sp>
        <p:nvSpPr>
          <p:cNvPr id="13" name="Fluxograma: Documento 12"/>
          <p:cNvSpPr/>
          <p:nvPr/>
        </p:nvSpPr>
        <p:spPr>
          <a:xfrm>
            <a:off x="5000660" y="3429000"/>
            <a:ext cx="171448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Grupos</a:t>
            </a:r>
          </a:p>
        </p:txBody>
      </p:sp>
      <p:sp>
        <p:nvSpPr>
          <p:cNvPr id="14" name="Fluxograma: Documento 13"/>
          <p:cNvSpPr/>
          <p:nvPr/>
        </p:nvSpPr>
        <p:spPr>
          <a:xfrm>
            <a:off x="7286644" y="3429000"/>
            <a:ext cx="171448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Cursos</a:t>
            </a:r>
            <a:endParaRPr lang="pt-BR" b="1" dirty="0" smtClean="0">
              <a:solidFill>
                <a:schemeClr val="tx1"/>
              </a:solidFill>
            </a:endParaRPr>
          </a:p>
        </p:txBody>
      </p:sp>
      <p:sp>
        <p:nvSpPr>
          <p:cNvPr id="15" name="Fluxograma: Documento 14"/>
          <p:cNvSpPr/>
          <p:nvPr/>
        </p:nvSpPr>
        <p:spPr>
          <a:xfrm>
            <a:off x="5000628" y="1928802"/>
            <a:ext cx="171448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6" name="Fluxograma: Documento 15"/>
          <p:cNvSpPr/>
          <p:nvPr/>
        </p:nvSpPr>
        <p:spPr>
          <a:xfrm>
            <a:off x="5072066" y="5786454"/>
            <a:ext cx="1714512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Profissionais</a:t>
            </a:r>
          </a:p>
        </p:txBody>
      </p:sp>
      <p:sp>
        <p:nvSpPr>
          <p:cNvPr id="17" name="Fluxograma: Documento 16"/>
          <p:cNvSpPr/>
          <p:nvPr/>
        </p:nvSpPr>
        <p:spPr>
          <a:xfrm>
            <a:off x="7286644" y="5786454"/>
            <a:ext cx="171448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Voluntários</a:t>
            </a:r>
          </a:p>
        </p:txBody>
      </p:sp>
      <p:cxnSp>
        <p:nvCxnSpPr>
          <p:cNvPr id="20" name="Conector reto 19"/>
          <p:cNvCxnSpPr>
            <a:stCxn id="4" idx="3"/>
            <a:endCxn id="22" idx="1"/>
          </p:cNvCxnSpPr>
          <p:nvPr/>
        </p:nvCxnSpPr>
        <p:spPr>
          <a:xfrm>
            <a:off x="4143372" y="857232"/>
            <a:ext cx="1000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 bwMode="auto">
          <a:xfrm>
            <a:off x="7215206" y="500042"/>
            <a:ext cx="1714512" cy="7858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/>
              <a:t>Consultar Usuário</a:t>
            </a:r>
          </a:p>
        </p:txBody>
      </p:sp>
      <p:sp>
        <p:nvSpPr>
          <p:cNvPr id="49" name="Elipse 48"/>
          <p:cNvSpPr/>
          <p:nvPr/>
        </p:nvSpPr>
        <p:spPr bwMode="auto">
          <a:xfrm>
            <a:off x="357158" y="5500726"/>
            <a:ext cx="1785950" cy="10715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/>
              <a:t>Cadastrar, Consultar e Alterar</a:t>
            </a:r>
          </a:p>
        </p:txBody>
      </p:sp>
      <p:cxnSp>
        <p:nvCxnSpPr>
          <p:cNvPr id="51" name="Conector reto 50"/>
          <p:cNvCxnSpPr>
            <a:stCxn id="32" idx="0"/>
            <a:endCxn id="48" idx="4"/>
          </p:cNvCxnSpPr>
          <p:nvPr/>
        </p:nvCxnSpPr>
        <p:spPr>
          <a:xfrm rot="16200000" flipV="1">
            <a:off x="7768851" y="1589471"/>
            <a:ext cx="64294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Processo 21"/>
          <p:cNvSpPr/>
          <p:nvPr/>
        </p:nvSpPr>
        <p:spPr bwMode="auto">
          <a:xfrm>
            <a:off x="5143504" y="500042"/>
            <a:ext cx="1357322" cy="7143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Recepção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Secretária</a:t>
            </a:r>
          </a:p>
        </p:txBody>
      </p:sp>
      <p:sp>
        <p:nvSpPr>
          <p:cNvPr id="32" name="Fluxograma: Processo 31"/>
          <p:cNvSpPr/>
          <p:nvPr/>
        </p:nvSpPr>
        <p:spPr>
          <a:xfrm>
            <a:off x="7429520" y="1928802"/>
            <a:ext cx="1357322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Pré Cadastro</a:t>
            </a:r>
          </a:p>
        </p:txBody>
      </p:sp>
      <p:cxnSp>
        <p:nvCxnSpPr>
          <p:cNvPr id="34" name="Conector reto 33"/>
          <p:cNvCxnSpPr>
            <a:stCxn id="48" idx="2"/>
            <a:endCxn id="22" idx="3"/>
          </p:cNvCxnSpPr>
          <p:nvPr/>
        </p:nvCxnSpPr>
        <p:spPr>
          <a:xfrm rot="10800000">
            <a:off x="6500826" y="857233"/>
            <a:ext cx="71438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Documento 38"/>
          <p:cNvSpPr/>
          <p:nvPr/>
        </p:nvSpPr>
        <p:spPr>
          <a:xfrm>
            <a:off x="2643174" y="1928802"/>
            <a:ext cx="142876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Serviço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18" name="Fluxograma: Documento 17"/>
          <p:cNvSpPr/>
          <p:nvPr/>
        </p:nvSpPr>
        <p:spPr>
          <a:xfrm>
            <a:off x="571472" y="3429000"/>
            <a:ext cx="142876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Oftalmologia</a:t>
            </a:r>
          </a:p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Ortotica</a:t>
            </a:r>
            <a:endParaRPr lang="pt-BR" b="1" dirty="0" smtClean="0">
              <a:solidFill>
                <a:schemeClr val="tx1"/>
              </a:solidFill>
            </a:endParaRPr>
          </a:p>
        </p:txBody>
      </p:sp>
      <p:sp>
        <p:nvSpPr>
          <p:cNvPr id="19" name="Fluxograma: Documento 18"/>
          <p:cNvSpPr/>
          <p:nvPr/>
        </p:nvSpPr>
        <p:spPr>
          <a:xfrm>
            <a:off x="2643174" y="3429000"/>
            <a:ext cx="1428760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Avaliação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Funcional</a:t>
            </a:r>
          </a:p>
        </p:txBody>
      </p:sp>
      <p:sp>
        <p:nvSpPr>
          <p:cNvPr id="41" name="Fluxograma: Processo 40"/>
          <p:cNvSpPr/>
          <p:nvPr/>
        </p:nvSpPr>
        <p:spPr bwMode="auto">
          <a:xfrm>
            <a:off x="571472" y="2000240"/>
            <a:ext cx="1357322" cy="7143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Recepção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Secretária</a:t>
            </a:r>
          </a:p>
        </p:txBody>
      </p:sp>
      <p:cxnSp>
        <p:nvCxnSpPr>
          <p:cNvPr id="42" name="Conector reto 41"/>
          <p:cNvCxnSpPr>
            <a:stCxn id="39" idx="1"/>
            <a:endCxn id="41" idx="3"/>
          </p:cNvCxnSpPr>
          <p:nvPr/>
        </p:nvCxnSpPr>
        <p:spPr>
          <a:xfrm rot="10800000">
            <a:off x="1928794" y="2357430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Conector 45"/>
          <p:cNvSpPr/>
          <p:nvPr/>
        </p:nvSpPr>
        <p:spPr bwMode="auto">
          <a:xfrm>
            <a:off x="6929454" y="4786322"/>
            <a:ext cx="214314" cy="285752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reto 46"/>
          <p:cNvCxnSpPr>
            <a:stCxn id="19" idx="3"/>
            <a:endCxn id="13" idx="1"/>
          </p:cNvCxnSpPr>
          <p:nvPr/>
        </p:nvCxnSpPr>
        <p:spPr>
          <a:xfrm>
            <a:off x="4071934" y="3857628"/>
            <a:ext cx="928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39" idx="3"/>
            <a:endCxn id="15" idx="1"/>
          </p:cNvCxnSpPr>
          <p:nvPr/>
        </p:nvCxnSpPr>
        <p:spPr>
          <a:xfrm>
            <a:off x="4071934" y="2357430"/>
            <a:ext cx="92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15" idx="3"/>
            <a:endCxn id="32" idx="1"/>
          </p:cNvCxnSpPr>
          <p:nvPr/>
        </p:nvCxnSpPr>
        <p:spPr>
          <a:xfrm flipV="1">
            <a:off x="6715108" y="2285992"/>
            <a:ext cx="71441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18" idx="3"/>
            <a:endCxn id="19" idx="1"/>
          </p:cNvCxnSpPr>
          <p:nvPr/>
        </p:nvCxnSpPr>
        <p:spPr>
          <a:xfrm>
            <a:off x="2000232" y="3857628"/>
            <a:ext cx="64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41" idx="2"/>
            <a:endCxn id="18" idx="0"/>
          </p:cNvCxnSpPr>
          <p:nvPr/>
        </p:nvCxnSpPr>
        <p:spPr>
          <a:xfrm rot="16200000" flipH="1">
            <a:off x="910802" y="3053950"/>
            <a:ext cx="71438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13" idx="3"/>
            <a:endCxn id="14" idx="1"/>
          </p:cNvCxnSpPr>
          <p:nvPr/>
        </p:nvCxnSpPr>
        <p:spPr>
          <a:xfrm>
            <a:off x="6715140" y="3857628"/>
            <a:ext cx="571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13" idx="2"/>
            <a:endCxn id="46" idx="0"/>
          </p:cNvCxnSpPr>
          <p:nvPr/>
        </p:nvCxnSpPr>
        <p:spPr>
          <a:xfrm rot="16200000" flipH="1">
            <a:off x="6168885" y="3918596"/>
            <a:ext cx="556740" cy="117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stCxn id="46" idx="4"/>
            <a:endCxn id="17" idx="0"/>
          </p:cNvCxnSpPr>
          <p:nvPr/>
        </p:nvCxnSpPr>
        <p:spPr>
          <a:xfrm rot="16200000" flipH="1">
            <a:off x="7233057" y="4875627"/>
            <a:ext cx="714380" cy="110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stCxn id="14" idx="2"/>
            <a:endCxn id="46" idx="0"/>
          </p:cNvCxnSpPr>
          <p:nvPr/>
        </p:nvCxnSpPr>
        <p:spPr>
          <a:xfrm rot="5400000">
            <a:off x="7311878" y="3954316"/>
            <a:ext cx="556740" cy="110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>
            <a:stCxn id="16" idx="0"/>
            <a:endCxn id="46" idx="4"/>
          </p:cNvCxnSpPr>
          <p:nvPr/>
        </p:nvCxnSpPr>
        <p:spPr>
          <a:xfrm rot="5400000" flipH="1" flipV="1">
            <a:off x="6125776" y="4875620"/>
            <a:ext cx="714380" cy="110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10926</TotalTime>
  <Words>262</Words>
  <Application>Microsoft Office PowerPoint</Application>
  <PresentationFormat>Apresentação na tela (4:3)</PresentationFormat>
  <Paragraphs>107</Paragraphs>
  <Slides>12</Slides>
  <Notes>1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Design padrão</vt:lpstr>
      <vt:lpstr>Slide 1</vt:lpstr>
      <vt:lpstr>Visão Geral do Projeto</vt:lpstr>
      <vt:lpstr>     Considerações</vt:lpstr>
      <vt:lpstr>Padrões </vt:lpstr>
      <vt:lpstr>Migração </vt:lpstr>
      <vt:lpstr>Acessibilidade </vt:lpstr>
      <vt:lpstr>Slide 7</vt:lpstr>
      <vt:lpstr>Slide 8</vt:lpstr>
      <vt:lpstr>Slide 9</vt:lpstr>
      <vt:lpstr>Slide 10</vt:lpstr>
      <vt:lpstr>Slide 11</vt:lpstr>
      <vt:lpstr>Slide 12</vt:lpstr>
    </vt:vector>
  </TitlesOfParts>
  <Manager>Rubens Leme</Manager>
  <Company>Laramara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SisLara</dc:title>
  <dc:subject>Apresentação Diretoria</dc:subject>
  <dc:creator>Equipe de Desenvolvimento</dc:creator>
  <cp:lastModifiedBy>user</cp:lastModifiedBy>
  <cp:revision>36</cp:revision>
  <dcterms:created xsi:type="dcterms:W3CDTF">2002-04-16T10:56:37Z</dcterms:created>
  <dcterms:modified xsi:type="dcterms:W3CDTF">2011-09-13T12:14:36Z</dcterms:modified>
  <cp:version>1.1</cp:version>
</cp:coreProperties>
</file>