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y="5143500" cx="9144000"/>
  <p:notesSz cx="6858000" cy="9144000"/>
  <p:embeddedFontLst>
    <p:embeddedFont>
      <p:font typeface="EB Garamond"/>
      <p:regular r:id="rId101"/>
      <p:bold r:id="rId102"/>
      <p:italic r:id="rId103"/>
      <p:boldItalic r:id="rId10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FD45295-119F-4EE1-B165-DE14163C49AB}">
  <a:tblStyle styleId="{1FD45295-119F-4EE1-B165-DE14163C4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4" Type="http://schemas.openxmlformats.org/officeDocument/2006/relationships/font" Target="fonts/EBGaramond-bold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EBGaramond-italic.fntdata"/><Relationship Id="rId102" Type="http://schemas.openxmlformats.org/officeDocument/2006/relationships/font" Target="fonts/EBGaramond-bold.fntdata"/><Relationship Id="rId101" Type="http://schemas.openxmlformats.org/officeDocument/2006/relationships/font" Target="fonts/EBGaramond-regular.fntdata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d4ea02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d4ea02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c166da65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c166da65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f7a43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f7a43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c14724a6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c14724a6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0a436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00a436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137668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137668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c137668b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c137668b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c158e4d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c158e4d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00a436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00a436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 data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f7a4330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f7a4330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c158e4d0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c158e4d0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bd4ea021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bd4ea021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c158e4d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c158e4d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c166da8f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c166da8f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158e4d0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158e4d0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c158e4d0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c158e4d0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c158e4d0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c158e4d0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c158e4d0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c158e4d0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c166da8f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c166da8f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c158e4d0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c158e4d0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00a436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00a436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c166da8f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c166da8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d4ea021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d4ea021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c166da8f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c166da8f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00a436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f00a436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do so? By using graphs and sessions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c1618eee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c1618eee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166da8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166da8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c158e4d0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c158e4d0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f00a4367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f00a4367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f00a4367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f00a4367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00a4367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00a4367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00a4367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00a4367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f00a4367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f00a4367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bda2c30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bda2c30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from the previous two lectures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ef69153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ef69153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00a436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00a436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00a4367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00a4367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f00a4367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f00a4367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00a4367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00a4367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f00a4367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f00a4367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00a4367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00a4367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f00a4367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f00a4367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f00a4367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f00a4367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00a4367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f00a4367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bda2c30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bda2c30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f00a4367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f00a436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00a4367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00a4367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00a4367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00a4367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00a43678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00a43678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00a4367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00a4367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f00a4367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f00a4367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f00a43678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f00a43678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f2fd014a6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f2fd014a6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c158e4d0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c158e4d0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f69153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ef69153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c2fd4c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c2fd4c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c1618ee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c1618ee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c158e4d0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c158e4d0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c1618ee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1c1618ee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c1618eee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c1618ee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example, global_steps shouldn’t be trainable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in double q-learning, you want to alternate which q-value functions to update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c1618ee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c1618ee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RMSprop, Adagrad, and Adam are very similar algorithms that do well in similar circumstances. Kingma et al. [15] show that its bias-correction helps Adam slightly outperform RMSprop towards the end of optimization as gradients become sparser. Insofar, </a:t>
            </a:r>
            <a:r>
              <a:rPr lang="en"/>
              <a:t>Adam might be the best overall choice</a:t>
            </a:r>
            <a:r>
              <a:rPr lang="en"/>
              <a:t>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c166da8f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c166da8f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c166da651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c166da651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df7a433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df7a433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c14724a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c14724a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c166da6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1c166da6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Hosted on </a:t>
            </a:r>
            <a:r>
              <a:rPr lang="en"/>
              <a:t>yann.lecun.com/exdb/mnist/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c14724a6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c14724a6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c166da65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c166da6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c166da65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c166da65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c166da65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c166da65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are one-hot vectors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c166da6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c166da6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c166da65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c166da65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00a4367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f00a4367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00a4367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f00a4367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f00a4367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f00a4367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f00a4367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f00a4367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f00a43678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f00a43678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c14724a6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c14724a6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f00a4367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f00a4367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f00a4367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f00a4367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f00a4367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f00a4367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f00a4367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f00a4367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iterator with different initializers!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c166da6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c166da6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f00a43678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f00a43678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c166da6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c166da6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f00a43678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f00a43678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c166da6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c166da6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c166da65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c166da65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137668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137668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c166da6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c166da6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c166da6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c166da6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c166da6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c166da6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c166da8f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c166da8f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1c166da8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1c166da8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hyperlink" Target="https://www.google.com/publicdata/explore?ds=d5bncppjof8f9_&amp;ctype=b&amp;strail=false&amp;nselm=s&amp;met_x=sp_dyn_le00_in&amp;scale_x=lin&amp;ind_x=false&amp;met_y=sp_dyn_tfrt_in&amp;scale_y=lin&amp;ind_y=false&amp;met_s=sp_pop_totl&amp;scale_s=lin&amp;ind_s=false&amp;dimp_c=country:region&amp;ifdim=country&amp;iconSize=0.5&amp;uniSize=0.035#!ctype=b&amp;strail=false&amp;bcs=d&amp;nselm=s&amp;met_x=sp_dyn_le00_in&amp;scale_x=lin&amp;ind_x=false&amp;met_y=sp_dyn_tfrt_in&amp;scale_y=lin&amp;ind_y=false&amp;met_s=sp_pop_totl&amp;scale_s=lin&amp;ind_s=false&amp;dimp_c=country:region&amp;ifdim=country&amp;pit=1421395200000&amp;hl=en_US&amp;dl=en_US&amp;ind=fals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0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9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2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4.xml"/><Relationship Id="rId3" Type="http://schemas.openxmlformats.org/officeDocument/2006/relationships/hyperlink" Target="mailto:huyenn@stanford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131425" y="1760625"/>
            <a:ext cx="8877000" cy="10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Basic Models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CS 20: TensorFlow for Deep Learning Research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Lecture 3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1/19/2017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Download from the class’s GitHub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272500" y="1671625"/>
            <a:ext cx="8520600" cy="29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03_linreg_starter.py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03_logreg_starter.py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examples/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data/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birth_life_2010.txt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5" name="Google Shape;1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Model the linear relationship between: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dependent variable Y</a:t>
            </a:r>
            <a:endParaRPr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Georgia"/>
              <a:buChar char="●"/>
            </a:pPr>
            <a:r>
              <a:rPr lang="en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explanatory variables X</a:t>
            </a:r>
            <a:endParaRPr sz="1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50" y="389223"/>
            <a:ext cx="7052726" cy="41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Visualization made by </a:t>
            </a:r>
            <a:r>
              <a:rPr lang="en" sz="1100" u="sng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  <a:hlinkClick r:id="rId4"/>
              </a:rPr>
              <a:t>Google</a:t>
            </a: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, based on data collected by World Bank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X: birth rate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Y: life expectancy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190 countries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World Development Indicators 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Find a linear relationship between X and Y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FEFEF"/>
                </a:solidFill>
                <a:latin typeface="Georgia"/>
                <a:ea typeface="Georgia"/>
                <a:cs typeface="Georgia"/>
                <a:sym typeface="Georgia"/>
              </a:rPr>
              <a:t>to predict Y from X</a:t>
            </a:r>
            <a:endParaRPr sz="2400">
              <a:solidFill>
                <a:srgbClr val="EFEFE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Want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 * X + b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Mean squared error: E[(y - y_predicted)</a:t>
            </a:r>
            <a:r>
              <a:rPr baseline="30000"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0" name="Google Shape;22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data/birth_life_2010.txt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Interactive Coding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examples/03_linreg_starter.py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placeholders for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inputs and labels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tf.placeholder(dtype, shape=None, name=None)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5" name="Google Shape;255;p4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reate weight and bias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235425" y="1506275"/>
            <a:ext cx="8520600" cy="34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tf.get_variable(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name,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shape=None,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dtype=None,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initializer=None,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6"/>
          <p:cNvSpPr txBox="1"/>
          <p:nvPr/>
        </p:nvSpPr>
        <p:spPr>
          <a:xfrm>
            <a:off x="5220825" y="1756075"/>
            <a:ext cx="2613300" cy="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No need to specify shape if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using constant initializer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Inference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Y_predicted = w * X + b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loss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tf.square(Y - Y_predicted, name='loss')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48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49"/>
          <p:cNvSpPr txBox="1"/>
          <p:nvPr>
            <p:ph idx="1" type="body"/>
          </p:nvPr>
        </p:nvSpPr>
        <p:spPr>
          <a:xfrm>
            <a:off x="732225" y="1839900"/>
            <a:ext cx="79089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 =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tf.train.GradientDescentOptimizer(learning_rate=0.001)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optimizer = opt.minimize(loss)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4" name="Google Shape;294;p50"/>
          <p:cNvSpPr txBox="1"/>
          <p:nvPr>
            <p:ph idx="1" type="body"/>
          </p:nvPr>
        </p:nvSpPr>
        <p:spPr>
          <a:xfrm>
            <a:off x="272500" y="1839900"/>
            <a:ext cx="85206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optimizer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(use a feed_dict to feed data into X and Y placeholders)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5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Write log files using a FileWriter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writer = tf.summary.FileWriter('./graphs/linear_reg', sess.graph)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5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See it on 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$ python3 03_linreg_starter.py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$ </a:t>
            </a: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tensorboard --logdir='./graphs'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8" name="Google Shape;318;p5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TypeError: Fetch argument 841.0 has invalid type &lt;class 'numpy.float32'&gt;, must be a string or Tensor. 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(Can not convert a float32 into a Tensor or Operation.)</a:t>
            </a:r>
            <a:endParaRPr sz="16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5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Agenda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Linear regression on birth/life 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Control 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Optimizers, gradients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 regression on MNIST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Loss functions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650" y="125795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6" name="Google Shape;326;p54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_,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 = sess.run([optimizer, loss], feed_dict={X: x, Y:y})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# Can’t fetch a numpy array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loss</a:t>
            </a:r>
            <a:endParaRPr sz="1200">
              <a:solidFill>
                <a:srgbClr val="FFFFFF"/>
              </a:solidFill>
              <a:highlight>
                <a:schemeClr val="accent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TypeError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3" name="Google Shape;333;p55"/>
          <p:cNvSpPr txBox="1"/>
          <p:nvPr>
            <p:ph idx="1" type="body"/>
          </p:nvPr>
        </p:nvSpPr>
        <p:spPr>
          <a:xfrm>
            <a:off x="263250" y="1459950"/>
            <a:ext cx="8520600" cy="29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range(50): # train the model 100 epochs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total_loss = 0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x, y in data: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loss_ = sess.run([optimizer, loss], feed_dict={X: x, Y:y})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total_loss += loss_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Plot the results with matplotlib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1: Uncomment the plotting code at the end of your program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Step 2: Run it again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If run into problem of matplotlib in virtual environment, go to GitHub/setup and see the file possible setup problems</a:t>
            </a:r>
            <a:endParaRPr sz="12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9" name="Google Shape;34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425" y="28575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Robust to outliers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the difference between the predicted value and the real value is small, square it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it’s large, take its absolute value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60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Can’t write: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y - y_predicted &lt; delta: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0"/>
          <p:cNvSpPr txBox="1"/>
          <p:nvPr/>
        </p:nvSpPr>
        <p:spPr>
          <a:xfrm>
            <a:off x="211100" y="4759125"/>
            <a:ext cx="47496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rPr>
              <a:t>You can write it if eager mode were enabled. Stay tuned for the next lecture!</a:t>
            </a:r>
            <a:endParaRPr sz="1100">
              <a:solidFill>
                <a:srgbClr val="EFEFEF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0" name="Google Shape;380;p61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2" name="Google Shape;3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Implementing Huber loss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tf.cond(pred, fn1, fn2, name=None)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huber_loss(labels, predictions, delta=14.0):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residual = tf.abs(labels - predictions)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f1(): return 0.5 * tf.square(residual)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def f2(): return delta * residual - 0.5 * tf.square(delta)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tf.cond(residual &lt; delta, f1, f2)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0" name="Google Shape;39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75" y="3290625"/>
            <a:ext cx="84772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 Control 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6" name="Google Shape;396;p63"/>
          <p:cNvSpPr txBox="1"/>
          <p:nvPr>
            <p:ph idx="1" type="body"/>
          </p:nvPr>
        </p:nvSpPr>
        <p:spPr>
          <a:xfrm>
            <a:off x="268363" y="10842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63"/>
          <p:cNvSpPr txBox="1"/>
          <p:nvPr/>
        </p:nvSpPr>
        <p:spPr>
          <a:xfrm>
            <a:off x="5013850" y="3859525"/>
            <a:ext cx="40074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TF builds graph before computation, we have to specify all possible subgraphs beforehand.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PyTorch’s dynamic graphs and TF’s eager execution help overcome this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99" name="Google Shape;399;p63"/>
          <p:cNvGraphicFramePr/>
          <p:nvPr/>
        </p:nvGraphicFramePr>
        <p:xfrm>
          <a:off x="422563" y="133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{1FD45295-119F-4EE1-B165-DE14163C49AB}</a:tableStyleId>
              </a:tblPr>
              <a:tblGrid>
                <a:gridCol w="1821275"/>
                <a:gridCol w="6390900"/>
              </a:tblGrid>
              <a:tr h="547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Control Flow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tf.group, tf.count_up_to, tf.cond, tf.case, tf.while_loop, ...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Comparison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tf.equal, tf.not_equal, tf.less, tf.greater, tf.where,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Logical Ops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tf.logical_and, tf.logical_not, tf.logical_or, tf.logical_xor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Debugging Ops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tf.is_finite, tf.is_inf, tf.is_nan, tf.Assert, tf.Print, ...</a:t>
                      </a:r>
                      <a:endParaRPr>
                        <a:solidFill>
                          <a:srgbClr val="FFFFF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2353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Review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750" y="359000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5" name="Google Shape;40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6" name="Google Shape;40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2" name="Google Shape;412;p6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Pro: put the data processing outside TensorFlow, making it easy to do in Python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Cons: users often end up processing their data in a single thread and creating data bottleneck that slows execution down.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3" name="Google Shape;41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Placeholder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9" name="Google Shape;419;p66"/>
          <p:cNvSpPr txBox="1"/>
          <p:nvPr>
            <p:ph idx="1" type="body"/>
          </p:nvPr>
        </p:nvSpPr>
        <p:spPr>
          <a:xfrm>
            <a:off x="196300" y="1292675"/>
            <a:ext cx="8520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data, n_samples = utils.read_birth_life_data(DATA_FILE)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X = tf.placeholder(tf.float32, name='X')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Y = tf.placeholder(tf.float32, name='Y')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       …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# Step 8: train the model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for i in range(100): # run 100 epochs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for x, y in data: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# Session runs train_op to minimize loss</a:t>
            </a:r>
            <a:b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			sess.run(optimizer, feed_dict={X: x, Y:y}) </a:t>
            </a:r>
            <a:endParaRPr sz="14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Instead of doing inference with placeholders and feeding in data later, do inference directly with data</a:t>
            </a:r>
            <a:endParaRPr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7" name="Google Shape;42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3" name="Google Shape;433;p68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tf.data.Iterator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tf.data.Dataset.from_generator(gen, output_types, output_shapes)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1" name="Google Shape;44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7" name="Google Shape;447;p70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Store data in tf.data.Dataset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tf.data.Dataset.from_tensor_slices((features, labels))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tf.data.Dataset.from_tensor_slices((data[:,0], data[:,1]))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print(dataset.output_types)		# &gt;&gt; (tf.float32, tf.float32)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print(dataset.output_shapes)		# &gt;&gt; (TensorShape([]), TensorShape([]))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Can also create Dataset from files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1" name="Google Shape;461;p72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tf.data.TextLineDataset(filenames)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tf.data.FixedLengthRecordDataset(filenames)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onsolas"/>
              <a:buChar char="●"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tf.data.TFRecordDataset(filenames)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2" name="Google Shape;46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8" name="Google Shape;468;p73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Create an iterator to iterate through samples in Dataset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9" name="Google Shape;46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Computation graph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64225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TensorFlow separates definition of computations from their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1: assemble a graph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latin typeface="Georgia"/>
                <a:ea typeface="Georgia"/>
                <a:cs typeface="Georgia"/>
                <a:sym typeface="Georgia"/>
              </a:rPr>
              <a:t>Phase 2: use a session to execute operations in the graph.</a:t>
            </a:r>
            <a:endParaRPr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5" name="Google Shape;475;p74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nsolas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2" name="Google Shape;482;p75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exactly once. No need to initialization.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b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Iterates through the dataset as many times as we want. Need to initialize with each epoch.</a:t>
            </a:r>
            <a:endParaRPr sz="1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3" name="Google Shape;483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9" name="Google Shape;489;p76"/>
          <p:cNvSpPr txBox="1"/>
          <p:nvPr>
            <p:ph idx="1" type="body"/>
          </p:nvPr>
        </p:nvSpPr>
        <p:spPr>
          <a:xfrm>
            <a:off x="272500" y="1839900"/>
            <a:ext cx="85206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dataset.make_one_shot_iterator()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X, Y = iterator.get_next()         # X is the birth rate, Y is the life expectancy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[1.822, 74.82825]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[3.869, 70.81949]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print(sess.run([X, Y]))		# &gt;&gt; [3.911, 72.15066]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tf.data.Iterator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6" name="Google Shape;496;p77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dataset.make_initializable_iterator()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range(100):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sess.run(iterator.initializer)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total_loss = 0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sess.run([optimizer])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Handling data in TensorFlow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3" name="Google Shape;503;p78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dataset.shuffle(1000)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dataset.repeat(100)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dataset.batch(128)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dataset = dataset.map(lambda x: tf.one_hot(x, 10)) </a:t>
            </a:r>
            <a:b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convert each elem of dataset to one_hot vector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4" name="Google Shape;50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9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0" name="Google Shape;510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Does tf.data really perform better?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6" name="Google Shape;516;p80"/>
          <p:cNvSpPr txBox="1"/>
          <p:nvPr>
            <p:ph idx="1" type="body"/>
          </p:nvPr>
        </p:nvSpPr>
        <p:spPr>
          <a:xfrm>
            <a:off x="272500" y="1839900"/>
            <a:ext cx="8520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placeholder: 9.05271519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tf.data: 6.12285947 seconds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7" name="Google Shape;517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Should we always use tf.data?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3" name="Google Shape;523;p81"/>
          <p:cNvSpPr txBox="1"/>
          <p:nvPr>
            <p:ph idx="1" type="body"/>
          </p:nvPr>
        </p:nvSpPr>
        <p:spPr>
          <a:xfrm>
            <a:off x="272500" y="1387375"/>
            <a:ext cx="8520600" cy="24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For prototyping, feed dict can be faster and easier to write (pythonic)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tf.data is tricky to use when you have complicated preprocessing or multiple data sources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NLP data is normally just a sequence of integers. In this case, transferring the data over to GPU is pretty quick, so the speedup of tf.data isn't that large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4" name="Google Shape;52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2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How does TensorFlow know what variables to update?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0" name="Google Shape;530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3"/>
          <p:cNvSpPr txBox="1"/>
          <p:nvPr>
            <p:ph type="ctrTitle"/>
          </p:nvPr>
        </p:nvSpPr>
        <p:spPr>
          <a:xfrm>
            <a:off x="678100" y="2321300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Optimizers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6" name="Google Shape;53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6" name="Google Shape;1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624" y="1017725"/>
            <a:ext cx="4856101" cy="2666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0"/>
          <p:cNvSpPr txBox="1"/>
          <p:nvPr/>
        </p:nvSpPr>
        <p:spPr>
          <a:xfrm>
            <a:off x="5106400" y="1481450"/>
            <a:ext cx="10191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useless</a:t>
            </a:r>
            <a:endParaRPr/>
          </a:p>
        </p:txBody>
      </p:sp>
      <p:sp>
        <p:nvSpPr>
          <p:cNvPr id="138" name="Google Shape;138;p30"/>
          <p:cNvSpPr txBox="1"/>
          <p:nvPr/>
        </p:nvSpPr>
        <p:spPr>
          <a:xfrm>
            <a:off x="5269050" y="3032325"/>
            <a:ext cx="8742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add_op</a:t>
            </a:r>
            <a:endParaRPr/>
          </a:p>
        </p:txBody>
      </p:sp>
      <p:sp>
        <p:nvSpPr>
          <p:cNvPr id="139" name="Google Shape;139;p30"/>
          <p:cNvSpPr txBox="1"/>
          <p:nvPr/>
        </p:nvSpPr>
        <p:spPr>
          <a:xfrm>
            <a:off x="8281950" y="3032325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mul_op</a:t>
            </a:r>
            <a:endParaRPr/>
          </a:p>
        </p:txBody>
      </p:sp>
      <p:sp>
        <p:nvSpPr>
          <p:cNvPr id="140" name="Google Shape;140;p30"/>
          <p:cNvSpPr txBox="1"/>
          <p:nvPr/>
        </p:nvSpPr>
        <p:spPr>
          <a:xfrm>
            <a:off x="7039700" y="1481450"/>
            <a:ext cx="9297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pow_op</a:t>
            </a:r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4070175" y="15745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0"/>
          <p:cNvSpPr txBox="1"/>
          <p:nvPr/>
        </p:nvSpPr>
        <p:spPr>
          <a:xfrm>
            <a:off x="41650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7386900" y="297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30"/>
          <p:cNvSpPr txBox="1"/>
          <p:nvPr/>
        </p:nvSpPr>
        <p:spPr>
          <a:xfrm>
            <a:off x="41650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7386900" y="3281375"/>
            <a:ext cx="357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2"/>
                </a:solidFill>
              </a:rPr>
              <a:t>‹#›</a:t>
            </a:fld>
            <a:endParaRPr>
              <a:solidFill>
                <a:schemeClr val="lt2"/>
              </a:solidFill>
            </a:endParaRPr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311700" y="1330250"/>
            <a:ext cx="3713700" cy="3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add_op = tf.add(x,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mul_op = tf.multiply(x, y)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useless = tf.multiply(x, add_op)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pow_op = tf.pow(add_op, mul_op)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b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z = sess.run(pow_op)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4165000" y="3828000"/>
            <a:ext cx="45024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Create a FileWriter object to write your graph to event files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3" name="Google Shape;543;p8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8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1" name="Google Shape;551;p85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optimizer = tf.train.GradientDescentOptimizer(learning_rate=0.001).minimize(loss)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_, l = sess.run([optimizer, loss], feed_dict={X: x, Y:y})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loss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2" name="Google Shape;552;p8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9" name="Google Shape;559;p86"/>
          <p:cNvSpPr txBox="1"/>
          <p:nvPr>
            <p:ph idx="1" type="body"/>
          </p:nvPr>
        </p:nvSpPr>
        <p:spPr>
          <a:xfrm>
            <a:off x="272500" y="1441950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Session looks at all </a:t>
            </a:r>
            <a:r>
              <a:rPr lang="en">
                <a:solidFill>
                  <a:srgbClr val="FFFFFF"/>
                </a:solidFill>
                <a:highlight>
                  <a:schemeClr val="accent3"/>
                </a:highlight>
                <a:latin typeface="Georgia"/>
                <a:ea typeface="Georgia"/>
                <a:cs typeface="Georgia"/>
                <a:sym typeface="Georgia"/>
              </a:rPr>
              <a:t>trainable</a:t>
            </a:r>
            <a:r>
              <a:rPr lang="en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variables that optimizer depends on and update them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0" name="Google Shape;56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1" name="Google Shape;561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" y="2222250"/>
            <a:ext cx="8839202" cy="1669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Trainable variables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7" name="Google Shape;567;p87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tf.Variable(initial_value=None, </a:t>
            </a:r>
            <a:r>
              <a:rPr b="1" lang="en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trainable=True</a:t>
            </a:r>
            <a:r>
              <a:rPr b="1"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,...)</a:t>
            </a:r>
            <a:endParaRPr b="1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8" name="Google Shape;56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87"/>
          <p:cNvSpPr txBox="1"/>
          <p:nvPr/>
        </p:nvSpPr>
        <p:spPr>
          <a:xfrm>
            <a:off x="4942450" y="282652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Specify if a variable should be trained or not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all variables are trainable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List of optimizers in TF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75" name="Google Shape;575;p88"/>
          <p:cNvSpPr txBox="1"/>
          <p:nvPr>
            <p:ph idx="1" type="body"/>
          </p:nvPr>
        </p:nvSpPr>
        <p:spPr>
          <a:xfrm>
            <a:off x="272500" y="122242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tf.train.GradientDescentOptimizer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tf.train.AdagradOptimizer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tf.train.MomentumOptimizer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tf.train.FtrlOptimizer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tf.train.RMSPropOptimizer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7" name="Google Shape;577;p88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“Advanced” optimizers work better when tuned, but are generally harder to tune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9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Discussion question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know that our model is correct?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Georgia"/>
              <a:buAutoNum type="arabicPeriod"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How to improve our model?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3" name="Google Shape;58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0"/>
          <p:cNvSpPr txBox="1"/>
          <p:nvPr>
            <p:ph type="title"/>
          </p:nvPr>
        </p:nvSpPr>
        <p:spPr>
          <a:xfrm>
            <a:off x="389950" y="1552425"/>
            <a:ext cx="85206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Out tomorrow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Due 1/31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Optional Interactive Grading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9" name="Google Shape;589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Assignment 1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1"/>
          <p:cNvSpPr txBox="1"/>
          <p:nvPr>
            <p:ph type="ctrTitle"/>
          </p:nvPr>
        </p:nvSpPr>
        <p:spPr>
          <a:xfrm>
            <a:off x="687375" y="2738325"/>
            <a:ext cx="8145000" cy="91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Logistic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 Regression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Google Shape;596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7" name="Google Shape;597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475" y="368275"/>
            <a:ext cx="1139701" cy="14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3" name="Google Shape;60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995" y="0"/>
            <a:ext cx="413200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92"/>
          <p:cNvSpPr txBox="1"/>
          <p:nvPr>
            <p:ph type="title"/>
          </p:nvPr>
        </p:nvSpPr>
        <p:spPr>
          <a:xfrm>
            <a:off x="2506000" y="41568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 first l</a:t>
            </a: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ogistic regression model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5" name="Google Shape;605;p92"/>
          <p:cNvSpPr txBox="1"/>
          <p:nvPr>
            <p:ph type="title"/>
          </p:nvPr>
        </p:nvSpPr>
        <p:spPr>
          <a:xfrm>
            <a:off x="2506000" y="94125"/>
            <a:ext cx="41319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Then he separated the light from the darkness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 Database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1" name="Google Shape;611;p93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Each image is a 28x28 array, flattened out to be a 1-d tensor of size 784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2" name="Google Shape;612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3" name="Google Shape;6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900" y="1773325"/>
            <a:ext cx="5361801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tf.constant and tf.Variable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Constant values are stored in the graph definition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Sessions allocate memory to store variable values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5" name="Google Shape;155;p3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4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Recognize the digit in the image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9" name="Google Shape;619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0" name="Google Shape;620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5"/>
          <p:cNvSpPr txBox="1"/>
          <p:nvPr>
            <p:ph type="title"/>
          </p:nvPr>
        </p:nvSpPr>
        <p:spPr>
          <a:xfrm>
            <a:off x="389950" y="1552425"/>
            <a:ext cx="8520600" cy="2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X: image of a handwritten digit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Georgia"/>
                <a:ea typeface="Georgia"/>
                <a:cs typeface="Georgia"/>
                <a:sym typeface="Georgia"/>
              </a:rPr>
              <a:t>Y: the digit value</a:t>
            </a:r>
            <a:endParaRPr b="1" sz="2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6" name="Google Shape;62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7" name="Google Shape;627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MNIST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3" name="Google Shape;633;p96"/>
          <p:cNvSpPr txBox="1"/>
          <p:nvPr>
            <p:ph idx="1" type="body"/>
          </p:nvPr>
        </p:nvSpPr>
        <p:spPr>
          <a:xfrm>
            <a:off x="272500" y="1839900"/>
            <a:ext cx="8520600" cy="16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Inference: Y_predicted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softmax(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X * w + b)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Cross entropy loss: -log(Y_predicted)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0" name="Google Shape;640;p97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7" name="Google Shape;647;p98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4" name="Google Shape;654;p99"/>
          <p:cNvSpPr txBox="1"/>
          <p:nvPr>
            <p:ph idx="1" type="body"/>
          </p:nvPr>
        </p:nvSpPr>
        <p:spPr>
          <a:xfrm>
            <a:off x="272500" y="1199463"/>
            <a:ext cx="852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tensorflow.examples.tutorials.mnist import input_data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 = input_data.read_data_sets(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'data/mnist'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one_hot=True)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MNIST.train: 55,000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MNIST.validation: 5,000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MNIST.test: 10,000 examples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99"/>
          <p:cNvSpPr txBox="1"/>
          <p:nvPr/>
        </p:nvSpPr>
        <p:spPr>
          <a:xfrm>
            <a:off x="4951725" y="1973100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immediate way to convert Python generators to tf.data.Dataset</a:t>
            </a:r>
            <a:endParaRPr>
              <a:solidFill>
                <a:srgbClr val="EFEF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Process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2" name="Google Shape;662;p100"/>
          <p:cNvSpPr txBox="1"/>
          <p:nvPr>
            <p:ph idx="1" type="body"/>
          </p:nvPr>
        </p:nvSpPr>
        <p:spPr>
          <a:xfrm>
            <a:off x="272500" y="1199488"/>
            <a:ext cx="8520600" cy="12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3" name="Google Shape;663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datasets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9" name="Google Shape;669;p101"/>
          <p:cNvSpPr txBox="1"/>
          <p:nvPr>
            <p:ph idx="1" type="body"/>
          </p:nvPr>
        </p:nvSpPr>
        <p:spPr>
          <a:xfrm>
            <a:off x="272500" y="1199505"/>
            <a:ext cx="85206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0" name="Google Shape;670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6" name="Google Shape;676;p102"/>
          <p:cNvSpPr txBox="1"/>
          <p:nvPr>
            <p:ph idx="1" type="body"/>
          </p:nvPr>
        </p:nvSpPr>
        <p:spPr>
          <a:xfrm>
            <a:off x="272500" y="1199497"/>
            <a:ext cx="8520600" cy="29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3" name="Google Shape;683;p103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5" name="Google Shape;685;p103"/>
          <p:cNvSpPr txBox="1"/>
          <p:nvPr/>
        </p:nvSpPr>
        <p:spPr>
          <a:xfrm>
            <a:off x="6167550" y="3289075"/>
            <a:ext cx="23049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Problem?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</a:t>
            </a:r>
            <a:r>
              <a:rPr b="1" lang="en">
                <a:latin typeface="Georgia"/>
                <a:ea typeface="Georgia"/>
                <a:cs typeface="Georgia"/>
                <a:sym typeface="Georgia"/>
              </a:rPr>
              <a:t>f.placeholder and feed_dict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2" name="Google Shape;162;p3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 values into placeholders with a dictionary (feed_dict)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Easy to use but poor performance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1" name="Google Shape;691;p104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train_data.make_initializable_iterator()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Can only do inference with train_data.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&gt;&gt; Need to build another subgraph with another iterator for test_data!!!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3" name="Google Shape;693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25" y="3414975"/>
            <a:ext cx="986975" cy="9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Create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9" name="Google Shape;699;p105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mnist_folder = 'data/mnist'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utils.download_mnist(mnist_folder)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train, val, test = utils.read_mnist(mnist_folder, flatten=True)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train_data.output_shapes)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	# initializer for 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# initializer for </a:t>
            </a:r>
            <a:r>
              <a:rPr lang="en" sz="14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</a:t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1" name="Google Shape;701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250" y="3285250"/>
            <a:ext cx="911575" cy="9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7" name="Google Shape;707;p106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# use train_init during training loop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Initialize iterator with the dataset you want 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4" name="Google Shape;714;p107"/>
          <p:cNvSpPr txBox="1"/>
          <p:nvPr>
            <p:ph idx="1" type="body"/>
          </p:nvPr>
        </p:nvSpPr>
        <p:spPr>
          <a:xfrm>
            <a:off x="272500" y="1199501"/>
            <a:ext cx="8520600" cy="3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with tf.Session() as sess: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for i in range(n_epochs):   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sess.run(train_init)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       	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_, l = sess.run([optimizer, loss])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# test the model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00">
                <a:solidFill>
                  <a:srgbClr val="FFFFFF"/>
                </a:solidFill>
                <a:highlight>
                  <a:schemeClr val="accent3"/>
                </a:highlight>
                <a:latin typeface="Consolas"/>
                <a:ea typeface="Consolas"/>
                <a:cs typeface="Consolas"/>
                <a:sym typeface="Consolas"/>
              </a:rPr>
              <a:t>sess.run(test_init)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 use test_init during testing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try: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while True: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sess.run(accuracy)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except tf.errors.OutOfRangeError: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pass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08"/>
          <p:cNvSpPr txBox="1"/>
          <p:nvPr>
            <p:ph type="title"/>
          </p:nvPr>
        </p:nvSpPr>
        <p:spPr>
          <a:xfrm>
            <a:off x="389950" y="1552425"/>
            <a:ext cx="8520600" cy="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1: Assemble our graph</a:t>
            </a:r>
            <a:endParaRPr b="1" sz="14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1" name="Google Shape;721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1: Read in data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7" name="Google Shape;727;p109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Consolas"/>
                <a:ea typeface="Consolas"/>
                <a:cs typeface="Consolas"/>
                <a:sym typeface="Consolas"/>
              </a:rPr>
              <a:t>I already did that for you</a:t>
            </a:r>
            <a:endParaRPr baseline="30000">
              <a:solidFill>
                <a:srgbClr val="EFEFE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728;p109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5" name="Google Shape;735;p110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tf.data.Dataset.from_tensor_slices(train)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train_data.shuffle(10000) # optional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train_data = train_data.batch(batch_size)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tf.data.Dataset.from_tensor_slices(test)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test_data = test_data.batch(batch_size)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110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2: Create datasets and iterator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3" name="Google Shape;743;p111"/>
          <p:cNvSpPr txBox="1"/>
          <p:nvPr>
            <p:ph idx="1" type="body"/>
          </p:nvPr>
        </p:nvSpPr>
        <p:spPr>
          <a:xfrm>
            <a:off x="272500" y="1839900"/>
            <a:ext cx="8520600" cy="23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iterator = tf.data.Iterator.from_structure(train_data.output_types, 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train_data.output_shapes)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img, label = iterator.get_next()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train_init = iterator.make_initializer(train_data)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test_init = iterator.make_initializer(test_data)	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111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3: Create weights and biases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1" name="Google Shape;751;p112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use tf.get_variable()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4: Build model to predict Y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8" name="Google Shape;758;p11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= tf.matmul(img, w) + b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11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113"/>
          <p:cNvSpPr txBox="1"/>
          <p:nvPr/>
        </p:nvSpPr>
        <p:spPr>
          <a:xfrm>
            <a:off x="4951725" y="2927675"/>
            <a:ext cx="37293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don’t do softmax here, as we’ll do softmax together with cross_entropy loss.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more efficient to compute gradients w.r.t. logits than w.r.t. softmax</a:t>
            </a:r>
            <a:endParaRPr>
              <a:solidFill>
                <a:srgbClr val="D9D9D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Avoid lazy loading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Separate the assembling of graph and executing ops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Use Python attribute to ensure a function is only loaded the first time it’s called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33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5: Specify loss function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7" name="Google Shape;767;p114"/>
          <p:cNvSpPr txBox="1"/>
          <p:nvPr>
            <p:ph idx="1" type="body"/>
          </p:nvPr>
        </p:nvSpPr>
        <p:spPr>
          <a:xfrm>
            <a:off x="272500" y="1839900"/>
            <a:ext cx="85206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entropy = tf.nn.softmax_cross_entropy_with_logits(labels=label, logits=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logits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loss = tf.reduce_mean(entropy)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114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Step 6: Create optimizer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5" name="Google Shape;775;p115"/>
          <p:cNvSpPr txBox="1"/>
          <p:nvPr>
            <p:ph idx="1" type="body"/>
          </p:nvPr>
        </p:nvSpPr>
        <p:spPr>
          <a:xfrm>
            <a:off x="128750" y="1839900"/>
            <a:ext cx="8892300" cy="1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tf.train.AdamOptimizer(learning_rate=0.01).minimize(loss)</a:t>
            </a:r>
            <a:endParaRPr baseline="30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6" name="Google Shape;776;p115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Phase 2: Train our model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3" name="Google Shape;783;p116"/>
          <p:cNvSpPr txBox="1"/>
          <p:nvPr>
            <p:ph idx="1" type="body"/>
          </p:nvPr>
        </p:nvSpPr>
        <p:spPr>
          <a:xfrm>
            <a:off x="272500" y="1839900"/>
            <a:ext cx="8520600" cy="17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1: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Initialize variables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Step 2: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Run optimizer op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116"/>
          <p:cNvSpPr txBox="1"/>
          <p:nvPr/>
        </p:nvSpPr>
        <p:spPr>
          <a:xfrm>
            <a:off x="948100" y="3851700"/>
            <a:ext cx="6826500" cy="7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TensorBoard it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1" name="Google Shape;791;p1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2" name="Google Shape;79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163" y="1065125"/>
            <a:ext cx="5491677" cy="40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18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eorgia"/>
                <a:ea typeface="Georgia"/>
                <a:cs typeface="Georgia"/>
                <a:sym typeface="Georgia"/>
              </a:rPr>
              <a:t>Next class</a:t>
            </a:r>
            <a:endParaRPr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8" name="Google Shape;798;p118"/>
          <p:cNvSpPr txBox="1"/>
          <p:nvPr>
            <p:ph idx="1" type="body"/>
          </p:nvPr>
        </p:nvSpPr>
        <p:spPr>
          <a:xfrm>
            <a:off x="311700" y="1330250"/>
            <a:ext cx="7491900" cy="31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Structure your model in TensorFlow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Example: word2vec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Eager execution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Feedback: </a:t>
            </a:r>
            <a:r>
              <a:rPr lang="en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huyenn@stanford.edu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Thanks!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9" name="Google Shape;799;p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