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HAILIN YU"/>
  <p:cmAuthor clrIdx="1" id="1" initials="" lastIdx="2" name="Anoni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05-31T05:48:00.966">
    <p:pos x="196" y="725"/>
    <p:text>is this loss correct? because I can't generate good images</p:text>
  </p:cm>
  <p:cm authorId="1" idx="1" dt="2019-05-31T05:47:10.501">
    <p:pos x="196" y="725"/>
    <p:text>_Marked as resolved_</p:text>
  </p:cm>
  <p:cm authorId="1" idx="2" dt="2019-05-31T05:48:00.966">
    <p:pos x="196" y="725"/>
    <p:text>_Re-opened_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dd2f6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dd2f6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fdd2f6e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fdd2f6e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4db163d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4db163d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fdd2f6e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fdd2f6e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fdd2f6e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fdd2f6e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dd2f6e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dd2f6e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fdd2f6e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fdd2f6e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fdd2f6e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fdd2f6e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fdd2f6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fdd2f6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fdd2f6e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fdd2f6e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fdd2f6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fdd2f6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fdd2f6e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fdd2f6e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4db163d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34db163d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4db163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34db163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fdd2f6e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fdd2f6e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fdd2f6e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fdd2f6e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fdd2f6e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fdd2f6e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4db163d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34db163d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db163d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4db163d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fdd2f6e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fdd2f6e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34db163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34db163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4db163d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4db163d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fdd2f6e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fdd2f6e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dd2f6e9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fdd2f6e9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fdd2f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fdd2f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dd2f6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dd2f6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fdd2f6e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fdd2f6e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fdd2f6e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fdd2f6e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dd2f6e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dd2f6e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arxiv.org/pdf/1312.6114.pdf" TargetMode="External"/><Relationship Id="rId5" Type="http://schemas.openxmlformats.org/officeDocument/2006/relationships/hyperlink" Target="https://arxiv.org/pdf/1401.4082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arxiv.org/pdf/1505.05424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Variational Inference in TensorFlow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400"/>
              <a:t>Danijar Hafner · Stanford CS 20 · 2018-02-16</a:t>
            </a:r>
            <a:br>
              <a:rPr lang="en" sz="2400"/>
            </a:br>
            <a:r>
              <a:rPr lang="en" sz="2400"/>
              <a:t>University College London, Google Brain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Auto-Encoder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 for amortized inference Q(z|x)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Decoder for generative model </a:t>
            </a:r>
            <a:r>
              <a:rPr lang="en"/>
              <a:t>P(x</a:t>
            </a:r>
            <a:r>
              <a:rPr lang="en"/>
              <a:t>|z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 E</a:t>
            </a:r>
            <a:r>
              <a:rPr baseline="-25000" lang="en"/>
              <a:t>Q(z|x)</a:t>
            </a:r>
            <a:r>
              <a:rPr lang="en"/>
              <a:t>[lnP(x</a:t>
            </a:r>
            <a:r>
              <a:rPr lang="en"/>
              <a:t>|z</a:t>
            </a:r>
            <a:r>
              <a:rPr lang="en"/>
              <a:t>)] − D</a:t>
            </a:r>
            <a:r>
              <a:rPr baseline="-25000" lang="en"/>
              <a:t>KL</a:t>
            </a:r>
            <a:r>
              <a:rPr lang="en"/>
              <a:t>[Q(z|x)||P(z)]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2650" y="3346125"/>
            <a:ext cx="4878700" cy="13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7624800" y="44502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48" name="Google Shape;148;p22"/>
          <p:cNvSpPr/>
          <p:nvPr/>
        </p:nvSpPr>
        <p:spPr>
          <a:xfrm>
            <a:off x="7925300" y="65202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149" name="Google Shape;149;p22"/>
          <p:cNvSpPr/>
          <p:nvPr/>
        </p:nvSpPr>
        <p:spPr>
          <a:xfrm>
            <a:off x="7925250" y="18835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150" name="Google Shape;150;p22"/>
          <p:cNvCxnSpPr>
            <a:stCxn id="148" idx="4"/>
            <a:endCxn id="149" idx="0"/>
          </p:cNvCxnSpPr>
          <p:nvPr/>
        </p:nvCxnSpPr>
        <p:spPr>
          <a:xfrm>
            <a:off x="8240450" y="128232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Kingma et al. 2014</a:t>
            </a:r>
            <a:r>
              <a:rPr lang="en">
                <a:solidFill>
                  <a:srgbClr val="6FA8DC"/>
                </a:solidFill>
              </a:rPr>
              <a:t>, </a:t>
            </a:r>
            <a:r>
              <a:rPr lang="en" u="sng">
                <a:solidFill>
                  <a:srgbClr val="6FA8DC"/>
                </a:solidFill>
                <a:hlinkClick r:id="rId5"/>
              </a:rPr>
              <a:t>Rezende et al. 2014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Neural Network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50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Independent latent</a:t>
            </a:r>
            <a:r>
              <a:rPr lang="en"/>
              <a:t> Q(θ) is diagonal Gaussian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Conditional generative model P</a:t>
            </a:r>
            <a:r>
              <a:rPr baseline="-25000" lang="en"/>
              <a:t>θ</a:t>
            </a:r>
            <a:r>
              <a:rPr lang="en"/>
              <a:t>(y|x)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Variational lower bound objective</a:t>
            </a:r>
            <a:br>
              <a:rPr lang="en"/>
            </a:br>
            <a:r>
              <a:rPr lang="en"/>
              <a:t>E</a:t>
            </a:r>
            <a:r>
              <a:rPr baseline="-25000" lang="en"/>
              <a:t>Q(θ)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(y|x)] − D</a:t>
            </a:r>
            <a:r>
              <a:rPr baseline="-25000" lang="en"/>
              <a:t>KL</a:t>
            </a:r>
            <a:r>
              <a:rPr lang="en"/>
              <a:t>[Q(θ)||P(θ)]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Divide KL term by the data set size since parameters are shared for whole data set</a:t>
            </a:r>
            <a:endParaRPr baseline="-25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Trained end-to-end via gradients by reparameterized sampling</a:t>
            </a: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50" y="2951973"/>
            <a:ext cx="3274751" cy="18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/>
          <p:nvPr/>
        </p:nvSpPr>
        <p:spPr>
          <a:xfrm>
            <a:off x="7624800" y="445025"/>
            <a:ext cx="1207500" cy="21798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160" name="Google Shape;160;p23"/>
          <p:cNvSpPr/>
          <p:nvPr/>
        </p:nvSpPr>
        <p:spPr>
          <a:xfrm>
            <a:off x="7925300" y="728225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sp>
        <p:nvSpPr>
          <p:cNvPr id="161" name="Google Shape;161;p23"/>
          <p:cNvSpPr/>
          <p:nvPr/>
        </p:nvSpPr>
        <p:spPr>
          <a:xfrm>
            <a:off x="7925250" y="173110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</a:t>
            </a:r>
            <a:endParaRPr sz="1800"/>
          </a:p>
        </p:txBody>
      </p:sp>
      <p:cxnSp>
        <p:nvCxnSpPr>
          <p:cNvPr id="162" name="Google Shape;162;p23"/>
          <p:cNvCxnSpPr>
            <a:stCxn id="160" idx="4"/>
            <a:endCxn id="161" idx="0"/>
          </p:cNvCxnSpPr>
          <p:nvPr/>
        </p:nvCxnSpPr>
        <p:spPr>
          <a:xfrm>
            <a:off x="8240450" y="1358525"/>
            <a:ext cx="0" cy="372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3"/>
          <p:cNvSpPr/>
          <p:nvPr/>
        </p:nvSpPr>
        <p:spPr>
          <a:xfrm>
            <a:off x="6706700" y="1731100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θ</a:t>
            </a:r>
            <a:endParaRPr sz="1800"/>
          </a:p>
        </p:txBody>
      </p:sp>
      <p:cxnSp>
        <p:nvCxnSpPr>
          <p:cNvPr id="164" name="Google Shape;164;p23"/>
          <p:cNvCxnSpPr>
            <a:stCxn id="163" idx="6"/>
            <a:endCxn id="161" idx="2"/>
          </p:cNvCxnSpPr>
          <p:nvPr/>
        </p:nvCxnSpPr>
        <p:spPr>
          <a:xfrm>
            <a:off x="7337000" y="2046250"/>
            <a:ext cx="58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3"/>
          <p:cNvSpPr txBox="1"/>
          <p:nvPr/>
        </p:nvSpPr>
        <p:spPr>
          <a:xfrm>
            <a:off x="304800" y="4449000"/>
            <a:ext cx="4057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6FA8DC"/>
                </a:solidFill>
                <a:hlinkClick r:id="rId4"/>
              </a:rPr>
              <a:t>Blundell et al. 2015</a:t>
            </a:r>
            <a:endParaRPr>
              <a:solidFill>
                <a:srgbClr val="6FA8DC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76" name="Google Shape;17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88" name="Google Shape;18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Overview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Probabilistic programming made easy!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tf.layers.dense(hidden, 10,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dist.sample()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dist.log_prob(samples)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other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tfd.kl_divergence(dist, other)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Regression example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tfd.MultivariateNormalDiag(mean, tf.ones_like(mean))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Squared error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Tensorflow Distributions</a:t>
            </a:r>
            <a:br>
              <a:rPr lang="en"/>
            </a:b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TensorFlow Distributions: Classification example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hidden = tf.layers.dense(inputs,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logit = tf.layers.dense(hidden, 10, None)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tfd.Categorical(logit)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loss = -dist.log_prob(label)  # Cross entropy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tf.train.AdamOptimizer().minimize(loss)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Overview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tfd = tf.contrib.distributions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images = tf.placeholder(tf.float32, [None, 28, 28])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prior = make_prior()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posterior = make_encoder(images)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 = make_decoder(posterior.sample())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dist.log_prob(images) - tfd.kl_divergence(posterior, prior)</a:t>
            </a:r>
            <a:b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</a:b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optimize = tf.train.AdamOptimizer().minimize(-elbo)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samples = make_decoder(prior.sample(10)).mean()  # For visualization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Prior &amp; encoder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make_prior(code_size=2):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stddev =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tf.zeros([code_size]),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tf.ones([code_size])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make_encoder(images, code_size=2):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images = tf.layers.flatten(images)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tf.layers.dense(images,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mean = tf.layers.dense(hidden, code_size)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tf.layers.dense(hidden, code_size, tf.nn.softplus)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tfd.MultivariateNormalDiag(mean, stddev)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Networks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make_decoder(code, data_shape=[28, 28]):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hidden = tf.layers.dense(code, 100, tf.nn.relu)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tf.layers.dense(hidden, np.prod(data_shape))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tf.reshape(logit, [-1] + 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data_shape</a:t>
            </a: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tfd.Independent(tfd.Bernoulli(logit), len(data_shape))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tfd.Independent(dist, 2) tells TensorFlow to treat the two innermost dimensions as data dimensions rather than batch dimensions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This means dist.log_prob(images) returns a number per images rather than per pixel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As the name tfd.Independent() says, it's just summing the pixel log probabilities</a:t>
            </a:r>
            <a:endParaRPr sz="1600"/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VAE in TensorFlow: Results</a:t>
            </a:r>
            <a:endParaRPr/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450" y="445025"/>
            <a:ext cx="2314849" cy="63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8"/>
          <p:cNvPicPr preferRelativeResize="0"/>
          <p:nvPr/>
        </p:nvPicPr>
        <p:blipFill rotWithShape="1">
          <a:blip r:embed="rId4">
            <a:alphaModFix/>
          </a:blip>
          <a:srcRect b="39842" l="0" r="0" t="0"/>
          <a:stretch/>
        </p:blipFill>
        <p:spPr>
          <a:xfrm>
            <a:off x="311700" y="1381075"/>
            <a:ext cx="8520599" cy="2405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8"/>
          <p:cNvPicPr preferRelativeResize="0"/>
          <p:nvPr/>
        </p:nvPicPr>
        <p:blipFill rotWithShape="1">
          <a:blip r:embed="rId4">
            <a:alphaModFix/>
          </a:blip>
          <a:srcRect b="0" l="0" r="0" t="82531"/>
          <a:stretch/>
        </p:blipFill>
        <p:spPr>
          <a:xfrm>
            <a:off x="311700" y="3832768"/>
            <a:ext cx="85205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pic>
        <p:nvPicPr>
          <p:cNvPr id="266" name="Google Shape;26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2" name="Google Shape;27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def define_network(images, num_classes=10):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mean = tf.get_variable('mean',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stddev = tf.get_variable('stddev', [28 * 28, num_classes])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prior = tfd.MultivariateNormalDiag(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tf.zeros_like(mean), tf.ones_like(stddev))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posterior = tfd.MultivariateNormalDiag(mean, tf.nn.softplus(stddev))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bias = tf.get_variable('bias', [num_classes])  # Or Bayesian, too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logit = tf.nn.relu(tf.matmul(posterior.sample(), images) + bias)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return tfd.Categorical(logit), posterior, prior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dist, posterior, prior = define_network(images)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elbo = (tf.reduce_mean(dist.log_prob(label)) -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Droid Sans Mono"/>
                <a:ea typeface="Droid Sans Mono"/>
                <a:cs typeface="Droid Sans Mono"/>
                <a:sym typeface="Droid Sans Mono"/>
              </a:rPr>
              <a:t>        tf.reduce_mean(tfd.kl_divergence(posterior, prior))</a:t>
            </a:r>
            <a:endParaRPr sz="1600"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279" name="Google Shape;27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Bonus: BNN in TensorFlow</a:t>
            </a:r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225" y="445029"/>
            <a:ext cx="1909076" cy="10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Inference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That's 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708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consist of millions of pixels, but there is likely a more compact representation of the content (objects, positions, etc)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Finding the mapping to this representation allows us to find semantically similar images and even to generate new images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call the compact representation z and its corresponding pixels x, and this is the same structure for every of our N images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74" name="Google Shape;74;p16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75" name="Google Shape;75;p16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76" name="Google Shape;76;p16"/>
          <p:cNvCxnSpPr>
            <a:stCxn id="74" idx="4"/>
            <a:endCxn id="75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2400" r="0" t="82531"/>
          <a:stretch/>
        </p:blipFill>
        <p:spPr>
          <a:xfrm>
            <a:off x="419736" y="3908975"/>
            <a:ext cx="8315699" cy="6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unknown variables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699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model where data x was generated from latent variables 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want to find the latent variables that explain our data best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we cannot directly maximize the data likelihood since it depends on the latent variables and we don't know their values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θ* = argmax P</a:t>
            </a:r>
            <a:r>
              <a:rPr baseline="-25000" lang="en"/>
              <a:t>θ</a:t>
            </a:r>
            <a:r>
              <a:rPr lang="en"/>
              <a:t>(x) = argmax ∫ P</a:t>
            </a:r>
            <a:r>
              <a:rPr baseline="-25000" lang="en"/>
              <a:t>θ</a:t>
            </a:r>
            <a:r>
              <a:rPr lang="en"/>
              <a:t>(x|z)P(z) dz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define a prior assumption P(z) about how z is distributed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are interested in the posterior belief P(z|x) that depends on the corresponding data point x</a:t>
            </a:r>
            <a:endParaRPr baseline="-25000"/>
          </a:p>
        </p:txBody>
      </p:sp>
      <p:sp>
        <p:nvSpPr>
          <p:cNvPr id="84" name="Google Shape;84;p17"/>
          <p:cNvSpPr/>
          <p:nvPr/>
        </p:nvSpPr>
        <p:spPr>
          <a:xfrm>
            <a:off x="7548175" y="1250475"/>
            <a:ext cx="1207500" cy="233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</a:t>
            </a:r>
            <a:endParaRPr sz="1800"/>
          </a:p>
        </p:txBody>
      </p:sp>
      <p:sp>
        <p:nvSpPr>
          <p:cNvPr id="85" name="Google Shape;85;p17"/>
          <p:cNvSpPr/>
          <p:nvPr/>
        </p:nvSpPr>
        <p:spPr>
          <a:xfrm>
            <a:off x="7848675" y="1457475"/>
            <a:ext cx="630300" cy="6303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z</a:t>
            </a:r>
            <a:endParaRPr sz="1800"/>
          </a:p>
        </p:txBody>
      </p:sp>
      <p:sp>
        <p:nvSpPr>
          <p:cNvPr id="86" name="Google Shape;86;p17"/>
          <p:cNvSpPr/>
          <p:nvPr/>
        </p:nvSpPr>
        <p:spPr>
          <a:xfrm>
            <a:off x="7848625" y="2688950"/>
            <a:ext cx="630300" cy="6303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x</a:t>
            </a:r>
            <a:endParaRPr sz="1800"/>
          </a:p>
        </p:txBody>
      </p:sp>
      <p:cxnSp>
        <p:nvCxnSpPr>
          <p:cNvPr id="87" name="Google Shape;87;p17"/>
          <p:cNvCxnSpPr>
            <a:stCxn id="85" idx="4"/>
            <a:endCxn id="86" idx="0"/>
          </p:cNvCxnSpPr>
          <p:nvPr/>
        </p:nvCxnSpPr>
        <p:spPr>
          <a:xfrm>
            <a:off x="8163825" y="2087775"/>
            <a:ext cx="0" cy="601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Overview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Iteratively optimize approximate posterior Q(z) until Q(z) ≈ P(z|x)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Objective for Q(z) is the variational lower bound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lnP(x)	≥ E</a:t>
            </a:r>
            <a:r>
              <a:rPr baseline="-25000" lang="en"/>
              <a:t>Q(z)</a:t>
            </a:r>
            <a:r>
              <a:rPr lang="en"/>
              <a:t>[lnP(x,z)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 + lnP(z) − lnQ(z)]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= E</a:t>
            </a:r>
            <a:r>
              <a:rPr baseline="-25000" lang="en"/>
              <a:t>Q(z)</a:t>
            </a:r>
            <a:r>
              <a:rPr lang="en"/>
              <a:t>[lnP(x|z)]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a lower bound since the KL is non-negative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Q(z) ϵ </a:t>
            </a:r>
            <a:r>
              <a:rPr lang="en" sz="2800"/>
              <a:t>𝒬</a:t>
            </a:r>
            <a:r>
              <a:rPr lang="en"/>
              <a:t> that allows differentiable sampling, often Gaussian distribution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KL becomes a regularization terms; computed analytically or sampled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18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</a:t>
            </a:r>
            <a:r>
              <a:rPr lang="en" sz="1800"/>
              <a:t>(z|x)</a:t>
            </a:r>
            <a:endParaRPr sz="1800"/>
          </a:p>
        </p:txBody>
      </p:sp>
      <p:sp>
        <p:nvSpPr>
          <p:cNvPr id="96" name="Google Shape;96;p18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7" name="Google Shape;97;p18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</a:t>
            </a:r>
            <a:r>
              <a:rPr lang="en" sz="1800"/>
              <a:t>(z)</a:t>
            </a:r>
            <a:endParaRPr sz="1800"/>
          </a:p>
        </p:txBody>
      </p:sp>
      <p:sp>
        <p:nvSpPr>
          <p:cNvPr id="100" name="Google Shape;100;p18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Variational lower bound: Algorithm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network weights θ and sufficient stats μ and σ of Q(z)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[Q(z)||P(z)]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θ, μ, σ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7" name="Google Shape;107;p19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19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09" name="Google Shape;109;p19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10" name="Google Shape;110;p19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6921400" y="26282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Q(z)</a:t>
            </a:r>
            <a:endParaRPr sz="1800"/>
          </a:p>
        </p:txBody>
      </p:sp>
      <p:sp>
        <p:nvSpPr>
          <p:cNvPr id="113" name="Google Shape;113;p19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Overview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649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learn sufficient stats of Q(z) for every data point via gradient descent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But need multiple gradient steps for every data point, even during evaluation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Instead, learn the result of this process using an encoder network Q(z|x)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Assume similarity in how latents are inferred for all data points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Backpropagate to optimize encoder weights instead of posterior sufficient statistics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" name="Google Shape;121;p20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22" name="Google Shape;122;p20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3" name="Google Shape;123;p20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26" name="Google Shape;126;p20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Amortized inference: Algorithm</a:t>
            </a:r>
            <a:endParaRPr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 fixed prior on latents P(z), for example zero mean unit variance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Initialize encoder weights ϕ and decoder weights θ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Remember objective lnP(x) ≥ E</a:t>
            </a:r>
            <a:r>
              <a:rPr baseline="-25000" lang="en"/>
              <a:t>Q(z)</a:t>
            </a:r>
            <a:r>
              <a:rPr lang="en"/>
              <a:t>[lnP</a:t>
            </a:r>
            <a:r>
              <a:rPr baseline="-25000" lang="en"/>
              <a:t>θ</a:t>
            </a:r>
            <a:r>
              <a:rPr lang="en"/>
              <a:t>(x|z)] − D</a:t>
            </a:r>
            <a:r>
              <a:rPr baseline="-25000" lang="en"/>
              <a:t>KL</a:t>
            </a:r>
            <a:r>
              <a:rPr lang="en"/>
              <a:t>[Q</a:t>
            </a:r>
            <a:r>
              <a:rPr baseline="-25000" lang="en"/>
              <a:t>ϕ</a:t>
            </a:r>
            <a:r>
              <a:rPr lang="en"/>
              <a:t>(z|x)||P(z)]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Iterate until convergence: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data point x and compute Q</a:t>
            </a:r>
            <a:r>
              <a:rPr baseline="-25000" lang="en"/>
              <a:t>ϕ</a:t>
            </a:r>
            <a:r>
              <a:rPr lang="en"/>
              <a:t>(z|x) using encoder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a z ~ Q(z|x) as z = σε + μ with ε ~ N(0, 1)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data likelihood P</a:t>
            </a:r>
            <a:r>
              <a:rPr baseline="-25000" lang="en"/>
              <a:t>θ</a:t>
            </a:r>
            <a:r>
              <a:rPr lang="en"/>
              <a:t>(x|z) using decoder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KL between Q(z) and P(z) analytically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gradient ascent on objective to optimize θ and ϕ</a:t>
            </a:r>
            <a:endParaRPr sz="1700"/>
          </a:p>
        </p:txBody>
      </p:sp>
      <p:sp>
        <p:nvSpPr>
          <p:cNvPr id="133" name="Google Shape;133;p21"/>
          <p:cNvSpPr/>
          <p:nvPr/>
        </p:nvSpPr>
        <p:spPr>
          <a:xfrm>
            <a:off x="6808925" y="1817825"/>
            <a:ext cx="1518300" cy="151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4" name="Google Shape;134;p21"/>
          <p:cNvSpPr txBox="1"/>
          <p:nvPr/>
        </p:nvSpPr>
        <p:spPr>
          <a:xfrm>
            <a:off x="7921500" y="11524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P(z|x)</a:t>
            </a:r>
            <a:endParaRPr sz="1800"/>
          </a:p>
        </p:txBody>
      </p:sp>
      <p:sp>
        <p:nvSpPr>
          <p:cNvPr id="135" name="Google Shape;135;p21"/>
          <p:cNvSpPr/>
          <p:nvPr/>
        </p:nvSpPr>
        <p:spPr>
          <a:xfrm>
            <a:off x="7453025" y="1919050"/>
            <a:ext cx="616475" cy="1186950"/>
          </a:xfrm>
          <a:custGeom>
            <a:rect b="b" l="l" r="r" t="t"/>
            <a:pathLst>
              <a:path extrusionOk="0" h="47478" w="24659">
                <a:moveTo>
                  <a:pt x="0" y="47478"/>
                </a:moveTo>
                <a:lnTo>
                  <a:pt x="11409" y="44902"/>
                </a:lnTo>
                <a:lnTo>
                  <a:pt x="5152" y="38645"/>
                </a:lnTo>
                <a:lnTo>
                  <a:pt x="20242" y="41957"/>
                </a:lnTo>
                <a:lnTo>
                  <a:pt x="20978" y="28339"/>
                </a:lnTo>
                <a:lnTo>
                  <a:pt x="24659" y="22819"/>
                </a:lnTo>
                <a:lnTo>
                  <a:pt x="16562" y="12145"/>
                </a:lnTo>
                <a:lnTo>
                  <a:pt x="19874" y="0"/>
                </a:ln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6" name="Google Shape;136;p21"/>
          <p:cNvSpPr/>
          <p:nvPr/>
        </p:nvSpPr>
        <p:spPr>
          <a:xfrm>
            <a:off x="7397800" y="305997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8069500" y="1623225"/>
            <a:ext cx="110400" cy="1104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6845200" y="2475875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Q(z|x)</a:t>
            </a:r>
            <a:endParaRPr sz="1800"/>
          </a:p>
        </p:txBody>
      </p:sp>
      <p:sp>
        <p:nvSpPr>
          <p:cNvPr id="139" name="Google Shape;139;p21"/>
          <p:cNvSpPr txBox="1"/>
          <p:nvPr/>
        </p:nvSpPr>
        <p:spPr>
          <a:xfrm>
            <a:off x="7036475" y="1919050"/>
            <a:ext cx="9108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𝒬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