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5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0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Objects="1" showGuides="1">
      <p:cViewPr>
        <p:scale>
          <a:sx n="118" d="100"/>
          <a:sy n="118" d="100"/>
        </p:scale>
        <p:origin x="1008" y="1008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25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240F-2261-424A-821D-21B780A8D3A7}" type="datetimeFigureOut">
              <a:rPr lang="nl-NL" smtClean="0"/>
              <a:t>10-10-17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8579-8785-EE41-903E-DA38B7BC6F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10-10-17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24"/>
            <a:ext cx="9154800" cy="16688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Click on the pictogram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 smtClean="0"/>
              <a:t>Copy the small bleu </a:t>
            </a:r>
            <a:r>
              <a:rPr lang="nl-BE" dirty="0" err="1" smtClean="0"/>
              <a:t>footer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slide </a:t>
            </a:r>
            <a:r>
              <a:rPr lang="nl-BE" dirty="0" err="1" smtClean="0"/>
              <a:t>and</a:t>
            </a:r>
            <a:r>
              <a:rPr lang="nl-BE" dirty="0" smtClean="0"/>
              <a:t> paste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. Make </a:t>
            </a:r>
            <a:r>
              <a:rPr lang="nl-BE" dirty="0" err="1" smtClean="0"/>
              <a:t>sure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the picture is </a:t>
            </a:r>
            <a:r>
              <a:rPr lang="nl-BE" dirty="0" err="1" smtClean="0"/>
              <a:t>positioned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the </a:t>
            </a:r>
            <a:r>
              <a:rPr lang="nl-BE" dirty="0" err="1" smtClean="0"/>
              <a:t>footer</a:t>
            </a:r>
            <a:r>
              <a:rPr lang="nl-BE" dirty="0" smtClean="0"/>
              <a:t>.</a:t>
            </a:r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Click on the pictogram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 smtClean="0"/>
              <a:t>Copy the small bleu </a:t>
            </a:r>
            <a:r>
              <a:rPr lang="nl-BE" dirty="0" err="1" smtClean="0"/>
              <a:t>footer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slide </a:t>
            </a:r>
            <a:r>
              <a:rPr lang="nl-BE" dirty="0" err="1" smtClean="0"/>
              <a:t>and</a:t>
            </a:r>
            <a:r>
              <a:rPr lang="nl-BE" dirty="0" smtClean="0"/>
              <a:t> paste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. Make </a:t>
            </a:r>
            <a:r>
              <a:rPr lang="nl-BE" dirty="0" err="1" smtClean="0"/>
              <a:t>sure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the picture is </a:t>
            </a:r>
            <a:r>
              <a:rPr lang="nl-BE" dirty="0" err="1" smtClean="0"/>
              <a:t>positioned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the </a:t>
            </a:r>
            <a:r>
              <a:rPr lang="nl-BE" dirty="0" err="1" smtClean="0"/>
              <a:t>footer</a:t>
            </a:r>
            <a:r>
              <a:rPr lang="nl-BE" dirty="0" smtClean="0"/>
              <a:t>.</a:t>
            </a:r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9C03-3D12-4CEF-B48A-0BFA09CB6C9F}" type="datetime1">
              <a:rPr lang="nl-NL" smtClean="0"/>
              <a:t>10-10-17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Click on the pictogram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 smtClean="0"/>
              <a:t>Copy the small bleu </a:t>
            </a:r>
            <a:r>
              <a:rPr lang="nl-BE" dirty="0" err="1" smtClean="0"/>
              <a:t>footer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slide </a:t>
            </a:r>
            <a:r>
              <a:rPr lang="nl-BE" dirty="0" err="1" smtClean="0"/>
              <a:t>and</a:t>
            </a:r>
            <a:r>
              <a:rPr lang="nl-BE" dirty="0" smtClean="0"/>
              <a:t> paste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. Make </a:t>
            </a:r>
            <a:r>
              <a:rPr lang="nl-BE" dirty="0" err="1" smtClean="0"/>
              <a:t>sure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the picture is </a:t>
            </a:r>
            <a:r>
              <a:rPr lang="nl-BE" dirty="0" err="1" smtClean="0"/>
              <a:t>positioned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the </a:t>
            </a:r>
            <a:r>
              <a:rPr lang="nl-BE" dirty="0" err="1" smtClean="0"/>
              <a:t>footer</a:t>
            </a:r>
            <a:r>
              <a:rPr lang="nl-BE" dirty="0" smtClean="0"/>
              <a:t>.</a:t>
            </a:r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960000" cy="93610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0" y="1440000"/>
            <a:ext cx="3960242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Click on the pictogram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 smtClean="0"/>
              <a:t>Copy the small bleu </a:t>
            </a:r>
            <a:r>
              <a:rPr lang="nl-BE" dirty="0" err="1" smtClean="0"/>
              <a:t>footer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slide </a:t>
            </a:r>
            <a:r>
              <a:rPr lang="nl-BE" dirty="0" err="1" smtClean="0"/>
              <a:t>and</a:t>
            </a:r>
            <a:r>
              <a:rPr lang="nl-BE" dirty="0" smtClean="0"/>
              <a:t> paste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. Make </a:t>
            </a:r>
            <a:r>
              <a:rPr lang="nl-BE" dirty="0" err="1" smtClean="0"/>
              <a:t>sure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the picture is </a:t>
            </a:r>
            <a:r>
              <a:rPr lang="nl-BE" dirty="0" err="1" smtClean="0"/>
              <a:t>positioned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the </a:t>
            </a:r>
            <a:r>
              <a:rPr lang="nl-BE" dirty="0" err="1" smtClean="0"/>
              <a:t>footer</a:t>
            </a:r>
            <a:r>
              <a:rPr lang="nl-BE" dirty="0" smtClean="0"/>
              <a:t>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10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0" y="1440000"/>
            <a:ext cx="3960242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on the pictogram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image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 smtClean="0"/>
              <a:t>Copy the large, bleu </a:t>
            </a:r>
            <a:r>
              <a:rPr lang="nl-BE" dirty="0" err="1" smtClean="0"/>
              <a:t>curved</a:t>
            </a:r>
            <a:r>
              <a:rPr lang="nl-BE" dirty="0" smtClean="0"/>
              <a:t> logo </a:t>
            </a:r>
            <a:r>
              <a:rPr lang="nl-BE" dirty="0" err="1" smtClean="0"/>
              <a:t>footer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another</a:t>
            </a:r>
            <a:r>
              <a:rPr lang="nl-BE" dirty="0" smtClean="0"/>
              <a:t> slide </a:t>
            </a:r>
            <a:r>
              <a:rPr lang="nl-BE" dirty="0" err="1" smtClean="0"/>
              <a:t>and</a:t>
            </a:r>
            <a:r>
              <a:rPr lang="nl-BE" dirty="0" smtClean="0"/>
              <a:t> paste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. Make </a:t>
            </a:r>
            <a:r>
              <a:rPr lang="nl-BE" dirty="0" err="1" smtClean="0"/>
              <a:t>sure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the picture is </a:t>
            </a:r>
            <a:r>
              <a:rPr lang="nl-BE" dirty="0" err="1" smtClean="0"/>
              <a:t>positioned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the </a:t>
            </a:r>
            <a:r>
              <a:rPr lang="nl-BE" dirty="0" err="1" smtClean="0"/>
              <a:t>footer</a:t>
            </a:r>
            <a:r>
              <a:rPr lang="nl-BE" dirty="0" smtClean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591-0879-46AD-9582-0D174F07BD07}" type="datetime1">
              <a:rPr lang="nl-NL" smtClean="0"/>
              <a:t>10-10-17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246D-1F25-4C30-8500-32DDE63D39AA}" type="datetime1">
              <a:rPr lang="nl-NL" smtClean="0"/>
              <a:t>10-10-17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A1FB-674A-4817-9225-B8C94CE5BF52}" type="datetime1">
              <a:rPr lang="nl-NL" smtClean="0"/>
              <a:t>10-10-17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 smtClean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 smtClean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F3B-B7AE-4DB5-9A74-D9CE43F9D19A}" type="datetime1">
              <a:rPr lang="nl-NL" smtClean="0"/>
              <a:t>10-10-17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53C-CBC2-4D0D-BE79-AC7B9332A2E4}" type="datetime1">
              <a:rPr lang="nl-NL" smtClean="0"/>
              <a:t>10-10-17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36E-6308-42DA-9521-065242E67706}" type="datetime1">
              <a:rPr lang="nl-NL" smtClean="0"/>
              <a:t>10-10-17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A56-D034-4608-9254-05EC00C23D20}" type="datetime1">
              <a:rPr lang="nl-NL" smtClean="0"/>
              <a:t>10-10-17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presentation sample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en-US" dirty="0" smtClean="0"/>
              <a:t>Click to edit Master text style</a:t>
            </a:r>
            <a:r>
              <a:rPr lang="en-GB" noProof="0" dirty="0" smtClean="0"/>
              <a:t>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10-10-17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4" r:id="rId10"/>
    <p:sldLayoutId id="2147483660" r:id="rId11"/>
    <p:sldLayoutId id="2147483662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8426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43351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79705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4797152"/>
            <a:ext cx="3926003" cy="30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IP: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  <p:grpSp>
        <p:nvGrpSpPr>
          <p:cNvPr id="45" name="Group 52"/>
          <p:cNvGrpSpPr>
            <a:grpSpLocks/>
          </p:cNvGrpSpPr>
          <p:nvPr/>
        </p:nvGrpSpPr>
        <p:grpSpPr bwMode="auto">
          <a:xfrm>
            <a:off x="1187450" y="1125538"/>
            <a:ext cx="6248400" cy="4953000"/>
            <a:chOff x="720" y="576"/>
            <a:chExt cx="3936" cy="3120"/>
          </a:xfrm>
        </p:grpSpPr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912" y="3360"/>
              <a:ext cx="336" cy="336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CN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488" y="2448"/>
              <a:ext cx="384" cy="336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router</a:t>
              </a:r>
            </a:p>
            <a:p>
              <a:pPr algn="ctr"/>
              <a:r>
                <a:rPr lang="de-DE" altLang="nl-NL" sz="1200"/>
                <a:t>HA</a:t>
              </a:r>
            </a:p>
          </p:txBody>
        </p: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168" y="2400"/>
              <a:ext cx="384" cy="336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router</a:t>
              </a:r>
            </a:p>
            <a:p>
              <a:pPr algn="ctr"/>
              <a:r>
                <a:rPr lang="de-DE" altLang="nl-NL" sz="1200"/>
                <a:t>FA</a:t>
              </a: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920" y="2736"/>
              <a:ext cx="1248" cy="480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Internet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1488" y="3360"/>
              <a:ext cx="384" cy="336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router</a:t>
              </a:r>
            </a:p>
          </p:txBody>
        </p:sp>
        <p:cxnSp>
          <p:nvCxnSpPr>
            <p:cNvPr id="51" name="AutoShape 8"/>
            <p:cNvCxnSpPr>
              <a:cxnSpLocks noChangeShapeType="1"/>
            </p:cNvCxnSpPr>
            <p:nvPr/>
          </p:nvCxnSpPr>
          <p:spPr bwMode="auto">
            <a:xfrm flipV="1">
              <a:off x="1872" y="3146"/>
              <a:ext cx="231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9"/>
            <p:cNvCxnSpPr>
              <a:cxnSpLocks noChangeShapeType="1"/>
            </p:cNvCxnSpPr>
            <p:nvPr/>
          </p:nvCxnSpPr>
          <p:spPr bwMode="auto">
            <a:xfrm>
              <a:off x="1872" y="2616"/>
              <a:ext cx="231" cy="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10"/>
            <p:cNvCxnSpPr>
              <a:cxnSpLocks noChangeShapeType="1"/>
            </p:cNvCxnSpPr>
            <p:nvPr/>
          </p:nvCxnSpPr>
          <p:spPr bwMode="auto">
            <a:xfrm flipV="1">
              <a:off x="2985" y="2568"/>
              <a:ext cx="183" cy="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1"/>
            <p:cNvCxnSpPr>
              <a:cxnSpLocks noChangeShapeType="1"/>
            </p:cNvCxnSpPr>
            <p:nvPr/>
          </p:nvCxnSpPr>
          <p:spPr bwMode="auto">
            <a:xfrm>
              <a:off x="1248" y="352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2"/>
            <p:cNvCxnSpPr>
              <a:cxnSpLocks noChangeShapeType="1"/>
            </p:cNvCxnSpPr>
            <p:nvPr/>
          </p:nvCxnSpPr>
          <p:spPr bwMode="auto">
            <a:xfrm>
              <a:off x="3552" y="256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1288" y="2729"/>
              <a:ext cx="802" cy="734"/>
            </a:xfrm>
            <a:custGeom>
              <a:avLst/>
              <a:gdLst>
                <a:gd name="T0" fmla="*/ 0 w 802"/>
                <a:gd name="T1" fmla="*/ 703 h 734"/>
                <a:gd name="T2" fmla="*/ 512 w 802"/>
                <a:gd name="T3" fmla="*/ 663 h 734"/>
                <a:gd name="T4" fmla="*/ 784 w 802"/>
                <a:gd name="T5" fmla="*/ 279 h 734"/>
                <a:gd name="T6" fmla="*/ 620 w 802"/>
                <a:gd name="T7" fmla="*/ 0 h 7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2"/>
                <a:gd name="T13" fmla="*/ 0 h 734"/>
                <a:gd name="T14" fmla="*/ 802 w 802"/>
                <a:gd name="T15" fmla="*/ 734 h 7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2" h="734">
                  <a:moveTo>
                    <a:pt x="0" y="703"/>
                  </a:moveTo>
                  <a:cubicBezTo>
                    <a:pt x="85" y="696"/>
                    <a:pt x="381" y="734"/>
                    <a:pt x="512" y="663"/>
                  </a:cubicBezTo>
                  <a:cubicBezTo>
                    <a:pt x="643" y="592"/>
                    <a:pt x="766" y="389"/>
                    <a:pt x="784" y="279"/>
                  </a:cubicBezTo>
                  <a:cubicBezTo>
                    <a:pt x="802" y="169"/>
                    <a:pt x="654" y="58"/>
                    <a:pt x="62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1296" y="3262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de-DE" altLang="nl-NL" sz="1200"/>
                <a:t>1.</a:t>
              </a:r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900" y="2544"/>
              <a:ext cx="1220" cy="366"/>
            </a:xfrm>
            <a:custGeom>
              <a:avLst/>
              <a:gdLst>
                <a:gd name="T0" fmla="*/ 0 w 1220"/>
                <a:gd name="T1" fmla="*/ 24 h 366"/>
                <a:gd name="T2" fmla="*/ 385 w 1220"/>
                <a:gd name="T3" fmla="*/ 301 h 366"/>
                <a:gd name="T4" fmla="*/ 861 w 1220"/>
                <a:gd name="T5" fmla="*/ 316 h 366"/>
                <a:gd name="T6" fmla="*/ 1220 w 1220"/>
                <a:gd name="T7" fmla="*/ 0 h 3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0"/>
                <a:gd name="T13" fmla="*/ 0 h 366"/>
                <a:gd name="T14" fmla="*/ 1220 w 1220"/>
                <a:gd name="T15" fmla="*/ 366 h 3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0" h="366">
                  <a:moveTo>
                    <a:pt x="0" y="24"/>
                  </a:moveTo>
                  <a:cubicBezTo>
                    <a:pt x="64" y="71"/>
                    <a:pt x="241" y="252"/>
                    <a:pt x="385" y="301"/>
                  </a:cubicBezTo>
                  <a:cubicBezTo>
                    <a:pt x="529" y="350"/>
                    <a:pt x="722" y="366"/>
                    <a:pt x="861" y="316"/>
                  </a:cubicBezTo>
                  <a:cubicBezTo>
                    <a:pt x="1000" y="266"/>
                    <a:pt x="1145" y="66"/>
                    <a:pt x="12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3600" y="24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2016" y="2527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de-DE" altLang="nl-NL" sz="1200"/>
                <a:t>2.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600" y="2335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de-DE" altLang="nl-NL" sz="1200"/>
                <a:t>3.</a:t>
              </a:r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20" y="244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home</a:t>
              </a:r>
            </a:p>
            <a:p>
              <a:pPr algn="ctr"/>
              <a:r>
                <a:rPr lang="de-DE" altLang="nl-NL" sz="1200"/>
                <a:t>network</a:t>
              </a: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3888" y="2400"/>
              <a:ext cx="336" cy="336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MN</a:t>
              </a:r>
            </a:p>
          </p:txBody>
        </p:sp>
        <p:sp>
          <p:nvSpPr>
            <p:cNvPr id="64" name="Oval 22"/>
            <p:cNvSpPr>
              <a:spLocks noChangeArrowheads="1"/>
            </p:cNvSpPr>
            <p:nvPr/>
          </p:nvSpPr>
          <p:spPr bwMode="auto">
            <a:xfrm>
              <a:off x="3792" y="2256"/>
              <a:ext cx="816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b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de-DE" altLang="nl-NL" sz="1200"/>
                <a:t>foreign</a:t>
              </a:r>
            </a:p>
            <a:p>
              <a:pPr algn="r"/>
              <a:r>
                <a:rPr lang="de-DE" altLang="nl-NL" sz="1200"/>
                <a:t>network</a:t>
              </a:r>
            </a:p>
          </p:txBody>
        </p:sp>
        <p:cxnSp>
          <p:nvCxnSpPr>
            <p:cNvPr id="65" name="AutoShape 23"/>
            <p:cNvCxnSpPr>
              <a:cxnSpLocks noChangeShapeType="1"/>
            </p:cNvCxnSpPr>
            <p:nvPr/>
          </p:nvCxnSpPr>
          <p:spPr bwMode="auto">
            <a:xfrm>
              <a:off x="1392" y="2616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1264" y="2656"/>
              <a:ext cx="2600" cy="1032"/>
            </a:xfrm>
            <a:custGeom>
              <a:avLst/>
              <a:gdLst>
                <a:gd name="T0" fmla="*/ 2600 w 2600"/>
                <a:gd name="T1" fmla="*/ 0 h 1032"/>
                <a:gd name="T2" fmla="*/ 2024 w 2600"/>
                <a:gd name="T3" fmla="*/ 72 h 1032"/>
                <a:gd name="T4" fmla="*/ 1664 w 2600"/>
                <a:gd name="T5" fmla="*/ 384 h 1032"/>
                <a:gd name="T6" fmla="*/ 984 w 2600"/>
                <a:gd name="T7" fmla="*/ 472 h 1032"/>
                <a:gd name="T8" fmla="*/ 664 w 2600"/>
                <a:gd name="T9" fmla="*/ 944 h 1032"/>
                <a:gd name="T10" fmla="*/ 0 w 2600"/>
                <a:gd name="T11" fmla="*/ 1000 h 10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0"/>
                <a:gd name="T19" fmla="*/ 0 h 1032"/>
                <a:gd name="T20" fmla="*/ 2600 w 2600"/>
                <a:gd name="T21" fmla="*/ 1032 h 10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0" h="1032">
                  <a:moveTo>
                    <a:pt x="2600" y="0"/>
                  </a:moveTo>
                  <a:cubicBezTo>
                    <a:pt x="2503" y="12"/>
                    <a:pt x="2180" y="8"/>
                    <a:pt x="2024" y="72"/>
                  </a:cubicBezTo>
                  <a:cubicBezTo>
                    <a:pt x="1868" y="136"/>
                    <a:pt x="1837" y="317"/>
                    <a:pt x="1664" y="384"/>
                  </a:cubicBezTo>
                  <a:cubicBezTo>
                    <a:pt x="1491" y="451"/>
                    <a:pt x="1151" y="379"/>
                    <a:pt x="984" y="472"/>
                  </a:cubicBezTo>
                  <a:cubicBezTo>
                    <a:pt x="817" y="565"/>
                    <a:pt x="828" y="856"/>
                    <a:pt x="664" y="944"/>
                  </a:cubicBezTo>
                  <a:cubicBezTo>
                    <a:pt x="500" y="1032"/>
                    <a:pt x="138" y="988"/>
                    <a:pt x="0" y="10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3600" y="2638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de-DE" altLang="nl-NL" sz="1200"/>
                <a:t>4.</a:t>
              </a:r>
            </a:p>
          </p:txBody>
        </p:sp>
        <p:sp>
          <p:nvSpPr>
            <p:cNvPr id="68" name="Oval 26"/>
            <p:cNvSpPr>
              <a:spLocks noChangeArrowheads="1"/>
            </p:cNvSpPr>
            <p:nvPr/>
          </p:nvSpPr>
          <p:spPr bwMode="auto">
            <a:xfrm>
              <a:off x="960" y="1728"/>
              <a:ext cx="336" cy="336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CN</a:t>
              </a: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536" y="816"/>
              <a:ext cx="384" cy="336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router</a:t>
              </a:r>
            </a:p>
            <a:p>
              <a:pPr algn="ctr"/>
              <a:r>
                <a:rPr lang="de-DE" altLang="nl-NL" sz="1200"/>
                <a:t>HA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3216" y="768"/>
              <a:ext cx="384" cy="336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router</a:t>
              </a:r>
            </a:p>
            <a:p>
              <a:pPr algn="ctr"/>
              <a:r>
                <a:rPr lang="de-DE" altLang="nl-NL" sz="1200"/>
                <a:t>FA</a:t>
              </a:r>
            </a:p>
          </p:txBody>
        </p:sp>
        <p:sp>
          <p:nvSpPr>
            <p:cNvPr id="71" name="Oval 29"/>
            <p:cNvSpPr>
              <a:spLocks noChangeArrowheads="1"/>
            </p:cNvSpPr>
            <p:nvPr/>
          </p:nvSpPr>
          <p:spPr bwMode="auto">
            <a:xfrm>
              <a:off x="1968" y="1104"/>
              <a:ext cx="1248" cy="480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Internet</a:t>
              </a: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536" y="1728"/>
              <a:ext cx="384" cy="336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router</a:t>
              </a:r>
            </a:p>
          </p:txBody>
        </p:sp>
        <p:cxnSp>
          <p:nvCxnSpPr>
            <p:cNvPr id="73" name="AutoShape 31"/>
            <p:cNvCxnSpPr>
              <a:cxnSpLocks noChangeShapeType="1"/>
            </p:cNvCxnSpPr>
            <p:nvPr/>
          </p:nvCxnSpPr>
          <p:spPr bwMode="auto">
            <a:xfrm flipV="1">
              <a:off x="1920" y="1514"/>
              <a:ext cx="231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32"/>
            <p:cNvCxnSpPr>
              <a:cxnSpLocks noChangeShapeType="1"/>
            </p:cNvCxnSpPr>
            <p:nvPr/>
          </p:nvCxnSpPr>
          <p:spPr bwMode="auto">
            <a:xfrm>
              <a:off x="1920" y="984"/>
              <a:ext cx="231" cy="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33"/>
            <p:cNvCxnSpPr>
              <a:cxnSpLocks noChangeShapeType="1"/>
            </p:cNvCxnSpPr>
            <p:nvPr/>
          </p:nvCxnSpPr>
          <p:spPr bwMode="auto">
            <a:xfrm flipV="1">
              <a:off x="3033" y="936"/>
              <a:ext cx="183" cy="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34"/>
            <p:cNvCxnSpPr>
              <a:cxnSpLocks noChangeShapeType="1"/>
            </p:cNvCxnSpPr>
            <p:nvPr/>
          </p:nvCxnSpPr>
          <p:spPr bwMode="auto">
            <a:xfrm>
              <a:off x="1296" y="18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35"/>
            <p:cNvCxnSpPr>
              <a:cxnSpLocks noChangeShapeType="1"/>
            </p:cNvCxnSpPr>
            <p:nvPr/>
          </p:nvCxnSpPr>
          <p:spPr bwMode="auto">
            <a:xfrm>
              <a:off x="3600" y="93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Oval 42"/>
            <p:cNvSpPr>
              <a:spLocks noChangeArrowheads="1"/>
            </p:cNvSpPr>
            <p:nvPr/>
          </p:nvSpPr>
          <p:spPr bwMode="auto">
            <a:xfrm>
              <a:off x="768" y="816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home</a:t>
              </a:r>
            </a:p>
            <a:p>
              <a:pPr algn="ctr"/>
              <a:r>
                <a:rPr lang="de-DE" altLang="nl-NL" sz="1200"/>
                <a:t>network</a:t>
              </a:r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auto">
            <a:xfrm>
              <a:off x="3936" y="768"/>
              <a:ext cx="336" cy="336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nl-NL" sz="1200"/>
                <a:t>MN</a:t>
              </a:r>
            </a:p>
          </p:txBody>
        </p:sp>
        <p:sp>
          <p:nvSpPr>
            <p:cNvPr id="80" name="Oval 44"/>
            <p:cNvSpPr>
              <a:spLocks noChangeArrowheads="1"/>
            </p:cNvSpPr>
            <p:nvPr/>
          </p:nvSpPr>
          <p:spPr bwMode="auto">
            <a:xfrm>
              <a:off x="3840" y="624"/>
              <a:ext cx="816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b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de-DE" altLang="nl-NL" sz="1200"/>
                <a:t>foreign</a:t>
              </a:r>
            </a:p>
            <a:p>
              <a:pPr algn="r"/>
              <a:r>
                <a:rPr lang="de-DE" altLang="nl-NL" sz="1200"/>
                <a:t>network</a:t>
              </a:r>
            </a:p>
          </p:txBody>
        </p:sp>
        <p:cxnSp>
          <p:nvCxnSpPr>
            <p:cNvPr id="81" name="AutoShape 45"/>
            <p:cNvCxnSpPr>
              <a:cxnSpLocks noChangeShapeType="1"/>
            </p:cNvCxnSpPr>
            <p:nvPr/>
          </p:nvCxnSpPr>
          <p:spPr bwMode="auto">
            <a:xfrm>
              <a:off x="1440" y="98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1920" y="900"/>
              <a:ext cx="1280" cy="320"/>
            </a:xfrm>
            <a:custGeom>
              <a:avLst/>
              <a:gdLst>
                <a:gd name="T0" fmla="*/ 0 w 1280"/>
                <a:gd name="T1" fmla="*/ 12 h 320"/>
                <a:gd name="T2" fmla="*/ 334 w 1280"/>
                <a:gd name="T3" fmla="*/ 261 h 320"/>
                <a:gd name="T4" fmla="*/ 964 w 1280"/>
                <a:gd name="T5" fmla="*/ 277 h 320"/>
                <a:gd name="T6" fmla="*/ 1280 w 1280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0"/>
                <a:gd name="T13" fmla="*/ 0 h 320"/>
                <a:gd name="T14" fmla="*/ 1280 w 1280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0" h="320">
                  <a:moveTo>
                    <a:pt x="0" y="12"/>
                  </a:moveTo>
                  <a:cubicBezTo>
                    <a:pt x="56" y="53"/>
                    <a:pt x="173" y="217"/>
                    <a:pt x="334" y="261"/>
                  </a:cubicBezTo>
                  <a:cubicBezTo>
                    <a:pt x="495" y="305"/>
                    <a:pt x="806" y="320"/>
                    <a:pt x="964" y="277"/>
                  </a:cubicBezTo>
                  <a:cubicBezTo>
                    <a:pt x="1122" y="234"/>
                    <a:pt x="1214" y="58"/>
                    <a:pt x="1280" y="0"/>
                  </a:cubicBezTo>
                </a:path>
              </a:pathLst>
            </a:cu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2736" y="576"/>
              <a:ext cx="3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nl-NL" sz="1200"/>
                <a:t>COA</a:t>
              </a:r>
            </a:p>
          </p:txBody>
        </p:sp>
        <p:cxnSp>
          <p:nvCxnSpPr>
            <p:cNvPr id="84" name="AutoShape 50"/>
            <p:cNvCxnSpPr>
              <a:cxnSpLocks noChangeShapeType="1"/>
            </p:cNvCxnSpPr>
            <p:nvPr/>
          </p:nvCxnSpPr>
          <p:spPr bwMode="auto">
            <a:xfrm>
              <a:off x="2898" y="749"/>
              <a:ext cx="326" cy="1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430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</a:t>
            </a:r>
            <a:r>
              <a:rPr lang="nl-NL" dirty="0" err="1" smtClean="0"/>
              <a:t>integration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Agent 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discovery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Two </a:t>
            </a:r>
            <a:r>
              <a:rPr lang="en-GB" altLang="nl-NL" sz="1800" dirty="0">
                <a:ea typeface="ＭＳ Ｐゴシック" charset="-128"/>
              </a:rPr>
              <a:t>methods: Agent Advertisement and Agent </a:t>
            </a:r>
            <a:r>
              <a:rPr lang="en-GB" altLang="nl-NL" sz="1800" dirty="0" smtClean="0">
                <a:ea typeface="ＭＳ Ｐゴシック" charset="-128"/>
              </a:rPr>
              <a:t>Solicitation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2400" dirty="0" smtClean="0">
                <a:solidFill>
                  <a:schemeClr val="accent2"/>
                </a:solidFill>
                <a:ea typeface="ＭＳ Ｐゴシック" charset="-128"/>
              </a:rPr>
              <a:t>Agent Advertisement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HA </a:t>
            </a:r>
            <a:r>
              <a:rPr lang="en-US" altLang="nl-NL" sz="1800" dirty="0">
                <a:ea typeface="ＭＳ Ｐゴシック" charset="-128"/>
              </a:rPr>
              <a:t>and FA periodically send </a:t>
            </a:r>
            <a:r>
              <a:rPr lang="en-US" altLang="nl-NL" sz="1800" dirty="0">
                <a:solidFill>
                  <a:schemeClr val="accent2"/>
                </a:solidFill>
                <a:ea typeface="ＭＳ Ｐゴシック" charset="-128"/>
              </a:rPr>
              <a:t>advertisement messages</a:t>
            </a:r>
            <a:r>
              <a:rPr lang="en-US" altLang="nl-NL" sz="1800" dirty="0">
                <a:ea typeface="ＭＳ Ｐゴシック" charset="-128"/>
              </a:rPr>
              <a:t> into their physical subnets (router advertisement ICMP messages RFC </a:t>
            </a:r>
            <a:r>
              <a:rPr lang="en-US" altLang="nl-NL" sz="1800" dirty="0" smtClean="0">
                <a:ea typeface="ＭＳ Ｐゴシック" charset="-128"/>
              </a:rPr>
              <a:t>1256)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MN </a:t>
            </a:r>
            <a:r>
              <a:rPr lang="en-US" altLang="nl-NL" sz="1800" dirty="0">
                <a:ea typeface="ＭＳ Ｐゴシック" charset="-128"/>
              </a:rPr>
              <a:t>listens to these messages and detects, if it is in the home or a foreign network (standard case for home </a:t>
            </a:r>
            <a:r>
              <a:rPr lang="en-US" altLang="nl-NL" sz="1800" dirty="0" smtClean="0">
                <a:ea typeface="ＭＳ Ｐゴシック" charset="-128"/>
              </a:rPr>
              <a:t>network)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MN </a:t>
            </a:r>
            <a:r>
              <a:rPr lang="en-US" altLang="nl-NL" sz="1800" dirty="0">
                <a:ea typeface="ＭＳ Ｐゴシック" charset="-128"/>
              </a:rPr>
              <a:t>reads a </a:t>
            </a:r>
            <a:r>
              <a:rPr lang="en-US" altLang="nl-NL" sz="1800" dirty="0">
                <a:solidFill>
                  <a:schemeClr val="accent2"/>
                </a:solidFill>
                <a:ea typeface="ＭＳ Ｐゴシック" charset="-128"/>
              </a:rPr>
              <a:t>Care-of-Address</a:t>
            </a:r>
            <a:r>
              <a:rPr lang="en-US" altLang="nl-NL" sz="1800" dirty="0">
                <a:ea typeface="ＭＳ Ｐゴシック" charset="-128"/>
              </a:rPr>
              <a:t> (COA) from the FA advertisement </a:t>
            </a:r>
            <a:r>
              <a:rPr lang="en-US" altLang="nl-NL" sz="1800" dirty="0" smtClean="0">
                <a:ea typeface="ＭＳ Ｐゴシック" charset="-128"/>
              </a:rPr>
              <a:t>messages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2400" dirty="0" smtClean="0">
                <a:solidFill>
                  <a:schemeClr val="accent2"/>
                </a:solidFill>
                <a:ea typeface="ＭＳ Ｐゴシック" charset="-128"/>
              </a:rPr>
              <a:t>Agent Solicitation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MN </a:t>
            </a:r>
            <a:r>
              <a:rPr lang="en-GB" altLang="nl-NL" sz="1800" dirty="0">
                <a:ea typeface="ＭＳ Ｐゴシック" charset="-128"/>
              </a:rPr>
              <a:t>generates Agent Solicitation when it does not want to wait for agent </a:t>
            </a:r>
            <a:r>
              <a:rPr lang="en-GB" altLang="nl-NL" sz="1800" dirty="0" smtClean="0">
                <a:ea typeface="ＭＳ Ｐゴシック" charset="-128"/>
              </a:rPr>
              <a:t>advertisement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Agent </a:t>
            </a:r>
            <a:r>
              <a:rPr lang="en-GB" altLang="nl-NL" sz="1800" dirty="0">
                <a:ea typeface="ＭＳ Ｐゴシック" charset="-128"/>
              </a:rPr>
              <a:t>solicitation is based on router solicitation (RFC 1256)</a:t>
            </a:r>
          </a:p>
          <a:p>
            <a:pPr lvl="2"/>
            <a:endParaRPr lang="en-US" altLang="nl-NL" sz="1800" dirty="0">
              <a:ea typeface="ＭＳ Ｐゴシック" charset="-128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0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Integration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Registration </a:t>
            </a:r>
            <a:r>
              <a:rPr lang="en-US" altLang="nl-NL" sz="2800" dirty="0">
                <a:ea typeface="ＭＳ Ｐゴシック" charset="-128"/>
              </a:rPr>
              <a:t>(always limited lifetime</a:t>
            </a:r>
            <a:r>
              <a:rPr lang="en-US" altLang="nl-NL" sz="2800" dirty="0" smtClean="0">
                <a:ea typeface="ＭＳ Ｐゴシック" charset="-128"/>
              </a:rPr>
              <a:t>!)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MN </a:t>
            </a:r>
            <a:r>
              <a:rPr lang="en-US" altLang="nl-NL" sz="1800" dirty="0">
                <a:solidFill>
                  <a:schemeClr val="accent2"/>
                </a:solidFill>
                <a:ea typeface="ＭＳ Ｐゴシック" charset="-128"/>
              </a:rPr>
              <a:t>signals COA</a:t>
            </a:r>
            <a:r>
              <a:rPr lang="en-US" altLang="nl-NL" sz="1800" dirty="0">
                <a:ea typeface="ＭＳ Ｐゴシック" charset="-128"/>
              </a:rPr>
              <a:t> to the HA via the FA (if FA CoA is </a:t>
            </a:r>
            <a:r>
              <a:rPr lang="en-US" altLang="nl-NL" sz="1800" dirty="0" smtClean="0">
                <a:ea typeface="ＭＳ Ｐゴシック" charset="-128"/>
              </a:rPr>
              <a:t>used)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HA </a:t>
            </a:r>
            <a:r>
              <a:rPr lang="en-US" altLang="nl-NL" sz="1800" dirty="0">
                <a:solidFill>
                  <a:schemeClr val="accent2"/>
                </a:solidFill>
                <a:ea typeface="ＭＳ Ｐゴシック" charset="-128"/>
              </a:rPr>
              <a:t>acknowledges</a:t>
            </a:r>
            <a:r>
              <a:rPr lang="en-US" altLang="nl-NL" sz="1800" dirty="0">
                <a:ea typeface="ＭＳ Ｐゴシック" charset="-128"/>
              </a:rPr>
              <a:t> via FA to MN (or directly if co-located CoA is </a:t>
            </a:r>
            <a:r>
              <a:rPr lang="en-US" altLang="nl-NL" sz="1800" dirty="0" smtClean="0">
                <a:ea typeface="ＭＳ Ｐゴシック" charset="-128"/>
              </a:rPr>
              <a:t>used)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This </a:t>
            </a:r>
            <a:r>
              <a:rPr lang="en-GB" altLang="nl-NL" sz="1800" dirty="0">
                <a:ea typeface="ＭＳ Ｐゴシック" charset="-128"/>
              </a:rPr>
              <a:t>registration is only valid for a limited time and needs to be renewed regularly (</a:t>
            </a:r>
            <a:r>
              <a:rPr lang="en-GB" altLang="nl-NL" sz="1800" dirty="0" smtClean="0">
                <a:solidFill>
                  <a:schemeClr val="accent2"/>
                </a:solidFill>
                <a:ea typeface="ＭＳ Ｐゴシック" charset="-128"/>
              </a:rPr>
              <a:t>soft-state</a:t>
            </a:r>
            <a:r>
              <a:rPr lang="en-GB" altLang="nl-NL" sz="1800" dirty="0" smtClean="0">
                <a:ea typeface="ＭＳ Ｐゴシック" charset="-128"/>
              </a:rPr>
              <a:t>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these </a:t>
            </a:r>
            <a:r>
              <a:rPr lang="en-US" altLang="nl-NL" sz="1800" dirty="0">
                <a:ea typeface="ＭＳ Ｐゴシック" charset="-128"/>
              </a:rPr>
              <a:t>actions have to be </a:t>
            </a:r>
            <a:r>
              <a:rPr lang="en-US" altLang="nl-NL" sz="1800" dirty="0" smtClean="0">
                <a:ea typeface="ＭＳ Ｐゴシック" charset="-128"/>
              </a:rPr>
              <a:t>(or better, should be) secured </a:t>
            </a:r>
            <a:r>
              <a:rPr lang="en-US" altLang="nl-NL" sz="1800" dirty="0">
                <a:ea typeface="ＭＳ Ｐゴシック" charset="-128"/>
              </a:rPr>
              <a:t>by </a:t>
            </a:r>
            <a:r>
              <a:rPr lang="en-US" altLang="nl-NL" sz="1800" dirty="0" smtClean="0">
                <a:ea typeface="ＭＳ Ｐゴシック" charset="-128"/>
              </a:rPr>
              <a:t>authentication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Upon </a:t>
            </a:r>
            <a:r>
              <a:rPr lang="en-GB" altLang="nl-NL" sz="1800" dirty="0">
                <a:ea typeface="ＭＳ Ｐゴシック" charset="-128"/>
              </a:rPr>
              <a:t>receiving a registration request, the HA sets up a </a:t>
            </a:r>
            <a:r>
              <a:rPr lang="en-GB" altLang="nl-NL" sz="1800" dirty="0">
                <a:solidFill>
                  <a:schemeClr val="accent2"/>
                </a:solidFill>
                <a:ea typeface="ＭＳ Ｐゴシック" charset="-128"/>
              </a:rPr>
              <a:t>mobility </a:t>
            </a:r>
            <a:r>
              <a:rPr lang="en-GB" altLang="nl-NL" sz="1800" dirty="0" smtClean="0">
                <a:solidFill>
                  <a:schemeClr val="accent2"/>
                </a:solidFill>
                <a:ea typeface="ＭＳ Ｐゴシック" charset="-128"/>
              </a:rPr>
              <a:t>binding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GB" altLang="nl-NL" sz="1600" dirty="0" smtClean="0">
                <a:ea typeface="ＭＳ Ｐゴシック" charset="-128"/>
              </a:rPr>
              <a:t>This </a:t>
            </a:r>
            <a:r>
              <a:rPr lang="en-GB" altLang="nl-NL" sz="1600" dirty="0">
                <a:ea typeface="ＭＳ Ｐゴシック" charset="-128"/>
              </a:rPr>
              <a:t>is a binding between </a:t>
            </a:r>
            <a:r>
              <a:rPr lang="en-GB" altLang="nl-NL" sz="1600" dirty="0">
                <a:solidFill>
                  <a:schemeClr val="accent2"/>
                </a:solidFill>
                <a:ea typeface="ＭＳ Ｐゴシック" charset="-128"/>
              </a:rPr>
              <a:t>MN</a:t>
            </a:r>
            <a:r>
              <a:rPr lang="en-GB" altLang="en-US" sz="1600" dirty="0">
                <a:solidFill>
                  <a:schemeClr val="accent2"/>
                </a:solidFill>
                <a:ea typeface="ＭＳ Ｐゴシック" charset="-128"/>
              </a:rPr>
              <a:t>’</a:t>
            </a:r>
            <a:r>
              <a:rPr lang="en-GB" altLang="nl-NL" sz="1600" dirty="0">
                <a:solidFill>
                  <a:schemeClr val="accent2"/>
                </a:solidFill>
                <a:ea typeface="ＭＳ Ｐゴシック" charset="-128"/>
              </a:rPr>
              <a:t>s home IP</a:t>
            </a:r>
            <a:r>
              <a:rPr lang="en-GB" altLang="nl-NL" sz="1600" dirty="0">
                <a:ea typeface="ＭＳ Ｐゴシック" charset="-128"/>
              </a:rPr>
              <a:t> address and its </a:t>
            </a:r>
            <a:r>
              <a:rPr lang="en-GB" altLang="nl-NL" sz="1600" dirty="0">
                <a:solidFill>
                  <a:schemeClr val="accent2"/>
                </a:solidFill>
                <a:ea typeface="ＭＳ Ｐゴシック" charset="-128"/>
              </a:rPr>
              <a:t>current CoA </a:t>
            </a:r>
            <a:endParaRPr lang="en-GB" altLang="nl-NL" sz="1600" dirty="0" smtClean="0">
              <a:solidFill>
                <a:schemeClr val="accent2"/>
              </a:solidFill>
              <a:ea typeface="ＭＳ Ｐゴシック" charset="-128"/>
            </a:endParaRPr>
          </a:p>
          <a:p>
            <a:pPr marL="1033200" lvl="2" indent="-457200">
              <a:buFont typeface="Arial" charset="0"/>
              <a:buChar char="•"/>
            </a:pPr>
            <a:r>
              <a:rPr lang="en-GB" altLang="nl-NL" sz="1600" dirty="0" smtClean="0">
                <a:ea typeface="ＭＳ Ｐゴシック" charset="-128"/>
              </a:rPr>
              <a:t>This </a:t>
            </a:r>
            <a:r>
              <a:rPr lang="en-GB" altLang="nl-NL" sz="1600" dirty="0">
                <a:ea typeface="ＭＳ Ｐゴシック" charset="-128"/>
              </a:rPr>
              <a:t>binding contains a </a:t>
            </a:r>
            <a:r>
              <a:rPr lang="en-GB" altLang="nl-NL" sz="1600" dirty="0" smtClean="0">
                <a:solidFill>
                  <a:schemeClr val="accent2"/>
                </a:solidFill>
                <a:ea typeface="ＭＳ Ｐゴシック" charset="-128"/>
              </a:rPr>
              <a:t>lifetime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Advertisement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HA </a:t>
            </a:r>
            <a:r>
              <a:rPr lang="en-US" altLang="nl-NL" sz="1800" dirty="0">
                <a:ea typeface="ＭＳ Ｐゴシック" charset="-128"/>
              </a:rPr>
              <a:t>advertises the IP address of the MN (as for fixed systems), i.e. standard routing </a:t>
            </a:r>
            <a:r>
              <a:rPr lang="en-US" altLang="nl-NL" sz="1800" dirty="0" smtClean="0">
                <a:ea typeface="ＭＳ Ｐゴシック" charset="-128"/>
              </a:rPr>
              <a:t>information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routers </a:t>
            </a:r>
            <a:r>
              <a:rPr lang="en-US" altLang="nl-NL" sz="1800" dirty="0">
                <a:ea typeface="ＭＳ Ｐゴシック" charset="-128"/>
              </a:rPr>
              <a:t>adjust their entries, these are stable for a longer time (HA responsible for a MN over a longer period of </a:t>
            </a:r>
            <a:r>
              <a:rPr lang="en-US" altLang="nl-NL" sz="1800" dirty="0" smtClean="0">
                <a:ea typeface="ＭＳ Ｐゴシック" charset="-128"/>
              </a:rPr>
              <a:t>time)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packets </a:t>
            </a:r>
            <a:r>
              <a:rPr lang="en-US" altLang="nl-NL" sz="1800" dirty="0">
                <a:ea typeface="ＭＳ Ｐゴシック" charset="-128"/>
              </a:rPr>
              <a:t>to the MN are sent to the HA, </a:t>
            </a:r>
            <a:r>
              <a:rPr lang="en-US" altLang="nl-NL" sz="1800" dirty="0" smtClean="0">
                <a:ea typeface="ＭＳ Ｐゴシック" charset="-128"/>
              </a:rPr>
              <a:t> independent </a:t>
            </a:r>
            <a:r>
              <a:rPr lang="en-US" altLang="nl-NL" sz="1800" dirty="0">
                <a:ea typeface="ＭＳ Ｐゴシック" charset="-128"/>
              </a:rPr>
              <a:t>of changes in COA/FA</a:t>
            </a:r>
          </a:p>
          <a:p>
            <a:pPr marL="457200" indent="-457200">
              <a:buFont typeface="Arial" charset="0"/>
              <a:buChar char="•"/>
            </a:pPr>
            <a:endParaRPr lang="en-US" altLang="nl-NL" sz="1800" dirty="0">
              <a:solidFill>
                <a:schemeClr val="accent2"/>
              </a:solidFill>
              <a:ea typeface="ＭＳ Ｐゴシック" charset="-128"/>
            </a:endParaRPr>
          </a:p>
          <a:p>
            <a:endParaRPr lang="en-US" altLang="nl-NL" dirty="0">
              <a:solidFill>
                <a:schemeClr val="accent2"/>
              </a:solidFill>
              <a:ea typeface="ＭＳ Ｐゴシック" charset="-128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0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4797152"/>
            <a:ext cx="3926003" cy="30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Telecommunicatiesystemen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Mobile IP</a:t>
            </a:r>
          </a:p>
          <a:p>
            <a:endParaRPr lang="nl-BE" dirty="0"/>
          </a:p>
          <a:p>
            <a:r>
              <a:rPr lang="nl-BE" dirty="0" smtClean="0"/>
              <a:t>Johan Bergs </a:t>
            </a:r>
            <a:r>
              <a:rPr lang="mr-IN" dirty="0" smtClean="0"/>
              <a:t>–</a:t>
            </a:r>
            <a:r>
              <a:rPr lang="nl-BE" dirty="0" smtClean="0"/>
              <a:t> Jeremy Van den Eynde</a:t>
            </a:r>
            <a:endParaRPr lang="nl-BE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4797152"/>
            <a:ext cx="3926003" cy="30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Motivation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Mobile IP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IP 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Routing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based </a:t>
            </a:r>
            <a:r>
              <a:rPr lang="en-US" altLang="nl-NL" sz="1600" dirty="0">
                <a:ea typeface="ＭＳ Ｐゴシック" charset="-128"/>
              </a:rPr>
              <a:t>on IP destination address, network prefix (e.g. 143.129.70) determines physical destination </a:t>
            </a:r>
            <a:r>
              <a:rPr lang="en-US" altLang="nl-NL" sz="1600" dirty="0" smtClean="0">
                <a:ea typeface="ＭＳ Ｐゴシック" charset="-128"/>
              </a:rPr>
              <a:t>subnet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Problem </a:t>
            </a:r>
            <a:r>
              <a:rPr lang="en-US" altLang="nl-NL" sz="1600" dirty="0">
                <a:ea typeface="ＭＳ Ｐゴシック" charset="-128"/>
              </a:rPr>
              <a:t>in case of mobility: change of physical subnet implies inconsistency between IP address and actual </a:t>
            </a:r>
            <a:r>
              <a:rPr lang="en-US" altLang="nl-NL" sz="1600" dirty="0" smtClean="0">
                <a:ea typeface="ＭＳ Ｐゴシック" charset="-128"/>
              </a:rPr>
              <a:t>location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GB" altLang="nl-NL" sz="1600" dirty="0" smtClean="0">
                <a:ea typeface="ＭＳ Ｐゴシック" charset="-128"/>
              </a:rPr>
              <a:t>Potential </a:t>
            </a:r>
            <a:r>
              <a:rPr lang="en-GB" altLang="nl-NL" sz="1600" dirty="0">
                <a:ea typeface="ＭＳ Ｐゴシック" charset="-128"/>
              </a:rPr>
              <a:t>solutions: </a:t>
            </a:r>
            <a:r>
              <a:rPr lang="en-GB" altLang="nl-NL" sz="1600" dirty="0">
                <a:solidFill>
                  <a:schemeClr val="accent2"/>
                </a:solidFill>
                <a:ea typeface="ＭＳ Ｐゴシック" charset="-128"/>
              </a:rPr>
              <a:t>specific routes</a:t>
            </a:r>
            <a:r>
              <a:rPr lang="en-GB" altLang="nl-NL" sz="1600" dirty="0">
                <a:ea typeface="ＭＳ Ｐゴシック" charset="-128"/>
              </a:rPr>
              <a:t> or </a:t>
            </a:r>
            <a:r>
              <a:rPr lang="en-GB" altLang="nl-NL" sz="1600" dirty="0">
                <a:solidFill>
                  <a:schemeClr val="accent2"/>
                </a:solidFill>
                <a:ea typeface="ＭＳ Ｐゴシック" charset="-128"/>
              </a:rPr>
              <a:t>change of IP address</a:t>
            </a:r>
            <a:endParaRPr lang="en-US" altLang="nl-NL" sz="1600" dirty="0">
              <a:solidFill>
                <a:schemeClr val="accent2"/>
              </a:solidFill>
              <a:ea typeface="ＭＳ Ｐゴシック" charset="-128"/>
            </a:endParaRP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Specific routes to 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end-systems?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change </a:t>
            </a:r>
            <a:r>
              <a:rPr lang="en-US" altLang="nl-NL" sz="1600" dirty="0">
                <a:ea typeface="ＭＳ Ｐゴシック" charset="-128"/>
              </a:rPr>
              <a:t>of all routing table entries to forward packets to the right </a:t>
            </a:r>
            <a:r>
              <a:rPr lang="en-US" altLang="nl-NL" sz="1600" dirty="0" smtClean="0">
                <a:ea typeface="ＭＳ Ｐゴシック" charset="-128"/>
              </a:rPr>
              <a:t>destination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does </a:t>
            </a:r>
            <a:r>
              <a:rPr lang="en-US" altLang="nl-NL" sz="1600" dirty="0">
                <a:ea typeface="ＭＳ Ｐゴシック" charset="-128"/>
              </a:rPr>
              <a:t>not </a:t>
            </a:r>
            <a:r>
              <a:rPr lang="en-US" altLang="nl-NL" sz="1600" dirty="0">
                <a:solidFill>
                  <a:schemeClr val="accent2"/>
                </a:solidFill>
                <a:ea typeface="ＭＳ Ｐゴシック" charset="-128"/>
              </a:rPr>
              <a:t>scale</a:t>
            </a:r>
            <a:r>
              <a:rPr lang="en-US" altLang="nl-NL" sz="1600" dirty="0">
                <a:ea typeface="ＭＳ Ｐゴシック" charset="-128"/>
              </a:rPr>
              <a:t> with the number of mobile hosts and frequent changes in the location</a:t>
            </a: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Changing the 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IP-address?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adjust </a:t>
            </a:r>
            <a:r>
              <a:rPr lang="en-US" altLang="nl-NL" sz="1600" dirty="0">
                <a:ea typeface="ＭＳ Ｐゴシック" charset="-128"/>
              </a:rPr>
              <a:t>the host IP address depending on the current </a:t>
            </a:r>
            <a:r>
              <a:rPr lang="en-US" altLang="nl-NL" sz="1600" dirty="0" smtClean="0">
                <a:ea typeface="ＭＳ Ｐゴシック" charset="-128"/>
              </a:rPr>
              <a:t>location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almost </a:t>
            </a:r>
            <a:r>
              <a:rPr lang="en-US" altLang="nl-NL" sz="1600" dirty="0">
                <a:ea typeface="ＭＳ Ｐゴシック" charset="-128"/>
              </a:rPr>
              <a:t>impossible to find a mobile node, DNS (translation logical name </a:t>
            </a:r>
            <a:r>
              <a:rPr lang="en-US" altLang="nl-NL" sz="1600" dirty="0">
                <a:ea typeface="ＭＳ Ｐゴシック" charset="-128"/>
                <a:sym typeface="Wingdings" charset="2"/>
              </a:rPr>
              <a:t> IP address) </a:t>
            </a:r>
            <a:r>
              <a:rPr lang="en-US" altLang="nl-NL" sz="1600" dirty="0">
                <a:ea typeface="ＭＳ Ｐゴシック" charset="-128"/>
              </a:rPr>
              <a:t>updates take to long </a:t>
            </a:r>
            <a:r>
              <a:rPr lang="en-US" altLang="nl-NL" sz="1600" dirty="0" smtClean="0">
                <a:ea typeface="ＭＳ Ｐゴシック" charset="-128"/>
              </a:rPr>
              <a:t>time</a:t>
            </a:r>
          </a:p>
          <a:p>
            <a:pPr marL="558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TCP </a:t>
            </a:r>
            <a:r>
              <a:rPr lang="en-US" altLang="nl-NL" sz="1600" dirty="0">
                <a:ea typeface="ＭＳ Ｐゴシック" charset="-128"/>
              </a:rPr>
              <a:t>connections break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8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nl-NL" dirty="0">
                <a:ea typeface="ＭＳ Ｐゴシック" charset="-128"/>
              </a:rPr>
              <a:t>Requirements to Mobile IP (RFC 5944, before: RFC 3344)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Transparency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mobile end-systems keep their IP address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continuation </a:t>
            </a:r>
            <a:r>
              <a:rPr lang="en-US" altLang="nl-NL" sz="1600" dirty="0">
                <a:ea typeface="ＭＳ Ｐゴシック" charset="-128"/>
              </a:rPr>
              <a:t>of communication after interruption of link </a:t>
            </a:r>
            <a:r>
              <a:rPr lang="en-US" altLang="nl-NL" sz="1600" dirty="0" smtClean="0">
                <a:ea typeface="ＭＳ Ｐゴシック" charset="-128"/>
              </a:rPr>
              <a:t>possible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1600" dirty="0" smtClean="0">
                <a:ea typeface="ＭＳ Ｐゴシック" charset="-128"/>
              </a:rPr>
              <a:t>transparent </a:t>
            </a:r>
            <a:r>
              <a:rPr lang="en-GB" altLang="nl-NL" sz="1600" dirty="0">
                <a:ea typeface="ＭＳ Ｐゴシック" charset="-128"/>
              </a:rPr>
              <a:t>for higher layer protocols and </a:t>
            </a:r>
            <a:r>
              <a:rPr lang="en-GB" altLang="nl-NL" sz="1600" dirty="0" smtClean="0">
                <a:ea typeface="ＭＳ Ｐゴシック" charset="-128"/>
              </a:rPr>
              <a:t>applications</a:t>
            </a:r>
            <a:endParaRPr lang="en-US" altLang="nl-NL" sz="16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Compatibility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support </a:t>
            </a:r>
            <a:r>
              <a:rPr lang="en-US" altLang="nl-NL" sz="1600" dirty="0">
                <a:ea typeface="ＭＳ Ｐゴシック" charset="-128"/>
              </a:rPr>
              <a:t>of the same layer 2 protocols as standard </a:t>
            </a:r>
            <a:r>
              <a:rPr lang="en-US" altLang="nl-NL" sz="1600" dirty="0" smtClean="0">
                <a:ea typeface="ＭＳ Ｐゴシック" charset="-128"/>
              </a:rPr>
              <a:t>IP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no </a:t>
            </a:r>
            <a:r>
              <a:rPr lang="en-US" altLang="nl-NL" sz="1600" dirty="0">
                <a:ea typeface="ＭＳ Ｐゴシック" charset="-128"/>
              </a:rPr>
              <a:t>changes to current end-systems and routers </a:t>
            </a:r>
            <a:r>
              <a:rPr lang="en-US" altLang="nl-NL" sz="1600" dirty="0" smtClean="0">
                <a:ea typeface="ＭＳ Ｐゴシック" charset="-128"/>
              </a:rPr>
              <a:t>required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mobile </a:t>
            </a:r>
            <a:r>
              <a:rPr lang="en-US" altLang="nl-NL" sz="1600" dirty="0">
                <a:ea typeface="ＭＳ Ｐゴシック" charset="-128"/>
              </a:rPr>
              <a:t>end-systems can communicate with fixed </a:t>
            </a:r>
            <a:r>
              <a:rPr lang="en-US" altLang="nl-NL" sz="1600" dirty="0" smtClean="0">
                <a:ea typeface="ＭＳ Ｐゴシック" charset="-128"/>
              </a:rPr>
              <a:t>systems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Security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600" dirty="0" smtClean="0">
                <a:ea typeface="ＭＳ Ｐゴシック" charset="-128"/>
              </a:rPr>
              <a:t>authentication </a:t>
            </a:r>
            <a:r>
              <a:rPr lang="en-US" altLang="nl-NL" sz="1600" dirty="0">
                <a:ea typeface="ＭＳ Ｐゴシック" charset="-128"/>
              </a:rPr>
              <a:t>of all registration </a:t>
            </a:r>
            <a:r>
              <a:rPr lang="en-US" altLang="nl-NL" sz="1600" dirty="0" smtClean="0">
                <a:ea typeface="ＭＳ Ｐゴシック" charset="-128"/>
              </a:rPr>
              <a:t>messages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Efficiency </a:t>
            </a: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and 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scalability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only </a:t>
            </a:r>
            <a:r>
              <a:rPr lang="en-US" altLang="nl-NL" sz="1800" dirty="0">
                <a:ea typeface="ＭＳ Ｐゴシック" charset="-128"/>
              </a:rPr>
              <a:t>little additional messages to the mobile system required </a:t>
            </a:r>
            <a:endParaRPr lang="en-US" altLang="nl-NL" sz="1800" dirty="0" smtClean="0">
              <a:ea typeface="ＭＳ Ｐゴシック" charset="-128"/>
            </a:endParaRP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support </a:t>
            </a:r>
            <a:r>
              <a:rPr lang="en-US" altLang="nl-NL" sz="1800" dirty="0">
                <a:ea typeface="ＭＳ Ｐゴシック" charset="-128"/>
              </a:rPr>
              <a:t>of a large number of mobile systems in the whole Internet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Entities</a:t>
            </a:r>
            <a:r>
              <a:rPr lang="nl-NL" dirty="0" smtClean="0"/>
              <a:t> </a:t>
            </a:r>
            <a:r>
              <a:rPr lang="nl-NL" dirty="0" err="1" smtClean="0"/>
              <a:t>involved</a:t>
            </a:r>
            <a:r>
              <a:rPr lang="nl-NL" dirty="0" smtClean="0"/>
              <a:t> in Mobile IP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Mobile Node (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MN)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system </a:t>
            </a:r>
            <a:r>
              <a:rPr lang="en-US" altLang="nl-NL" sz="1800" dirty="0">
                <a:ea typeface="ＭＳ Ｐゴシック" charset="-128"/>
              </a:rPr>
              <a:t>(node) that can change the point of connection </a:t>
            </a:r>
            <a:br>
              <a:rPr lang="en-US" altLang="nl-NL" sz="1800" dirty="0">
                <a:ea typeface="ＭＳ Ｐゴシック" charset="-128"/>
              </a:rPr>
            </a:br>
            <a:r>
              <a:rPr lang="en-US" altLang="nl-NL" sz="1800" dirty="0">
                <a:ea typeface="ＭＳ Ｐゴシック" charset="-128"/>
              </a:rPr>
              <a:t>to the network without changing its IP </a:t>
            </a:r>
            <a:r>
              <a:rPr lang="en-US" altLang="nl-NL" sz="1800" dirty="0" smtClean="0">
                <a:ea typeface="ＭＳ Ｐゴシック" charset="-128"/>
              </a:rPr>
              <a:t>address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Home </a:t>
            </a: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Agent (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HA)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system </a:t>
            </a:r>
            <a:r>
              <a:rPr lang="en-US" altLang="nl-NL" sz="1800" dirty="0">
                <a:ea typeface="ＭＳ Ｐゴシック" charset="-128"/>
              </a:rPr>
              <a:t>in the </a:t>
            </a:r>
            <a:r>
              <a:rPr lang="en-US" altLang="nl-NL" sz="1800" dirty="0">
                <a:solidFill>
                  <a:schemeClr val="accent2"/>
                </a:solidFill>
                <a:ea typeface="ＭＳ Ｐゴシック" charset="-128"/>
              </a:rPr>
              <a:t>home network</a:t>
            </a:r>
            <a:r>
              <a:rPr lang="en-US" altLang="nl-NL" sz="1800" dirty="0">
                <a:ea typeface="ＭＳ Ｐゴシック" charset="-128"/>
              </a:rPr>
              <a:t> of the MN, typically a </a:t>
            </a:r>
            <a:r>
              <a:rPr lang="en-US" altLang="nl-NL" sz="1800" dirty="0" smtClean="0">
                <a:ea typeface="ＭＳ Ｐゴシック" charset="-128"/>
              </a:rPr>
              <a:t>router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registers </a:t>
            </a:r>
            <a:r>
              <a:rPr lang="en-US" altLang="nl-NL" sz="1800" dirty="0">
                <a:ea typeface="ＭＳ Ｐゴシック" charset="-128"/>
              </a:rPr>
              <a:t>the location of the MN, tunnels IP datagrams to the Care-of-Address (</a:t>
            </a:r>
            <a:r>
              <a:rPr lang="en-US" altLang="nl-NL" sz="1800" dirty="0" smtClean="0">
                <a:ea typeface="ＭＳ Ｐゴシック" charset="-128"/>
              </a:rPr>
              <a:t>CoA)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Foreign </a:t>
            </a: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Agent (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FA)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system </a:t>
            </a:r>
            <a:r>
              <a:rPr lang="en-US" altLang="nl-NL" sz="1800" dirty="0">
                <a:ea typeface="ＭＳ Ｐゴシック" charset="-128"/>
              </a:rPr>
              <a:t>in the current </a:t>
            </a:r>
            <a:r>
              <a:rPr lang="en-US" altLang="nl-NL" sz="1800" dirty="0">
                <a:solidFill>
                  <a:schemeClr val="accent2"/>
                </a:solidFill>
                <a:ea typeface="ＭＳ Ｐゴシック" charset="-128"/>
              </a:rPr>
              <a:t>foreign network</a:t>
            </a:r>
            <a:r>
              <a:rPr lang="en-US" altLang="nl-NL" sz="1800" dirty="0">
                <a:ea typeface="ＭＳ Ｐゴシック" charset="-128"/>
              </a:rPr>
              <a:t> of the MN, typically a </a:t>
            </a:r>
            <a:r>
              <a:rPr lang="en-US" altLang="nl-NL" sz="1800" dirty="0" smtClean="0">
                <a:ea typeface="ＭＳ Ｐゴシック" charset="-128"/>
              </a:rPr>
              <a:t>router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forwards </a:t>
            </a:r>
            <a:r>
              <a:rPr lang="en-US" altLang="nl-NL" sz="1800" dirty="0">
                <a:ea typeface="ＭＳ Ｐゴシック" charset="-128"/>
              </a:rPr>
              <a:t>the tunneled datagrams to the MN, typically also the default router for the MN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Entities</a:t>
            </a:r>
            <a:r>
              <a:rPr lang="nl-NL" dirty="0" smtClean="0"/>
              <a:t> </a:t>
            </a:r>
            <a:r>
              <a:rPr lang="nl-NL" dirty="0" err="1" smtClean="0"/>
              <a:t>involved</a:t>
            </a:r>
            <a:r>
              <a:rPr lang="nl-NL" dirty="0" smtClean="0"/>
              <a:t> in Mobile IP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Care-of Address (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CoA)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IP </a:t>
            </a:r>
            <a:r>
              <a:rPr lang="en-US" altLang="nl-NL" sz="1800" dirty="0">
                <a:ea typeface="ＭＳ Ｐゴシック" charset="-128"/>
              </a:rPr>
              <a:t>address of the current tunnel end-point for the MN (at FA or </a:t>
            </a:r>
            <a:r>
              <a:rPr lang="en-US" altLang="nl-NL" sz="1800" dirty="0" smtClean="0">
                <a:ea typeface="ＭＳ Ｐゴシック" charset="-128"/>
              </a:rPr>
              <a:t>MN)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actual </a:t>
            </a:r>
            <a:r>
              <a:rPr lang="en-US" altLang="nl-NL" sz="1800" dirty="0">
                <a:ea typeface="ＭＳ Ｐゴシック" charset="-128"/>
              </a:rPr>
              <a:t>location of the MN from an IP point of </a:t>
            </a:r>
            <a:r>
              <a:rPr lang="en-US" altLang="nl-NL" sz="1800" dirty="0" smtClean="0">
                <a:ea typeface="ＭＳ Ｐゴシック" charset="-128"/>
              </a:rPr>
              <a:t>view</a:t>
            </a:r>
          </a:p>
          <a:p>
            <a:pPr marL="673200" lvl="1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Two possibilities: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GB" altLang="nl-NL" sz="1600" dirty="0" smtClean="0">
                <a:ea typeface="ＭＳ Ｐゴシック" charset="-128"/>
              </a:rPr>
              <a:t>Foreign </a:t>
            </a:r>
            <a:r>
              <a:rPr lang="en-GB" altLang="nl-NL" sz="1600" dirty="0">
                <a:ea typeface="ＭＳ Ｐゴシック" charset="-128"/>
              </a:rPr>
              <a:t>Agent CoA: the CoA is an IP address of the FA; the FA has to forward the packet to the </a:t>
            </a:r>
            <a:r>
              <a:rPr lang="en-GB" altLang="nl-NL" sz="1600" dirty="0" smtClean="0">
                <a:ea typeface="ＭＳ Ｐゴシック" charset="-128"/>
              </a:rPr>
              <a:t>MN</a:t>
            </a:r>
          </a:p>
          <a:p>
            <a:pPr marL="1033200" lvl="2" indent="-457200">
              <a:buFont typeface="Arial" charset="0"/>
              <a:buChar char="•"/>
            </a:pPr>
            <a:r>
              <a:rPr lang="en-GB" altLang="nl-NL" sz="1800" dirty="0" smtClean="0">
                <a:ea typeface="ＭＳ Ｐゴシック" charset="-128"/>
              </a:rPr>
              <a:t>Co-located </a:t>
            </a:r>
            <a:r>
              <a:rPr lang="en-GB" altLang="nl-NL" sz="1800" dirty="0">
                <a:ea typeface="ＭＳ Ｐゴシック" charset="-128"/>
              </a:rPr>
              <a:t>CoA: The MN acquires temporarily an additional IP address which is topologically correct. In view of the address space, this CoA is used in </a:t>
            </a:r>
            <a:r>
              <a:rPr lang="en-GB" altLang="nl-NL" sz="1800" dirty="0" smtClean="0">
                <a:ea typeface="ＭＳ Ｐゴシック" charset="-128"/>
              </a:rPr>
              <a:t>IPv6</a:t>
            </a:r>
            <a:endParaRPr lang="en-US" altLang="nl-NL" sz="18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Correspondent </a:t>
            </a:r>
            <a:r>
              <a:rPr lang="en-US" altLang="nl-NL" sz="2800" dirty="0">
                <a:solidFill>
                  <a:schemeClr val="accent2"/>
                </a:solidFill>
                <a:ea typeface="ＭＳ Ｐゴシック" charset="-128"/>
              </a:rPr>
              <a:t>Node (</a:t>
            </a:r>
            <a:r>
              <a:rPr lang="en-US" altLang="nl-NL" sz="2800" dirty="0" smtClean="0">
                <a:solidFill>
                  <a:schemeClr val="accent2"/>
                </a:solidFill>
                <a:ea typeface="ＭＳ Ｐゴシック" charset="-128"/>
              </a:rPr>
              <a:t>CN)</a:t>
            </a:r>
          </a:p>
          <a:p>
            <a:pPr marL="673200" lvl="1" indent="-457200">
              <a:buFont typeface="Arial" charset="0"/>
              <a:buChar char="•"/>
            </a:pPr>
            <a:r>
              <a:rPr lang="en-US" altLang="nl-NL" sz="1800" dirty="0" smtClean="0">
                <a:ea typeface="ＭＳ Ｐゴシック" charset="-128"/>
              </a:rPr>
              <a:t>communication </a:t>
            </a:r>
            <a:r>
              <a:rPr lang="en-US" altLang="nl-NL" sz="1800" dirty="0">
                <a:ea typeface="ＭＳ Ｐゴシック" charset="-128"/>
              </a:rPr>
              <a:t>partner</a:t>
            </a:r>
          </a:p>
          <a:p>
            <a:endParaRPr lang="en-US" altLang="nl-NL" dirty="0">
              <a:ea typeface="ＭＳ Ｐゴシック" charset="-128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Entities</a:t>
            </a:r>
            <a:r>
              <a:rPr lang="nl-NL" dirty="0" smtClean="0"/>
              <a:t> </a:t>
            </a:r>
            <a:r>
              <a:rPr lang="nl-NL" dirty="0" err="1" smtClean="0"/>
              <a:t>involved</a:t>
            </a:r>
            <a:r>
              <a:rPr lang="nl-NL" dirty="0" smtClean="0"/>
              <a:t> in Mobile IP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623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81525"/>
            <a:ext cx="4321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22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27717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21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1341438"/>
            <a:ext cx="36020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7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4188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239000" y="2895600"/>
            <a:ext cx="188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mobile end-system</a:t>
            </a:r>
          </a:p>
        </p:txBody>
      </p:sp>
      <p:cxnSp>
        <p:nvCxnSpPr>
          <p:cNvPr id="10" name="AutoShape 14"/>
          <p:cNvCxnSpPr>
            <a:cxnSpLocks noChangeShapeType="1"/>
          </p:cNvCxnSpPr>
          <p:nvPr/>
        </p:nvCxnSpPr>
        <p:spPr bwMode="auto">
          <a:xfrm flipV="1">
            <a:off x="3944938" y="4000500"/>
            <a:ext cx="31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5"/>
          <p:cNvCxnSpPr>
            <a:cxnSpLocks noChangeShapeType="1"/>
          </p:cNvCxnSpPr>
          <p:nvPr/>
        </p:nvCxnSpPr>
        <p:spPr bwMode="auto">
          <a:xfrm>
            <a:off x="2632075" y="1981200"/>
            <a:ext cx="1090613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>
            <a:off x="5146675" y="2838450"/>
            <a:ext cx="568325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743200" y="4572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0574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2743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 flipH="1">
            <a:off x="6659563" y="1484313"/>
            <a:ext cx="1066800" cy="609600"/>
            <a:chOff x="1248" y="2736"/>
            <a:chExt cx="240" cy="192"/>
          </a:xfrm>
        </p:grpSpPr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20" name="Group 594"/>
          <p:cNvGrpSpPr>
            <a:grpSpLocks/>
          </p:cNvGrpSpPr>
          <p:nvPr/>
        </p:nvGrpSpPr>
        <p:grpSpPr bwMode="auto">
          <a:xfrm>
            <a:off x="6096000" y="1371600"/>
            <a:ext cx="979488" cy="901700"/>
            <a:chOff x="2491" y="1440"/>
            <a:chExt cx="617" cy="568"/>
          </a:xfrm>
        </p:grpSpPr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Clip" r:id="rId5" imgW="4396902" imgH="1653702" progId="MS_ClipArt_Gallery.2">
                    <p:embed/>
                  </p:oleObj>
                </mc:Choice>
                <mc:Fallback>
                  <p:oleObj name="Clip" r:id="rId5" imgW="4396902" imgH="165370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715000" y="32766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7" imgW="3978613" imgH="4140740" progId="MS_ClipArt_Gallery.2">
                  <p:embed/>
                </p:oleObj>
              </mc:Choice>
              <mc:Fallback>
                <p:oleObj name="Clip" r:id="rId7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505200" y="48006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9" imgW="3978613" imgH="4140740" progId="MS_ClipArt_Gallery.2">
                  <p:embed/>
                </p:oleObj>
              </mc:Choice>
              <mc:Fallback>
                <p:oleObj name="Clip" r:id="rId9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596"/>
          <p:cNvSpPr>
            <a:spLocks noChangeShapeType="1"/>
          </p:cNvSpPr>
          <p:nvPr/>
        </p:nvSpPr>
        <p:spPr bwMode="auto">
          <a:xfrm>
            <a:off x="5943600" y="2743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6" name="Line 597"/>
          <p:cNvSpPr>
            <a:spLocks noChangeShapeType="1"/>
          </p:cNvSpPr>
          <p:nvPr/>
        </p:nvSpPr>
        <p:spPr bwMode="auto">
          <a:xfrm flipV="1">
            <a:off x="6248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7" name="Line 598"/>
          <p:cNvSpPr>
            <a:spLocks noChangeShapeType="1"/>
          </p:cNvSpPr>
          <p:nvPr/>
        </p:nvSpPr>
        <p:spPr bwMode="auto">
          <a:xfrm flipV="1">
            <a:off x="6553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1752600" y="15240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lip" r:id="rId10" imgW="3978613" imgH="4140740" progId="MS_ClipArt_Gallery.2">
                  <p:embed/>
                </p:oleObj>
              </mc:Choice>
              <mc:Fallback>
                <p:oleObj name="Clip" r:id="rId10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600"/>
          <p:cNvSpPr>
            <a:spLocks noChangeShapeType="1"/>
          </p:cNvSpPr>
          <p:nvPr/>
        </p:nvSpPr>
        <p:spPr bwMode="auto">
          <a:xfrm>
            <a:off x="838200" y="1219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0" name="Line 601"/>
          <p:cNvSpPr>
            <a:spLocks noChangeShapeType="1"/>
          </p:cNvSpPr>
          <p:nvPr/>
        </p:nvSpPr>
        <p:spPr bwMode="auto">
          <a:xfrm flipH="1">
            <a:off x="838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1" name="Text Box 602"/>
          <p:cNvSpPr txBox="1">
            <a:spLocks noChangeArrowheads="1"/>
          </p:cNvSpPr>
          <p:nvPr/>
        </p:nvSpPr>
        <p:spPr bwMode="auto">
          <a:xfrm>
            <a:off x="5943600" y="4114800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router</a:t>
            </a:r>
          </a:p>
        </p:txBody>
      </p:sp>
      <p:sp>
        <p:nvSpPr>
          <p:cNvPr id="32" name="Text Box 603"/>
          <p:cNvSpPr txBox="1">
            <a:spLocks noChangeArrowheads="1"/>
          </p:cNvSpPr>
          <p:nvPr/>
        </p:nvSpPr>
        <p:spPr bwMode="auto">
          <a:xfrm>
            <a:off x="3810000" y="5715000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router</a:t>
            </a:r>
          </a:p>
        </p:txBody>
      </p:sp>
      <p:sp>
        <p:nvSpPr>
          <p:cNvPr id="33" name="Text Box 604"/>
          <p:cNvSpPr txBox="1">
            <a:spLocks noChangeArrowheads="1"/>
          </p:cNvSpPr>
          <p:nvPr/>
        </p:nvSpPr>
        <p:spPr bwMode="auto">
          <a:xfrm>
            <a:off x="1905000" y="2438400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router</a:t>
            </a:r>
          </a:p>
        </p:txBody>
      </p:sp>
      <p:sp>
        <p:nvSpPr>
          <p:cNvPr id="34" name="Text Box 605"/>
          <p:cNvSpPr txBox="1">
            <a:spLocks noChangeArrowheads="1"/>
          </p:cNvSpPr>
          <p:nvPr/>
        </p:nvSpPr>
        <p:spPr bwMode="auto">
          <a:xfrm>
            <a:off x="1219200" y="5715000"/>
            <a:ext cx="123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end-system</a:t>
            </a:r>
          </a:p>
        </p:txBody>
      </p:sp>
      <p:sp>
        <p:nvSpPr>
          <p:cNvPr id="35" name="Text Box 606"/>
          <p:cNvSpPr txBox="1">
            <a:spLocks noChangeArrowheads="1"/>
          </p:cNvSpPr>
          <p:nvPr/>
        </p:nvSpPr>
        <p:spPr bwMode="auto">
          <a:xfrm>
            <a:off x="6689725" y="3516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FA</a:t>
            </a:r>
          </a:p>
        </p:txBody>
      </p:sp>
      <p:sp>
        <p:nvSpPr>
          <p:cNvPr id="36" name="Text Box 607"/>
          <p:cNvSpPr txBox="1">
            <a:spLocks noChangeArrowheads="1"/>
          </p:cNvSpPr>
          <p:nvPr/>
        </p:nvSpPr>
        <p:spPr bwMode="auto">
          <a:xfrm>
            <a:off x="1905000" y="10668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HA</a:t>
            </a:r>
          </a:p>
        </p:txBody>
      </p:sp>
      <p:sp>
        <p:nvSpPr>
          <p:cNvPr id="37" name="Text Box 608"/>
          <p:cNvSpPr txBox="1">
            <a:spLocks noChangeArrowheads="1"/>
          </p:cNvSpPr>
          <p:nvPr/>
        </p:nvSpPr>
        <p:spPr bwMode="auto">
          <a:xfrm>
            <a:off x="8229600" y="1524000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MN</a:t>
            </a:r>
          </a:p>
        </p:txBody>
      </p:sp>
      <p:sp>
        <p:nvSpPr>
          <p:cNvPr id="38" name="Text Box 610"/>
          <p:cNvSpPr txBox="1">
            <a:spLocks noChangeArrowheads="1"/>
          </p:cNvSpPr>
          <p:nvPr/>
        </p:nvSpPr>
        <p:spPr bwMode="auto">
          <a:xfrm>
            <a:off x="609600" y="2895600"/>
            <a:ext cx="156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 b="1"/>
              <a:t>home network</a:t>
            </a:r>
          </a:p>
        </p:txBody>
      </p:sp>
      <p:sp>
        <p:nvSpPr>
          <p:cNvPr id="39" name="Text Box 612"/>
          <p:cNvSpPr txBox="1">
            <a:spLocks noChangeArrowheads="1"/>
          </p:cNvSpPr>
          <p:nvPr/>
        </p:nvSpPr>
        <p:spPr bwMode="auto">
          <a:xfrm>
            <a:off x="7239000" y="3581400"/>
            <a:ext cx="963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 b="1"/>
              <a:t>foreign </a:t>
            </a:r>
            <a:br>
              <a:rPr lang="en-US" altLang="nl-NL" sz="1600" b="1"/>
            </a:br>
            <a:r>
              <a:rPr lang="en-US" altLang="nl-NL" sz="1600" b="1"/>
              <a:t>network</a:t>
            </a:r>
          </a:p>
        </p:txBody>
      </p:sp>
      <p:sp>
        <p:nvSpPr>
          <p:cNvPr id="40" name="Text Box 613"/>
          <p:cNvSpPr txBox="1">
            <a:spLocks noChangeArrowheads="1"/>
          </p:cNvSpPr>
          <p:nvPr/>
        </p:nvSpPr>
        <p:spPr bwMode="auto">
          <a:xfrm>
            <a:off x="0" y="3429000"/>
            <a:ext cx="2408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(physical home network</a:t>
            </a:r>
          </a:p>
          <a:p>
            <a:r>
              <a:rPr lang="en-US" altLang="nl-NL" sz="1600"/>
              <a:t>for the MN)</a:t>
            </a:r>
          </a:p>
        </p:txBody>
      </p:sp>
      <p:sp>
        <p:nvSpPr>
          <p:cNvPr id="41" name="Text Box 614"/>
          <p:cNvSpPr txBox="1">
            <a:spLocks noChangeArrowheads="1"/>
          </p:cNvSpPr>
          <p:nvPr/>
        </p:nvSpPr>
        <p:spPr bwMode="auto">
          <a:xfrm>
            <a:off x="6400800" y="4495800"/>
            <a:ext cx="2500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(current physical network </a:t>
            </a:r>
            <a:br>
              <a:rPr lang="en-US" altLang="nl-NL" sz="1600"/>
            </a:br>
            <a:r>
              <a:rPr lang="en-US" altLang="nl-NL" sz="1600"/>
              <a:t>for the MN)</a:t>
            </a:r>
          </a:p>
        </p:txBody>
      </p:sp>
      <p:sp>
        <p:nvSpPr>
          <p:cNvPr id="42" name="Text Box 616"/>
          <p:cNvSpPr txBox="1">
            <a:spLocks noChangeArrowheads="1"/>
          </p:cNvSpPr>
          <p:nvPr/>
        </p:nvSpPr>
        <p:spPr bwMode="auto">
          <a:xfrm>
            <a:off x="762000" y="49530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CN</a:t>
            </a:r>
          </a:p>
        </p:txBody>
      </p:sp>
      <p:pic>
        <p:nvPicPr>
          <p:cNvPr id="43" name="Picture 618" descr="j02359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3238"/>
            <a:ext cx="10715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619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36020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620"/>
          <p:cNvSpPr txBox="1">
            <a:spLocks noChangeArrowheads="1"/>
          </p:cNvSpPr>
          <p:nvPr/>
        </p:nvSpPr>
        <p:spPr bwMode="auto">
          <a:xfrm>
            <a:off x="3276600" y="30686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nl-NL" sz="1800"/>
              <a:t>Internet </a:t>
            </a:r>
            <a:endParaRPr lang="en-US" altLang="nl-NL" sz="1800"/>
          </a:p>
        </p:txBody>
      </p:sp>
    </p:spTree>
    <p:extLst>
      <p:ext uri="{BB962C8B-B14F-4D97-AF65-F5344CB8AC3E}">
        <p14:creationId xmlns:p14="http://schemas.microsoft.com/office/powerpoint/2010/main" val="558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transfer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mobile system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618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81525"/>
            <a:ext cx="4321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17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27717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14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36020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3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1341438"/>
            <a:ext cx="36020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11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4188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AutoShape 10"/>
          <p:cNvCxnSpPr>
            <a:cxnSpLocks noChangeShapeType="1"/>
          </p:cNvCxnSpPr>
          <p:nvPr/>
        </p:nvCxnSpPr>
        <p:spPr bwMode="auto">
          <a:xfrm flipV="1">
            <a:off x="3944938" y="4005263"/>
            <a:ext cx="38100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V="1">
            <a:off x="2286000" y="1752600"/>
            <a:ext cx="1143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>
            <a:off x="5181600" y="2843213"/>
            <a:ext cx="533400" cy="890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743200" y="4572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0574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743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 flipH="1">
            <a:off x="6629400" y="1295400"/>
            <a:ext cx="1066800" cy="609600"/>
            <a:chOff x="1248" y="2736"/>
            <a:chExt cx="240" cy="192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096000" y="1371600"/>
            <a:ext cx="979488" cy="901700"/>
            <a:chOff x="2491" y="1440"/>
            <a:chExt cx="617" cy="568"/>
          </a:xfrm>
        </p:grpSpPr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Clip" r:id="rId5" imgW="4396902" imgH="1653702" progId="MS_ClipArt_Gallery.2">
                    <p:embed/>
                  </p:oleObj>
                </mc:Choice>
                <mc:Fallback>
                  <p:oleObj name="Clip" r:id="rId5" imgW="4396902" imgH="165370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715000" y="32766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lip" r:id="rId7" imgW="3978613" imgH="4140740" progId="MS_ClipArt_Gallery.2">
                  <p:embed/>
                </p:oleObj>
              </mc:Choice>
              <mc:Fallback>
                <p:oleObj name="Clip" r:id="rId7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505200" y="48006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lip" r:id="rId9" imgW="3978613" imgH="4140740" progId="MS_ClipArt_Gallery.2">
                  <p:embed/>
                </p:oleObj>
              </mc:Choice>
              <mc:Fallback>
                <p:oleObj name="Clip" r:id="rId9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582"/>
          <p:cNvSpPr>
            <a:spLocks noChangeShapeType="1"/>
          </p:cNvSpPr>
          <p:nvPr/>
        </p:nvSpPr>
        <p:spPr bwMode="auto">
          <a:xfrm>
            <a:off x="5943600" y="2743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6" name="Line 583"/>
          <p:cNvSpPr>
            <a:spLocks noChangeShapeType="1"/>
          </p:cNvSpPr>
          <p:nvPr/>
        </p:nvSpPr>
        <p:spPr bwMode="auto">
          <a:xfrm flipV="1">
            <a:off x="6248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7" name="Line 584"/>
          <p:cNvSpPr>
            <a:spLocks noChangeShapeType="1"/>
          </p:cNvSpPr>
          <p:nvPr/>
        </p:nvSpPr>
        <p:spPr bwMode="auto">
          <a:xfrm flipV="1">
            <a:off x="6553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1752600" y="15240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lip" r:id="rId10" imgW="3978613" imgH="4140740" progId="MS_ClipArt_Gallery.2">
                  <p:embed/>
                </p:oleObj>
              </mc:Choice>
              <mc:Fallback>
                <p:oleObj name="Clip" r:id="rId10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586"/>
          <p:cNvSpPr>
            <a:spLocks noChangeShapeType="1"/>
          </p:cNvSpPr>
          <p:nvPr/>
        </p:nvSpPr>
        <p:spPr bwMode="auto">
          <a:xfrm>
            <a:off x="838200" y="1219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0" name="Line 587"/>
          <p:cNvSpPr>
            <a:spLocks noChangeShapeType="1"/>
          </p:cNvSpPr>
          <p:nvPr/>
        </p:nvSpPr>
        <p:spPr bwMode="auto">
          <a:xfrm flipH="1">
            <a:off x="838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1" name="Text Box 591"/>
          <p:cNvSpPr txBox="1">
            <a:spLocks noChangeArrowheads="1"/>
          </p:cNvSpPr>
          <p:nvPr/>
        </p:nvSpPr>
        <p:spPr bwMode="auto">
          <a:xfrm>
            <a:off x="1219200" y="5715000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sender</a:t>
            </a:r>
          </a:p>
        </p:txBody>
      </p:sp>
      <p:sp>
        <p:nvSpPr>
          <p:cNvPr id="32" name="Text Box 592"/>
          <p:cNvSpPr txBox="1">
            <a:spLocks noChangeArrowheads="1"/>
          </p:cNvSpPr>
          <p:nvPr/>
        </p:nvSpPr>
        <p:spPr bwMode="auto">
          <a:xfrm>
            <a:off x="6689725" y="3516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FA</a:t>
            </a:r>
          </a:p>
        </p:txBody>
      </p:sp>
      <p:sp>
        <p:nvSpPr>
          <p:cNvPr id="33" name="Text Box 593"/>
          <p:cNvSpPr txBox="1">
            <a:spLocks noChangeArrowheads="1"/>
          </p:cNvSpPr>
          <p:nvPr/>
        </p:nvSpPr>
        <p:spPr bwMode="auto">
          <a:xfrm>
            <a:off x="1908175" y="1125538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HA</a:t>
            </a:r>
          </a:p>
        </p:txBody>
      </p:sp>
      <p:sp>
        <p:nvSpPr>
          <p:cNvPr id="34" name="Text Box 594"/>
          <p:cNvSpPr txBox="1">
            <a:spLocks noChangeArrowheads="1"/>
          </p:cNvSpPr>
          <p:nvPr/>
        </p:nvSpPr>
        <p:spPr bwMode="auto">
          <a:xfrm>
            <a:off x="8229600" y="1524000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MN</a:t>
            </a:r>
          </a:p>
        </p:txBody>
      </p:sp>
      <p:sp>
        <p:nvSpPr>
          <p:cNvPr id="35" name="Text Box 595"/>
          <p:cNvSpPr txBox="1">
            <a:spLocks noChangeArrowheads="1"/>
          </p:cNvSpPr>
          <p:nvPr/>
        </p:nvSpPr>
        <p:spPr bwMode="auto">
          <a:xfrm>
            <a:off x="609600" y="2819400"/>
            <a:ext cx="156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 b="1"/>
              <a:t>home network</a:t>
            </a:r>
          </a:p>
        </p:txBody>
      </p:sp>
      <p:sp>
        <p:nvSpPr>
          <p:cNvPr id="36" name="Text Box 596"/>
          <p:cNvSpPr txBox="1">
            <a:spLocks noChangeArrowheads="1"/>
          </p:cNvSpPr>
          <p:nvPr/>
        </p:nvSpPr>
        <p:spPr bwMode="auto">
          <a:xfrm>
            <a:off x="7315200" y="3505200"/>
            <a:ext cx="963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 b="1"/>
              <a:t>foreign</a:t>
            </a:r>
          </a:p>
          <a:p>
            <a:r>
              <a:rPr lang="en-US" altLang="nl-NL" sz="1600" b="1"/>
              <a:t>network</a:t>
            </a:r>
          </a:p>
        </p:txBody>
      </p:sp>
      <p:sp>
        <p:nvSpPr>
          <p:cNvPr id="37" name="Freeform 599"/>
          <p:cNvSpPr>
            <a:spLocks/>
          </p:cNvSpPr>
          <p:nvPr/>
        </p:nvSpPr>
        <p:spPr bwMode="auto">
          <a:xfrm>
            <a:off x="2133600" y="2133600"/>
            <a:ext cx="1765300" cy="3073400"/>
          </a:xfrm>
          <a:custGeom>
            <a:avLst/>
            <a:gdLst>
              <a:gd name="T0" fmla="*/ 0 w 1112"/>
              <a:gd name="T1" fmla="*/ 2147483647 h 1936"/>
              <a:gd name="T2" fmla="*/ 2147483647 w 1112"/>
              <a:gd name="T3" fmla="*/ 2147483647 h 1936"/>
              <a:gd name="T4" fmla="*/ 2147483647 w 1112"/>
              <a:gd name="T5" fmla="*/ 2147483647 h 1936"/>
              <a:gd name="T6" fmla="*/ 2147483647 w 1112"/>
              <a:gd name="T7" fmla="*/ 2147483647 h 1936"/>
              <a:gd name="T8" fmla="*/ 2147483647 w 1112"/>
              <a:gd name="T9" fmla="*/ 2147483647 h 1936"/>
              <a:gd name="T10" fmla="*/ 2147483647 w 1112"/>
              <a:gd name="T11" fmla="*/ 0 h 19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2"/>
              <a:gd name="T19" fmla="*/ 0 h 1936"/>
              <a:gd name="T20" fmla="*/ 1112 w 1112"/>
              <a:gd name="T21" fmla="*/ 1936 h 19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2" h="1936">
                <a:moveTo>
                  <a:pt x="0" y="1920"/>
                </a:moveTo>
                <a:cubicBezTo>
                  <a:pt x="272" y="1928"/>
                  <a:pt x="544" y="1936"/>
                  <a:pt x="720" y="1824"/>
                </a:cubicBezTo>
                <a:cubicBezTo>
                  <a:pt x="896" y="1712"/>
                  <a:pt x="1000" y="1448"/>
                  <a:pt x="1056" y="1248"/>
                </a:cubicBezTo>
                <a:cubicBezTo>
                  <a:pt x="1112" y="1048"/>
                  <a:pt x="1088" y="800"/>
                  <a:pt x="1056" y="624"/>
                </a:cubicBezTo>
                <a:cubicBezTo>
                  <a:pt x="1024" y="448"/>
                  <a:pt x="1024" y="296"/>
                  <a:pt x="864" y="192"/>
                </a:cubicBezTo>
                <a:cubicBezTo>
                  <a:pt x="704" y="88"/>
                  <a:pt x="400" y="44"/>
                  <a:pt x="96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8" name="Freeform 601"/>
          <p:cNvSpPr>
            <a:spLocks/>
          </p:cNvSpPr>
          <p:nvPr/>
        </p:nvSpPr>
        <p:spPr bwMode="auto">
          <a:xfrm>
            <a:off x="6121400" y="1600200"/>
            <a:ext cx="1651000" cy="2133600"/>
          </a:xfrm>
          <a:custGeom>
            <a:avLst/>
            <a:gdLst>
              <a:gd name="T0" fmla="*/ 2147483647 w 1040"/>
              <a:gd name="T1" fmla="*/ 2147483647 h 1344"/>
              <a:gd name="T2" fmla="*/ 2147483647 w 1040"/>
              <a:gd name="T3" fmla="*/ 2147483647 h 1344"/>
              <a:gd name="T4" fmla="*/ 2147483647 w 1040"/>
              <a:gd name="T5" fmla="*/ 2147483647 h 1344"/>
              <a:gd name="T6" fmla="*/ 2147483647 w 1040"/>
              <a:gd name="T7" fmla="*/ 2147483647 h 1344"/>
              <a:gd name="T8" fmla="*/ 2147483647 w 1040"/>
              <a:gd name="T9" fmla="*/ 0 h 1344"/>
              <a:gd name="T10" fmla="*/ 2147483647 w 1040"/>
              <a:gd name="T11" fmla="*/ 2147483647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1344"/>
              <a:gd name="T20" fmla="*/ 1040 w 1040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1344">
                <a:moveTo>
                  <a:pt x="32" y="1344"/>
                </a:moveTo>
                <a:cubicBezTo>
                  <a:pt x="16" y="1088"/>
                  <a:pt x="0" y="832"/>
                  <a:pt x="32" y="720"/>
                </a:cubicBezTo>
                <a:cubicBezTo>
                  <a:pt x="64" y="608"/>
                  <a:pt x="192" y="744"/>
                  <a:pt x="224" y="672"/>
                </a:cubicBezTo>
                <a:cubicBezTo>
                  <a:pt x="256" y="600"/>
                  <a:pt x="224" y="400"/>
                  <a:pt x="224" y="288"/>
                </a:cubicBezTo>
                <a:cubicBezTo>
                  <a:pt x="224" y="176"/>
                  <a:pt x="88" y="0"/>
                  <a:pt x="224" y="0"/>
                </a:cubicBezTo>
                <a:cubicBezTo>
                  <a:pt x="360" y="0"/>
                  <a:pt x="700" y="144"/>
                  <a:pt x="1040" y="288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9" name="Text Box 602"/>
          <p:cNvSpPr txBox="1">
            <a:spLocks noChangeArrowheads="1"/>
          </p:cNvSpPr>
          <p:nvPr/>
        </p:nvSpPr>
        <p:spPr bwMode="auto">
          <a:xfrm>
            <a:off x="7620000" y="2819400"/>
            <a:ext cx="906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receiver</a:t>
            </a:r>
          </a:p>
        </p:txBody>
      </p:sp>
      <p:grpSp>
        <p:nvGrpSpPr>
          <p:cNvPr id="40" name="Group 620"/>
          <p:cNvGrpSpPr>
            <a:grpSpLocks/>
          </p:cNvGrpSpPr>
          <p:nvPr/>
        </p:nvGrpSpPr>
        <p:grpSpPr bwMode="auto">
          <a:xfrm>
            <a:off x="2339975" y="1628775"/>
            <a:ext cx="3649663" cy="2273300"/>
            <a:chOff x="1655" y="436"/>
            <a:chExt cx="2299" cy="1432"/>
          </a:xfrm>
        </p:grpSpPr>
        <p:sp>
          <p:nvSpPr>
            <p:cNvPr id="41" name="Freeform 603"/>
            <p:cNvSpPr>
              <a:spLocks/>
            </p:cNvSpPr>
            <p:nvPr/>
          </p:nvSpPr>
          <p:spPr bwMode="auto">
            <a:xfrm>
              <a:off x="1746" y="436"/>
              <a:ext cx="2208" cy="1296"/>
            </a:xfrm>
            <a:custGeom>
              <a:avLst/>
              <a:gdLst>
                <a:gd name="T0" fmla="*/ 0 w 2208"/>
                <a:gd name="T1" fmla="*/ 0 h 1296"/>
                <a:gd name="T2" fmla="*/ 864 w 2208"/>
                <a:gd name="T3" fmla="*/ 336 h 1296"/>
                <a:gd name="T4" fmla="*/ 1008 w 2208"/>
                <a:gd name="T5" fmla="*/ 768 h 1296"/>
                <a:gd name="T6" fmla="*/ 1680 w 2208"/>
                <a:gd name="T7" fmla="*/ 768 h 1296"/>
                <a:gd name="T8" fmla="*/ 2208 w 220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8"/>
                <a:gd name="T16" fmla="*/ 0 h 1296"/>
                <a:gd name="T17" fmla="*/ 2208 w 220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8" h="1296">
                  <a:moveTo>
                    <a:pt x="0" y="0"/>
                  </a:moveTo>
                  <a:cubicBezTo>
                    <a:pt x="348" y="104"/>
                    <a:pt x="696" y="208"/>
                    <a:pt x="864" y="336"/>
                  </a:cubicBezTo>
                  <a:cubicBezTo>
                    <a:pt x="1032" y="464"/>
                    <a:pt x="872" y="696"/>
                    <a:pt x="1008" y="768"/>
                  </a:cubicBezTo>
                  <a:cubicBezTo>
                    <a:pt x="1144" y="840"/>
                    <a:pt x="1480" y="680"/>
                    <a:pt x="1680" y="768"/>
                  </a:cubicBezTo>
                  <a:cubicBezTo>
                    <a:pt x="1880" y="856"/>
                    <a:pt x="2044" y="1076"/>
                    <a:pt x="2208" y="129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2" name="Freeform 604"/>
            <p:cNvSpPr>
              <a:spLocks/>
            </p:cNvSpPr>
            <p:nvPr/>
          </p:nvSpPr>
          <p:spPr bwMode="auto">
            <a:xfrm>
              <a:off x="1655" y="572"/>
              <a:ext cx="2208" cy="1296"/>
            </a:xfrm>
            <a:custGeom>
              <a:avLst/>
              <a:gdLst>
                <a:gd name="T0" fmla="*/ 0 w 2208"/>
                <a:gd name="T1" fmla="*/ 0 h 1296"/>
                <a:gd name="T2" fmla="*/ 864 w 2208"/>
                <a:gd name="T3" fmla="*/ 336 h 1296"/>
                <a:gd name="T4" fmla="*/ 1008 w 2208"/>
                <a:gd name="T5" fmla="*/ 768 h 1296"/>
                <a:gd name="T6" fmla="*/ 1680 w 2208"/>
                <a:gd name="T7" fmla="*/ 768 h 1296"/>
                <a:gd name="T8" fmla="*/ 2208 w 220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8"/>
                <a:gd name="T16" fmla="*/ 0 h 1296"/>
                <a:gd name="T17" fmla="*/ 2208 w 220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8" h="1296">
                  <a:moveTo>
                    <a:pt x="0" y="0"/>
                  </a:moveTo>
                  <a:cubicBezTo>
                    <a:pt x="348" y="104"/>
                    <a:pt x="696" y="208"/>
                    <a:pt x="864" y="336"/>
                  </a:cubicBezTo>
                  <a:cubicBezTo>
                    <a:pt x="1032" y="464"/>
                    <a:pt x="872" y="696"/>
                    <a:pt x="1008" y="768"/>
                  </a:cubicBezTo>
                  <a:cubicBezTo>
                    <a:pt x="1144" y="840"/>
                    <a:pt x="1480" y="680"/>
                    <a:pt x="1680" y="768"/>
                  </a:cubicBezTo>
                  <a:cubicBezTo>
                    <a:pt x="1880" y="856"/>
                    <a:pt x="2044" y="1076"/>
                    <a:pt x="2208" y="129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43" name="Freeform 600"/>
          <p:cNvSpPr>
            <a:spLocks/>
          </p:cNvSpPr>
          <p:nvPr/>
        </p:nvSpPr>
        <p:spPr bwMode="auto">
          <a:xfrm>
            <a:off x="2438400" y="1752600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2147483647 w 2208"/>
              <a:gd name="T3" fmla="*/ 2147483647 h 1296"/>
              <a:gd name="T4" fmla="*/ 2147483647 w 2208"/>
              <a:gd name="T5" fmla="*/ 2147483647 h 1296"/>
              <a:gd name="T6" fmla="*/ 2147483647 w 2208"/>
              <a:gd name="T7" fmla="*/ 2147483647 h 1296"/>
              <a:gd name="T8" fmla="*/ 2147483647 w 2208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8"/>
              <a:gd name="T16" fmla="*/ 0 h 1296"/>
              <a:gd name="T17" fmla="*/ 2208 w 2208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4" name="Text Box 605"/>
          <p:cNvSpPr txBox="1">
            <a:spLocks noChangeArrowheads="1"/>
          </p:cNvSpPr>
          <p:nvPr/>
        </p:nvSpPr>
        <p:spPr bwMode="auto">
          <a:xfrm>
            <a:off x="2193925" y="46878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b="1"/>
              <a:t>1</a:t>
            </a:r>
          </a:p>
        </p:txBody>
      </p:sp>
      <p:sp>
        <p:nvSpPr>
          <p:cNvPr id="45" name="Text Box 606"/>
          <p:cNvSpPr txBox="1">
            <a:spLocks noChangeArrowheads="1"/>
          </p:cNvSpPr>
          <p:nvPr/>
        </p:nvSpPr>
        <p:spPr bwMode="auto">
          <a:xfrm>
            <a:off x="2843213" y="12684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b="1"/>
              <a:t>2</a:t>
            </a:r>
          </a:p>
        </p:txBody>
      </p:sp>
      <p:sp>
        <p:nvSpPr>
          <p:cNvPr id="46" name="Text Box 607"/>
          <p:cNvSpPr txBox="1">
            <a:spLocks noChangeArrowheads="1"/>
          </p:cNvSpPr>
          <p:nvPr/>
        </p:nvSpPr>
        <p:spPr bwMode="auto">
          <a:xfrm>
            <a:off x="5791200" y="2819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b="1"/>
              <a:t>3</a:t>
            </a:r>
          </a:p>
        </p:txBody>
      </p:sp>
      <p:sp>
        <p:nvSpPr>
          <p:cNvPr id="47" name="Text Box 608"/>
          <p:cNvSpPr txBox="1">
            <a:spLocks noChangeArrowheads="1"/>
          </p:cNvSpPr>
          <p:nvPr/>
        </p:nvSpPr>
        <p:spPr bwMode="auto">
          <a:xfrm>
            <a:off x="4616450" y="4343400"/>
            <a:ext cx="4375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800" dirty="0"/>
              <a:t>1. Sender sends to the IP address of MN,</a:t>
            </a:r>
          </a:p>
          <a:p>
            <a:r>
              <a:rPr lang="en-US" altLang="nl-NL" sz="1800" dirty="0"/>
              <a:t>    HA intercepts </a:t>
            </a:r>
            <a:r>
              <a:rPr lang="en-US" altLang="nl-NL" sz="1800" dirty="0" smtClean="0"/>
              <a:t>packet</a:t>
            </a:r>
            <a:endParaRPr lang="en-US" altLang="nl-NL" sz="1800" dirty="0"/>
          </a:p>
          <a:p>
            <a:r>
              <a:rPr lang="en-US" altLang="nl-NL" sz="1800" dirty="0"/>
              <a:t>2. HA tunnels packet to COA, here FA, </a:t>
            </a:r>
          </a:p>
          <a:p>
            <a:r>
              <a:rPr lang="en-US" altLang="nl-NL" sz="1800" dirty="0"/>
              <a:t>    by encapsulation</a:t>
            </a:r>
          </a:p>
          <a:p>
            <a:r>
              <a:rPr lang="en-US" altLang="nl-NL" sz="1800" dirty="0"/>
              <a:t>3. FA forwards the packet </a:t>
            </a:r>
            <a:br>
              <a:rPr lang="en-US" altLang="nl-NL" sz="1800" dirty="0"/>
            </a:br>
            <a:r>
              <a:rPr lang="en-US" altLang="nl-NL" sz="1800" dirty="0"/>
              <a:t>    to the MN</a:t>
            </a:r>
          </a:p>
        </p:txBody>
      </p:sp>
      <p:sp>
        <p:nvSpPr>
          <p:cNvPr id="48" name="Text Box 610"/>
          <p:cNvSpPr txBox="1">
            <a:spLocks noChangeArrowheads="1"/>
          </p:cNvSpPr>
          <p:nvPr/>
        </p:nvSpPr>
        <p:spPr bwMode="auto">
          <a:xfrm>
            <a:off x="762000" y="49530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CN</a:t>
            </a:r>
          </a:p>
        </p:txBody>
      </p:sp>
      <p:pic>
        <p:nvPicPr>
          <p:cNvPr id="49" name="Picture 612" descr="j02359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3238"/>
            <a:ext cx="10715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616"/>
          <p:cNvSpPr txBox="1">
            <a:spLocks noChangeArrowheads="1"/>
          </p:cNvSpPr>
          <p:nvPr/>
        </p:nvSpPr>
        <p:spPr bwMode="auto">
          <a:xfrm>
            <a:off x="3276600" y="30686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nl-NL" sz="1800"/>
              <a:t>Internet </a:t>
            </a:r>
            <a:endParaRPr lang="en-US" altLang="nl-NL" sz="1800"/>
          </a:p>
        </p:txBody>
      </p:sp>
      <p:cxnSp>
        <p:nvCxnSpPr>
          <p:cNvPr id="51" name="AutoShape 621"/>
          <p:cNvCxnSpPr>
            <a:cxnSpLocks noChangeShapeType="1"/>
          </p:cNvCxnSpPr>
          <p:nvPr/>
        </p:nvCxnSpPr>
        <p:spPr bwMode="auto">
          <a:xfrm>
            <a:off x="2400300" y="1752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Line 622"/>
          <p:cNvSpPr>
            <a:spLocks noChangeShapeType="1"/>
          </p:cNvSpPr>
          <p:nvPr/>
        </p:nvSpPr>
        <p:spPr bwMode="auto">
          <a:xfrm>
            <a:off x="2051050" y="2420938"/>
            <a:ext cx="9366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43" grpId="0" animBg="1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transfer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mobile system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pic>
        <p:nvPicPr>
          <p:cNvPr id="5" name="Picture 611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81525"/>
            <a:ext cx="4321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9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575"/>
            <a:ext cx="36020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10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27717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8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1341438"/>
            <a:ext cx="36020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6" descr="j02857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4188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AutoShape 9"/>
          <p:cNvCxnSpPr>
            <a:cxnSpLocks noChangeShapeType="1"/>
          </p:cNvCxnSpPr>
          <p:nvPr/>
        </p:nvCxnSpPr>
        <p:spPr bwMode="auto">
          <a:xfrm flipV="1">
            <a:off x="3944938" y="4005263"/>
            <a:ext cx="38100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>
            <a:off x="2632075" y="1981200"/>
            <a:ext cx="1125538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5181600" y="2843213"/>
            <a:ext cx="533400" cy="890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743200" y="4572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574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2743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 flipH="1">
            <a:off x="6629400" y="1295400"/>
            <a:ext cx="1066800" cy="609600"/>
            <a:chOff x="1248" y="2736"/>
            <a:chExt cx="240" cy="192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096000" y="1371600"/>
            <a:ext cx="979488" cy="901700"/>
            <a:chOff x="2491" y="1440"/>
            <a:chExt cx="617" cy="568"/>
          </a:xfrm>
        </p:grpSpPr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Clip" r:id="rId5" imgW="4396902" imgH="1653702" progId="MS_ClipArt_Gallery.2">
                    <p:embed/>
                  </p:oleObj>
                </mc:Choice>
                <mc:Fallback>
                  <p:oleObj name="Clip" r:id="rId5" imgW="4396902" imgH="165370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5715000" y="32766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lip" r:id="rId7" imgW="3978613" imgH="4140740" progId="MS_ClipArt_Gallery.2">
                  <p:embed/>
                </p:oleObj>
              </mc:Choice>
              <mc:Fallback>
                <p:oleObj name="Clip" r:id="rId7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505200" y="48006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lip" r:id="rId9" imgW="3978613" imgH="4140740" progId="MS_ClipArt_Gallery.2">
                  <p:embed/>
                </p:oleObj>
              </mc:Choice>
              <mc:Fallback>
                <p:oleObj name="Clip" r:id="rId9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581"/>
          <p:cNvSpPr>
            <a:spLocks noChangeShapeType="1"/>
          </p:cNvSpPr>
          <p:nvPr/>
        </p:nvSpPr>
        <p:spPr bwMode="auto">
          <a:xfrm>
            <a:off x="5943600" y="2743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6" name="Line 582"/>
          <p:cNvSpPr>
            <a:spLocks noChangeShapeType="1"/>
          </p:cNvSpPr>
          <p:nvPr/>
        </p:nvSpPr>
        <p:spPr bwMode="auto">
          <a:xfrm flipV="1">
            <a:off x="6248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7" name="Line 583"/>
          <p:cNvSpPr>
            <a:spLocks noChangeShapeType="1"/>
          </p:cNvSpPr>
          <p:nvPr/>
        </p:nvSpPr>
        <p:spPr bwMode="auto">
          <a:xfrm flipV="1">
            <a:off x="6553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1752600" y="1524000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lip" r:id="rId10" imgW="3978613" imgH="4140740" progId="MS_ClipArt_Gallery.2">
                  <p:embed/>
                </p:oleObj>
              </mc:Choice>
              <mc:Fallback>
                <p:oleObj name="Clip" r:id="rId10" imgW="3978613" imgH="4140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585"/>
          <p:cNvSpPr>
            <a:spLocks noChangeShapeType="1"/>
          </p:cNvSpPr>
          <p:nvPr/>
        </p:nvSpPr>
        <p:spPr bwMode="auto">
          <a:xfrm>
            <a:off x="838200" y="1219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0" name="Line 586"/>
          <p:cNvSpPr>
            <a:spLocks noChangeShapeType="1"/>
          </p:cNvSpPr>
          <p:nvPr/>
        </p:nvSpPr>
        <p:spPr bwMode="auto">
          <a:xfrm flipH="1">
            <a:off x="838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1" name="Text Box 587"/>
          <p:cNvSpPr txBox="1">
            <a:spLocks noChangeArrowheads="1"/>
          </p:cNvSpPr>
          <p:nvPr/>
        </p:nvSpPr>
        <p:spPr bwMode="auto">
          <a:xfrm>
            <a:off x="1219200" y="5715000"/>
            <a:ext cx="906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receiver</a:t>
            </a:r>
          </a:p>
        </p:txBody>
      </p:sp>
      <p:sp>
        <p:nvSpPr>
          <p:cNvPr id="32" name="Text Box 588"/>
          <p:cNvSpPr txBox="1">
            <a:spLocks noChangeArrowheads="1"/>
          </p:cNvSpPr>
          <p:nvPr/>
        </p:nvSpPr>
        <p:spPr bwMode="auto">
          <a:xfrm>
            <a:off x="6689725" y="3516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FA</a:t>
            </a:r>
          </a:p>
        </p:txBody>
      </p:sp>
      <p:sp>
        <p:nvSpPr>
          <p:cNvPr id="33" name="Text Box 589"/>
          <p:cNvSpPr txBox="1">
            <a:spLocks noChangeArrowheads="1"/>
          </p:cNvSpPr>
          <p:nvPr/>
        </p:nvSpPr>
        <p:spPr bwMode="auto">
          <a:xfrm>
            <a:off x="1905000" y="10668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HA</a:t>
            </a:r>
          </a:p>
        </p:txBody>
      </p:sp>
      <p:sp>
        <p:nvSpPr>
          <p:cNvPr id="34" name="Text Box 590"/>
          <p:cNvSpPr txBox="1">
            <a:spLocks noChangeArrowheads="1"/>
          </p:cNvSpPr>
          <p:nvPr/>
        </p:nvSpPr>
        <p:spPr bwMode="auto">
          <a:xfrm>
            <a:off x="8229600" y="1524000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MN</a:t>
            </a:r>
          </a:p>
        </p:txBody>
      </p:sp>
      <p:sp>
        <p:nvSpPr>
          <p:cNvPr id="35" name="Text Box 591"/>
          <p:cNvSpPr txBox="1">
            <a:spLocks noChangeArrowheads="1"/>
          </p:cNvSpPr>
          <p:nvPr/>
        </p:nvSpPr>
        <p:spPr bwMode="auto">
          <a:xfrm>
            <a:off x="609600" y="2819400"/>
            <a:ext cx="156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 b="1"/>
              <a:t>home network</a:t>
            </a:r>
          </a:p>
        </p:txBody>
      </p:sp>
      <p:sp>
        <p:nvSpPr>
          <p:cNvPr id="36" name="Text Box 592"/>
          <p:cNvSpPr txBox="1">
            <a:spLocks noChangeArrowheads="1"/>
          </p:cNvSpPr>
          <p:nvPr/>
        </p:nvSpPr>
        <p:spPr bwMode="auto">
          <a:xfrm>
            <a:off x="7315200" y="3581400"/>
            <a:ext cx="963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 b="1"/>
              <a:t>foreign</a:t>
            </a:r>
            <a:br>
              <a:rPr lang="en-US" altLang="nl-NL" sz="1600" b="1"/>
            </a:br>
            <a:r>
              <a:rPr lang="en-US" altLang="nl-NL" sz="1600" b="1"/>
              <a:t>network</a:t>
            </a:r>
          </a:p>
        </p:txBody>
      </p:sp>
      <p:sp>
        <p:nvSpPr>
          <p:cNvPr id="37" name="Text Box 595"/>
          <p:cNvSpPr txBox="1">
            <a:spLocks noChangeArrowheads="1"/>
          </p:cNvSpPr>
          <p:nvPr/>
        </p:nvSpPr>
        <p:spPr bwMode="auto">
          <a:xfrm>
            <a:off x="7620000" y="2819400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600"/>
              <a:t>sender</a:t>
            </a:r>
          </a:p>
        </p:txBody>
      </p:sp>
      <p:sp>
        <p:nvSpPr>
          <p:cNvPr id="38" name="Text Box 599"/>
          <p:cNvSpPr txBox="1">
            <a:spLocks noChangeArrowheads="1"/>
          </p:cNvSpPr>
          <p:nvPr/>
        </p:nvSpPr>
        <p:spPr bwMode="auto">
          <a:xfrm>
            <a:off x="7620000" y="1447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" name="Text Box 602"/>
          <p:cNvSpPr txBox="1">
            <a:spLocks noChangeArrowheads="1"/>
          </p:cNvSpPr>
          <p:nvPr/>
        </p:nvSpPr>
        <p:spPr bwMode="auto">
          <a:xfrm>
            <a:off x="4648200" y="4572000"/>
            <a:ext cx="363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1800"/>
              <a:t>1. Sender sends to the IP address</a:t>
            </a:r>
            <a:br>
              <a:rPr lang="en-US" altLang="nl-NL" sz="1800"/>
            </a:br>
            <a:r>
              <a:rPr lang="en-US" altLang="nl-NL" sz="1800"/>
              <a:t>    of the receiver as usual,</a:t>
            </a:r>
            <a:br>
              <a:rPr lang="en-US" altLang="nl-NL" sz="1800"/>
            </a:br>
            <a:r>
              <a:rPr lang="en-US" altLang="nl-NL" sz="1800"/>
              <a:t>    FA works as default router</a:t>
            </a:r>
          </a:p>
        </p:txBody>
      </p:sp>
      <p:sp>
        <p:nvSpPr>
          <p:cNvPr id="40" name="Freeform 603"/>
          <p:cNvSpPr>
            <a:spLocks/>
          </p:cNvSpPr>
          <p:nvPr/>
        </p:nvSpPr>
        <p:spPr bwMode="auto">
          <a:xfrm>
            <a:off x="1905000" y="1447800"/>
            <a:ext cx="6096000" cy="3962400"/>
          </a:xfrm>
          <a:custGeom>
            <a:avLst/>
            <a:gdLst>
              <a:gd name="T0" fmla="*/ 2147483647 w 3840"/>
              <a:gd name="T1" fmla="*/ 2147483647 h 2496"/>
              <a:gd name="T2" fmla="*/ 2147483647 w 3840"/>
              <a:gd name="T3" fmla="*/ 0 h 2496"/>
              <a:gd name="T4" fmla="*/ 2147483647 w 3840"/>
              <a:gd name="T5" fmla="*/ 2147483647 h 2496"/>
              <a:gd name="T6" fmla="*/ 2147483647 w 3840"/>
              <a:gd name="T7" fmla="*/ 2147483647 h 2496"/>
              <a:gd name="T8" fmla="*/ 2147483647 w 3840"/>
              <a:gd name="T9" fmla="*/ 2147483647 h 2496"/>
              <a:gd name="T10" fmla="*/ 2147483647 w 3840"/>
              <a:gd name="T11" fmla="*/ 2147483647 h 2496"/>
              <a:gd name="T12" fmla="*/ 2147483647 w 3840"/>
              <a:gd name="T13" fmla="*/ 2147483647 h 2496"/>
              <a:gd name="T14" fmla="*/ 2147483647 w 3840"/>
              <a:gd name="T15" fmla="*/ 2147483647 h 2496"/>
              <a:gd name="T16" fmla="*/ 2147483647 w 3840"/>
              <a:gd name="T17" fmla="*/ 2147483647 h 2496"/>
              <a:gd name="T18" fmla="*/ 2147483647 w 3840"/>
              <a:gd name="T19" fmla="*/ 2147483647 h 2496"/>
              <a:gd name="T20" fmla="*/ 2147483647 w 3840"/>
              <a:gd name="T21" fmla="*/ 2147483647 h 2496"/>
              <a:gd name="T22" fmla="*/ 0 w 3840"/>
              <a:gd name="T23" fmla="*/ 2147483647 h 24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840"/>
              <a:gd name="T37" fmla="*/ 0 h 2496"/>
              <a:gd name="T38" fmla="*/ 3840 w 3840"/>
              <a:gd name="T39" fmla="*/ 2496 h 249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840" h="2496">
                <a:moveTo>
                  <a:pt x="3840" y="384"/>
                </a:moveTo>
                <a:cubicBezTo>
                  <a:pt x="3476" y="192"/>
                  <a:pt x="3112" y="0"/>
                  <a:pt x="2928" y="0"/>
                </a:cubicBezTo>
                <a:cubicBezTo>
                  <a:pt x="2744" y="0"/>
                  <a:pt x="2736" y="264"/>
                  <a:pt x="2736" y="384"/>
                </a:cubicBezTo>
                <a:cubicBezTo>
                  <a:pt x="2736" y="504"/>
                  <a:pt x="2928" y="640"/>
                  <a:pt x="2928" y="720"/>
                </a:cubicBezTo>
                <a:cubicBezTo>
                  <a:pt x="2928" y="800"/>
                  <a:pt x="2776" y="728"/>
                  <a:pt x="2736" y="864"/>
                </a:cubicBezTo>
                <a:cubicBezTo>
                  <a:pt x="2696" y="1000"/>
                  <a:pt x="2816" y="1528"/>
                  <a:pt x="2688" y="1536"/>
                </a:cubicBezTo>
                <a:cubicBezTo>
                  <a:pt x="2560" y="1544"/>
                  <a:pt x="2192" y="960"/>
                  <a:pt x="1968" y="912"/>
                </a:cubicBezTo>
                <a:cubicBezTo>
                  <a:pt x="1744" y="864"/>
                  <a:pt x="1464" y="1032"/>
                  <a:pt x="1344" y="1248"/>
                </a:cubicBezTo>
                <a:cubicBezTo>
                  <a:pt x="1224" y="1464"/>
                  <a:pt x="1376" y="2024"/>
                  <a:pt x="1248" y="2208"/>
                </a:cubicBezTo>
                <a:cubicBezTo>
                  <a:pt x="1120" y="2392"/>
                  <a:pt x="704" y="2312"/>
                  <a:pt x="576" y="2352"/>
                </a:cubicBezTo>
                <a:cubicBezTo>
                  <a:pt x="448" y="2392"/>
                  <a:pt x="576" y="2424"/>
                  <a:pt x="480" y="2448"/>
                </a:cubicBezTo>
                <a:cubicBezTo>
                  <a:pt x="384" y="2472"/>
                  <a:pt x="192" y="2484"/>
                  <a:pt x="0" y="2496"/>
                </a:cubicBez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" name="Text Box 605"/>
          <p:cNvSpPr txBox="1">
            <a:spLocks noChangeArrowheads="1"/>
          </p:cNvSpPr>
          <p:nvPr/>
        </p:nvSpPr>
        <p:spPr bwMode="auto">
          <a:xfrm>
            <a:off x="762000" y="49530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nl-NL" sz="2000" b="1"/>
              <a:t>CN</a:t>
            </a:r>
          </a:p>
        </p:txBody>
      </p:sp>
      <p:pic>
        <p:nvPicPr>
          <p:cNvPr id="42" name="Picture 607" descr="j02359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3238"/>
            <a:ext cx="10715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612"/>
          <p:cNvSpPr txBox="1">
            <a:spLocks noChangeArrowheads="1"/>
          </p:cNvSpPr>
          <p:nvPr/>
        </p:nvSpPr>
        <p:spPr bwMode="auto">
          <a:xfrm>
            <a:off x="3276600" y="30686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nl-NL" sz="1800"/>
              <a:t>Internet </a:t>
            </a:r>
            <a:endParaRPr lang="en-US" altLang="nl-NL" sz="1800"/>
          </a:p>
        </p:txBody>
      </p:sp>
    </p:spTree>
    <p:extLst>
      <p:ext uri="{BB962C8B-B14F-4D97-AF65-F5344CB8AC3E}">
        <p14:creationId xmlns:p14="http://schemas.microsoft.com/office/powerpoint/2010/main" val="14424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Macintosh PowerPoint</Application>
  <PresentationFormat>Diavoorstelling (4:3)</PresentationFormat>
  <Paragraphs>159</Paragraphs>
  <Slides>13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Calibri</vt:lpstr>
      <vt:lpstr>Mangal</vt:lpstr>
      <vt:lpstr>ＭＳ Ｐゴシック</vt:lpstr>
      <vt:lpstr>Arial</vt:lpstr>
      <vt:lpstr>Wingdings</vt:lpstr>
      <vt:lpstr>Kantoorthema</vt:lpstr>
      <vt:lpstr>Microsoft Clip Gallery</vt:lpstr>
      <vt:lpstr>PowerPoint-presentatie</vt:lpstr>
      <vt:lpstr>Telecommunicatiesystemen</vt:lpstr>
      <vt:lpstr>Motivation for Mobile IP</vt:lpstr>
      <vt:lpstr>Requirements to Mobile IP (RFC 5944, before: RFC 3344)</vt:lpstr>
      <vt:lpstr>Entities involved in Mobile IP</vt:lpstr>
      <vt:lpstr>Entities involved in Mobile IP</vt:lpstr>
      <vt:lpstr>Entities involved in Mobile IP</vt:lpstr>
      <vt:lpstr>Data transfer to the mobile system</vt:lpstr>
      <vt:lpstr>Data transfer from the mobile system</vt:lpstr>
      <vt:lpstr>Mobile IP: Overview</vt:lpstr>
      <vt:lpstr>Network integration (1)</vt:lpstr>
      <vt:lpstr>Network Integration (2)</vt:lpstr>
      <vt:lpstr>PowerPoint-presentatie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2017-10-10T12:43:01Z</dcterms:modified>
</cp:coreProperties>
</file>