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54FD-47FA-448D-A873-7AD16D2E3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8C74E7-2D88-4356-B6F8-563C5B141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2908E4-A70E-4579-B44C-E1C7843476C1}"/>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5" name="Footer Placeholder 4">
            <a:extLst>
              <a:ext uri="{FF2B5EF4-FFF2-40B4-BE49-F238E27FC236}">
                <a16:creationId xmlns:a16="http://schemas.microsoft.com/office/drawing/2014/main" id="{8251BFCA-A298-4752-B8B0-5E1F17E34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9BDC-34ED-4C9E-8F21-1A5F8295FE80}"/>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395885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5E5A-C676-4ED5-AECC-FF027E4BAF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77A6C5-6A03-4357-9F76-DF77BEF4E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CD267-9FD5-4D49-81E5-4EC8D8F28A65}"/>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5" name="Footer Placeholder 4">
            <a:extLst>
              <a:ext uri="{FF2B5EF4-FFF2-40B4-BE49-F238E27FC236}">
                <a16:creationId xmlns:a16="http://schemas.microsoft.com/office/drawing/2014/main" id="{8E7946D3-0515-4EC9-8551-E342A3452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59C52-1760-411E-96C1-E7013478FF90}"/>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222449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3B09C-90E7-4076-AB7E-950E55BA1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331D60-A307-4B5A-8513-F516F6C75F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52046-1033-4D54-B7C1-01F8160F490E}"/>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5" name="Footer Placeholder 4">
            <a:extLst>
              <a:ext uri="{FF2B5EF4-FFF2-40B4-BE49-F238E27FC236}">
                <a16:creationId xmlns:a16="http://schemas.microsoft.com/office/drawing/2014/main" id="{2389F0C5-AA90-4424-9336-774263B92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4B7ED-C37F-4EC2-A5E0-84523BC3140F}"/>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425856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BC4C-C161-4DD3-A8C6-705F9E326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B0849-FFFA-4480-BA1F-242BBABCA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D4E28-92BF-48F2-B143-1F14FD4CEBDC}"/>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5" name="Footer Placeholder 4">
            <a:extLst>
              <a:ext uri="{FF2B5EF4-FFF2-40B4-BE49-F238E27FC236}">
                <a16:creationId xmlns:a16="http://schemas.microsoft.com/office/drawing/2014/main" id="{7834A58E-B4B6-49DE-BFDB-41097605C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DD3BA-9A54-4EFB-8B6E-173FCFC35570}"/>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21590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97F9-D3AE-467D-AE47-4C52DE7117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31893-F1A0-49D0-8399-E43184F45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50AE3-5029-4221-83B6-D14DA8D6DD63}"/>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5" name="Footer Placeholder 4">
            <a:extLst>
              <a:ext uri="{FF2B5EF4-FFF2-40B4-BE49-F238E27FC236}">
                <a16:creationId xmlns:a16="http://schemas.microsoft.com/office/drawing/2014/main" id="{69474BDD-E303-4CA3-A3F1-C3E581BBF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57D60-7FD2-4D74-BD15-F9FCBFE014E3}"/>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181834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59EF-5500-4477-93E5-C27834114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BCE63-1F23-4E11-8C77-9735DEA3F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8CACB-40A7-4208-AE94-2D0BE942A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CDFB4A-C0A4-4B37-934E-6ECD3EE402FB}"/>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6" name="Footer Placeholder 5">
            <a:extLst>
              <a:ext uri="{FF2B5EF4-FFF2-40B4-BE49-F238E27FC236}">
                <a16:creationId xmlns:a16="http://schemas.microsoft.com/office/drawing/2014/main" id="{1169F5ED-4CDD-4414-82FA-358F96BFB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BE53F-EA5C-4213-940D-490609CD347C}"/>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315664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4F3C-918E-4FC1-94E2-2CC5C66B9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3CFD9-BBEC-4E35-9E7D-CDA07D1BC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92C4F-F56A-49E9-A7A5-03704FC6DD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2CD0C6-F4B9-44EC-9DCD-057AB78D1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58150-EB1B-499E-B5DF-21C552B8C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20014D-A14A-4510-B97A-8E4ACD6DD8A2}"/>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8" name="Footer Placeholder 7">
            <a:extLst>
              <a:ext uri="{FF2B5EF4-FFF2-40B4-BE49-F238E27FC236}">
                <a16:creationId xmlns:a16="http://schemas.microsoft.com/office/drawing/2014/main" id="{FFF16F65-AE9F-4A97-89D7-745939D933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6E2C80-AC16-4997-91A6-E557D06786B8}"/>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265741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E35F-886A-4C62-B5AA-3F11F6D7D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CBE88-3FC2-4187-AC06-B54D29862A47}"/>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4" name="Footer Placeholder 3">
            <a:extLst>
              <a:ext uri="{FF2B5EF4-FFF2-40B4-BE49-F238E27FC236}">
                <a16:creationId xmlns:a16="http://schemas.microsoft.com/office/drawing/2014/main" id="{029967CB-436D-4376-891D-4F1BF83BCA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977D0-CFAB-4367-8AEC-912F604EB318}"/>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135441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46601-CBC6-4573-B8CF-4E225D899171}"/>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3" name="Footer Placeholder 2">
            <a:extLst>
              <a:ext uri="{FF2B5EF4-FFF2-40B4-BE49-F238E27FC236}">
                <a16:creationId xmlns:a16="http://schemas.microsoft.com/office/drawing/2014/main" id="{58F8CF40-F82C-4B27-8D5A-4797505481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BCCB99-2018-403F-8D43-C22B557528FA}"/>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24930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E362-C1E7-4B95-A2DA-E9B837AEC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8132F-31D7-4767-8A46-3CA0004B1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031EF0-5CA1-4B0D-BF53-15F36365A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EC745-7B29-4EBA-8FCA-DD0C6B8C0A68}"/>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6" name="Footer Placeholder 5">
            <a:extLst>
              <a:ext uri="{FF2B5EF4-FFF2-40B4-BE49-F238E27FC236}">
                <a16:creationId xmlns:a16="http://schemas.microsoft.com/office/drawing/2014/main" id="{D4567B13-0CFB-4BBF-87CA-47DC2D4BC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FA9D7-9E1D-44A8-AC7C-3C0C7B90B069}"/>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62008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C060-9927-4D8E-9694-1453443D0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C167A-312D-4542-B46C-19E33C903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C3784C-3A98-4981-9562-BED7F83E0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D72EF-E378-4D0E-8519-F3266BA1253C}"/>
              </a:ext>
            </a:extLst>
          </p:cNvPr>
          <p:cNvSpPr>
            <a:spLocks noGrp="1"/>
          </p:cNvSpPr>
          <p:nvPr>
            <p:ph type="dt" sz="half" idx="10"/>
          </p:nvPr>
        </p:nvSpPr>
        <p:spPr/>
        <p:txBody>
          <a:bodyPr/>
          <a:lstStyle/>
          <a:p>
            <a:fld id="{9908EBC2-42DD-4C5B-969A-8277E8F615A6}" type="datetimeFigureOut">
              <a:rPr lang="en-US" smtClean="0"/>
              <a:t>2/15/2021</a:t>
            </a:fld>
            <a:endParaRPr lang="en-US"/>
          </a:p>
        </p:txBody>
      </p:sp>
      <p:sp>
        <p:nvSpPr>
          <p:cNvPr id="6" name="Footer Placeholder 5">
            <a:extLst>
              <a:ext uri="{FF2B5EF4-FFF2-40B4-BE49-F238E27FC236}">
                <a16:creationId xmlns:a16="http://schemas.microsoft.com/office/drawing/2014/main" id="{8C5854DF-72ED-41B4-8955-BDD4DA28E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5DD8A-CA93-4BA6-AFE0-52BFE50BB20B}"/>
              </a:ext>
            </a:extLst>
          </p:cNvPr>
          <p:cNvSpPr>
            <a:spLocks noGrp="1"/>
          </p:cNvSpPr>
          <p:nvPr>
            <p:ph type="sldNum" sz="quarter" idx="12"/>
          </p:nvPr>
        </p:nvSpPr>
        <p:spPr/>
        <p:txBody>
          <a:bodyPr/>
          <a:lstStyle/>
          <a:p>
            <a:fld id="{B61C4A2D-450B-4E8C-B812-5DF4C46F6E28}" type="slidenum">
              <a:rPr lang="en-US" smtClean="0"/>
              <a:t>‹#›</a:t>
            </a:fld>
            <a:endParaRPr lang="en-US"/>
          </a:p>
        </p:txBody>
      </p:sp>
    </p:spTree>
    <p:extLst>
      <p:ext uri="{BB962C8B-B14F-4D97-AF65-F5344CB8AC3E}">
        <p14:creationId xmlns:p14="http://schemas.microsoft.com/office/powerpoint/2010/main" val="368904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B52AA-BE91-4ABC-8F25-3E7A2D699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966FEE-8A57-452E-A11D-0A1D18079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C3A6A-DCBC-44E3-9700-FA5D3CA75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8EBC2-42DD-4C5B-969A-8277E8F615A6}" type="datetimeFigureOut">
              <a:rPr lang="en-US" smtClean="0"/>
              <a:t>2/15/2021</a:t>
            </a:fld>
            <a:endParaRPr lang="en-US"/>
          </a:p>
        </p:txBody>
      </p:sp>
      <p:sp>
        <p:nvSpPr>
          <p:cNvPr id="5" name="Footer Placeholder 4">
            <a:extLst>
              <a:ext uri="{FF2B5EF4-FFF2-40B4-BE49-F238E27FC236}">
                <a16:creationId xmlns:a16="http://schemas.microsoft.com/office/drawing/2014/main" id="{D6A8E2E7-C8D7-495B-870B-E89EAD095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F7280D-8DBF-444C-AABF-0537B3726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C4A2D-450B-4E8C-B812-5DF4C46F6E28}" type="slidenum">
              <a:rPr lang="en-US" smtClean="0"/>
              <a:t>‹#›</a:t>
            </a:fld>
            <a:endParaRPr lang="en-US"/>
          </a:p>
        </p:txBody>
      </p:sp>
    </p:spTree>
    <p:extLst>
      <p:ext uri="{BB962C8B-B14F-4D97-AF65-F5344CB8AC3E}">
        <p14:creationId xmlns:p14="http://schemas.microsoft.com/office/powerpoint/2010/main" val="340899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8C54-CDAB-484B-991B-E73A7CD6A550}"/>
              </a:ext>
            </a:extLst>
          </p:cNvPr>
          <p:cNvSpPr>
            <a:spLocks noGrp="1"/>
          </p:cNvSpPr>
          <p:nvPr>
            <p:ph type="ctrTitle"/>
          </p:nvPr>
        </p:nvSpPr>
        <p:spPr/>
        <p:txBody>
          <a:bodyPr>
            <a:normAutofit/>
          </a:bodyPr>
          <a:lstStyle/>
          <a:p>
            <a:r>
              <a:rPr lang="en-US" sz="3600" b="1" i="0" dirty="0">
                <a:solidFill>
                  <a:srgbClr val="000000"/>
                </a:solidFill>
                <a:effectLst/>
                <a:latin typeface="Helvetica Neue"/>
              </a:rPr>
              <a:t>Capstone Project: The Battle of the Neighborhoods</a:t>
            </a:r>
            <a:br>
              <a:rPr lang="en-US" b="1"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707DABF9-ECB0-4C0C-AA58-029B4FF524C9}"/>
              </a:ext>
            </a:extLst>
          </p:cNvPr>
          <p:cNvSpPr>
            <a:spLocks noGrp="1"/>
          </p:cNvSpPr>
          <p:nvPr>
            <p:ph type="subTitle" idx="1"/>
          </p:nvPr>
        </p:nvSpPr>
        <p:spPr/>
        <p:txBody>
          <a:bodyPr/>
          <a:lstStyle/>
          <a:p>
            <a:r>
              <a:rPr lang="en-US" dirty="0"/>
              <a:t>Determining Suitable Neighborhoods For a New Pizza Parlor in New York City.</a:t>
            </a:r>
          </a:p>
        </p:txBody>
      </p:sp>
    </p:spTree>
    <p:extLst>
      <p:ext uri="{BB962C8B-B14F-4D97-AF65-F5344CB8AC3E}">
        <p14:creationId xmlns:p14="http://schemas.microsoft.com/office/powerpoint/2010/main" val="88651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0818-1176-41B1-BFEA-D89689F48C7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991E21-5A05-4213-B09C-3255F10B6CA9}"/>
              </a:ext>
            </a:extLst>
          </p:cNvPr>
          <p:cNvSpPr>
            <a:spLocks noGrp="1"/>
          </p:cNvSpPr>
          <p:nvPr>
            <p:ph idx="1"/>
          </p:nvPr>
        </p:nvSpPr>
        <p:spPr/>
        <p:txBody>
          <a:bodyPr/>
          <a:lstStyle/>
          <a:p>
            <a:pPr marL="0" indent="0">
              <a:buNone/>
            </a:pPr>
            <a:r>
              <a:rPr lang="en-US" b="0" i="0" dirty="0" err="1">
                <a:solidFill>
                  <a:srgbClr val="000000"/>
                </a:solidFill>
                <a:effectLst/>
              </a:rPr>
              <a:t>KMeans</a:t>
            </a:r>
            <a:r>
              <a:rPr lang="en-US" b="0" i="0" dirty="0">
                <a:solidFill>
                  <a:srgbClr val="000000"/>
                </a:solidFill>
                <a:effectLst/>
              </a:rPr>
              <a:t> clustering is a powerful algorithm that can provide us with good insights of how data is distributed. Of course, there are other factors that can improve our decision making such as demographics and psychographic data.</a:t>
            </a:r>
            <a:endParaRPr lang="en-US" dirty="0"/>
          </a:p>
        </p:txBody>
      </p:sp>
    </p:spTree>
    <p:extLst>
      <p:ext uri="{BB962C8B-B14F-4D97-AF65-F5344CB8AC3E}">
        <p14:creationId xmlns:p14="http://schemas.microsoft.com/office/powerpoint/2010/main" val="40939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B84-316F-479A-84F6-25453221C69B}"/>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838AAF50-89AC-41CB-AEC5-69632883EC23}"/>
              </a:ext>
            </a:extLst>
          </p:cNvPr>
          <p:cNvSpPr>
            <a:spLocks noGrp="1"/>
          </p:cNvSpPr>
          <p:nvPr>
            <p:ph idx="1"/>
          </p:nvPr>
        </p:nvSpPr>
        <p:spPr/>
        <p:txBody>
          <a:bodyPr/>
          <a:lstStyle/>
          <a:p>
            <a:r>
              <a:rPr lang="en-US" dirty="0"/>
              <a:t>Pizzerias are all over New York City in high amounts</a:t>
            </a:r>
          </a:p>
          <a:p>
            <a:pPr marL="0" indent="0">
              <a:buNone/>
            </a:pPr>
            <a:endParaRPr lang="en-US" dirty="0"/>
          </a:p>
          <a:p>
            <a:r>
              <a:rPr lang="en-US" dirty="0"/>
              <a:t>Stakeholders may encounter a lot of competition when opening a new location</a:t>
            </a:r>
          </a:p>
          <a:p>
            <a:endParaRPr lang="en-US" dirty="0"/>
          </a:p>
          <a:p>
            <a:r>
              <a:rPr lang="en-US" dirty="0"/>
              <a:t>K-Means clustering will help us find a suitable location</a:t>
            </a:r>
          </a:p>
        </p:txBody>
      </p:sp>
    </p:spTree>
    <p:extLst>
      <p:ext uri="{BB962C8B-B14F-4D97-AF65-F5344CB8AC3E}">
        <p14:creationId xmlns:p14="http://schemas.microsoft.com/office/powerpoint/2010/main" val="214880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2B65-0AF0-4514-8CF1-67F844F0BC4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E6B29D6-9863-4606-BD0B-B63A5A856276}"/>
              </a:ext>
            </a:extLst>
          </p:cNvPr>
          <p:cNvSpPr>
            <a:spLocks noGrp="1"/>
          </p:cNvSpPr>
          <p:nvPr>
            <p:ph idx="1"/>
          </p:nvPr>
        </p:nvSpPr>
        <p:spPr/>
        <p:txBody>
          <a:bodyPr/>
          <a:lstStyle/>
          <a:p>
            <a:pPr marL="0" indent="0">
              <a:buNone/>
            </a:pPr>
            <a:r>
              <a:rPr lang="en-US" dirty="0"/>
              <a:t>Foursquare Places API</a:t>
            </a:r>
          </a:p>
          <a:p>
            <a:pPr marL="0" indent="0">
              <a:buNone/>
            </a:pPr>
            <a:endParaRPr lang="en-US" dirty="0"/>
          </a:p>
          <a:p>
            <a:r>
              <a:rPr lang="en-US" dirty="0"/>
              <a:t>New York neighborhoods </a:t>
            </a:r>
            <a:r>
              <a:rPr lang="en-US" dirty="0" err="1"/>
              <a:t>GeoJSON</a:t>
            </a:r>
            <a:endParaRPr lang="en-US" dirty="0"/>
          </a:p>
        </p:txBody>
      </p:sp>
    </p:spTree>
    <p:extLst>
      <p:ext uri="{BB962C8B-B14F-4D97-AF65-F5344CB8AC3E}">
        <p14:creationId xmlns:p14="http://schemas.microsoft.com/office/powerpoint/2010/main" val="356713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2B65-0AF0-4514-8CF1-67F844F0BC43}"/>
              </a:ext>
            </a:extLst>
          </p:cNvPr>
          <p:cNvSpPr>
            <a:spLocks noGrp="1"/>
          </p:cNvSpPr>
          <p:nvPr>
            <p:ph type="title"/>
          </p:nvPr>
        </p:nvSpPr>
        <p:spPr/>
        <p:txBody>
          <a:bodyPr/>
          <a:lstStyle/>
          <a:p>
            <a:r>
              <a:rPr lang="en-US" dirty="0"/>
              <a:t>Setting Up</a:t>
            </a:r>
          </a:p>
        </p:txBody>
      </p:sp>
      <p:sp>
        <p:nvSpPr>
          <p:cNvPr id="3" name="Content Placeholder 2">
            <a:extLst>
              <a:ext uri="{FF2B5EF4-FFF2-40B4-BE49-F238E27FC236}">
                <a16:creationId xmlns:a16="http://schemas.microsoft.com/office/drawing/2014/main" id="{DE6B29D6-9863-4606-BD0B-B63A5A856276}"/>
              </a:ext>
            </a:extLst>
          </p:cNvPr>
          <p:cNvSpPr>
            <a:spLocks noGrp="1"/>
          </p:cNvSpPr>
          <p:nvPr>
            <p:ph idx="1"/>
          </p:nvPr>
        </p:nvSpPr>
        <p:spPr/>
        <p:txBody>
          <a:bodyPr/>
          <a:lstStyle/>
          <a:p>
            <a:pPr marL="0" indent="0">
              <a:buNone/>
            </a:pPr>
            <a:r>
              <a:rPr lang="en-US" dirty="0"/>
              <a:t>Libraries used:</a:t>
            </a:r>
          </a:p>
          <a:p>
            <a:pPr marL="0" indent="0">
              <a:buNone/>
            </a:pPr>
            <a:endParaRPr lang="en-US" dirty="0"/>
          </a:p>
        </p:txBody>
      </p:sp>
      <p:pic>
        <p:nvPicPr>
          <p:cNvPr id="1026" name="Picture 2" descr="Image result for numpy">
            <a:extLst>
              <a:ext uri="{FF2B5EF4-FFF2-40B4-BE49-F238E27FC236}">
                <a16:creationId xmlns:a16="http://schemas.microsoft.com/office/drawing/2014/main" id="{755346F0-90EE-4371-A27F-D4787A3C3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3" y="3864272"/>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ndas python">
            <a:extLst>
              <a:ext uri="{FF2B5EF4-FFF2-40B4-BE49-F238E27FC236}">
                <a16:creationId xmlns:a16="http://schemas.microsoft.com/office/drawing/2014/main" id="{3618E959-DC17-4380-B19C-56F2DBF65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2" y="2784177"/>
            <a:ext cx="3190875" cy="1289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klearn">
            <a:extLst>
              <a:ext uri="{FF2B5EF4-FFF2-40B4-BE49-F238E27FC236}">
                <a16:creationId xmlns:a16="http://schemas.microsoft.com/office/drawing/2014/main" id="{F77E2274-F521-4760-BC76-1E4AA3068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732" y="3005395"/>
            <a:ext cx="3190875" cy="17177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olium python library logo">
            <a:extLst>
              <a:ext uri="{FF2B5EF4-FFF2-40B4-BE49-F238E27FC236}">
                <a16:creationId xmlns:a16="http://schemas.microsoft.com/office/drawing/2014/main" id="{4C3008FC-2785-443D-A136-7C65195CA7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635547"/>
            <a:ext cx="24384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2B65-0AF0-4514-8CF1-67F844F0BC43}"/>
              </a:ext>
            </a:extLst>
          </p:cNvPr>
          <p:cNvSpPr>
            <a:spLocks noGrp="1"/>
          </p:cNvSpPr>
          <p:nvPr>
            <p:ph type="title"/>
          </p:nvPr>
        </p:nvSpPr>
        <p:spPr/>
        <p:txBody>
          <a:bodyPr/>
          <a:lstStyle/>
          <a:p>
            <a:r>
              <a:rPr lang="en-US" dirty="0"/>
              <a:t>Created </a:t>
            </a:r>
            <a:r>
              <a:rPr lang="en-US" dirty="0" err="1"/>
              <a:t>Dataframe</a:t>
            </a:r>
            <a:endParaRPr lang="en-US" dirty="0"/>
          </a:p>
        </p:txBody>
      </p:sp>
      <p:pic>
        <p:nvPicPr>
          <p:cNvPr id="7" name="Picture 6">
            <a:extLst>
              <a:ext uri="{FF2B5EF4-FFF2-40B4-BE49-F238E27FC236}">
                <a16:creationId xmlns:a16="http://schemas.microsoft.com/office/drawing/2014/main" id="{ABFDD487-83D4-4E7B-931C-3A0ACB1CF72D}"/>
              </a:ext>
            </a:extLst>
          </p:cNvPr>
          <p:cNvPicPr>
            <a:picLocks noChangeAspect="1"/>
          </p:cNvPicPr>
          <p:nvPr/>
        </p:nvPicPr>
        <p:blipFill rotWithShape="1">
          <a:blip r:embed="rId2"/>
          <a:srcRect l="15638" t="46807" r="8883" b="9484"/>
          <a:stretch/>
        </p:blipFill>
        <p:spPr>
          <a:xfrm>
            <a:off x="683758" y="2119313"/>
            <a:ext cx="10824483" cy="3524250"/>
          </a:xfrm>
          <a:prstGeom prst="rect">
            <a:avLst/>
          </a:prstGeom>
        </p:spPr>
      </p:pic>
    </p:spTree>
    <p:extLst>
      <p:ext uri="{BB962C8B-B14F-4D97-AF65-F5344CB8AC3E}">
        <p14:creationId xmlns:p14="http://schemas.microsoft.com/office/powerpoint/2010/main" val="403969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DA28-B873-4AED-991C-9E6F4275A9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4ACD8B3-6A99-4B6C-97D7-ECF88D604C67}"/>
              </a:ext>
            </a:extLst>
          </p:cNvPr>
          <p:cNvSpPr>
            <a:spLocks noGrp="1"/>
          </p:cNvSpPr>
          <p:nvPr>
            <p:ph idx="1"/>
          </p:nvPr>
        </p:nvSpPr>
        <p:spPr/>
        <p:txBody>
          <a:bodyPr/>
          <a:lstStyle/>
          <a:p>
            <a:r>
              <a:rPr lang="en-US" dirty="0"/>
              <a:t>Run K-Means clustering using our </a:t>
            </a:r>
            <a:r>
              <a:rPr lang="en-US" dirty="0" err="1"/>
              <a:t>dataframe’s</a:t>
            </a:r>
            <a:r>
              <a:rPr lang="en-US" dirty="0"/>
              <a:t> 1</a:t>
            </a:r>
            <a:r>
              <a:rPr lang="en-US" baseline="30000" dirty="0"/>
              <a:t>st</a:t>
            </a:r>
            <a:r>
              <a:rPr lang="en-US" dirty="0"/>
              <a:t> to 10</a:t>
            </a:r>
            <a:r>
              <a:rPr lang="en-US" baseline="30000" dirty="0"/>
              <a:t>th</a:t>
            </a:r>
            <a:r>
              <a:rPr lang="en-US" dirty="0"/>
              <a:t> most frequent venues.</a:t>
            </a:r>
          </a:p>
          <a:p>
            <a:endParaRPr lang="en-US" dirty="0"/>
          </a:p>
          <a:p>
            <a:r>
              <a:rPr lang="en-US" dirty="0"/>
              <a:t>Count the frequency of pizza places appearing as nth most frequent venue on the </a:t>
            </a:r>
            <a:r>
              <a:rPr lang="en-US" dirty="0" err="1"/>
              <a:t>dataframe</a:t>
            </a:r>
            <a:r>
              <a:rPr lang="en-US" dirty="0"/>
              <a:t> grouped by cluster.</a:t>
            </a:r>
          </a:p>
        </p:txBody>
      </p:sp>
    </p:spTree>
    <p:extLst>
      <p:ext uri="{BB962C8B-B14F-4D97-AF65-F5344CB8AC3E}">
        <p14:creationId xmlns:p14="http://schemas.microsoft.com/office/powerpoint/2010/main" val="254689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2E6D-CCC3-425D-8CFB-8931BF2CBD92}"/>
              </a:ext>
            </a:extLst>
          </p:cNvPr>
          <p:cNvSpPr>
            <a:spLocks noGrp="1"/>
          </p:cNvSpPr>
          <p:nvPr>
            <p:ph type="title"/>
          </p:nvPr>
        </p:nvSpPr>
        <p:spPr>
          <a:xfrm>
            <a:off x="841247" y="581891"/>
            <a:ext cx="3771009" cy="3740727"/>
          </a:xfrm>
        </p:spPr>
        <p:txBody>
          <a:bodyPr vert="horz" lIns="91440" tIns="45720" rIns="91440" bIns="45720" rtlCol="0" anchor="b">
            <a:normAutofit/>
          </a:bodyPr>
          <a:lstStyle/>
          <a:p>
            <a:r>
              <a:rPr lang="en-US" sz="5400" kern="1200">
                <a:solidFill>
                  <a:schemeClr val="tx1"/>
                </a:solidFill>
                <a:latin typeface="+mj-lt"/>
                <a:ea typeface="+mj-ea"/>
                <a:cs typeface="+mj-cs"/>
              </a:rPr>
              <a:t>Analysis</a:t>
            </a:r>
          </a:p>
        </p:txBody>
      </p:sp>
      <p:sp>
        <p:nvSpPr>
          <p:cNvPr id="6" name="TextBox 5">
            <a:extLst>
              <a:ext uri="{FF2B5EF4-FFF2-40B4-BE49-F238E27FC236}">
                <a16:creationId xmlns:a16="http://schemas.microsoft.com/office/drawing/2014/main" id="{2A5BC08B-5FF0-427F-9402-6E3FAD1821E0}"/>
              </a:ext>
            </a:extLst>
          </p:cNvPr>
          <p:cNvSpPr txBox="1"/>
          <p:nvPr/>
        </p:nvSpPr>
        <p:spPr>
          <a:xfrm>
            <a:off x="841247" y="4533020"/>
            <a:ext cx="4061493" cy="1612930"/>
          </a:xfrm>
          <a:prstGeom prst="rect">
            <a:avLst/>
          </a:prstGeom>
        </p:spPr>
        <p:txBody>
          <a:bodyPr vert="horz" lIns="91440" tIns="45720" rIns="91440" bIns="45720" rtlCol="0">
            <a:normAutofit/>
          </a:bodyPr>
          <a:lstStyle/>
          <a:p>
            <a:pPr>
              <a:lnSpc>
                <a:spcPct val="90000"/>
              </a:lnSpc>
              <a:spcBef>
                <a:spcPts val="1000"/>
              </a:spcBef>
            </a:pPr>
            <a:r>
              <a:rPr lang="en-US" sz="2400" kern="1200" dirty="0">
                <a:solidFill>
                  <a:schemeClr val="tx1"/>
                </a:solidFill>
                <a:latin typeface="+mn-lt"/>
                <a:ea typeface="+mn-ea"/>
                <a:cs typeface="+mn-cs"/>
              </a:rPr>
              <a:t>Clustered NYC neighborhoods</a:t>
            </a:r>
          </a:p>
        </p:txBody>
      </p:sp>
      <p:pic>
        <p:nvPicPr>
          <p:cNvPr id="5" name="Picture 4">
            <a:extLst>
              <a:ext uri="{FF2B5EF4-FFF2-40B4-BE49-F238E27FC236}">
                <a16:creationId xmlns:a16="http://schemas.microsoft.com/office/drawing/2014/main" id="{BD89DC98-4730-4F91-A941-03FBD8563B83}"/>
              </a:ext>
            </a:extLst>
          </p:cNvPr>
          <p:cNvPicPr>
            <a:picLocks noChangeAspect="1"/>
          </p:cNvPicPr>
          <p:nvPr/>
        </p:nvPicPr>
        <p:blipFill rotWithShape="1">
          <a:blip r:embed="rId2"/>
          <a:srcRect l="34628" t="28642" r="31861" b="12966"/>
          <a:stretch/>
        </p:blipFill>
        <p:spPr>
          <a:xfrm>
            <a:off x="5222761" y="425851"/>
            <a:ext cx="6127992" cy="6006297"/>
          </a:xfrm>
          <a:prstGeom prst="rect">
            <a:avLst/>
          </a:prstGeom>
        </p:spPr>
      </p:pic>
    </p:spTree>
    <p:extLst>
      <p:ext uri="{BB962C8B-B14F-4D97-AF65-F5344CB8AC3E}">
        <p14:creationId xmlns:p14="http://schemas.microsoft.com/office/powerpoint/2010/main" val="27156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2E6D-CCC3-425D-8CFB-8931BF2CBD92}"/>
              </a:ext>
            </a:extLst>
          </p:cNvPr>
          <p:cNvSpPr>
            <a:spLocks noGrp="1"/>
          </p:cNvSpPr>
          <p:nvPr>
            <p:ph type="title"/>
          </p:nvPr>
        </p:nvSpPr>
        <p:spPr/>
        <p:txBody>
          <a:bodyPr/>
          <a:lstStyle/>
          <a:p>
            <a:r>
              <a:rPr lang="en-US" dirty="0"/>
              <a:t>Analysis</a:t>
            </a:r>
          </a:p>
        </p:txBody>
      </p:sp>
      <p:sp>
        <p:nvSpPr>
          <p:cNvPr id="6" name="TextBox 5">
            <a:extLst>
              <a:ext uri="{FF2B5EF4-FFF2-40B4-BE49-F238E27FC236}">
                <a16:creationId xmlns:a16="http://schemas.microsoft.com/office/drawing/2014/main" id="{2A5BC08B-5FF0-427F-9402-6E3FAD1821E0}"/>
              </a:ext>
            </a:extLst>
          </p:cNvPr>
          <p:cNvSpPr txBox="1"/>
          <p:nvPr/>
        </p:nvSpPr>
        <p:spPr>
          <a:xfrm>
            <a:off x="3764755" y="4797980"/>
            <a:ext cx="4662488" cy="369332"/>
          </a:xfrm>
          <a:prstGeom prst="rect">
            <a:avLst/>
          </a:prstGeom>
          <a:noFill/>
        </p:spPr>
        <p:txBody>
          <a:bodyPr wrap="square" rtlCol="0">
            <a:spAutoFit/>
          </a:bodyPr>
          <a:lstStyle/>
          <a:p>
            <a:pPr algn="ctr"/>
            <a:r>
              <a:rPr lang="en-US" dirty="0"/>
              <a:t>Cluster Comparison</a:t>
            </a:r>
          </a:p>
        </p:txBody>
      </p:sp>
      <p:pic>
        <p:nvPicPr>
          <p:cNvPr id="4" name="Picture 3">
            <a:extLst>
              <a:ext uri="{FF2B5EF4-FFF2-40B4-BE49-F238E27FC236}">
                <a16:creationId xmlns:a16="http://schemas.microsoft.com/office/drawing/2014/main" id="{F9F99C6A-63A6-4A75-86BB-38A796D8B879}"/>
              </a:ext>
            </a:extLst>
          </p:cNvPr>
          <p:cNvPicPr>
            <a:picLocks noChangeAspect="1"/>
          </p:cNvPicPr>
          <p:nvPr/>
        </p:nvPicPr>
        <p:blipFill rotWithShape="1">
          <a:blip r:embed="rId2"/>
          <a:srcRect l="16914" t="45672" r="10797" b="27648"/>
          <a:stretch/>
        </p:blipFill>
        <p:spPr>
          <a:xfrm>
            <a:off x="435356" y="2254385"/>
            <a:ext cx="11321287" cy="2349230"/>
          </a:xfrm>
          <a:prstGeom prst="rect">
            <a:avLst/>
          </a:prstGeom>
        </p:spPr>
      </p:pic>
    </p:spTree>
    <p:extLst>
      <p:ext uri="{BB962C8B-B14F-4D97-AF65-F5344CB8AC3E}">
        <p14:creationId xmlns:p14="http://schemas.microsoft.com/office/powerpoint/2010/main" val="244800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2E6D-CCC3-425D-8CFB-8931BF2CBD92}"/>
              </a:ext>
            </a:extLst>
          </p:cNvPr>
          <p:cNvSpPr>
            <a:spLocks noGrp="1"/>
          </p:cNvSpPr>
          <p:nvPr>
            <p:ph type="title"/>
          </p:nvPr>
        </p:nvSpPr>
        <p:spPr>
          <a:xfrm>
            <a:off x="841247" y="581891"/>
            <a:ext cx="3771009" cy="3740727"/>
          </a:xfrm>
        </p:spPr>
        <p:txBody>
          <a:bodyPr vert="horz" lIns="91440" tIns="45720" rIns="91440" bIns="45720" rtlCol="0" anchor="b">
            <a:normAutofit/>
          </a:bodyPr>
          <a:lstStyle/>
          <a:p>
            <a:r>
              <a:rPr lang="en-US" sz="5400" dirty="0"/>
              <a:t>Results</a:t>
            </a:r>
            <a:endParaRPr lang="en-US" sz="5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2A5BC08B-5FF0-427F-9402-6E3FAD1821E0}"/>
              </a:ext>
            </a:extLst>
          </p:cNvPr>
          <p:cNvSpPr txBox="1"/>
          <p:nvPr/>
        </p:nvSpPr>
        <p:spPr>
          <a:xfrm>
            <a:off x="841247" y="4533020"/>
            <a:ext cx="3771009" cy="1612930"/>
          </a:xfrm>
          <a:prstGeom prst="rect">
            <a:avLst/>
          </a:prstGeom>
        </p:spPr>
        <p:txBody>
          <a:bodyPr vert="horz" lIns="91440" tIns="45720" rIns="91440" bIns="45720" rtlCol="0">
            <a:normAutofit lnSpcReduction="10000"/>
          </a:bodyPr>
          <a:lstStyle/>
          <a:p>
            <a:pPr>
              <a:lnSpc>
                <a:spcPct val="90000"/>
              </a:lnSpc>
              <a:spcBef>
                <a:spcPts val="1000"/>
              </a:spcBef>
            </a:pPr>
            <a:r>
              <a:rPr lang="en-US" sz="2400" kern="1200" dirty="0">
                <a:solidFill>
                  <a:schemeClr val="tx1"/>
                </a:solidFill>
                <a:latin typeface="+mn-lt"/>
                <a:ea typeface="+mn-ea"/>
                <a:cs typeface="+mn-cs"/>
              </a:rPr>
              <a:t>Clusters 2, 4 &amp; 0 have the lowest occurrences</a:t>
            </a:r>
            <a:r>
              <a:rPr lang="en-US" sz="2400" dirty="0"/>
              <a:t> of </a:t>
            </a:r>
            <a:r>
              <a:rPr lang="en-US" sz="2400" kern="1200" dirty="0">
                <a:solidFill>
                  <a:schemeClr val="tx1"/>
                </a:solidFill>
                <a:latin typeface="+mn-lt"/>
                <a:ea typeface="+mn-ea"/>
                <a:cs typeface="+mn-cs"/>
              </a:rPr>
              <a:t> pizza places, becoming the better neighborhoods to open a location.</a:t>
            </a:r>
          </a:p>
        </p:txBody>
      </p:sp>
      <p:pic>
        <p:nvPicPr>
          <p:cNvPr id="5" name="Picture 4">
            <a:extLst>
              <a:ext uri="{FF2B5EF4-FFF2-40B4-BE49-F238E27FC236}">
                <a16:creationId xmlns:a16="http://schemas.microsoft.com/office/drawing/2014/main" id="{ADC53A1E-76BB-4DDC-97C1-5A4B6E277523}"/>
              </a:ext>
            </a:extLst>
          </p:cNvPr>
          <p:cNvPicPr>
            <a:picLocks noChangeAspect="1"/>
          </p:cNvPicPr>
          <p:nvPr/>
        </p:nvPicPr>
        <p:blipFill rotWithShape="1">
          <a:blip r:embed="rId2"/>
          <a:srcRect l="37819" t="35170" r="30879" b="11471"/>
          <a:stretch/>
        </p:blipFill>
        <p:spPr>
          <a:xfrm>
            <a:off x="4837347" y="306256"/>
            <a:ext cx="6513406" cy="6245487"/>
          </a:xfrm>
          <a:prstGeom prst="rect">
            <a:avLst/>
          </a:prstGeom>
        </p:spPr>
      </p:pic>
    </p:spTree>
    <p:extLst>
      <p:ext uri="{BB962C8B-B14F-4D97-AF65-F5344CB8AC3E}">
        <p14:creationId xmlns:p14="http://schemas.microsoft.com/office/powerpoint/2010/main" val="307553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174</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Capstone Project: The Battle of the Neighborhoods </vt:lpstr>
      <vt:lpstr>Business Problem</vt:lpstr>
      <vt:lpstr>Data</vt:lpstr>
      <vt:lpstr>Setting Up</vt:lpstr>
      <vt:lpstr>Created Dataframe</vt:lpstr>
      <vt:lpstr>Methodology</vt:lpstr>
      <vt:lpstr>Analysis</vt:lpstr>
      <vt:lpstr>Analysis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the Neighborhoods</dc:title>
  <dc:creator>ruben vecino</dc:creator>
  <cp:lastModifiedBy>ruben vecino</cp:lastModifiedBy>
  <cp:revision>6</cp:revision>
  <dcterms:created xsi:type="dcterms:W3CDTF">2021-02-15T20:07:28Z</dcterms:created>
  <dcterms:modified xsi:type="dcterms:W3CDTF">2021-02-15T21:00:31Z</dcterms:modified>
</cp:coreProperties>
</file>