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6" r:id="rId3"/>
    <p:sldId id="257" r:id="rId4"/>
    <p:sldId id="258" r:id="rId5"/>
    <p:sldId id="262" r:id="rId6"/>
    <p:sldId id="263" r:id="rId7"/>
    <p:sldId id="260" r:id="rId8"/>
    <p:sldId id="261" r:id="rId9"/>
    <p:sldId id="259" r:id="rId10"/>
    <p:sldId id="265" r:id="rId11"/>
    <p:sldId id="271" r:id="rId12"/>
    <p:sldId id="267" r:id="rId13"/>
    <p:sldId id="268" r:id="rId14"/>
    <p:sldId id="270" r:id="rId15"/>
    <p:sldId id="275" r:id="rId16"/>
    <p:sldId id="273" r:id="rId17"/>
    <p:sldId id="272" r:id="rId18"/>
    <p:sldId id="274" r:id="rId19"/>
    <p:sldId id="277" r:id="rId20"/>
    <p:sldId id="276" r:id="rId21"/>
    <p:sldId id="278" r:id="rId22"/>
    <p:sldId id="279" r:id="rId23"/>
    <p:sldId id="280" r:id="rId24"/>
    <p:sldId id="281" r:id="rId25"/>
    <p:sldId id="283" r:id="rId26"/>
    <p:sldId id="282" r:id="rId27"/>
    <p:sldId id="284" r:id="rId28"/>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7" autoAdjust="0"/>
    <p:restoredTop sz="88847" autoAdjust="0"/>
  </p:normalViewPr>
  <p:slideViewPr>
    <p:cSldViewPr snapToGrid="0" snapToObjects="1">
      <p:cViewPr varScale="1">
        <p:scale>
          <a:sx n="112" d="100"/>
          <a:sy n="112" d="100"/>
        </p:scale>
        <p:origin x="-10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Titelstijl van model bewerken</a:t>
            </a:r>
            <a:endParaRPr lang="nl-NL"/>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titelstijl van het model te bewerken</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28475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412389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82215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idx="1"/>
          </p:nvPr>
        </p:nvSpPr>
        <p:spPr/>
        <p:txBody>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17155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Titelstijl van model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tekststijl van het model te bewerken</a:t>
            </a:r>
          </a:p>
        </p:txBody>
      </p:sp>
      <p:sp>
        <p:nvSpPr>
          <p:cNvPr id="4" name="Tijdelijke aanduiding voor datum 3"/>
          <p:cNvSpPr>
            <a:spLocks noGrp="1"/>
          </p:cNvSpPr>
          <p:nvPr>
            <p:ph type="dt" sz="half" idx="10"/>
          </p:nvPr>
        </p:nvSpPr>
        <p:spPr/>
        <p:txBody>
          <a:body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43605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03-04-15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334828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23147F37-A102-294C-8CE0-32EFA4497810}" type="datetimeFigureOut">
              <a:rPr lang="nl-NL" smtClean="0"/>
              <a:t>03-04-15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33065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datum 2"/>
          <p:cNvSpPr>
            <a:spLocks noGrp="1"/>
          </p:cNvSpPr>
          <p:nvPr>
            <p:ph type="dt" sz="half" idx="10"/>
          </p:nvPr>
        </p:nvSpPr>
        <p:spPr/>
        <p:txBody>
          <a:bodyPr/>
          <a:lstStyle/>
          <a:p>
            <a:fld id="{23147F37-A102-294C-8CE0-32EFA4497810}" type="datetimeFigureOut">
              <a:rPr lang="nl-NL" smtClean="0"/>
              <a:t>03-04-15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75599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23147F37-A102-294C-8CE0-32EFA4497810}" type="datetimeFigureOut">
              <a:rPr lang="nl-NL" smtClean="0"/>
              <a:t>03-04-15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1902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03-04-15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28655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Titelstijl van model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23147F37-A102-294C-8CE0-32EFA4497810}" type="datetimeFigureOut">
              <a:rPr lang="nl-NL" smtClean="0"/>
              <a:t>03-04-15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3699D9F-AA98-2F4A-8629-7F43DD8FDCB7}" type="slidenum">
              <a:rPr lang="nl-NL" smtClean="0"/>
              <a:t>‹nr.›</a:t>
            </a:fld>
            <a:endParaRPr lang="nl-NL"/>
          </a:p>
        </p:txBody>
      </p:sp>
    </p:spTree>
    <p:extLst>
      <p:ext uri="{BB962C8B-B14F-4D97-AF65-F5344CB8AC3E}">
        <p14:creationId xmlns:p14="http://schemas.microsoft.com/office/powerpoint/2010/main" val="13438536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bg1"/>
            </a:gs>
            <a:gs pos="0">
              <a:srgbClr val="0000FF">
                <a:alpha val="24000"/>
              </a:srgb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47F37-A102-294C-8CE0-32EFA4497810}" type="datetimeFigureOut">
              <a:rPr lang="nl-NL" smtClean="0"/>
              <a:t>03-04-15</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99D9F-AA98-2F4A-8629-7F43DD8FDCB7}" type="slidenum">
              <a:rPr lang="nl-NL" smtClean="0"/>
              <a:t>‹nr.›</a:t>
            </a:fld>
            <a:endParaRPr lang="nl-NL"/>
          </a:p>
        </p:txBody>
      </p:sp>
    </p:spTree>
    <p:extLst>
      <p:ext uri="{BB962C8B-B14F-4D97-AF65-F5344CB8AC3E}">
        <p14:creationId xmlns:p14="http://schemas.microsoft.com/office/powerpoint/2010/main" val="77023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http://www.bloomberg.com/news/articles/2014-06-21/google-s-nest-buying-security-company-dropcam-for-555-mill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9115" y="3581583"/>
            <a:ext cx="7947446" cy="1023584"/>
          </a:xfrm>
        </p:spPr>
        <p:txBody>
          <a:bodyPr>
            <a:normAutofit fontScale="90000"/>
          </a:bodyPr>
          <a:lstStyle/>
          <a:p>
            <a:r>
              <a:rPr lang="en-US" dirty="0" err="1" smtClean="0">
                <a:solidFill>
                  <a:srgbClr val="008000"/>
                </a:solidFill>
                <a:latin typeface="Chalkduster"/>
                <a:cs typeface="Chalkduster"/>
              </a:rPr>
              <a:t>SKiIR</a:t>
            </a:r>
            <a:r>
              <a:rPr lang="en-US" dirty="0" smtClean="0">
                <a:solidFill>
                  <a:srgbClr val="008000"/>
                </a:solidFill>
                <a:latin typeface="Chalkduster"/>
                <a:cs typeface="Chalkduster"/>
              </a:rPr>
              <a:t> </a:t>
            </a:r>
            <a:br>
              <a:rPr lang="en-US" dirty="0" smtClean="0">
                <a:solidFill>
                  <a:srgbClr val="008000"/>
                </a:solidFill>
                <a:latin typeface="Chalkduster"/>
                <a:cs typeface="Chalkduster"/>
              </a:rPr>
            </a:br>
            <a:r>
              <a:rPr lang="en-US" sz="2400" u="sng" dirty="0" smtClean="0">
                <a:solidFill>
                  <a:srgbClr val="1F497D"/>
                </a:solidFill>
                <a:latin typeface="Chalkduster"/>
                <a:cs typeface="Chalkduster"/>
              </a:rPr>
              <a:t>Explanation Retrieval</a:t>
            </a:r>
            <a:endParaRPr lang="nl-NL" sz="2400" u="sng" dirty="0">
              <a:solidFill>
                <a:srgbClr val="1F497D"/>
              </a:solidFill>
            </a:endParaRPr>
          </a:p>
        </p:txBody>
      </p:sp>
      <p:sp>
        <p:nvSpPr>
          <p:cNvPr id="3" name="Tijdelijke aanduiding voor inhoud 2"/>
          <p:cNvSpPr>
            <a:spLocks noGrp="1"/>
          </p:cNvSpPr>
          <p:nvPr>
            <p:ph idx="1"/>
          </p:nvPr>
        </p:nvSpPr>
        <p:spPr>
          <a:xfrm>
            <a:off x="3067532" y="4654481"/>
            <a:ext cx="3310467" cy="2344383"/>
          </a:xfrm>
        </p:spPr>
        <p:txBody>
          <a:bodyPr>
            <a:normAutofit/>
          </a:bodyPr>
          <a:lstStyle/>
          <a:p>
            <a:pPr marL="0" indent="0" algn="ctr">
              <a:buNone/>
            </a:pPr>
            <a:r>
              <a:rPr lang="nl-NL" sz="2000" i="1" dirty="0" smtClean="0"/>
              <a:t>Ruben Verboon</a:t>
            </a:r>
          </a:p>
          <a:p>
            <a:pPr marL="0" indent="0" algn="ctr">
              <a:buNone/>
            </a:pPr>
            <a:r>
              <a:rPr lang="nl-NL" sz="2000" i="1" dirty="0" smtClean="0"/>
              <a:t>Herman Banken</a:t>
            </a:r>
          </a:p>
          <a:p>
            <a:pPr marL="0" indent="0" algn="ctr">
              <a:buNone/>
            </a:pPr>
            <a:r>
              <a:rPr lang="nl-NL" sz="2000" i="1" dirty="0" smtClean="0"/>
              <a:t>Wiebe van Geest</a:t>
            </a:r>
          </a:p>
          <a:p>
            <a:pPr marL="0" indent="0" algn="ctr">
              <a:buNone/>
            </a:pPr>
            <a:r>
              <a:rPr lang="nl-NL" sz="2000" i="1" dirty="0" smtClean="0"/>
              <a:t>Kors van Loon</a:t>
            </a:r>
          </a:p>
          <a:p>
            <a:pPr marL="0" indent="0" algn="ctr">
              <a:buNone/>
            </a:pPr>
            <a:r>
              <a:rPr lang="nl-NL" sz="2000" i="1" dirty="0" smtClean="0"/>
              <a:t>Maarten Steinfort </a:t>
            </a:r>
            <a:endParaRPr lang="nl-NL" sz="2000" i="1" dirty="0"/>
          </a:p>
        </p:txBody>
      </p:sp>
      <p:sp>
        <p:nvSpPr>
          <p:cNvPr id="4" name="Tekstvak 3"/>
          <p:cNvSpPr txBox="1"/>
          <p:nvPr/>
        </p:nvSpPr>
        <p:spPr>
          <a:xfrm>
            <a:off x="3307106" y="2076945"/>
            <a:ext cx="2978299" cy="1477328"/>
          </a:xfrm>
          <a:prstGeom prst="rect">
            <a:avLst/>
          </a:prstGeom>
          <a:noFill/>
        </p:spPr>
        <p:txBody>
          <a:bodyPr wrap="none" rtlCol="0">
            <a:spAutoFit/>
          </a:bodyPr>
          <a:lstStyle/>
          <a:p>
            <a:pPr algn="ctr"/>
            <a:r>
              <a:rPr lang="en-US" b="1" dirty="0" smtClean="0"/>
              <a:t>Course: </a:t>
            </a:r>
            <a:r>
              <a:rPr lang="en-US" dirty="0" smtClean="0"/>
              <a:t>Information Retrieval </a:t>
            </a:r>
          </a:p>
          <a:p>
            <a:pPr algn="ctr"/>
            <a:r>
              <a:rPr lang="en-US" b="1" dirty="0" smtClean="0"/>
              <a:t>Lecturer: </a:t>
            </a:r>
            <a:r>
              <a:rPr lang="en-US" dirty="0" smtClean="0"/>
              <a:t>Alessandro </a:t>
            </a:r>
            <a:r>
              <a:rPr lang="en-US" dirty="0" err="1" smtClean="0"/>
              <a:t>Bozzon</a:t>
            </a:r>
            <a:r>
              <a:rPr lang="en-US" dirty="0" smtClean="0"/>
              <a:t> </a:t>
            </a:r>
          </a:p>
          <a:p>
            <a:pPr algn="ctr"/>
            <a:r>
              <a:rPr lang="en-US" b="1" dirty="0" smtClean="0"/>
              <a:t>Date: </a:t>
            </a:r>
            <a:r>
              <a:rPr lang="en-US" dirty="0" smtClean="0"/>
              <a:t>April 7, 2015</a:t>
            </a:r>
          </a:p>
          <a:p>
            <a:pPr algn="ctr"/>
            <a:endParaRPr lang="en-US" dirty="0" smtClean="0"/>
          </a:p>
          <a:p>
            <a:pPr algn="ctr"/>
            <a:r>
              <a:rPr lang="en-US" b="1" dirty="0" smtClean="0"/>
              <a:t>Team 7:</a:t>
            </a:r>
            <a:endParaRPr lang="en-US" b="1" dirty="0"/>
          </a:p>
        </p:txBody>
      </p:sp>
      <p:pic>
        <p:nvPicPr>
          <p:cNvPr id="6" name="Afbeelding 5"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8" y="327004"/>
            <a:ext cx="5318760" cy="1487424"/>
          </a:xfrm>
          <a:prstGeom prst="rect">
            <a:avLst/>
          </a:prstGeom>
        </p:spPr>
      </p:pic>
    </p:spTree>
    <p:extLst>
      <p:ext uri="{BB962C8B-B14F-4D97-AF65-F5344CB8AC3E}">
        <p14:creationId xmlns:p14="http://schemas.microsoft.com/office/powerpoint/2010/main" val="3117525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871953" cy="523220"/>
          </a:xfrm>
          <a:prstGeom prst="rect">
            <a:avLst/>
          </a:prstGeom>
          <a:noFill/>
        </p:spPr>
        <p:txBody>
          <a:bodyPr wrap="none" rtlCol="0">
            <a:spAutoFit/>
          </a:bodyPr>
          <a:lstStyle/>
          <a:p>
            <a:r>
              <a:rPr lang="en-US" sz="2800" b="1" dirty="0" smtClean="0">
                <a:solidFill>
                  <a:schemeClr val="tx2"/>
                </a:solidFill>
              </a:rPr>
              <a:t>Goal</a:t>
            </a:r>
            <a:endParaRPr lang="en-US" sz="2800" b="1" dirty="0">
              <a:solidFill>
                <a:schemeClr val="tx2"/>
              </a:solidFill>
            </a:endParaRPr>
          </a:p>
        </p:txBody>
      </p:sp>
      <p:sp>
        <p:nvSpPr>
          <p:cNvPr id="5" name="Tekstvak 4"/>
          <p:cNvSpPr txBox="1"/>
          <p:nvPr/>
        </p:nvSpPr>
        <p:spPr>
          <a:xfrm>
            <a:off x="454778" y="821065"/>
            <a:ext cx="7746056" cy="2062103"/>
          </a:xfrm>
          <a:prstGeom prst="rect">
            <a:avLst/>
          </a:prstGeom>
          <a:noFill/>
        </p:spPr>
        <p:txBody>
          <a:bodyPr wrap="none" rtlCol="0">
            <a:spAutoFit/>
          </a:bodyPr>
          <a:lstStyle/>
          <a:p>
            <a:r>
              <a:rPr lang="en-US" sz="2000" dirty="0" smtClean="0"/>
              <a:t>To</a:t>
            </a:r>
            <a:r>
              <a:rPr lang="en-US" sz="2400" dirty="0" smtClean="0"/>
              <a:t> </a:t>
            </a:r>
            <a:r>
              <a:rPr lang="en-US" sz="2800" b="1" dirty="0" smtClean="0"/>
              <a:t>broaden the audience </a:t>
            </a:r>
            <a:r>
              <a:rPr lang="en-US" sz="2000" dirty="0" smtClean="0"/>
              <a:t>of </a:t>
            </a:r>
            <a:r>
              <a:rPr lang="en-US" sz="2000" dirty="0" smtClean="0"/>
              <a:t>our </a:t>
            </a:r>
            <a:r>
              <a:rPr lang="en-US" sz="2000" dirty="0" smtClean="0"/>
              <a:t>news website by</a:t>
            </a:r>
          </a:p>
          <a:p>
            <a:endParaRPr lang="en-US" sz="2400" dirty="0"/>
          </a:p>
          <a:p>
            <a:r>
              <a:rPr lang="en-US" sz="2400" dirty="0"/>
              <a:t> </a:t>
            </a:r>
            <a:r>
              <a:rPr lang="en-US" sz="2400" dirty="0" smtClean="0"/>
              <a:t>		</a:t>
            </a:r>
            <a:r>
              <a:rPr lang="en-US" sz="2800" b="1" dirty="0" smtClean="0"/>
              <a:t>explaining ‘complex’ terms </a:t>
            </a:r>
            <a:r>
              <a:rPr lang="en-US" sz="2000" dirty="0" smtClean="0"/>
              <a:t>with online annotations.</a:t>
            </a:r>
          </a:p>
          <a:p>
            <a:endParaRPr lang="en-US" sz="2400" dirty="0" smtClean="0"/>
          </a:p>
          <a:p>
            <a:endParaRPr lang="en-US" sz="2400" dirty="0"/>
          </a:p>
        </p:txBody>
      </p:sp>
      <p:sp>
        <p:nvSpPr>
          <p:cNvPr id="2" name="Tekstvak 1"/>
          <p:cNvSpPr txBox="1"/>
          <p:nvPr/>
        </p:nvSpPr>
        <p:spPr>
          <a:xfrm>
            <a:off x="2347858" y="5071580"/>
            <a:ext cx="6497115" cy="954107"/>
          </a:xfrm>
          <a:prstGeom prst="rect">
            <a:avLst/>
          </a:prstGeom>
          <a:noFill/>
        </p:spPr>
        <p:txBody>
          <a:bodyPr wrap="none" rtlCol="0">
            <a:spAutoFit/>
          </a:bodyPr>
          <a:lstStyle/>
          <a:p>
            <a:r>
              <a:rPr lang="en-US" sz="2800" dirty="0" smtClean="0">
                <a:solidFill>
                  <a:srgbClr val="FF0000"/>
                </a:solidFill>
                <a:latin typeface="Chalkduster"/>
                <a:cs typeface="Chalkduster"/>
              </a:rPr>
              <a:t>But… </a:t>
            </a:r>
          </a:p>
          <a:p>
            <a:r>
              <a:rPr lang="en-US" sz="2800" dirty="0" smtClean="0">
                <a:solidFill>
                  <a:srgbClr val="FF0000"/>
                </a:solidFill>
                <a:latin typeface="Chalkduster"/>
                <a:cs typeface="Chalkduster"/>
              </a:rPr>
              <a:t>Human Computation is </a:t>
            </a:r>
            <a:r>
              <a:rPr lang="en-US" sz="2800" u="sng" dirty="0" smtClean="0">
                <a:solidFill>
                  <a:srgbClr val="FF0000"/>
                </a:solidFill>
                <a:latin typeface="Chalkduster"/>
                <a:cs typeface="Chalkduster"/>
              </a:rPr>
              <a:t>scarce</a:t>
            </a:r>
            <a:r>
              <a:rPr lang="en-US" sz="2800" dirty="0" smtClean="0">
                <a:solidFill>
                  <a:srgbClr val="FF0000"/>
                </a:solidFill>
                <a:latin typeface="Chalkduster"/>
                <a:cs typeface="Chalkduster"/>
              </a:rPr>
              <a:t>!!</a:t>
            </a:r>
            <a:endParaRPr lang="en-US" sz="2800" dirty="0">
              <a:solidFill>
                <a:srgbClr val="FF0000"/>
              </a:solidFill>
              <a:latin typeface="Chalkduster"/>
              <a:cs typeface="Chalkduster"/>
            </a:endParaRPr>
          </a:p>
        </p:txBody>
      </p:sp>
      <p:sp>
        <p:nvSpPr>
          <p:cNvPr id="6" name="Tekstvak 5"/>
          <p:cNvSpPr txBox="1"/>
          <p:nvPr/>
        </p:nvSpPr>
        <p:spPr>
          <a:xfrm>
            <a:off x="454778" y="2500399"/>
            <a:ext cx="6684442" cy="1015663"/>
          </a:xfrm>
          <a:prstGeom prst="rect">
            <a:avLst/>
          </a:prstGeom>
          <a:noFill/>
        </p:spPr>
        <p:txBody>
          <a:bodyPr wrap="none" rtlCol="0">
            <a:spAutoFit/>
          </a:bodyPr>
          <a:lstStyle/>
          <a:p>
            <a:pPr marL="342900" indent="-342900">
              <a:buFontTx/>
              <a:buChar char="•"/>
            </a:pPr>
            <a:r>
              <a:rPr lang="en-US" sz="2000" b="1" dirty="0" smtClean="0">
                <a:solidFill>
                  <a:srgbClr val="0000FF"/>
                </a:solidFill>
              </a:rPr>
              <a:t>Manual explanations</a:t>
            </a:r>
            <a:br>
              <a:rPr lang="en-US" sz="2000" b="1" dirty="0" smtClean="0">
                <a:solidFill>
                  <a:srgbClr val="0000FF"/>
                </a:solidFill>
              </a:rPr>
            </a:br>
            <a:r>
              <a:rPr lang="en-US" sz="2000" dirty="0" smtClean="0"/>
              <a:t>Readers explain terms that other readers don’t understand</a:t>
            </a:r>
            <a:endParaRPr lang="en-US" sz="2400" b="1" dirty="0" smtClean="0">
              <a:solidFill>
                <a:srgbClr val="0000FF"/>
              </a:solidFill>
            </a:endParaRPr>
          </a:p>
          <a:p>
            <a:endParaRPr lang="en-US" sz="2000" dirty="0" smtClean="0"/>
          </a:p>
        </p:txBody>
      </p:sp>
      <p:sp>
        <p:nvSpPr>
          <p:cNvPr id="8" name="Tekstvak 7"/>
          <p:cNvSpPr txBox="1"/>
          <p:nvPr/>
        </p:nvSpPr>
        <p:spPr>
          <a:xfrm>
            <a:off x="454778" y="3462285"/>
            <a:ext cx="5721789" cy="707886"/>
          </a:xfrm>
          <a:prstGeom prst="rect">
            <a:avLst/>
          </a:prstGeom>
          <a:noFill/>
        </p:spPr>
        <p:txBody>
          <a:bodyPr wrap="none" rtlCol="0">
            <a:spAutoFit/>
          </a:bodyPr>
          <a:lstStyle/>
          <a:p>
            <a:pPr marL="285750" indent="-285750">
              <a:buFontTx/>
              <a:buChar char="•"/>
            </a:pPr>
            <a:r>
              <a:rPr lang="en-US" sz="2000" b="1" dirty="0" smtClean="0">
                <a:solidFill>
                  <a:srgbClr val="008000"/>
                </a:solidFill>
              </a:rPr>
              <a:t>Automatic explanations</a:t>
            </a:r>
            <a:br>
              <a:rPr lang="en-US" sz="2000" b="1" dirty="0" smtClean="0">
                <a:solidFill>
                  <a:srgbClr val="008000"/>
                </a:solidFill>
              </a:rPr>
            </a:br>
            <a:r>
              <a:rPr lang="en-US" sz="2000" dirty="0" smtClean="0"/>
              <a:t>Retrieving related articles with semantic searching </a:t>
            </a:r>
            <a:endParaRPr lang="en-US" sz="2000" dirty="0"/>
          </a:p>
        </p:txBody>
      </p:sp>
    </p:spTree>
    <p:extLst>
      <p:ext uri="{BB962C8B-B14F-4D97-AF65-F5344CB8AC3E}">
        <p14:creationId xmlns:p14="http://schemas.microsoft.com/office/powerpoint/2010/main" val="3796538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txBox="1">
            <a:spLocks/>
          </p:cNvSpPr>
          <p:nvPr/>
        </p:nvSpPr>
        <p:spPr>
          <a:xfrm>
            <a:off x="238254" y="2468278"/>
            <a:ext cx="8448546" cy="25429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7200" b="1" dirty="0" err="1" smtClean="0">
                <a:solidFill>
                  <a:srgbClr val="008000"/>
                </a:solidFill>
                <a:latin typeface="Chalkduster"/>
                <a:cs typeface="Chalkduster"/>
              </a:rPr>
              <a:t>SKiIR</a:t>
            </a:r>
            <a:r>
              <a:rPr lang="en-US" sz="7200" dirty="0" smtClean="0">
                <a:solidFill>
                  <a:srgbClr val="008000"/>
                </a:solidFill>
                <a:latin typeface="Chalkduster"/>
                <a:cs typeface="Chalkduster"/>
              </a:rPr>
              <a:t> </a:t>
            </a:r>
          </a:p>
          <a:p>
            <a:r>
              <a:rPr lang="en-US" sz="6600" dirty="0" smtClean="0">
                <a:solidFill>
                  <a:srgbClr val="008000"/>
                </a:solidFill>
                <a:latin typeface="Chalkduster"/>
                <a:cs typeface="Chalkduster"/>
              </a:rPr>
              <a:t/>
            </a:r>
            <a:br>
              <a:rPr lang="en-US" sz="6600" dirty="0" smtClean="0">
                <a:solidFill>
                  <a:srgbClr val="008000"/>
                </a:solidFill>
                <a:latin typeface="Chalkduster"/>
                <a:cs typeface="Chalkduster"/>
              </a:rPr>
            </a:br>
            <a:r>
              <a:rPr lang="en-US" sz="4000" u="sng" dirty="0" smtClean="0">
                <a:solidFill>
                  <a:srgbClr val="1F497D"/>
                </a:solidFill>
                <a:latin typeface="Chalkduster"/>
                <a:cs typeface="Chalkduster"/>
              </a:rPr>
              <a:t>Explanation Retrieval</a:t>
            </a:r>
            <a:endParaRPr lang="nl-NL" sz="4000" u="sng" dirty="0">
              <a:solidFill>
                <a:srgbClr val="1F497D"/>
              </a:solidFill>
            </a:endParaRPr>
          </a:p>
        </p:txBody>
      </p:sp>
      <p:sp>
        <p:nvSpPr>
          <p:cNvPr id="6" name="Tekstvak 5"/>
          <p:cNvSpPr txBox="1"/>
          <p:nvPr/>
        </p:nvSpPr>
        <p:spPr>
          <a:xfrm>
            <a:off x="5516782" y="6102927"/>
            <a:ext cx="1300356" cy="369332"/>
          </a:xfrm>
          <a:prstGeom prst="rect">
            <a:avLst/>
          </a:prstGeom>
          <a:noFill/>
        </p:spPr>
        <p:txBody>
          <a:bodyPr wrap="none" rtlCol="0">
            <a:spAutoFit/>
          </a:bodyPr>
          <a:lstStyle/>
          <a:p>
            <a:r>
              <a:rPr lang="en-US" dirty="0" smtClean="0"/>
              <a:t>Powered by</a:t>
            </a:r>
            <a:endParaRPr lang="en-US" dirty="0"/>
          </a:p>
        </p:txBody>
      </p:sp>
      <p:pic>
        <p:nvPicPr>
          <p:cNvPr id="7" name="Afbeelding 6" descr="TU_d_line_P1_color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138" y="5822656"/>
            <a:ext cx="2004396" cy="560542"/>
          </a:xfrm>
          <a:prstGeom prst="rect">
            <a:avLst/>
          </a:prstGeom>
        </p:spPr>
      </p:pic>
      <p:sp>
        <p:nvSpPr>
          <p:cNvPr id="8" name="Tekstvak 7"/>
          <p:cNvSpPr txBox="1"/>
          <p:nvPr/>
        </p:nvSpPr>
        <p:spPr>
          <a:xfrm>
            <a:off x="491594" y="355018"/>
            <a:ext cx="1778401" cy="646331"/>
          </a:xfrm>
          <a:prstGeom prst="rect">
            <a:avLst/>
          </a:prstGeom>
          <a:noFill/>
        </p:spPr>
        <p:txBody>
          <a:bodyPr wrap="none" rtlCol="0">
            <a:spAutoFit/>
          </a:bodyPr>
          <a:lstStyle/>
          <a:p>
            <a:r>
              <a:rPr lang="en-US" sz="3600" b="1" dirty="0" smtClean="0">
                <a:solidFill>
                  <a:srgbClr val="1F497D"/>
                </a:solidFill>
              </a:rPr>
              <a:t>Solution</a:t>
            </a:r>
            <a:endParaRPr lang="en-US" sz="3600" b="1" dirty="0">
              <a:solidFill>
                <a:srgbClr val="1F497D"/>
              </a:solidFill>
            </a:endParaRPr>
          </a:p>
        </p:txBody>
      </p:sp>
    </p:spTree>
    <p:extLst>
      <p:ext uri="{BB962C8B-B14F-4D97-AF65-F5344CB8AC3E}">
        <p14:creationId xmlns:p14="http://schemas.microsoft.com/office/powerpoint/2010/main" val="974740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365752" cy="523220"/>
          </a:xfrm>
          <a:prstGeom prst="rect">
            <a:avLst/>
          </a:prstGeom>
          <a:noFill/>
        </p:spPr>
        <p:txBody>
          <a:bodyPr wrap="none" rtlCol="0">
            <a:spAutoFit/>
          </a:bodyPr>
          <a:lstStyle/>
          <a:p>
            <a:r>
              <a:rPr lang="en-US" sz="2800" b="1" dirty="0" smtClean="0">
                <a:solidFill>
                  <a:schemeClr val="tx2"/>
                </a:solidFill>
              </a:rPr>
              <a:t>Design choices</a:t>
            </a:r>
            <a:endParaRPr lang="en-US" sz="2800" b="1" dirty="0">
              <a:solidFill>
                <a:schemeClr val="tx2"/>
              </a:solidFill>
            </a:endParaRPr>
          </a:p>
        </p:txBody>
      </p:sp>
      <p:sp>
        <p:nvSpPr>
          <p:cNvPr id="6" name="Tekstvak 5"/>
          <p:cNvSpPr txBox="1"/>
          <p:nvPr/>
        </p:nvSpPr>
        <p:spPr>
          <a:xfrm>
            <a:off x="6928956" y="297845"/>
            <a:ext cx="1071127" cy="523220"/>
          </a:xfrm>
          <a:prstGeom prst="rect">
            <a:avLst/>
          </a:prstGeom>
          <a:noFill/>
        </p:spPr>
        <p:txBody>
          <a:bodyPr wrap="none" rtlCol="0">
            <a:spAutoFit/>
          </a:bodyPr>
          <a:lstStyle/>
          <a:p>
            <a:r>
              <a:rPr lang="en-US" sz="2800" b="1" dirty="0" smtClean="0">
                <a:solidFill>
                  <a:schemeClr val="tx2"/>
                </a:solidFill>
              </a:rPr>
              <a:t>Scope</a:t>
            </a:r>
            <a:endParaRPr lang="en-US" sz="2800" b="1" dirty="0">
              <a:solidFill>
                <a:schemeClr val="tx2"/>
              </a:solidFill>
            </a:endParaRPr>
          </a:p>
        </p:txBody>
      </p:sp>
      <p:pic>
        <p:nvPicPr>
          <p:cNvPr id="2" name="Afbeelding 1"/>
          <p:cNvPicPr>
            <a:picLocks noChangeAspect="1"/>
          </p:cNvPicPr>
          <p:nvPr/>
        </p:nvPicPr>
        <p:blipFill>
          <a:blip r:embed="rId2"/>
          <a:stretch>
            <a:fillRect/>
          </a:stretch>
        </p:blipFill>
        <p:spPr>
          <a:xfrm>
            <a:off x="3989976" y="996599"/>
            <a:ext cx="1379013" cy="922512"/>
          </a:xfrm>
          <a:prstGeom prst="rect">
            <a:avLst/>
          </a:prstGeom>
        </p:spPr>
      </p:pic>
      <p:pic>
        <p:nvPicPr>
          <p:cNvPr id="3" name="Afbeelding 2"/>
          <p:cNvPicPr>
            <a:picLocks noChangeAspect="1"/>
          </p:cNvPicPr>
          <p:nvPr/>
        </p:nvPicPr>
        <p:blipFill>
          <a:blip r:embed="rId3"/>
          <a:stretch>
            <a:fillRect/>
          </a:stretch>
        </p:blipFill>
        <p:spPr>
          <a:xfrm>
            <a:off x="3989976" y="3805916"/>
            <a:ext cx="1171222" cy="1171222"/>
          </a:xfrm>
          <a:prstGeom prst="rect">
            <a:avLst/>
          </a:prstGeom>
        </p:spPr>
      </p:pic>
      <p:pic>
        <p:nvPicPr>
          <p:cNvPr id="8" name="Afbeelding 7"/>
          <p:cNvPicPr>
            <a:picLocks noChangeAspect="1"/>
          </p:cNvPicPr>
          <p:nvPr/>
        </p:nvPicPr>
        <p:blipFill>
          <a:blip r:embed="rId4"/>
          <a:stretch>
            <a:fillRect/>
          </a:stretch>
        </p:blipFill>
        <p:spPr>
          <a:xfrm>
            <a:off x="4131087" y="2286000"/>
            <a:ext cx="1030111" cy="1030111"/>
          </a:xfrm>
          <a:prstGeom prst="rect">
            <a:avLst/>
          </a:prstGeom>
        </p:spPr>
      </p:pic>
      <p:pic>
        <p:nvPicPr>
          <p:cNvPr id="11" name="Afbeelding 10"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913" y="5561120"/>
            <a:ext cx="596434" cy="584852"/>
          </a:xfrm>
          <a:prstGeom prst="rect">
            <a:avLst/>
          </a:prstGeom>
        </p:spPr>
      </p:pic>
      <p:sp>
        <p:nvSpPr>
          <p:cNvPr id="12" name="Tekstvak 11"/>
          <p:cNvSpPr txBox="1"/>
          <p:nvPr/>
        </p:nvSpPr>
        <p:spPr>
          <a:xfrm>
            <a:off x="3634564" y="299357"/>
            <a:ext cx="2447325" cy="584776"/>
          </a:xfrm>
          <a:prstGeom prst="rect">
            <a:avLst/>
          </a:prstGeom>
          <a:noFill/>
        </p:spPr>
        <p:txBody>
          <a:bodyPr wrap="square" rtlCol="0">
            <a:spAutoFit/>
          </a:bodyPr>
          <a:lstStyle/>
          <a:p>
            <a:r>
              <a:rPr lang="en-US" sz="3200" dirty="0" err="1" smtClean="0">
                <a:solidFill>
                  <a:srgbClr val="008000"/>
                </a:solidFill>
                <a:latin typeface="Chalkduster"/>
                <a:cs typeface="Chalkduster"/>
              </a:rPr>
              <a:t>SKiIR</a:t>
            </a:r>
            <a:r>
              <a:rPr lang="en-US" sz="3200" dirty="0" smtClean="0">
                <a:latin typeface="+mj-lt"/>
                <a:cs typeface="Chalkduster"/>
              </a:rPr>
              <a:t>-app</a:t>
            </a:r>
            <a:endParaRPr lang="en-US" sz="3200" dirty="0">
              <a:latin typeface="+mj-lt"/>
              <a:cs typeface="Chalkduster"/>
            </a:endParaRPr>
          </a:p>
        </p:txBody>
      </p:sp>
      <p:sp>
        <p:nvSpPr>
          <p:cNvPr id="13" name="Tekstvak 12"/>
          <p:cNvSpPr txBox="1"/>
          <p:nvPr/>
        </p:nvSpPr>
        <p:spPr>
          <a:xfrm>
            <a:off x="3609347" y="5642484"/>
            <a:ext cx="338554" cy="461665"/>
          </a:xfrm>
          <a:prstGeom prst="rect">
            <a:avLst/>
          </a:prstGeom>
          <a:noFill/>
        </p:spPr>
        <p:txBody>
          <a:bodyPr wrap="none" rtlCol="0">
            <a:spAutoFit/>
          </a:bodyPr>
          <a:lstStyle/>
          <a:p>
            <a:r>
              <a:rPr lang="en-US" sz="2400" dirty="0" smtClean="0"/>
              <a:t>+</a:t>
            </a:r>
            <a:endParaRPr lang="en-US" sz="2400" dirty="0"/>
          </a:p>
        </p:txBody>
      </p:sp>
      <p:pic>
        <p:nvPicPr>
          <p:cNvPr id="14" name="Afbeelding 13"/>
          <p:cNvPicPr>
            <a:picLocks noChangeAspect="1"/>
          </p:cNvPicPr>
          <p:nvPr/>
        </p:nvPicPr>
        <p:blipFill>
          <a:blip r:embed="rId6"/>
          <a:stretch>
            <a:fillRect/>
          </a:stretch>
        </p:blipFill>
        <p:spPr>
          <a:xfrm>
            <a:off x="3911927" y="5561120"/>
            <a:ext cx="905838" cy="640032"/>
          </a:xfrm>
          <a:prstGeom prst="rect">
            <a:avLst/>
          </a:prstGeom>
        </p:spPr>
      </p:pic>
      <p:sp>
        <p:nvSpPr>
          <p:cNvPr id="16" name="Afgeronde rechthoek 15"/>
          <p:cNvSpPr/>
          <p:nvPr/>
        </p:nvSpPr>
        <p:spPr>
          <a:xfrm>
            <a:off x="2899948" y="297845"/>
            <a:ext cx="3316111" cy="6326912"/>
          </a:xfrm>
          <a:prstGeom prst="round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kstvak 16"/>
          <p:cNvSpPr txBox="1"/>
          <p:nvPr/>
        </p:nvSpPr>
        <p:spPr>
          <a:xfrm>
            <a:off x="454778" y="1100667"/>
            <a:ext cx="8220611" cy="400110"/>
          </a:xfrm>
          <a:prstGeom prst="rect">
            <a:avLst/>
          </a:prstGeom>
          <a:noFill/>
        </p:spPr>
        <p:txBody>
          <a:bodyPr wrap="square" rtlCol="0">
            <a:spAutoFit/>
          </a:bodyPr>
          <a:lstStyle/>
          <a:p>
            <a:r>
              <a:rPr lang="en-US" sz="2000" b="1" dirty="0" smtClean="0"/>
              <a:t>Web Application</a:t>
            </a:r>
            <a:r>
              <a:rPr lang="en-US" sz="2000" dirty="0" smtClean="0"/>
              <a:t>										Chrome Extension</a:t>
            </a:r>
            <a:endParaRPr lang="en-US" sz="2000" dirty="0"/>
          </a:p>
        </p:txBody>
      </p:sp>
      <p:sp>
        <p:nvSpPr>
          <p:cNvPr id="18" name="Tekstvak 17"/>
          <p:cNvSpPr txBox="1"/>
          <p:nvPr/>
        </p:nvSpPr>
        <p:spPr>
          <a:xfrm>
            <a:off x="454778" y="2286000"/>
            <a:ext cx="8220611" cy="400110"/>
          </a:xfrm>
          <a:prstGeom prst="rect">
            <a:avLst/>
          </a:prstGeom>
          <a:noFill/>
        </p:spPr>
        <p:txBody>
          <a:bodyPr wrap="square" rtlCol="0">
            <a:spAutoFit/>
          </a:bodyPr>
          <a:lstStyle/>
          <a:p>
            <a:r>
              <a:rPr lang="en-US" sz="2000" b="1" dirty="0" smtClean="0"/>
              <a:t>News articles</a:t>
            </a:r>
            <a:r>
              <a:rPr lang="en-US" sz="2000" dirty="0" smtClean="0"/>
              <a:t>									</a:t>
            </a:r>
            <a:r>
              <a:rPr lang="en-US" sz="2000" dirty="0"/>
              <a:t>	</a:t>
            </a:r>
            <a:r>
              <a:rPr lang="en-US" sz="2000" dirty="0" smtClean="0"/>
              <a:t>	Bloomberg</a:t>
            </a:r>
            <a:endParaRPr lang="en-US" sz="2000" dirty="0"/>
          </a:p>
        </p:txBody>
      </p:sp>
      <p:sp>
        <p:nvSpPr>
          <p:cNvPr id="19" name="Tekstvak 18"/>
          <p:cNvSpPr txBox="1"/>
          <p:nvPr/>
        </p:nvSpPr>
        <p:spPr>
          <a:xfrm>
            <a:off x="454778" y="3810944"/>
            <a:ext cx="8220611" cy="400110"/>
          </a:xfrm>
          <a:prstGeom prst="rect">
            <a:avLst/>
          </a:prstGeom>
          <a:noFill/>
        </p:spPr>
        <p:txBody>
          <a:bodyPr wrap="square" rtlCol="0">
            <a:spAutoFit/>
          </a:bodyPr>
          <a:lstStyle/>
          <a:p>
            <a:r>
              <a:rPr lang="en-US" sz="2000" b="1" dirty="0" smtClean="0"/>
              <a:t>Database	</a:t>
            </a:r>
            <a:r>
              <a:rPr lang="en-US" sz="2000" dirty="0" smtClean="0"/>
              <a:t>											</a:t>
            </a:r>
            <a:r>
              <a:rPr lang="en-US" sz="2000" dirty="0" err="1" smtClean="0"/>
              <a:t>PostGreSQL</a:t>
            </a:r>
            <a:r>
              <a:rPr lang="en-US" sz="2000" dirty="0" smtClean="0"/>
              <a:t>	</a:t>
            </a:r>
            <a:endParaRPr lang="en-US" sz="2000" dirty="0"/>
          </a:p>
        </p:txBody>
      </p:sp>
      <p:sp>
        <p:nvSpPr>
          <p:cNvPr id="20" name="Tekstvak 19"/>
          <p:cNvSpPr txBox="1"/>
          <p:nvPr/>
        </p:nvSpPr>
        <p:spPr>
          <a:xfrm>
            <a:off x="454778" y="5202385"/>
            <a:ext cx="8220611" cy="1015663"/>
          </a:xfrm>
          <a:prstGeom prst="rect">
            <a:avLst/>
          </a:prstGeom>
          <a:noFill/>
        </p:spPr>
        <p:txBody>
          <a:bodyPr wrap="square" rtlCol="0">
            <a:spAutoFit/>
          </a:bodyPr>
          <a:lstStyle/>
          <a:p>
            <a:r>
              <a:rPr lang="en-US" sz="2000" b="1" dirty="0" smtClean="0"/>
              <a:t>IR Model</a:t>
            </a:r>
            <a:r>
              <a:rPr lang="en-US" sz="2000" dirty="0" smtClean="0"/>
              <a:t>												</a:t>
            </a:r>
            <a:r>
              <a:rPr lang="en-US" sz="2000" dirty="0" err="1" smtClean="0"/>
              <a:t>AlchemyAPI</a:t>
            </a:r>
            <a:r>
              <a:rPr lang="en-US" sz="2000" dirty="0" smtClean="0"/>
              <a:t> &amp;</a:t>
            </a:r>
          </a:p>
          <a:p>
            <a:r>
              <a:rPr lang="en-US" sz="2000" dirty="0"/>
              <a:t>	</a:t>
            </a:r>
            <a:r>
              <a:rPr lang="en-US" sz="2000" dirty="0" smtClean="0"/>
              <a:t>													</a:t>
            </a:r>
            <a:r>
              <a:rPr lang="en-US" sz="2000" dirty="0" err="1" smtClean="0"/>
              <a:t>DBPedia</a:t>
            </a:r>
            <a:r>
              <a:rPr lang="en-US" sz="2000" dirty="0" smtClean="0"/>
              <a:t> &amp; </a:t>
            </a:r>
          </a:p>
          <a:p>
            <a:r>
              <a:rPr lang="en-US" sz="2000" dirty="0"/>
              <a:t>	</a:t>
            </a:r>
            <a:r>
              <a:rPr lang="en-US" sz="2000" dirty="0" smtClean="0"/>
              <a:t>													</a:t>
            </a:r>
            <a:r>
              <a:rPr lang="en-US" sz="2000" b="1" i="1" dirty="0" smtClean="0"/>
              <a:t>New </a:t>
            </a:r>
            <a:r>
              <a:rPr lang="en-US" sz="2000" b="1" i="1" dirty="0" err="1" smtClean="0"/>
              <a:t>learnings</a:t>
            </a:r>
            <a:endParaRPr lang="en-US" sz="2000" b="1" dirty="0"/>
          </a:p>
        </p:txBody>
      </p:sp>
      <p:sp>
        <p:nvSpPr>
          <p:cNvPr id="21" name="Tekstvak 20"/>
          <p:cNvSpPr txBox="1"/>
          <p:nvPr/>
        </p:nvSpPr>
        <p:spPr>
          <a:xfrm>
            <a:off x="4822644" y="5642484"/>
            <a:ext cx="338554" cy="461665"/>
          </a:xfrm>
          <a:prstGeom prst="rect">
            <a:avLst/>
          </a:prstGeom>
          <a:noFill/>
        </p:spPr>
        <p:txBody>
          <a:bodyPr wrap="none" rtlCol="0">
            <a:spAutoFit/>
          </a:bodyPr>
          <a:lstStyle/>
          <a:p>
            <a:r>
              <a:rPr lang="en-US" sz="2400" dirty="0" smtClean="0"/>
              <a:t>+</a:t>
            </a:r>
            <a:endParaRPr lang="en-US" sz="2400" dirty="0"/>
          </a:p>
        </p:txBody>
      </p:sp>
      <p:pic>
        <p:nvPicPr>
          <p:cNvPr id="5" name="Afbeelding 4"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22644" y="5202385"/>
            <a:ext cx="1615177" cy="1211383"/>
          </a:xfrm>
          <a:prstGeom prst="rect">
            <a:avLst/>
          </a:prstGeom>
        </p:spPr>
      </p:pic>
    </p:spTree>
    <p:extLst>
      <p:ext uri="{BB962C8B-B14F-4D97-AF65-F5344CB8AC3E}">
        <p14:creationId xmlns:p14="http://schemas.microsoft.com/office/powerpoint/2010/main" val="4035665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par>
                                <p:cTn id="19" presetID="1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par>
                                <p:cTn id="29" presetID="1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ppt_y</p:attrName>
                                        </p:attrNameLst>
                                      </p:cBhvr>
                                      <p:tavLst>
                                        <p:tav tm="0">
                                          <p:val>
                                            <p:strVal val="#ppt_y+#ppt_h*1.125000"/>
                                          </p:val>
                                        </p:tav>
                                        <p:tav tm="100000">
                                          <p:val>
                                            <p:strVal val="#ppt_y"/>
                                          </p:val>
                                        </p:tav>
                                      </p:tavLst>
                                    </p:anim>
                                    <p:animEffect transition="in" filter="wipe(up)">
                                      <p:cBhvr>
                                        <p:cTn id="38" dur="500"/>
                                        <p:tgtEl>
                                          <p:spTgt spid="19"/>
                                        </p:tgtEl>
                                      </p:cBhvr>
                                    </p:animEffect>
                                  </p:childTnLst>
                                </p:cTn>
                              </p:par>
                              <p:par>
                                <p:cTn id="39" presetID="12" presetClass="entr" presetSubtype="4"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p:tgtEl>
                                          <p:spTgt spid="3"/>
                                        </p:tgtEl>
                                        <p:attrNameLst>
                                          <p:attrName>ppt_y</p:attrName>
                                        </p:attrNameLst>
                                      </p:cBhvr>
                                      <p:tavLst>
                                        <p:tav tm="0">
                                          <p:val>
                                            <p:strVal val="#ppt_y+#ppt_h*1.125000"/>
                                          </p:val>
                                        </p:tav>
                                        <p:tav tm="100000">
                                          <p:val>
                                            <p:strVal val="#ppt_y"/>
                                          </p:val>
                                        </p:tav>
                                      </p:tavLst>
                                    </p:anim>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p:tgtEl>
                                          <p:spTgt spid="11"/>
                                        </p:tgtEl>
                                        <p:attrNameLst>
                                          <p:attrName>ppt_y</p:attrName>
                                        </p:attrNameLst>
                                      </p:cBhvr>
                                      <p:tavLst>
                                        <p:tav tm="0">
                                          <p:val>
                                            <p:strVal val="#ppt_y+#ppt_h*1.125000"/>
                                          </p:val>
                                        </p:tav>
                                        <p:tav tm="100000">
                                          <p:val>
                                            <p:strVal val="#ppt_y"/>
                                          </p:val>
                                        </p:tav>
                                      </p:tavLst>
                                    </p:anim>
                                    <p:animEffect transition="in" filter="wipe(up)">
                                      <p:cBhvr>
                                        <p:cTn id="52" dur="500"/>
                                        <p:tgtEl>
                                          <p:spTgt spid="1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p:tgtEl>
                                          <p:spTgt spid="13"/>
                                        </p:tgtEl>
                                        <p:attrNameLst>
                                          <p:attrName>ppt_y</p:attrName>
                                        </p:attrNameLst>
                                      </p:cBhvr>
                                      <p:tavLst>
                                        <p:tav tm="0">
                                          <p:val>
                                            <p:strVal val="#ppt_y+#ppt_h*1.125000"/>
                                          </p:val>
                                        </p:tav>
                                        <p:tav tm="100000">
                                          <p:val>
                                            <p:strVal val="#ppt_y"/>
                                          </p:val>
                                        </p:tav>
                                      </p:tavLst>
                                    </p:anim>
                                    <p:animEffect transition="in" filter="wipe(up)">
                                      <p:cBhvr>
                                        <p:cTn id="56" dur="500"/>
                                        <p:tgtEl>
                                          <p:spTgt spid="13"/>
                                        </p:tgtEl>
                                      </p:cBhvr>
                                    </p:animEffect>
                                  </p:childTnLst>
                                </p:cTn>
                              </p:par>
                              <p:par>
                                <p:cTn id="57" presetID="12" presetClass="entr" presetSubtype="4"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p:tgtEl>
                                          <p:spTgt spid="14"/>
                                        </p:tgtEl>
                                        <p:attrNameLst>
                                          <p:attrName>ppt_y</p:attrName>
                                        </p:attrNameLst>
                                      </p:cBhvr>
                                      <p:tavLst>
                                        <p:tav tm="0">
                                          <p:val>
                                            <p:strVal val="#ppt_y+#ppt_h*1.125000"/>
                                          </p:val>
                                        </p:tav>
                                        <p:tav tm="100000">
                                          <p:val>
                                            <p:strVal val="#ppt_y"/>
                                          </p:val>
                                        </p:tav>
                                      </p:tavLst>
                                    </p:anim>
                                    <p:animEffect transition="in" filter="wipe(up)">
                                      <p:cBhvr>
                                        <p:cTn id="60" dur="500"/>
                                        <p:tgtEl>
                                          <p:spTgt spid="14"/>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p:tgtEl>
                                          <p:spTgt spid="21"/>
                                        </p:tgtEl>
                                        <p:attrNameLst>
                                          <p:attrName>ppt_y</p:attrName>
                                        </p:attrNameLst>
                                      </p:cBhvr>
                                      <p:tavLst>
                                        <p:tav tm="0">
                                          <p:val>
                                            <p:strVal val="#ppt_y+#ppt_h*1.125000"/>
                                          </p:val>
                                        </p:tav>
                                        <p:tav tm="100000">
                                          <p:val>
                                            <p:strVal val="#ppt_y"/>
                                          </p:val>
                                        </p:tav>
                                      </p:tavLst>
                                    </p:anim>
                                    <p:animEffect transition="in" filter="wipe(up)">
                                      <p:cBhvr>
                                        <p:cTn id="64" dur="500"/>
                                        <p:tgtEl>
                                          <p:spTgt spid="21"/>
                                        </p:tgtEl>
                                      </p:cBhvr>
                                    </p:animEffect>
                                  </p:childTnLst>
                                </p:cTn>
                              </p:par>
                              <p:par>
                                <p:cTn id="65" presetID="12" presetClass="entr" presetSubtype="4"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p:tgtEl>
                                          <p:spTgt spid="5"/>
                                        </p:tgtEl>
                                        <p:attrNameLst>
                                          <p:attrName>ppt_y</p:attrName>
                                        </p:attrNameLst>
                                      </p:cBhvr>
                                      <p:tavLst>
                                        <p:tav tm="0">
                                          <p:val>
                                            <p:strVal val="#ppt_y+#ppt_h*1.125000"/>
                                          </p:val>
                                        </p:tav>
                                        <p:tav tm="100000">
                                          <p:val>
                                            <p:strVal val="#ppt_y"/>
                                          </p:val>
                                        </p:tav>
                                      </p:tavLst>
                                    </p:anim>
                                    <p:animEffect transition="in" filter="wipe(up)">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7" grpId="0"/>
      <p:bldP spid="18" grpId="0"/>
      <p:bldP spid="19"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4579273" cy="523220"/>
          </a:xfrm>
          <a:prstGeom prst="rect">
            <a:avLst/>
          </a:prstGeom>
          <a:noFill/>
        </p:spPr>
        <p:txBody>
          <a:bodyPr wrap="none" rtlCol="0">
            <a:spAutoFit/>
          </a:bodyPr>
          <a:lstStyle/>
          <a:p>
            <a:r>
              <a:rPr lang="en-US" sz="2800" b="1" dirty="0" smtClean="0">
                <a:solidFill>
                  <a:schemeClr val="tx2"/>
                </a:solidFill>
              </a:rPr>
              <a:t>Features - What should it do?</a:t>
            </a:r>
            <a:endParaRPr lang="en-US" sz="2800" b="1" dirty="0">
              <a:solidFill>
                <a:schemeClr val="tx2"/>
              </a:solidFill>
            </a:endParaRPr>
          </a:p>
        </p:txBody>
      </p:sp>
      <p:sp>
        <p:nvSpPr>
          <p:cNvPr id="7" name="Tekstvak 6"/>
          <p:cNvSpPr txBox="1"/>
          <p:nvPr/>
        </p:nvSpPr>
        <p:spPr>
          <a:xfrm>
            <a:off x="454778" y="1247131"/>
            <a:ext cx="4224233" cy="3170099"/>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p>
          <a:p>
            <a:pPr marL="457200" indent="-457200">
              <a:buAutoNum type="arabicPeriod"/>
            </a:pPr>
            <a:endParaRPr lang="en-US" sz="2000" dirty="0" smtClean="0"/>
          </a:p>
          <a:p>
            <a:pPr marL="457200" indent="-457200">
              <a:buFontTx/>
              <a:buAutoNum type="arabicPeriod"/>
            </a:pPr>
            <a:r>
              <a:rPr lang="en-US" sz="2000" b="1" dirty="0"/>
              <a:t>Semantically </a:t>
            </a:r>
            <a:r>
              <a:rPr lang="en-US" sz="2000" dirty="0"/>
              <a:t>retrieve </a:t>
            </a:r>
            <a:r>
              <a:rPr lang="en-US" sz="2000" dirty="0" smtClean="0"/>
              <a:t>explanations</a:t>
            </a:r>
          </a:p>
          <a:p>
            <a:endParaRPr lang="en-US" sz="2000" b="1" dirty="0"/>
          </a:p>
          <a:p>
            <a:pPr marL="457200" indent="-457200">
              <a:buAutoNum type="arabicPeriod"/>
            </a:pPr>
            <a:r>
              <a:rPr lang="en-US" sz="2000" b="1" dirty="0" smtClean="0"/>
              <a:t>Provide </a:t>
            </a:r>
            <a:r>
              <a:rPr lang="en-US" sz="2000" dirty="0" smtClean="0"/>
              <a:t>explanation</a:t>
            </a:r>
            <a:endParaRPr lang="en-US" sz="2000" b="1" dirty="0" smtClean="0"/>
          </a:p>
          <a:p>
            <a:pPr marL="457200" indent="-457200">
              <a:buAutoNum type="arabicPeriod"/>
            </a:pPr>
            <a:endParaRPr lang="en-US" sz="2000" dirty="0" smtClean="0"/>
          </a:p>
          <a:p>
            <a:pPr marL="457200" indent="-457200">
              <a:buAutoNum type="arabicPeriod"/>
            </a:pPr>
            <a:r>
              <a:rPr lang="en-US" sz="2000" b="1" dirty="0" smtClean="0"/>
              <a:t>Review </a:t>
            </a:r>
            <a:r>
              <a:rPr lang="en-US" sz="2000" dirty="0" smtClean="0"/>
              <a:t>explanation</a:t>
            </a:r>
            <a:endParaRPr lang="en-US" sz="2000" b="1" dirty="0" smtClean="0"/>
          </a:p>
          <a:p>
            <a:pPr marL="457200" indent="-457200">
              <a:buAutoNum type="arabicPeriod"/>
            </a:pPr>
            <a:endParaRPr lang="en-US" sz="2000" b="1" dirty="0" smtClean="0"/>
          </a:p>
          <a:p>
            <a:pPr marL="457200" indent="-457200">
              <a:buAutoNum type="arabicPeriod"/>
            </a:pPr>
            <a:r>
              <a:rPr lang="en-US" sz="2000" b="1" dirty="0" smtClean="0"/>
              <a:t>Scrape </a:t>
            </a:r>
            <a:r>
              <a:rPr lang="en-US" sz="2000" dirty="0" smtClean="0"/>
              <a:t>news articles</a:t>
            </a:r>
          </a:p>
          <a:p>
            <a:pPr marL="457200" indent="-457200">
              <a:buAutoNum type="arabicPeriod"/>
            </a:pPr>
            <a:endParaRPr lang="en-US" sz="2000" b="1" dirty="0"/>
          </a:p>
        </p:txBody>
      </p:sp>
    </p:spTree>
    <p:extLst>
      <p:ext uri="{BB962C8B-B14F-4D97-AF65-F5344CB8AC3E}">
        <p14:creationId xmlns:p14="http://schemas.microsoft.com/office/powerpoint/2010/main" val="42477140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49471" cy="400110"/>
          </a:xfrm>
          <a:prstGeom prst="rect">
            <a:avLst/>
          </a:prstGeom>
          <a:noFill/>
        </p:spPr>
        <p:txBody>
          <a:bodyPr wrap="none" rtlCol="0">
            <a:spAutoFit/>
          </a:bodyPr>
          <a:lstStyle/>
          <a:p>
            <a:pPr marL="457200" indent="-457200">
              <a:buAutoNum type="arabicPeriod"/>
            </a:pPr>
            <a:r>
              <a:rPr lang="en-US" sz="2000" b="1" dirty="0" smtClean="0"/>
              <a:t>Request </a:t>
            </a:r>
            <a:r>
              <a:rPr lang="en-US" sz="2000" dirty="0" smtClean="0"/>
              <a:t>explanation</a:t>
            </a:r>
            <a:endParaRPr lang="en-US" sz="2000" dirty="0" smtClean="0"/>
          </a:p>
        </p:txBody>
      </p:sp>
      <p:sp>
        <p:nvSpPr>
          <p:cNvPr id="9" name="Ingekeepte pijl rechts 8"/>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Request </a:t>
            </a:r>
            <a:r>
              <a:rPr lang="en-US" dirty="0"/>
              <a:t>explanation</a:t>
            </a:r>
            <a:endParaRPr lang="en-US" b="1" dirty="0"/>
          </a:p>
        </p:txBody>
      </p:sp>
      <p:pic>
        <p:nvPicPr>
          <p:cNvPr id="10" name="Afbeelding 9"/>
          <p:cNvPicPr>
            <a:picLocks noChangeAspect="1"/>
          </p:cNvPicPr>
          <p:nvPr/>
        </p:nvPicPr>
        <p:blipFill>
          <a:blip r:embed="rId2"/>
          <a:stretch>
            <a:fillRect/>
          </a:stretch>
        </p:blipFill>
        <p:spPr>
          <a:xfrm>
            <a:off x="3892089" y="3063095"/>
            <a:ext cx="1379013" cy="922512"/>
          </a:xfrm>
          <a:prstGeom prst="rect">
            <a:avLst/>
          </a:prstGeom>
        </p:spPr>
      </p:pic>
      <p:sp>
        <p:nvSpPr>
          <p:cNvPr id="11" name="Ingekeepte pijl rechts 10"/>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a:t>r</a:t>
            </a:r>
            <a:r>
              <a:rPr lang="en-US" dirty="0" smtClean="0"/>
              <a:t>equest</a:t>
            </a:r>
            <a:endParaRPr lang="en-US" b="1" dirty="0"/>
          </a:p>
        </p:txBody>
      </p:sp>
      <p:pic>
        <p:nvPicPr>
          <p:cNvPr id="13" name="Afbeelding 12"/>
          <p:cNvPicPr>
            <a:picLocks noChangeAspect="1"/>
          </p:cNvPicPr>
          <p:nvPr/>
        </p:nvPicPr>
        <p:blipFill>
          <a:blip r:embed="rId3"/>
          <a:stretch>
            <a:fillRect/>
          </a:stretch>
        </p:blipFill>
        <p:spPr>
          <a:xfrm>
            <a:off x="7865629" y="3839130"/>
            <a:ext cx="1171222" cy="1171222"/>
          </a:xfrm>
          <a:prstGeom prst="rect">
            <a:avLst/>
          </a:prstGeom>
        </p:spPr>
      </p:pic>
      <p:pic>
        <p:nvPicPr>
          <p:cNvPr id="15" name="Afbeelding 14" descr="brai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87" y="2739142"/>
            <a:ext cx="2225830" cy="1246465"/>
          </a:xfrm>
          <a:prstGeom prst="rect">
            <a:avLst/>
          </a:prstGeom>
        </p:spPr>
      </p:pic>
    </p:spTree>
    <p:extLst>
      <p:ext uri="{BB962C8B-B14F-4D97-AF65-F5344CB8AC3E}">
        <p14:creationId xmlns:p14="http://schemas.microsoft.com/office/powerpoint/2010/main" val="3670554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p:tgtEl>
                                          <p:spTgt spid="13"/>
                                        </p:tgtEl>
                                        <p:attrNameLst>
                                          <p:attrName>ppt_y</p:attrName>
                                        </p:attrNameLst>
                                      </p:cBhvr>
                                      <p:tavLst>
                                        <p:tav tm="0">
                                          <p:val>
                                            <p:strVal val="#ppt_y+#ppt_h*1.125000"/>
                                          </p:val>
                                        </p:tav>
                                        <p:tav tm="100000">
                                          <p:val>
                                            <p:strVal val="#ppt_y"/>
                                          </p:val>
                                        </p:tav>
                                      </p:tavLst>
                                    </p:anim>
                                    <p:animEffect transition="in" filter="wipe(up)">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71812" cy="400110"/>
          </a:xfrm>
          <a:prstGeom prst="rect">
            <a:avLst/>
          </a:prstGeom>
          <a:noFill/>
        </p:spPr>
        <p:txBody>
          <a:bodyPr wrap="none" rtlCol="0">
            <a:spAutoFit/>
          </a:bodyPr>
          <a:lstStyle/>
          <a:p>
            <a:r>
              <a:rPr lang="en-US" sz="2000" b="1" dirty="0" smtClean="0"/>
              <a:t>2. 	Scrape</a:t>
            </a:r>
            <a:r>
              <a:rPr lang="en-US" sz="2000" b="1" dirty="0" smtClean="0"/>
              <a:t> </a:t>
            </a:r>
            <a:r>
              <a:rPr lang="en-US" sz="2000" dirty="0" smtClean="0"/>
              <a:t>news articles</a:t>
            </a:r>
            <a:endParaRPr lang="en-US" sz="2000" dirty="0" smtClean="0"/>
          </a:p>
        </p:txBody>
      </p:sp>
      <p:sp>
        <p:nvSpPr>
          <p:cNvPr id="10" name="Ingekeepte pijl rechts 9"/>
          <p:cNvSpPr/>
          <p:nvPr/>
        </p:nvSpPr>
        <p:spPr>
          <a:xfrm>
            <a:off x="1393151" y="3156402"/>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Scrape </a:t>
            </a:r>
            <a:r>
              <a:rPr lang="en-US" dirty="0" smtClean="0"/>
              <a:t>news article</a:t>
            </a:r>
            <a:endParaRPr lang="en-US" b="1" dirty="0"/>
          </a:p>
        </p:txBody>
      </p:sp>
      <p:pic>
        <p:nvPicPr>
          <p:cNvPr id="11" name="Afbeelding 10"/>
          <p:cNvPicPr>
            <a:picLocks noChangeAspect="1"/>
          </p:cNvPicPr>
          <p:nvPr/>
        </p:nvPicPr>
        <p:blipFill>
          <a:blip r:embed="rId2"/>
          <a:stretch>
            <a:fillRect/>
          </a:stretch>
        </p:blipFill>
        <p:spPr>
          <a:xfrm>
            <a:off x="3892089" y="3063095"/>
            <a:ext cx="1379013" cy="922512"/>
          </a:xfrm>
          <a:prstGeom prst="rect">
            <a:avLst/>
          </a:prstGeom>
        </p:spPr>
      </p:pic>
      <p:sp>
        <p:nvSpPr>
          <p:cNvPr id="13" name="Ingekeepte pijl rechts 12"/>
          <p:cNvSpPr/>
          <p:nvPr/>
        </p:nvSpPr>
        <p:spPr>
          <a:xfrm>
            <a:off x="5148204" y="3985607"/>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article</a:t>
            </a:r>
            <a:endParaRPr lang="en-US" b="1" dirty="0"/>
          </a:p>
        </p:txBody>
      </p:sp>
      <p:pic>
        <p:nvPicPr>
          <p:cNvPr id="18" name="Afbeelding 17"/>
          <p:cNvPicPr>
            <a:picLocks noChangeAspect="1"/>
          </p:cNvPicPr>
          <p:nvPr/>
        </p:nvPicPr>
        <p:blipFill>
          <a:blip r:embed="rId3"/>
          <a:stretch>
            <a:fillRect/>
          </a:stretch>
        </p:blipFill>
        <p:spPr>
          <a:xfrm>
            <a:off x="7865629" y="3839130"/>
            <a:ext cx="1171222" cy="1171222"/>
          </a:xfrm>
          <a:prstGeom prst="rect">
            <a:avLst/>
          </a:prstGeom>
        </p:spPr>
      </p:pic>
      <p:pic>
        <p:nvPicPr>
          <p:cNvPr id="19" name="Afbeelding 18"/>
          <p:cNvPicPr>
            <a:picLocks noChangeAspect="1"/>
          </p:cNvPicPr>
          <p:nvPr/>
        </p:nvPicPr>
        <p:blipFill>
          <a:blip r:embed="rId4"/>
          <a:stretch>
            <a:fillRect/>
          </a:stretch>
        </p:blipFill>
        <p:spPr>
          <a:xfrm>
            <a:off x="253796" y="2955496"/>
            <a:ext cx="1030111" cy="1030111"/>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par>
                                <p:cTn id="9" presetID="1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par>
                                <p:cTn id="13" presetID="1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p:tgtEl>
                                          <p:spTgt spid="19"/>
                                        </p:tgtEl>
                                        <p:attrNameLst>
                                          <p:attrName>ppt_y</p:attrName>
                                        </p:attrNameLst>
                                      </p:cBhvr>
                                      <p:tavLst>
                                        <p:tav tm="0">
                                          <p:val>
                                            <p:strVal val="#ppt_y+#ppt_h*1.125000"/>
                                          </p:val>
                                        </p:tav>
                                        <p:tav tm="100000">
                                          <p:val>
                                            <p:strVal val="#ppt_y"/>
                                          </p:val>
                                        </p:tav>
                                      </p:tavLst>
                                    </p:anim>
                                    <p:animEffect transition="in" filter="wipe(up)">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41123" y="1247131"/>
            <a:ext cx="3895042" cy="400110"/>
          </a:xfrm>
          <a:prstGeom prst="rect">
            <a:avLst/>
          </a:prstGeom>
          <a:noFill/>
        </p:spPr>
        <p:txBody>
          <a:bodyPr wrap="none" rtlCol="0">
            <a:spAutoFit/>
          </a:bodyPr>
          <a:lstStyle/>
          <a:p>
            <a:r>
              <a:rPr lang="en-US" sz="2000" b="1" dirty="0"/>
              <a:t>3</a:t>
            </a:r>
            <a:r>
              <a:rPr lang="en-US" sz="2000" b="1" dirty="0" smtClean="0"/>
              <a:t>. 	Provide</a:t>
            </a:r>
            <a:r>
              <a:rPr lang="en-US" sz="2000" b="1" dirty="0" smtClean="0"/>
              <a:t> </a:t>
            </a:r>
            <a:r>
              <a:rPr lang="en-US" sz="2000" dirty="0" smtClean="0"/>
              <a:t>explanation - </a:t>
            </a:r>
            <a:r>
              <a:rPr lang="en-US" sz="2000" b="1" dirty="0" smtClean="0">
                <a:solidFill>
                  <a:srgbClr val="0000FF"/>
                </a:solidFill>
              </a:rPr>
              <a:t>manually</a:t>
            </a:r>
            <a:endParaRPr lang="en-US" sz="2000" b="1" dirty="0" smtClean="0">
              <a:solidFill>
                <a:srgbClr val="0000FF"/>
              </a:solidFill>
            </a:endParaRPr>
          </a:p>
        </p:txBody>
      </p:sp>
      <p:sp>
        <p:nvSpPr>
          <p:cNvPr id="12" name="Ingekeepte pijl rechts 11"/>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7" y="1964379"/>
            <a:ext cx="2225830" cy="1246465"/>
          </a:xfrm>
          <a:prstGeom prst="rect">
            <a:avLst/>
          </a:prstGeom>
        </p:spPr>
      </p:pic>
      <p:sp>
        <p:nvSpPr>
          <p:cNvPr id="14" name="Ingekeepte pijl rechts 13"/>
          <p:cNvSpPr/>
          <p:nvPr/>
        </p:nvSpPr>
        <p:spPr>
          <a:xfrm>
            <a:off x="1365840" y="25281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Provide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64778" y="2434809"/>
            <a:ext cx="1379013" cy="922512"/>
          </a:xfrm>
          <a:prstGeom prst="rect">
            <a:avLst/>
          </a:prstGeom>
        </p:spPr>
      </p:pic>
      <p:sp>
        <p:nvSpPr>
          <p:cNvPr id="16" name="Ingekeepte pijl rechts 15"/>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17" name="Afbeelding 16"/>
          <p:cNvPicPr>
            <a:picLocks noChangeAspect="1"/>
          </p:cNvPicPr>
          <p:nvPr/>
        </p:nvPicPr>
        <p:blipFill>
          <a:blip r:embed="rId4"/>
          <a:stretch>
            <a:fillRect/>
          </a:stretch>
        </p:blipFill>
        <p:spPr>
          <a:xfrm>
            <a:off x="7838318" y="2868827"/>
            <a:ext cx="1171222" cy="1171222"/>
          </a:xfrm>
          <a:prstGeom prst="rect">
            <a:avLst/>
          </a:prstGeom>
        </p:spPr>
      </p:pic>
      <p:pic>
        <p:nvPicPr>
          <p:cNvPr id="19" name="Afbeelding 18" descr="AlchemyAPI-logo-220-squa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0469" y="4649478"/>
            <a:ext cx="596434" cy="584852"/>
          </a:xfrm>
          <a:prstGeom prst="rect">
            <a:avLst/>
          </a:prstGeom>
        </p:spPr>
      </p:pic>
      <p:pic>
        <p:nvPicPr>
          <p:cNvPr id="21" name="Afbeelding 20"/>
          <p:cNvPicPr>
            <a:picLocks noChangeAspect="1"/>
          </p:cNvPicPr>
          <p:nvPr/>
        </p:nvPicPr>
        <p:blipFill>
          <a:blip r:embed="rId6"/>
          <a:stretch>
            <a:fillRect/>
          </a:stretch>
        </p:blipFill>
        <p:spPr>
          <a:xfrm>
            <a:off x="7956902" y="5234330"/>
            <a:ext cx="905838" cy="640032"/>
          </a:xfrm>
          <a:prstGeom prst="rect">
            <a:avLst/>
          </a:prstGeom>
        </p:spPr>
      </p:pic>
      <p:pic>
        <p:nvPicPr>
          <p:cNvPr id="23" name="Afbeelding 22" descr="bozz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4004" y="5700293"/>
            <a:ext cx="1169366" cy="877025"/>
          </a:xfrm>
          <a:prstGeom prst="rect">
            <a:avLst/>
          </a:prstGeom>
        </p:spPr>
      </p:pic>
      <p:sp>
        <p:nvSpPr>
          <p:cNvPr id="24" name="Ingekeepte pijl rechts 23"/>
          <p:cNvSpPr/>
          <p:nvPr/>
        </p:nvSpPr>
        <p:spPr>
          <a:xfrm rot="1322150" flipH="1">
            <a:off x="1578888" y="4214417"/>
            <a:ext cx="6363235"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Relevant </a:t>
            </a:r>
            <a:r>
              <a:rPr lang="en-US" dirty="0" smtClean="0"/>
              <a:t>articles</a:t>
            </a:r>
            <a:endParaRPr lang="en-US" b="1" dirty="0"/>
          </a:p>
        </p:txBody>
      </p:sp>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12" presetClass="entr" presetSubtype="4"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up)">
                                      <p:cBhvr>
                                        <p:cTn id="26" dur="500"/>
                                        <p:tgtEl>
                                          <p:spTgt spid="21"/>
                                        </p:tgtEl>
                                      </p:cBhvr>
                                    </p:animEffect>
                                  </p:childTnLst>
                                </p:cTn>
                              </p:par>
                              <p:par>
                                <p:cTn id="27" presetID="1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up)">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5775940" cy="400110"/>
          </a:xfrm>
          <a:prstGeom prst="rect">
            <a:avLst/>
          </a:prstGeom>
          <a:noFill/>
        </p:spPr>
        <p:txBody>
          <a:bodyPr wrap="none" rtlCol="0">
            <a:spAutoFit/>
          </a:bodyPr>
          <a:lstStyle/>
          <a:p>
            <a:r>
              <a:rPr lang="en-US" sz="2000" b="1" dirty="0" smtClean="0"/>
              <a:t>4.</a:t>
            </a:r>
            <a:r>
              <a:rPr lang="en-US" sz="2000" b="1" dirty="0" smtClean="0"/>
              <a:t> 	Semantically </a:t>
            </a:r>
            <a:r>
              <a:rPr lang="en-US" sz="2000" dirty="0" smtClean="0"/>
              <a:t>retrieve explanation - </a:t>
            </a:r>
            <a:r>
              <a:rPr lang="en-US" sz="2000" b="1" dirty="0" smtClean="0">
                <a:solidFill>
                  <a:srgbClr val="008000"/>
                </a:solidFill>
              </a:rPr>
              <a:t>automatically</a:t>
            </a:r>
            <a:endParaRPr lang="en-US" sz="2000" b="1" dirty="0" smtClean="0">
              <a:solidFill>
                <a:srgbClr val="008000"/>
              </a:solidFill>
            </a:endParaRPr>
          </a:p>
        </p:txBody>
      </p:sp>
      <p:sp>
        <p:nvSpPr>
          <p:cNvPr id="24" name="Ingekeepte pijl rechts 23"/>
          <p:cNvSpPr/>
          <p:nvPr/>
        </p:nvSpPr>
        <p:spPr>
          <a:xfrm flipH="1">
            <a:off x="5120893" y="26745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Explanation</a:t>
            </a:r>
            <a:r>
              <a:rPr lang="en-US" dirty="0" smtClean="0"/>
              <a:t> request</a:t>
            </a:r>
            <a:endParaRPr lang="en-US" b="1" dirty="0"/>
          </a:p>
        </p:txBody>
      </p:sp>
      <p:pic>
        <p:nvPicPr>
          <p:cNvPr id="27" name="Afbeelding 26"/>
          <p:cNvPicPr>
            <a:picLocks noChangeAspect="1"/>
          </p:cNvPicPr>
          <p:nvPr/>
        </p:nvPicPr>
        <p:blipFill>
          <a:blip r:embed="rId2"/>
          <a:stretch>
            <a:fillRect/>
          </a:stretch>
        </p:blipFill>
        <p:spPr>
          <a:xfrm>
            <a:off x="3864778" y="2434809"/>
            <a:ext cx="1379013" cy="922512"/>
          </a:xfrm>
          <a:prstGeom prst="rect">
            <a:avLst/>
          </a:prstGeom>
        </p:spPr>
      </p:pic>
      <p:sp>
        <p:nvSpPr>
          <p:cNvPr id="28" name="Ingekeepte pijl rechts 27"/>
          <p:cNvSpPr/>
          <p:nvPr/>
        </p:nvSpPr>
        <p:spPr>
          <a:xfrm>
            <a:off x="5243791" y="3452903"/>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explanation</a:t>
            </a:r>
            <a:endParaRPr lang="en-US" b="1" dirty="0"/>
          </a:p>
        </p:txBody>
      </p:sp>
      <p:pic>
        <p:nvPicPr>
          <p:cNvPr id="29" name="Afbeelding 28"/>
          <p:cNvPicPr>
            <a:picLocks noChangeAspect="1"/>
          </p:cNvPicPr>
          <p:nvPr/>
        </p:nvPicPr>
        <p:blipFill>
          <a:blip r:embed="rId3"/>
          <a:stretch>
            <a:fillRect/>
          </a:stretch>
        </p:blipFill>
        <p:spPr>
          <a:xfrm>
            <a:off x="7838318" y="2868827"/>
            <a:ext cx="1171222" cy="1171222"/>
          </a:xfrm>
          <a:prstGeom prst="rect">
            <a:avLst/>
          </a:prstGeom>
        </p:spPr>
      </p:pic>
      <p:pic>
        <p:nvPicPr>
          <p:cNvPr id="30" name="Afbeelding 29"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540" y="4325946"/>
            <a:ext cx="596434" cy="584852"/>
          </a:xfrm>
          <a:prstGeom prst="rect">
            <a:avLst/>
          </a:prstGeom>
        </p:spPr>
      </p:pic>
      <p:pic>
        <p:nvPicPr>
          <p:cNvPr id="31" name="Afbeelding 30"/>
          <p:cNvPicPr>
            <a:picLocks noChangeAspect="1"/>
          </p:cNvPicPr>
          <p:nvPr/>
        </p:nvPicPr>
        <p:blipFill>
          <a:blip r:embed="rId5"/>
          <a:stretch>
            <a:fillRect/>
          </a:stretch>
        </p:blipFill>
        <p:spPr>
          <a:xfrm>
            <a:off x="7851973" y="4910798"/>
            <a:ext cx="905838" cy="640032"/>
          </a:xfrm>
          <a:prstGeom prst="rect">
            <a:avLst/>
          </a:prstGeom>
        </p:spPr>
      </p:pic>
      <p:pic>
        <p:nvPicPr>
          <p:cNvPr id="32" name="Afbeelding 31"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075" y="5376761"/>
            <a:ext cx="1169366" cy="877025"/>
          </a:xfrm>
          <a:prstGeom prst="rect">
            <a:avLst/>
          </a:prstGeom>
        </p:spPr>
      </p:pic>
      <p:sp>
        <p:nvSpPr>
          <p:cNvPr id="33" name="Ingekeepte pijl rechts 32"/>
          <p:cNvSpPr/>
          <p:nvPr/>
        </p:nvSpPr>
        <p:spPr>
          <a:xfrm flipH="1">
            <a:off x="1747891" y="5171635"/>
            <a:ext cx="5981183" cy="758389"/>
          </a:xfrm>
          <a:prstGeom prst="notch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Explanation </a:t>
            </a:r>
            <a:r>
              <a:rPr lang="en-US" dirty="0" smtClean="0"/>
              <a:t>from relevant articles</a:t>
            </a:r>
            <a:endParaRPr lang="en-US" b="1" dirty="0"/>
          </a:p>
        </p:txBody>
      </p:sp>
      <p:pic>
        <p:nvPicPr>
          <p:cNvPr id="34" name="Afbeelding 33" descr="brai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88" y="4753528"/>
            <a:ext cx="2225830" cy="1246465"/>
          </a:xfrm>
          <a:prstGeom prst="rect">
            <a:avLst/>
          </a:prstGeom>
        </p:spPr>
      </p:pic>
    </p:spTree>
    <p:extLst>
      <p:ext uri="{BB962C8B-B14F-4D97-AF65-F5344CB8AC3E}">
        <p14:creationId xmlns:p14="http://schemas.microsoft.com/office/powerpoint/2010/main" val="2990912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ppt_y</p:attrName>
                                        </p:attrNameLst>
                                      </p:cBhvr>
                                      <p:tavLst>
                                        <p:tav tm="0">
                                          <p:val>
                                            <p:strVal val="#ppt_y+#ppt_h*1.125000"/>
                                          </p:val>
                                        </p:tav>
                                        <p:tav tm="100000">
                                          <p:val>
                                            <p:strVal val="#ppt_y"/>
                                          </p:val>
                                        </p:tav>
                                      </p:tavLst>
                                    </p:anim>
                                    <p:animEffect transition="in" filter="wipe(up)">
                                      <p:cBhvr>
                                        <p:cTn id="8" dur="500"/>
                                        <p:tgtEl>
                                          <p:spTgt spid="27"/>
                                        </p:tgtEl>
                                      </p:cBhvr>
                                    </p:animEffect>
                                  </p:childTnLst>
                                </p:cTn>
                              </p:par>
                              <p:par>
                                <p:cTn id="9" presetID="1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p:tgtEl>
                                          <p:spTgt spid="29"/>
                                        </p:tgtEl>
                                        <p:attrNameLst>
                                          <p:attrName>ppt_y</p:attrName>
                                        </p:attrNameLst>
                                      </p:cBhvr>
                                      <p:tavLst>
                                        <p:tav tm="0">
                                          <p:val>
                                            <p:strVal val="#ppt_y+#ppt_h*1.125000"/>
                                          </p:val>
                                        </p:tav>
                                        <p:tav tm="100000">
                                          <p:val>
                                            <p:strVal val="#ppt_y"/>
                                          </p:val>
                                        </p:tav>
                                      </p:tavLst>
                                    </p:anim>
                                    <p:animEffect transition="in" filter="wipe(up)">
                                      <p:cBhvr>
                                        <p:cTn id="12" dur="500"/>
                                        <p:tgtEl>
                                          <p:spTgt spid="29"/>
                                        </p:tgtEl>
                                      </p:cBhvr>
                                    </p:animEffect>
                                  </p:childTnLst>
                                </p:cTn>
                              </p:par>
                              <p:par>
                                <p:cTn id="13" presetID="1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p:tgtEl>
                                          <p:spTgt spid="30"/>
                                        </p:tgtEl>
                                        <p:attrNameLst>
                                          <p:attrName>ppt_y</p:attrName>
                                        </p:attrNameLst>
                                      </p:cBhvr>
                                      <p:tavLst>
                                        <p:tav tm="0">
                                          <p:val>
                                            <p:strVal val="#ppt_y+#ppt_h*1.125000"/>
                                          </p:val>
                                        </p:tav>
                                        <p:tav tm="100000">
                                          <p:val>
                                            <p:strVal val="#ppt_y"/>
                                          </p:val>
                                        </p:tav>
                                      </p:tavLst>
                                    </p:anim>
                                    <p:animEffect transition="in" filter="wipe(up)">
                                      <p:cBhvr>
                                        <p:cTn id="16" dur="500"/>
                                        <p:tgtEl>
                                          <p:spTgt spid="30"/>
                                        </p:tgtEl>
                                      </p:cBhvr>
                                    </p:animEffect>
                                  </p:childTnLst>
                                </p:cTn>
                              </p:par>
                              <p:par>
                                <p:cTn id="17" presetID="1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p:tgtEl>
                                          <p:spTgt spid="31"/>
                                        </p:tgtEl>
                                        <p:attrNameLst>
                                          <p:attrName>ppt_y</p:attrName>
                                        </p:attrNameLst>
                                      </p:cBhvr>
                                      <p:tavLst>
                                        <p:tav tm="0">
                                          <p:val>
                                            <p:strVal val="#ppt_y+#ppt_h*1.125000"/>
                                          </p:val>
                                        </p:tav>
                                        <p:tav tm="100000">
                                          <p:val>
                                            <p:strVal val="#ppt_y"/>
                                          </p:val>
                                        </p:tav>
                                      </p:tavLst>
                                    </p:anim>
                                    <p:animEffect transition="in" filter="wipe(up)">
                                      <p:cBhvr>
                                        <p:cTn id="20" dur="500"/>
                                        <p:tgtEl>
                                          <p:spTgt spid="31"/>
                                        </p:tgtEl>
                                      </p:cBhvr>
                                    </p:animEffect>
                                  </p:childTnLst>
                                </p:cTn>
                              </p:par>
                              <p:par>
                                <p:cTn id="21" presetID="1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ppt_y</p:attrName>
                                        </p:attrNameLst>
                                      </p:cBhvr>
                                      <p:tavLst>
                                        <p:tav tm="0">
                                          <p:val>
                                            <p:strVal val="#ppt_y+#ppt_h*1.125000"/>
                                          </p:val>
                                        </p:tav>
                                        <p:tav tm="100000">
                                          <p:val>
                                            <p:strVal val="#ppt_y"/>
                                          </p:val>
                                        </p:tav>
                                      </p:tavLst>
                                    </p:anim>
                                    <p:animEffect transition="in" filter="wipe(up)">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5007776" cy="523220"/>
          </a:xfrm>
          <a:prstGeom prst="rect">
            <a:avLst/>
          </a:prstGeom>
          <a:noFill/>
        </p:spPr>
        <p:txBody>
          <a:bodyPr wrap="none" rtlCol="0">
            <a:spAutoFit/>
          </a:bodyPr>
          <a:lstStyle/>
          <a:p>
            <a:r>
              <a:rPr lang="en-US" sz="2800" b="1" dirty="0" smtClean="0">
                <a:solidFill>
                  <a:schemeClr val="tx2"/>
                </a:solidFill>
              </a:rPr>
              <a:t>Workflow - How should it work?</a:t>
            </a:r>
            <a:endParaRPr lang="en-US" sz="2800" b="1" dirty="0">
              <a:solidFill>
                <a:schemeClr val="tx2"/>
              </a:solidFill>
            </a:endParaRPr>
          </a:p>
        </p:txBody>
      </p:sp>
      <p:sp>
        <p:nvSpPr>
          <p:cNvPr id="7" name="Tekstvak 6"/>
          <p:cNvSpPr txBox="1"/>
          <p:nvPr/>
        </p:nvSpPr>
        <p:spPr>
          <a:xfrm>
            <a:off x="454778" y="1247131"/>
            <a:ext cx="2708068" cy="400110"/>
          </a:xfrm>
          <a:prstGeom prst="rect">
            <a:avLst/>
          </a:prstGeom>
          <a:noFill/>
        </p:spPr>
        <p:txBody>
          <a:bodyPr wrap="none" rtlCol="0">
            <a:spAutoFit/>
          </a:bodyPr>
          <a:lstStyle/>
          <a:p>
            <a:r>
              <a:rPr lang="en-US" sz="2000" b="1" dirty="0" smtClean="0"/>
              <a:t>5. 	Review</a:t>
            </a:r>
            <a:r>
              <a:rPr lang="en-US" sz="2000" b="1" dirty="0" smtClean="0"/>
              <a:t> </a:t>
            </a:r>
            <a:r>
              <a:rPr lang="en-US" sz="2000" dirty="0" smtClean="0"/>
              <a:t>explanation</a:t>
            </a:r>
            <a:endParaRPr lang="en-US" sz="2000" dirty="0" smtClean="0"/>
          </a:p>
        </p:txBody>
      </p:sp>
      <p:sp>
        <p:nvSpPr>
          <p:cNvPr id="12" name="Ingekeepte pijl rechts 11"/>
          <p:cNvSpPr/>
          <p:nvPr/>
        </p:nvSpPr>
        <p:spPr>
          <a:xfrm flipH="1">
            <a:off x="5093582" y="3275393"/>
            <a:ext cx="2608182" cy="682728"/>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Provide </a:t>
            </a:r>
            <a:r>
              <a:rPr lang="en-US" dirty="0" smtClean="0"/>
              <a:t>explanation </a:t>
            </a:r>
            <a:endParaRPr lang="en-US" b="1" dirty="0"/>
          </a:p>
        </p:txBody>
      </p:sp>
      <p:pic>
        <p:nvPicPr>
          <p:cNvPr id="2" name="Afbeelding 1" descr="bra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98" y="2565179"/>
            <a:ext cx="2225830" cy="1246465"/>
          </a:xfrm>
          <a:prstGeom prst="rect">
            <a:avLst/>
          </a:prstGeom>
        </p:spPr>
      </p:pic>
      <p:sp>
        <p:nvSpPr>
          <p:cNvPr id="14" name="Ingekeepte pijl rechts 13"/>
          <p:cNvSpPr/>
          <p:nvPr/>
        </p:nvSpPr>
        <p:spPr>
          <a:xfrm>
            <a:off x="1338529" y="3128916"/>
            <a:ext cx="2608182" cy="68272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Review </a:t>
            </a:r>
            <a:r>
              <a:rPr lang="en-US" dirty="0" smtClean="0"/>
              <a:t>explanation</a:t>
            </a:r>
            <a:endParaRPr lang="en-US" b="1" dirty="0"/>
          </a:p>
        </p:txBody>
      </p:sp>
      <p:pic>
        <p:nvPicPr>
          <p:cNvPr id="15" name="Afbeelding 14"/>
          <p:cNvPicPr>
            <a:picLocks noChangeAspect="1"/>
          </p:cNvPicPr>
          <p:nvPr/>
        </p:nvPicPr>
        <p:blipFill>
          <a:blip r:embed="rId3"/>
          <a:stretch>
            <a:fillRect/>
          </a:stretch>
        </p:blipFill>
        <p:spPr>
          <a:xfrm>
            <a:off x="3837467" y="3035609"/>
            <a:ext cx="1379013" cy="922512"/>
          </a:xfrm>
          <a:prstGeom prst="rect">
            <a:avLst/>
          </a:prstGeom>
        </p:spPr>
      </p:pic>
      <p:sp>
        <p:nvSpPr>
          <p:cNvPr id="16" name="Ingekeepte pijl rechts 15"/>
          <p:cNvSpPr/>
          <p:nvPr/>
        </p:nvSpPr>
        <p:spPr>
          <a:xfrm>
            <a:off x="5093582" y="4299485"/>
            <a:ext cx="2608182" cy="682728"/>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t>Store </a:t>
            </a:r>
            <a:r>
              <a:rPr lang="en-US" dirty="0" smtClean="0"/>
              <a:t>review</a:t>
            </a:r>
            <a:endParaRPr lang="en-US" b="1" dirty="0"/>
          </a:p>
        </p:txBody>
      </p:sp>
      <p:pic>
        <p:nvPicPr>
          <p:cNvPr id="17" name="Afbeelding 16"/>
          <p:cNvPicPr>
            <a:picLocks noChangeAspect="1"/>
          </p:cNvPicPr>
          <p:nvPr/>
        </p:nvPicPr>
        <p:blipFill>
          <a:blip r:embed="rId4"/>
          <a:stretch>
            <a:fillRect/>
          </a:stretch>
        </p:blipFill>
        <p:spPr>
          <a:xfrm>
            <a:off x="7811007" y="3469627"/>
            <a:ext cx="1171222" cy="1171222"/>
          </a:xfrm>
          <a:prstGeom prst="rect">
            <a:avLst/>
          </a:prstGeom>
        </p:spPr>
      </p:pic>
    </p:spTree>
    <p:extLst>
      <p:ext uri="{BB962C8B-B14F-4D97-AF65-F5344CB8AC3E}">
        <p14:creationId xmlns:p14="http://schemas.microsoft.com/office/powerpoint/2010/main" val="3069835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par>
                                <p:cTn id="9" presetID="1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ppt_y</p:attrName>
                                        </p:attrNameLst>
                                      </p:cBhvr>
                                      <p:tavLst>
                                        <p:tav tm="0">
                                          <p:val>
                                            <p:strVal val="#ppt_y+#ppt_h*1.125000"/>
                                          </p:val>
                                        </p:tav>
                                        <p:tav tm="100000">
                                          <p:val>
                                            <p:strVal val="#ppt_y"/>
                                          </p:val>
                                        </p:tav>
                                      </p:tavLst>
                                    </p:anim>
                                    <p:animEffect transition="in" filter="wipe(up)">
                                      <p:cBhvr>
                                        <p:cTn id="12" dur="500"/>
                                        <p:tgtEl>
                                          <p:spTgt spid="17"/>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5024" cy="523220"/>
          </a:xfrm>
          <a:prstGeom prst="rect">
            <a:avLst/>
          </a:prstGeom>
          <a:noFill/>
        </p:spPr>
        <p:txBody>
          <a:bodyPr wrap="none" rtlCol="0">
            <a:spAutoFit/>
          </a:bodyPr>
          <a:lstStyle/>
          <a:p>
            <a:r>
              <a:rPr lang="en-US" sz="2800" b="1" dirty="0" smtClean="0">
                <a:solidFill>
                  <a:schemeClr val="tx2"/>
                </a:solidFill>
              </a:rPr>
              <a:t>Workflow - Overview</a:t>
            </a:r>
            <a:endParaRPr lang="en-US" sz="2800" b="1" dirty="0">
              <a:solidFill>
                <a:schemeClr val="tx2"/>
              </a:solidFill>
            </a:endParaRPr>
          </a:p>
        </p:txBody>
      </p:sp>
      <p:pic>
        <p:nvPicPr>
          <p:cNvPr id="20" name="Afbeelding 19"/>
          <p:cNvPicPr>
            <a:picLocks noChangeAspect="1"/>
          </p:cNvPicPr>
          <p:nvPr/>
        </p:nvPicPr>
        <p:blipFill>
          <a:blip r:embed="rId2"/>
          <a:stretch>
            <a:fillRect/>
          </a:stretch>
        </p:blipFill>
        <p:spPr>
          <a:xfrm>
            <a:off x="3893754" y="5114016"/>
            <a:ext cx="1171222" cy="1171222"/>
          </a:xfrm>
          <a:prstGeom prst="rect">
            <a:avLst/>
          </a:prstGeom>
        </p:spPr>
      </p:pic>
      <p:pic>
        <p:nvPicPr>
          <p:cNvPr id="21" name="Afbeelding 20"/>
          <p:cNvPicPr>
            <a:picLocks noChangeAspect="1"/>
          </p:cNvPicPr>
          <p:nvPr/>
        </p:nvPicPr>
        <p:blipFill>
          <a:blip r:embed="rId3"/>
          <a:stretch>
            <a:fillRect/>
          </a:stretch>
        </p:blipFill>
        <p:spPr>
          <a:xfrm>
            <a:off x="454778" y="2113097"/>
            <a:ext cx="1379013" cy="922512"/>
          </a:xfrm>
          <a:prstGeom prst="rect">
            <a:avLst/>
          </a:prstGeom>
        </p:spPr>
      </p:pic>
      <p:pic>
        <p:nvPicPr>
          <p:cNvPr id="22" name="Afbeelding 21"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756" y="2113097"/>
            <a:ext cx="596434" cy="584852"/>
          </a:xfrm>
          <a:prstGeom prst="rect">
            <a:avLst/>
          </a:prstGeom>
        </p:spPr>
      </p:pic>
      <p:pic>
        <p:nvPicPr>
          <p:cNvPr id="23" name="Afbeelding 22"/>
          <p:cNvPicPr>
            <a:picLocks noChangeAspect="1"/>
          </p:cNvPicPr>
          <p:nvPr/>
        </p:nvPicPr>
        <p:blipFill>
          <a:blip r:embed="rId5"/>
          <a:stretch>
            <a:fillRect/>
          </a:stretch>
        </p:blipFill>
        <p:spPr>
          <a:xfrm>
            <a:off x="7380189" y="2697949"/>
            <a:ext cx="905838" cy="640032"/>
          </a:xfrm>
          <a:prstGeom prst="rect">
            <a:avLst/>
          </a:prstGeom>
        </p:spPr>
      </p:pic>
      <p:pic>
        <p:nvPicPr>
          <p:cNvPr id="24" name="Afbeelding 23" descr="bozz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7291" y="3163912"/>
            <a:ext cx="1169366" cy="877025"/>
          </a:xfrm>
          <a:prstGeom prst="rect">
            <a:avLst/>
          </a:prstGeom>
        </p:spPr>
      </p:pic>
      <p:pic>
        <p:nvPicPr>
          <p:cNvPr id="25" name="Afbeelding 24" descr="brains.png"/>
          <p:cNvPicPr>
            <a:picLocks noChangeAspect="1"/>
          </p:cNvPicPr>
          <p:nvPr/>
        </p:nvPicPr>
        <p:blipFill rotWithShape="1">
          <a:blip r:embed="rId7">
            <a:extLst>
              <a:ext uri="{28A0092B-C50C-407E-A947-70E740481C1C}">
                <a14:useLocalDpi xmlns:a14="http://schemas.microsoft.com/office/drawing/2010/main" val="0"/>
              </a:ext>
            </a:extLst>
          </a:blip>
          <a:srcRect r="37481"/>
          <a:stretch/>
        </p:blipFill>
        <p:spPr>
          <a:xfrm>
            <a:off x="3673419" y="1789144"/>
            <a:ext cx="1391557" cy="1246465"/>
          </a:xfrm>
          <a:prstGeom prst="rect">
            <a:avLst/>
          </a:prstGeom>
        </p:spPr>
      </p:pic>
      <p:pic>
        <p:nvPicPr>
          <p:cNvPr id="26" name="Afbeelding 25"/>
          <p:cNvPicPr>
            <a:picLocks noChangeAspect="1"/>
          </p:cNvPicPr>
          <p:nvPr/>
        </p:nvPicPr>
        <p:blipFill>
          <a:blip r:embed="rId8"/>
          <a:stretch>
            <a:fillRect/>
          </a:stretch>
        </p:blipFill>
        <p:spPr>
          <a:xfrm>
            <a:off x="915028" y="5255127"/>
            <a:ext cx="1030111" cy="1030111"/>
          </a:xfrm>
          <a:prstGeom prst="rect">
            <a:avLst/>
          </a:prstGeom>
        </p:spPr>
      </p:pic>
      <p:cxnSp>
        <p:nvCxnSpPr>
          <p:cNvPr id="6" name="Rechte verbindingslijn met pijl 5"/>
          <p:cNvCxnSpPr>
            <a:endCxn id="25" idx="1"/>
          </p:cNvCxnSpPr>
          <p:nvPr/>
        </p:nvCxnSpPr>
        <p:spPr>
          <a:xfrm flipV="1">
            <a:off x="1833791" y="2412377"/>
            <a:ext cx="1839628" cy="1639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Rechte verbindingslijn met pijl 8"/>
          <p:cNvCxnSpPr>
            <a:stCxn id="20" idx="3"/>
            <a:endCxn id="24" idx="1"/>
          </p:cNvCxnSpPr>
          <p:nvPr/>
        </p:nvCxnSpPr>
        <p:spPr>
          <a:xfrm flipV="1">
            <a:off x="5064976" y="3602425"/>
            <a:ext cx="2192315" cy="209720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Rechte verbindingslijn met pijl 27"/>
          <p:cNvCxnSpPr>
            <a:stCxn id="25" idx="3"/>
          </p:cNvCxnSpPr>
          <p:nvPr/>
        </p:nvCxnSpPr>
        <p:spPr>
          <a:xfrm>
            <a:off x="5064976" y="2412377"/>
            <a:ext cx="2010958" cy="45669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Rechte verbindingslijn met pijl 29"/>
          <p:cNvCxnSpPr>
            <a:stCxn id="21" idx="2"/>
            <a:endCxn id="26" idx="0"/>
          </p:cNvCxnSpPr>
          <p:nvPr/>
        </p:nvCxnSpPr>
        <p:spPr>
          <a:xfrm>
            <a:off x="1144285" y="3035609"/>
            <a:ext cx="285799" cy="221951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Rechte verbindingslijn met pijl 32"/>
          <p:cNvCxnSpPr>
            <a:endCxn id="20" idx="1"/>
          </p:cNvCxnSpPr>
          <p:nvPr/>
        </p:nvCxnSpPr>
        <p:spPr>
          <a:xfrm>
            <a:off x="1598889" y="2869076"/>
            <a:ext cx="2294865" cy="283055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018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up)">
                                      <p:cBhvr>
                                        <p:cTn id="8" dur="500"/>
                                        <p:tgtEl>
                                          <p:spTgt spid="20"/>
                                        </p:tgtEl>
                                      </p:cBhvr>
                                    </p:animEffect>
                                  </p:childTnLst>
                                </p:cTn>
                              </p:par>
                              <p:par>
                                <p:cTn id="9" presetID="1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p:tgtEl>
                                          <p:spTgt spid="21"/>
                                        </p:tgtEl>
                                        <p:attrNameLst>
                                          <p:attrName>ppt_y</p:attrName>
                                        </p:attrNameLst>
                                      </p:cBhvr>
                                      <p:tavLst>
                                        <p:tav tm="0">
                                          <p:val>
                                            <p:strVal val="#ppt_y+#ppt_h*1.125000"/>
                                          </p:val>
                                        </p:tav>
                                        <p:tav tm="100000">
                                          <p:val>
                                            <p:strVal val="#ppt_y"/>
                                          </p:val>
                                        </p:tav>
                                      </p:tavLst>
                                    </p:anim>
                                    <p:animEffect transition="in" filter="wipe(up)">
                                      <p:cBhvr>
                                        <p:cTn id="12" dur="500"/>
                                        <p:tgtEl>
                                          <p:spTgt spid="21"/>
                                        </p:tgtEl>
                                      </p:cBhvr>
                                    </p:animEffect>
                                  </p:childTnLst>
                                </p:cTn>
                              </p:par>
                              <p:par>
                                <p:cTn id="13" presetID="1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p:tgtEl>
                                          <p:spTgt spid="22"/>
                                        </p:tgtEl>
                                        <p:attrNameLst>
                                          <p:attrName>ppt_y</p:attrName>
                                        </p:attrNameLst>
                                      </p:cBhvr>
                                      <p:tavLst>
                                        <p:tav tm="0">
                                          <p:val>
                                            <p:strVal val="#ppt_y+#ppt_h*1.125000"/>
                                          </p:val>
                                        </p:tav>
                                        <p:tav tm="100000">
                                          <p:val>
                                            <p:strVal val="#ppt_y"/>
                                          </p:val>
                                        </p:tav>
                                      </p:tavLst>
                                    </p:anim>
                                    <p:animEffect transition="in" filter="wipe(up)">
                                      <p:cBhvr>
                                        <p:cTn id="16" dur="500"/>
                                        <p:tgtEl>
                                          <p:spTgt spid="22"/>
                                        </p:tgtEl>
                                      </p:cBhvr>
                                    </p:animEffect>
                                  </p:childTnLst>
                                </p:cTn>
                              </p:par>
                              <p:par>
                                <p:cTn id="17" presetID="1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p:tgtEl>
                                          <p:spTgt spid="23"/>
                                        </p:tgtEl>
                                        <p:attrNameLst>
                                          <p:attrName>ppt_y</p:attrName>
                                        </p:attrNameLst>
                                      </p:cBhvr>
                                      <p:tavLst>
                                        <p:tav tm="0">
                                          <p:val>
                                            <p:strVal val="#ppt_y+#ppt_h*1.125000"/>
                                          </p:val>
                                        </p:tav>
                                        <p:tav tm="100000">
                                          <p:val>
                                            <p:strVal val="#ppt_y"/>
                                          </p:val>
                                        </p:tav>
                                      </p:tavLst>
                                    </p:anim>
                                    <p:animEffect transition="in" filter="wipe(up)">
                                      <p:cBhvr>
                                        <p:cTn id="20" dur="500"/>
                                        <p:tgtEl>
                                          <p:spTgt spid="23"/>
                                        </p:tgtEl>
                                      </p:cBhvr>
                                    </p:animEffect>
                                  </p:childTnLst>
                                </p:cTn>
                              </p:par>
                              <p:par>
                                <p:cTn id="21" presetID="12" presetClass="entr" presetSubtype="4"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p:tgtEl>
                                          <p:spTgt spid="24"/>
                                        </p:tgtEl>
                                        <p:attrNameLst>
                                          <p:attrName>ppt_y</p:attrName>
                                        </p:attrNameLst>
                                      </p:cBhvr>
                                      <p:tavLst>
                                        <p:tav tm="0">
                                          <p:val>
                                            <p:strVal val="#ppt_y+#ppt_h*1.125000"/>
                                          </p:val>
                                        </p:tav>
                                        <p:tav tm="100000">
                                          <p:val>
                                            <p:strVal val="#ppt_y"/>
                                          </p:val>
                                        </p:tav>
                                      </p:tavLst>
                                    </p:anim>
                                    <p:animEffect transition="in" filter="wipe(up)">
                                      <p:cBhvr>
                                        <p:cTn id="24" dur="500"/>
                                        <p:tgtEl>
                                          <p:spTgt spid="24"/>
                                        </p:tgtEl>
                                      </p:cBhvr>
                                    </p:animEffect>
                                  </p:childTnLst>
                                </p:cTn>
                              </p:par>
                              <p:par>
                                <p:cTn id="25" presetID="12" presetClass="entr" presetSubtype="4"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ppt_y</p:attrName>
                                        </p:attrNameLst>
                                      </p:cBhvr>
                                      <p:tavLst>
                                        <p:tav tm="0">
                                          <p:val>
                                            <p:strVal val="#ppt_y+#ppt_h*1.125000"/>
                                          </p:val>
                                        </p:tav>
                                        <p:tav tm="100000">
                                          <p:val>
                                            <p:strVal val="#ppt_y"/>
                                          </p:val>
                                        </p:tav>
                                      </p:tavLst>
                                    </p:anim>
                                    <p:animEffect transition="in" filter="wipe(up)">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6" descr="Schermafbeelding 2015-04-01 om 12.27.40.png"/>
          <p:cNvPicPr>
            <a:picLocks noChangeAspect="1"/>
          </p:cNvPicPr>
          <p:nvPr/>
        </p:nvPicPr>
        <p:blipFill rotWithShape="1">
          <a:blip r:embed="rId2">
            <a:extLst>
              <a:ext uri="{28A0092B-C50C-407E-A947-70E740481C1C}">
                <a14:useLocalDpi xmlns:a14="http://schemas.microsoft.com/office/drawing/2010/main" val="0"/>
              </a:ext>
            </a:extLst>
          </a:blip>
          <a:srcRect b="47533"/>
          <a:stretch/>
        </p:blipFill>
        <p:spPr>
          <a:xfrm>
            <a:off x="-1" y="0"/>
            <a:ext cx="9144001" cy="4369457"/>
          </a:xfrm>
          <a:prstGeom prst="rect">
            <a:avLst/>
          </a:prstGeom>
        </p:spPr>
      </p:pic>
      <p:sp>
        <p:nvSpPr>
          <p:cNvPr id="6" name="Tekstvak 5"/>
          <p:cNvSpPr txBox="1"/>
          <p:nvPr/>
        </p:nvSpPr>
        <p:spPr>
          <a:xfrm>
            <a:off x="3608285" y="5572737"/>
            <a:ext cx="5386661" cy="707886"/>
          </a:xfrm>
          <a:prstGeom prst="rect">
            <a:avLst/>
          </a:prstGeom>
          <a:noFill/>
        </p:spPr>
        <p:txBody>
          <a:bodyPr wrap="none" rtlCol="0">
            <a:spAutoFit/>
          </a:bodyPr>
          <a:lstStyle/>
          <a:p>
            <a:r>
              <a:rPr lang="en-US" sz="2000" dirty="0" smtClean="0"/>
              <a:t>You are reading a newspaper about a new startup</a:t>
            </a:r>
          </a:p>
          <a:p>
            <a:r>
              <a:rPr lang="en-US" sz="2000" dirty="0" smtClean="0"/>
              <a:t>company that has been bought up by Google. </a:t>
            </a:r>
            <a:endParaRPr lang="en-US" sz="2000" dirty="0"/>
          </a:p>
        </p:txBody>
      </p:sp>
      <p:sp>
        <p:nvSpPr>
          <p:cNvPr id="8" name="Tekstvak 7"/>
          <p:cNvSpPr txBox="1"/>
          <p:nvPr/>
        </p:nvSpPr>
        <p:spPr>
          <a:xfrm>
            <a:off x="3608285" y="4987961"/>
            <a:ext cx="1723624" cy="646331"/>
          </a:xfrm>
          <a:prstGeom prst="rect">
            <a:avLst/>
          </a:prstGeom>
          <a:noFill/>
        </p:spPr>
        <p:txBody>
          <a:bodyPr wrap="none" rtlCol="0">
            <a:spAutoFit/>
          </a:bodyPr>
          <a:lstStyle/>
          <a:p>
            <a:r>
              <a:rPr lang="en-US" sz="3600" b="1" dirty="0" smtClean="0">
                <a:solidFill>
                  <a:schemeClr val="tx2"/>
                </a:solidFill>
              </a:rPr>
              <a:t>Imagine</a:t>
            </a:r>
            <a:endParaRPr lang="en-US" sz="3600" dirty="0">
              <a:solidFill>
                <a:srgbClr val="558ED5"/>
              </a:solidFill>
            </a:endParaRPr>
          </a:p>
        </p:txBody>
      </p:sp>
      <p:sp>
        <p:nvSpPr>
          <p:cNvPr id="9" name="Tekstvak 8"/>
          <p:cNvSpPr txBox="1"/>
          <p:nvPr/>
        </p:nvSpPr>
        <p:spPr>
          <a:xfrm>
            <a:off x="155223" y="4369457"/>
            <a:ext cx="4826000" cy="415498"/>
          </a:xfrm>
          <a:prstGeom prst="rect">
            <a:avLst/>
          </a:prstGeom>
          <a:noFill/>
        </p:spPr>
        <p:txBody>
          <a:bodyPr wrap="square" rtlCol="0">
            <a:spAutoFit/>
          </a:bodyPr>
          <a:lstStyle/>
          <a:p>
            <a:r>
              <a:rPr lang="en-US" sz="1050" dirty="0" smtClean="0">
                <a:hlinkClick r:id="rId3"/>
              </a:rPr>
              <a:t>http://www.bloomberg.com/news/articles/2014-06-21/google-s-nest-buying-security-company-dropcam-for-555-million</a:t>
            </a:r>
            <a:endParaRPr lang="en-US" sz="1050" dirty="0" smtClean="0"/>
          </a:p>
        </p:txBody>
      </p:sp>
    </p:spTree>
    <p:extLst>
      <p:ext uri="{BB962C8B-B14F-4D97-AF65-F5344CB8AC3E}">
        <p14:creationId xmlns:p14="http://schemas.microsoft.com/office/powerpoint/2010/main" val="26628953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369332" cy="523220"/>
          </a:xfrm>
          <a:prstGeom prst="rect">
            <a:avLst/>
          </a:prstGeom>
          <a:noFill/>
        </p:spPr>
        <p:txBody>
          <a:bodyPr wrap="none" rtlCol="0">
            <a:spAutoFit/>
          </a:bodyPr>
          <a:lstStyle/>
          <a:p>
            <a:r>
              <a:rPr lang="en-US" sz="2800" b="1" dirty="0" smtClean="0">
                <a:solidFill>
                  <a:schemeClr val="tx2"/>
                </a:solidFill>
              </a:rPr>
              <a:t>Explanation Retrieval</a:t>
            </a:r>
            <a:endParaRPr lang="en-US" sz="2800" b="1" dirty="0">
              <a:solidFill>
                <a:schemeClr val="tx2"/>
              </a:solidFill>
            </a:endParaRPr>
          </a:p>
        </p:txBody>
      </p:sp>
      <p:sp>
        <p:nvSpPr>
          <p:cNvPr id="12" name="Tekstvak 11"/>
          <p:cNvSpPr txBox="1"/>
          <p:nvPr/>
        </p:nvSpPr>
        <p:spPr>
          <a:xfrm>
            <a:off x="608385" y="1283528"/>
            <a:ext cx="3044423" cy="3170099"/>
          </a:xfrm>
          <a:prstGeom prst="rect">
            <a:avLst/>
          </a:prstGeom>
          <a:noFill/>
        </p:spPr>
        <p:txBody>
          <a:bodyPr wrap="none" rtlCol="0">
            <a:spAutoFit/>
          </a:bodyPr>
          <a:lstStyle/>
          <a:p>
            <a:pPr marL="457200" indent="-457200">
              <a:buFont typeface="+mj-lt"/>
              <a:buAutoNum type="arabicPeriod"/>
            </a:pPr>
            <a:r>
              <a:rPr lang="en-US" sz="2000" dirty="0" smtClean="0"/>
              <a:t>Extraction of requisites</a:t>
            </a:r>
          </a:p>
          <a:p>
            <a:pPr marL="457200" indent="-457200">
              <a:buFont typeface="+mj-lt"/>
              <a:buAutoNum type="arabicPeriod"/>
            </a:pPr>
            <a:endParaRPr lang="en-US" sz="2000" dirty="0" smtClean="0"/>
          </a:p>
          <a:p>
            <a:pPr marL="457200" indent="-457200">
              <a:buFont typeface="+mj-lt"/>
              <a:buAutoNum type="arabicPeriod"/>
            </a:pPr>
            <a:r>
              <a:rPr lang="en-US" sz="2000" dirty="0" smtClean="0"/>
              <a:t>Relevance of terms</a:t>
            </a:r>
          </a:p>
          <a:p>
            <a:pPr marL="457200" indent="-457200">
              <a:buFont typeface="+mj-lt"/>
              <a:buAutoNum type="arabicPeriod"/>
            </a:pPr>
            <a:endParaRPr lang="en-US" sz="2000" dirty="0" smtClean="0"/>
          </a:p>
          <a:p>
            <a:pPr marL="457200" indent="-457200">
              <a:buFont typeface="+mj-lt"/>
              <a:buAutoNum type="arabicPeriod"/>
            </a:pPr>
            <a:r>
              <a:rPr lang="en-US" sz="2000" dirty="0" smtClean="0"/>
              <a:t>SCS Connector</a:t>
            </a:r>
          </a:p>
          <a:p>
            <a:pPr marL="457200" indent="-457200">
              <a:buFont typeface="+mj-lt"/>
              <a:buAutoNum type="arabicPeriod"/>
            </a:pPr>
            <a:endParaRPr lang="en-US" sz="2000" dirty="0" smtClean="0"/>
          </a:p>
          <a:p>
            <a:pPr marL="457200" indent="-457200">
              <a:buFont typeface="+mj-lt"/>
              <a:buAutoNum type="arabicPeriod"/>
            </a:pPr>
            <a:r>
              <a:rPr lang="en-US" sz="2000" dirty="0" smtClean="0"/>
              <a:t>Adding diversity</a:t>
            </a:r>
          </a:p>
          <a:p>
            <a:pPr marL="457200" indent="-457200">
              <a:buFont typeface="+mj-lt"/>
              <a:buAutoNum type="arabicPeriod"/>
            </a:pPr>
            <a:endParaRPr lang="en-US" sz="2000" dirty="0" smtClean="0"/>
          </a:p>
          <a:p>
            <a:pPr marL="457200" indent="-457200">
              <a:buFont typeface="+mj-lt"/>
              <a:buAutoNum type="arabicPeriod"/>
            </a:pPr>
            <a:r>
              <a:rPr lang="en-US" sz="2000" dirty="0" smtClean="0"/>
              <a:t>Ranking results</a:t>
            </a:r>
          </a:p>
          <a:p>
            <a:endParaRPr lang="en-US" sz="2000" dirty="0" smtClean="0"/>
          </a:p>
        </p:txBody>
      </p:sp>
    </p:spTree>
    <p:extLst>
      <p:ext uri="{BB962C8B-B14F-4D97-AF65-F5344CB8AC3E}">
        <p14:creationId xmlns:p14="http://schemas.microsoft.com/office/powerpoint/2010/main" val="610710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Afbeelding 18" descr="Schermafbeelding 2015-04-03 om 21.40.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5" y="4356189"/>
            <a:ext cx="4104454" cy="2278499"/>
          </a:xfrm>
          <a:prstGeom prst="rect">
            <a:avLst/>
          </a:prstGeom>
        </p:spPr>
      </p:pic>
      <p:pic>
        <p:nvPicPr>
          <p:cNvPr id="16" name="Afbeelding 15" descr="Schermafbeelding 2015-04-03 om 21.37.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460" y="1458860"/>
            <a:ext cx="4579981" cy="2398479"/>
          </a:xfrm>
          <a:prstGeom prst="rect">
            <a:avLst/>
          </a:prstGeom>
        </p:spPr>
      </p:pic>
      <p:sp>
        <p:nvSpPr>
          <p:cNvPr id="4" name="Tekstvak 3"/>
          <p:cNvSpPr txBox="1"/>
          <p:nvPr/>
        </p:nvSpPr>
        <p:spPr>
          <a:xfrm>
            <a:off x="454778" y="297845"/>
            <a:ext cx="3791523" cy="523220"/>
          </a:xfrm>
          <a:prstGeom prst="rect">
            <a:avLst/>
          </a:prstGeom>
          <a:noFill/>
        </p:spPr>
        <p:txBody>
          <a:bodyPr wrap="none" rtlCol="0">
            <a:spAutoFit/>
          </a:bodyPr>
          <a:lstStyle/>
          <a:p>
            <a:r>
              <a:rPr lang="en-US" sz="2800" b="1" dirty="0" smtClean="0">
                <a:solidFill>
                  <a:schemeClr val="tx2"/>
                </a:solidFill>
              </a:rPr>
              <a:t>Extraction of Requisites</a:t>
            </a:r>
            <a:endParaRPr lang="en-US" sz="2800" b="1" dirty="0">
              <a:solidFill>
                <a:schemeClr val="tx2"/>
              </a:solidFill>
            </a:endParaRPr>
          </a:p>
        </p:txBody>
      </p:sp>
      <p:sp>
        <p:nvSpPr>
          <p:cNvPr id="7" name="Content Placeholder 2"/>
          <p:cNvSpPr>
            <a:spLocks noGrp="1"/>
          </p:cNvSpPr>
          <p:nvPr>
            <p:ph idx="1"/>
          </p:nvPr>
        </p:nvSpPr>
        <p:spPr>
          <a:xfrm>
            <a:off x="454778" y="1301945"/>
            <a:ext cx="7886700" cy="2220930"/>
          </a:xfrm>
          <a:ln>
            <a:noFill/>
          </a:ln>
        </p:spPr>
        <p:txBody>
          <a:bodyPr>
            <a:noAutofit/>
          </a:bodyPr>
          <a:lstStyle/>
          <a:p>
            <a:r>
              <a:rPr lang="nl-NL" sz="2000" dirty="0" err="1" smtClean="0">
                <a:solidFill>
                  <a:srgbClr val="008000"/>
                </a:solidFill>
              </a:rPr>
              <a:t>Entities</a:t>
            </a:r>
            <a:endParaRPr lang="nl-NL" sz="2000" dirty="0" smtClean="0">
              <a:solidFill>
                <a:srgbClr val="008000"/>
              </a:solidFill>
            </a:endParaRPr>
          </a:p>
          <a:p>
            <a:r>
              <a:rPr lang="nl-NL" sz="2000" dirty="0" err="1" smtClean="0">
                <a:solidFill>
                  <a:srgbClr val="0000FF"/>
                </a:solidFill>
              </a:rPr>
              <a:t>Concepts</a:t>
            </a:r>
            <a:endParaRPr lang="nl-NL" sz="2000" dirty="0" smtClean="0">
              <a:solidFill>
                <a:srgbClr val="0000FF"/>
              </a:solidFill>
            </a:endParaRPr>
          </a:p>
          <a:p>
            <a:r>
              <a:rPr lang="nl-NL" sz="2000" dirty="0" smtClean="0">
                <a:solidFill>
                  <a:srgbClr val="FF0000"/>
                </a:solidFill>
              </a:rPr>
              <a:t>Type</a:t>
            </a:r>
          </a:p>
          <a:p>
            <a:r>
              <a:rPr lang="nl-NL" sz="2000" dirty="0" err="1" smtClean="0">
                <a:solidFill>
                  <a:srgbClr val="660066"/>
                </a:solidFill>
              </a:rPr>
              <a:t>Linked</a:t>
            </a:r>
            <a:r>
              <a:rPr lang="nl-NL" sz="2000" dirty="0" smtClean="0">
                <a:solidFill>
                  <a:srgbClr val="660066"/>
                </a:solidFill>
              </a:rPr>
              <a:t> Data </a:t>
            </a:r>
          </a:p>
          <a:p>
            <a:r>
              <a:rPr lang="nl-NL" sz="2000" dirty="0" err="1" smtClean="0">
                <a:solidFill>
                  <a:srgbClr val="FF6600"/>
                </a:solidFill>
              </a:rPr>
              <a:t>Relevance</a:t>
            </a:r>
            <a:r>
              <a:rPr lang="nl-NL" sz="2000" dirty="0" smtClean="0">
                <a:solidFill>
                  <a:srgbClr val="FF6600"/>
                </a:solidFill>
              </a:rPr>
              <a:t> </a:t>
            </a:r>
            <a:r>
              <a:rPr lang="nl-NL" sz="2000" dirty="0" smtClean="0"/>
              <a:t>- </a:t>
            </a:r>
            <a:r>
              <a:rPr lang="nl-NL" sz="2000" i="1" dirty="0" err="1" smtClean="0"/>
              <a:t>borrowed</a:t>
            </a:r>
            <a:endParaRPr lang="nl-NL" sz="2000" dirty="0"/>
          </a:p>
        </p:txBody>
      </p:sp>
      <p:pic>
        <p:nvPicPr>
          <p:cNvPr id="9" name="Afbeelding 8" descr="AlchemyAPI-logo-220-squa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225" y="5673112"/>
            <a:ext cx="882593" cy="865454"/>
          </a:xfrm>
          <a:prstGeom prst="rect">
            <a:avLst/>
          </a:prstGeom>
        </p:spPr>
      </p:pic>
      <p:sp>
        <p:nvSpPr>
          <p:cNvPr id="11" name="Rechthoek 10"/>
          <p:cNvSpPr/>
          <p:nvPr/>
        </p:nvSpPr>
        <p:spPr>
          <a:xfrm>
            <a:off x="4073460" y="1449177"/>
            <a:ext cx="432823" cy="178132"/>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hthoek 11"/>
          <p:cNvSpPr/>
          <p:nvPr/>
        </p:nvSpPr>
        <p:spPr>
          <a:xfrm>
            <a:off x="5069761" y="1467825"/>
            <a:ext cx="554699" cy="159483"/>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hthoek 12"/>
          <p:cNvSpPr/>
          <p:nvPr/>
        </p:nvSpPr>
        <p:spPr>
          <a:xfrm>
            <a:off x="6073208" y="1458859"/>
            <a:ext cx="549140" cy="16845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hthoek 13"/>
          <p:cNvSpPr/>
          <p:nvPr/>
        </p:nvSpPr>
        <p:spPr>
          <a:xfrm>
            <a:off x="2614795" y="4340966"/>
            <a:ext cx="573527" cy="18876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hthoek 14"/>
          <p:cNvSpPr/>
          <p:nvPr/>
        </p:nvSpPr>
        <p:spPr>
          <a:xfrm>
            <a:off x="624175" y="4356190"/>
            <a:ext cx="719587" cy="154850"/>
          </a:xfrm>
          <a:prstGeom prst="rect">
            <a:avLst/>
          </a:prstGeom>
          <a:noFill/>
          <a:ln w="381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hthoek 16"/>
          <p:cNvSpPr/>
          <p:nvPr/>
        </p:nvSpPr>
        <p:spPr>
          <a:xfrm>
            <a:off x="7994445" y="1449174"/>
            <a:ext cx="658996" cy="178135"/>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hthoek 20"/>
          <p:cNvSpPr/>
          <p:nvPr/>
        </p:nvSpPr>
        <p:spPr>
          <a:xfrm>
            <a:off x="3578343" y="4361278"/>
            <a:ext cx="554345" cy="170074"/>
          </a:xfrm>
          <a:prstGeom prst="rect">
            <a:avLst/>
          </a:prstGeom>
          <a:noFill/>
          <a:ln w="38100" cmpd="sng">
            <a:solidFill>
              <a:srgbClr val="604A7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kstvak 21"/>
          <p:cNvSpPr txBox="1"/>
          <p:nvPr/>
        </p:nvSpPr>
        <p:spPr>
          <a:xfrm>
            <a:off x="6622348" y="6332070"/>
            <a:ext cx="732041" cy="307777"/>
          </a:xfrm>
          <a:prstGeom prst="rect">
            <a:avLst/>
          </a:prstGeom>
          <a:noFill/>
        </p:spPr>
        <p:txBody>
          <a:bodyPr wrap="none" rtlCol="0">
            <a:spAutoFit/>
          </a:bodyPr>
          <a:lstStyle/>
          <a:p>
            <a:r>
              <a:rPr lang="en-US" sz="1400" dirty="0" smtClean="0"/>
              <a:t>Source:</a:t>
            </a:r>
            <a:endParaRPr lang="en-US" sz="1400" dirty="0"/>
          </a:p>
        </p:txBody>
      </p:sp>
    </p:spTree>
    <p:extLst>
      <p:ext uri="{BB962C8B-B14F-4D97-AF65-F5344CB8AC3E}">
        <p14:creationId xmlns:p14="http://schemas.microsoft.com/office/powerpoint/2010/main" val="3451012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par>
                                <p:cTn id="9" presetID="1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p:tgtEl>
                                          <p:spTgt spid="16"/>
                                        </p:tgtEl>
                                        <p:attrNameLst>
                                          <p:attrName>ppt_y</p:attrName>
                                        </p:attrNameLst>
                                      </p:cBhvr>
                                      <p:tavLst>
                                        <p:tav tm="0">
                                          <p:val>
                                            <p:strVal val="#ppt_y+#ppt_h*1.125000"/>
                                          </p:val>
                                        </p:tav>
                                        <p:tav tm="100000">
                                          <p:val>
                                            <p:strVal val="#ppt_y"/>
                                          </p:val>
                                        </p:tav>
                                      </p:tavLst>
                                    </p:anim>
                                    <p:animEffect transition="in" filter="wipe(up)">
                                      <p:cBhvr>
                                        <p:cTn id="12" dur="500"/>
                                        <p:tgtEl>
                                          <p:spTgt spid="16"/>
                                        </p:tgtEl>
                                      </p:cBhvr>
                                    </p:animEffect>
                                  </p:childTnLst>
                                </p:cTn>
                              </p:par>
                              <p:par>
                                <p:cTn id="13" presetID="12" presetClass="entr" presetSubtype="4" fill="hold" grpId="2"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ppt_y</p:attrName>
                                        </p:attrNameLst>
                                      </p:cBhvr>
                                      <p:tavLst>
                                        <p:tav tm="0">
                                          <p:val>
                                            <p:strVal val="#ppt_y+#ppt_h*1.125000"/>
                                          </p:val>
                                        </p:tav>
                                        <p:tav tm="100000">
                                          <p:val>
                                            <p:strVal val="#ppt_y"/>
                                          </p:val>
                                        </p:tav>
                                      </p:tavLst>
                                    </p:anim>
                                    <p:animEffect transition="in" filter="wipe(up)">
                                      <p:cBhvr>
                                        <p:cTn id="16" dur="500"/>
                                        <p:tgtEl>
                                          <p:spTgt spid="11"/>
                                        </p:tgtEl>
                                      </p:cBhvr>
                                    </p:animEffect>
                                  </p:childTnLst>
                                </p:cTn>
                              </p:par>
                              <p:par>
                                <p:cTn id="17" presetID="12" presetClass="entr" presetSubtype="4" fill="hold" grpId="2"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ppt_y</p:attrName>
                                        </p:attrNameLst>
                                      </p:cBhvr>
                                      <p:tavLst>
                                        <p:tav tm="0">
                                          <p:val>
                                            <p:strVal val="#ppt_y+#ppt_h*1.125000"/>
                                          </p:val>
                                        </p:tav>
                                        <p:tav tm="100000">
                                          <p:val>
                                            <p:strVal val="#ppt_y"/>
                                          </p:val>
                                        </p:tav>
                                      </p:tavLst>
                                    </p:anim>
                                    <p:animEffect transition="in" filter="wipe(up)">
                                      <p:cBhvr>
                                        <p:cTn id="20" dur="500"/>
                                        <p:tgtEl>
                                          <p:spTgt spid="12"/>
                                        </p:tgtEl>
                                      </p:cBhvr>
                                    </p:animEffect>
                                  </p:childTnLst>
                                </p:cTn>
                              </p:par>
                              <p:par>
                                <p:cTn id="21" presetID="12" presetClass="entr" presetSubtype="4" fill="hold" grpId="2"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2"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grpId="2"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par>
                                <p:cTn id="33" presetID="12" presetClass="entr" presetSubtype="4"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1"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p:tgtEl>
                                          <p:spTgt spid="21"/>
                                        </p:tgtEl>
                                        <p:attrNameLst>
                                          <p:attrName>ppt_y</p:attrName>
                                        </p:attrNameLst>
                                      </p:cBhvr>
                                      <p:tavLst>
                                        <p:tav tm="0">
                                          <p:val>
                                            <p:strVal val="#ppt_y+#ppt_h*1.125000"/>
                                          </p:val>
                                        </p:tav>
                                        <p:tav tm="100000">
                                          <p:val>
                                            <p:strVal val="#ppt_y"/>
                                          </p:val>
                                        </p:tav>
                                      </p:tavLst>
                                    </p:anim>
                                    <p:animEffect transition="in" filter="wipe(up)">
                                      <p:cBhvr>
                                        <p:cTn id="40" dur="500"/>
                                        <p:tgtEl>
                                          <p:spTgt spid="21"/>
                                        </p:tgtEl>
                                      </p:cBhvr>
                                    </p:animEffect>
                                  </p:childTnLst>
                                </p:cTn>
                              </p:par>
                              <p:par>
                                <p:cTn id="41" presetID="1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ppt_y</p:attrName>
                                        </p:attrNameLst>
                                      </p:cBhvr>
                                      <p:tavLst>
                                        <p:tav tm="0">
                                          <p:val>
                                            <p:strVal val="#ppt_y+#ppt_h*1.125000"/>
                                          </p:val>
                                        </p:tav>
                                        <p:tav tm="100000">
                                          <p:val>
                                            <p:strVal val="#ppt_y"/>
                                          </p:val>
                                        </p:tav>
                                      </p:tavLst>
                                    </p:anim>
                                    <p:animEffect transition="in" filter="wipe(up)">
                                      <p:cBhvr>
                                        <p:cTn id="44" dur="500"/>
                                        <p:tgtEl>
                                          <p:spTgt spid="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up)">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2" animBg="1"/>
      <p:bldP spid="13" grpId="2" animBg="1"/>
      <p:bldP spid="14" grpId="2" animBg="1"/>
      <p:bldP spid="15" grpId="2" animBg="1"/>
      <p:bldP spid="17" grpId="1" animBg="1"/>
      <p:bldP spid="21" grpId="1"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044624" cy="523220"/>
          </a:xfrm>
          <a:prstGeom prst="rect">
            <a:avLst/>
          </a:prstGeom>
          <a:noFill/>
        </p:spPr>
        <p:txBody>
          <a:bodyPr wrap="none" rtlCol="0">
            <a:spAutoFit/>
          </a:bodyPr>
          <a:lstStyle/>
          <a:p>
            <a:r>
              <a:rPr lang="en-US" sz="2800" b="1" dirty="0" smtClean="0">
                <a:solidFill>
                  <a:schemeClr val="tx2"/>
                </a:solidFill>
              </a:rPr>
              <a:t>Relevance of terms</a:t>
            </a:r>
            <a:endParaRPr lang="en-US" sz="2800" b="1" dirty="0">
              <a:solidFill>
                <a:schemeClr val="tx2"/>
              </a:solidFill>
            </a:endParaRPr>
          </a:p>
        </p:txBody>
      </p:sp>
      <p:sp>
        <p:nvSpPr>
          <p:cNvPr id="5"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4"/>
          <p:cNvSpPr txBox="1"/>
          <p:nvPr/>
        </p:nvSpPr>
        <p:spPr>
          <a:xfrm>
            <a:off x="2332559" y="1854322"/>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0,35</a:t>
            </a:r>
            <a:endParaRPr lang="nl-NL" dirty="0"/>
          </a:p>
        </p:txBody>
      </p:sp>
      <p:sp>
        <p:nvSpPr>
          <p:cNvPr id="13" name="TextBox 15"/>
          <p:cNvSpPr txBox="1"/>
          <p:nvPr/>
        </p:nvSpPr>
        <p:spPr>
          <a:xfrm>
            <a:off x="1787235" y="4190123"/>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0,88</a:t>
            </a:r>
            <a:endParaRPr lang="nl-NL" dirty="0"/>
          </a:p>
        </p:txBody>
      </p:sp>
      <p:sp>
        <p:nvSpPr>
          <p:cNvPr id="14" name="TextBox 16"/>
          <p:cNvSpPr txBox="1"/>
          <p:nvPr/>
        </p:nvSpPr>
        <p:spPr>
          <a:xfrm>
            <a:off x="5151292" y="384483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0,11</a:t>
            </a:r>
            <a:endParaRPr lang="nl-NL" dirty="0"/>
          </a:p>
        </p:txBody>
      </p:sp>
      <p:sp>
        <p:nvSpPr>
          <p:cNvPr id="15" name="TextBox 17"/>
          <p:cNvSpPr txBox="1"/>
          <p:nvPr/>
        </p:nvSpPr>
        <p:spPr>
          <a:xfrm>
            <a:off x="6231164" y="2573017"/>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6" name="TextBox 18"/>
          <p:cNvSpPr txBox="1"/>
          <p:nvPr/>
        </p:nvSpPr>
        <p:spPr>
          <a:xfrm>
            <a:off x="7516090" y="465512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0,78</a:t>
            </a:r>
            <a:endParaRPr lang="nl-NL" dirty="0"/>
          </a:p>
        </p:txBody>
      </p:sp>
      <p:sp>
        <p:nvSpPr>
          <p:cNvPr id="17" name="TextBox 19"/>
          <p:cNvSpPr txBox="1"/>
          <p:nvPr/>
        </p:nvSpPr>
        <p:spPr>
          <a:xfrm>
            <a:off x="3879271" y="492073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9" name="Tekstvak 18"/>
          <p:cNvSpPr txBox="1"/>
          <p:nvPr/>
        </p:nvSpPr>
        <p:spPr>
          <a:xfrm>
            <a:off x="823366" y="1193946"/>
            <a:ext cx="3801041" cy="369332"/>
          </a:xfrm>
          <a:prstGeom prst="rect">
            <a:avLst/>
          </a:prstGeom>
          <a:noFill/>
        </p:spPr>
        <p:txBody>
          <a:bodyPr wrap="none" rtlCol="0">
            <a:spAutoFit/>
          </a:bodyPr>
          <a:lstStyle/>
          <a:p>
            <a:r>
              <a:rPr lang="en-US" b="1" dirty="0" smtClean="0"/>
              <a:t>Relevance </a:t>
            </a:r>
            <a:r>
              <a:rPr lang="en-US" dirty="0" smtClean="0"/>
              <a:t>of terms in a specific </a:t>
            </a:r>
            <a:r>
              <a:rPr lang="en-US" b="1" dirty="0" smtClean="0"/>
              <a:t>article</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1"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Straight Connector 3"/>
          <p:cNvCxnSpPr>
            <a:stCxn id="13" idx="0"/>
          </p:cNvCxnSpPr>
          <p:nvPr/>
        </p:nvCxnSpPr>
        <p:spPr>
          <a:xfrm flipH="1" flipV="1">
            <a:off x="4842164" y="4316126"/>
            <a:ext cx="107372" cy="33900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6"/>
          <p:cNvCxnSpPr/>
          <p:nvPr/>
        </p:nvCxnSpPr>
        <p:spPr>
          <a:xfrm flipV="1">
            <a:off x="5361709" y="3304309"/>
            <a:ext cx="339436" cy="135081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4"/>
          <p:cNvCxnSpPr>
            <a:stCxn id="13" idx="3"/>
            <a:endCxn id="16" idx="1"/>
          </p:cNvCxnSpPr>
          <p:nvPr/>
        </p:nvCxnSpPr>
        <p:spPr>
          <a:xfrm>
            <a:off x="5597235" y="4765964"/>
            <a:ext cx="529937" cy="45027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6"/>
          <p:cNvCxnSpPr>
            <a:stCxn id="13" idx="1"/>
            <a:endCxn id="14" idx="3"/>
          </p:cNvCxnSpPr>
          <p:nvPr/>
        </p:nvCxnSpPr>
        <p:spPr>
          <a:xfrm flipH="1" flipV="1">
            <a:off x="2085108" y="4765963"/>
            <a:ext cx="2216728" cy="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a:stCxn id="13" idx="1"/>
          </p:cNvCxnSpPr>
          <p:nvPr/>
        </p:nvCxnSpPr>
        <p:spPr>
          <a:xfrm flipH="1" flipV="1">
            <a:off x="2175164" y="2528455"/>
            <a:ext cx="2126672" cy="223750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3027219" y="300643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0,23</a:t>
            </a:r>
            <a:endParaRPr lang="nl-NL" dirty="0"/>
          </a:p>
        </p:txBody>
      </p:sp>
      <p:sp>
        <p:nvSpPr>
          <p:cNvPr id="23" name="TextBox 20"/>
          <p:cNvSpPr txBox="1"/>
          <p:nvPr/>
        </p:nvSpPr>
        <p:spPr>
          <a:xfrm>
            <a:off x="5805056" y="366580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0,56</a:t>
            </a:r>
            <a:endParaRPr lang="nl-NL" dirty="0"/>
          </a:p>
        </p:txBody>
      </p:sp>
      <p:sp>
        <p:nvSpPr>
          <p:cNvPr id="24" name="TextBox 21"/>
          <p:cNvSpPr txBox="1"/>
          <p:nvPr/>
        </p:nvSpPr>
        <p:spPr>
          <a:xfrm>
            <a:off x="5216236" y="513766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0,83</a:t>
            </a:r>
            <a:endParaRPr lang="nl-NL" dirty="0"/>
          </a:p>
        </p:txBody>
      </p:sp>
      <p:sp>
        <p:nvSpPr>
          <p:cNvPr id="25" name="TextBox 22"/>
          <p:cNvSpPr txBox="1"/>
          <p:nvPr/>
        </p:nvSpPr>
        <p:spPr>
          <a:xfrm>
            <a:off x="2249631" y="430096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0,76</a:t>
            </a:r>
            <a:endParaRPr lang="nl-NL" dirty="0"/>
          </a:p>
        </p:txBody>
      </p:sp>
      <p:sp>
        <p:nvSpPr>
          <p:cNvPr id="26" name="TextBox 23"/>
          <p:cNvSpPr txBox="1"/>
          <p:nvPr/>
        </p:nvSpPr>
        <p:spPr>
          <a:xfrm>
            <a:off x="4494935" y="4300960"/>
            <a:ext cx="30306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a:t>
            </a:r>
            <a:endParaRPr lang="nl-NL" dirty="0"/>
          </a:p>
        </p:txBody>
      </p:sp>
      <p:sp>
        <p:nvSpPr>
          <p:cNvPr id="28" name="Tekstvak 27"/>
          <p:cNvSpPr txBox="1"/>
          <p:nvPr/>
        </p:nvSpPr>
        <p:spPr>
          <a:xfrm>
            <a:off x="454778" y="297845"/>
            <a:ext cx="2339979" cy="523220"/>
          </a:xfrm>
          <a:prstGeom prst="rect">
            <a:avLst/>
          </a:prstGeom>
          <a:noFill/>
        </p:spPr>
        <p:txBody>
          <a:bodyPr wrap="none" rtlCol="0">
            <a:spAutoFit/>
          </a:bodyPr>
          <a:lstStyle/>
          <a:p>
            <a:r>
              <a:rPr lang="en-US" sz="2800" b="1" dirty="0" smtClean="0">
                <a:solidFill>
                  <a:schemeClr val="tx2"/>
                </a:solidFill>
              </a:rPr>
              <a:t>SCS Connector </a:t>
            </a:r>
            <a:endParaRPr lang="en-US" sz="2800" b="1" dirty="0">
              <a:solidFill>
                <a:schemeClr val="tx2"/>
              </a:solidFill>
            </a:endParaRPr>
          </a:p>
        </p:txBody>
      </p:sp>
      <p:sp>
        <p:nvSpPr>
          <p:cNvPr id="30" name="Tekstvak 29"/>
          <p:cNvSpPr txBox="1"/>
          <p:nvPr/>
        </p:nvSpPr>
        <p:spPr>
          <a:xfrm>
            <a:off x="771095" y="1236084"/>
            <a:ext cx="3018775" cy="369332"/>
          </a:xfrm>
          <a:prstGeom prst="rect">
            <a:avLst/>
          </a:prstGeom>
          <a:noFill/>
        </p:spPr>
        <p:txBody>
          <a:bodyPr wrap="none" rtlCol="0">
            <a:spAutoFit/>
          </a:bodyPr>
          <a:lstStyle/>
          <a:p>
            <a:r>
              <a:rPr lang="en-US" b="1" dirty="0" smtClean="0"/>
              <a:t>Relationship</a:t>
            </a:r>
            <a:r>
              <a:rPr lang="en-US" dirty="0" smtClean="0"/>
              <a:t> between </a:t>
            </a:r>
            <a:r>
              <a:rPr lang="en-US" b="1" dirty="0" smtClean="0"/>
              <a:t>entities</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638738" cy="523220"/>
          </a:xfrm>
          <a:prstGeom prst="rect">
            <a:avLst/>
          </a:prstGeom>
          <a:noFill/>
        </p:spPr>
        <p:txBody>
          <a:bodyPr wrap="none" rtlCol="0">
            <a:spAutoFit/>
          </a:bodyPr>
          <a:lstStyle/>
          <a:p>
            <a:r>
              <a:rPr lang="en-US" sz="2800" b="1" dirty="0" smtClean="0">
                <a:solidFill>
                  <a:schemeClr val="tx2"/>
                </a:solidFill>
              </a:rPr>
              <a:t>Adding Diversity</a:t>
            </a:r>
          </a:p>
        </p:txBody>
      </p:sp>
      <p:sp>
        <p:nvSpPr>
          <p:cNvPr id="5" name="Content Placeholder 2"/>
          <p:cNvSpPr>
            <a:spLocks noGrp="1"/>
          </p:cNvSpPr>
          <p:nvPr>
            <p:ph idx="1"/>
          </p:nvPr>
        </p:nvSpPr>
        <p:spPr>
          <a:xfrm>
            <a:off x="628649" y="1134774"/>
            <a:ext cx="6100931" cy="758248"/>
          </a:xfrm>
        </p:spPr>
        <p:txBody>
          <a:bodyPr>
            <a:normAutofit/>
          </a:bodyPr>
          <a:lstStyle/>
          <a:p>
            <a:pPr marL="0" indent="0">
              <a:buNone/>
            </a:pPr>
            <a:r>
              <a:rPr lang="en-GB" sz="1800" b="1" dirty="0" smtClean="0"/>
              <a:t>Maximal Marginal Relevance</a:t>
            </a:r>
            <a:r>
              <a:rPr lang="en-GB" sz="1800" dirty="0"/>
              <a:t> (MMR) method</a:t>
            </a:r>
            <a:endParaRPr lang="en-GB" sz="1800" dirty="0"/>
          </a:p>
        </p:txBody>
      </p:sp>
      <p:sp>
        <p:nvSpPr>
          <p:cNvPr id="6" name="TextBox 3"/>
          <p:cNvSpPr txBox="1"/>
          <p:nvPr/>
        </p:nvSpPr>
        <p:spPr>
          <a:xfrm>
            <a:off x="762000" y="2881745"/>
            <a:ext cx="7239000" cy="369332"/>
          </a:xfrm>
          <a:prstGeom prst="rect">
            <a:avLst/>
          </a:prstGeom>
          <a:noFill/>
        </p:spPr>
        <p:txBody>
          <a:bodyPr wrap="square" rtlCol="0">
            <a:spAutoFit/>
          </a:bodyPr>
          <a:lstStyle/>
          <a:p>
            <a:pPr algn="ctr"/>
            <a:r>
              <a:rPr lang="nl-NL" b="1" dirty="0" smtClean="0"/>
              <a:t>Max </a:t>
            </a:r>
            <a:r>
              <a:rPr lang="nl-NL" b="1" dirty="0" err="1" smtClean="0"/>
              <a:t>Relevance</a:t>
            </a:r>
            <a:r>
              <a:rPr lang="nl-NL" b="1" dirty="0" smtClean="0"/>
              <a:t>                        </a:t>
            </a:r>
            <a:r>
              <a:rPr lang="nl-NL" b="1" dirty="0" err="1" smtClean="0"/>
              <a:t>vs</a:t>
            </a:r>
            <a:r>
              <a:rPr lang="nl-NL" b="1" dirty="0" smtClean="0"/>
              <a:t>                        Min </a:t>
            </a:r>
            <a:r>
              <a:rPr lang="nl-NL" b="1" dirty="0" err="1" smtClean="0"/>
              <a:t>Relevance</a:t>
            </a:r>
            <a:endParaRPr lang="nl-NL" b="1" dirty="0"/>
          </a:p>
        </p:txBody>
      </p:sp>
      <p:pic>
        <p:nvPicPr>
          <p:cNvPr id="7" name="Picture 4"/>
          <p:cNvPicPr>
            <a:picLocks noChangeAspect="1"/>
          </p:cNvPicPr>
          <p:nvPr/>
        </p:nvPicPr>
        <p:blipFill>
          <a:blip r:embed="rId2"/>
          <a:stretch>
            <a:fillRect/>
          </a:stretch>
        </p:blipFill>
        <p:spPr>
          <a:xfrm>
            <a:off x="905778" y="3530110"/>
            <a:ext cx="3007302" cy="2843984"/>
          </a:xfrm>
          <a:prstGeom prst="rect">
            <a:avLst/>
          </a:prstGeom>
        </p:spPr>
      </p:pic>
      <p:pic>
        <p:nvPicPr>
          <p:cNvPr id="8" name="Picture 5"/>
          <p:cNvPicPr>
            <a:picLocks noChangeAspect="1"/>
          </p:cNvPicPr>
          <p:nvPr/>
        </p:nvPicPr>
        <p:blipFill>
          <a:blip r:embed="rId3"/>
          <a:stretch>
            <a:fillRect/>
          </a:stretch>
        </p:blipFill>
        <p:spPr>
          <a:xfrm>
            <a:off x="4833624" y="3821493"/>
            <a:ext cx="1895956" cy="1210108"/>
          </a:xfrm>
          <a:prstGeom prst="rect">
            <a:avLst/>
          </a:prstGeom>
        </p:spPr>
      </p:pic>
      <p:pic>
        <p:nvPicPr>
          <p:cNvPr id="9" name="Picture 8"/>
          <p:cNvPicPr>
            <a:picLocks noChangeAspect="1"/>
          </p:cNvPicPr>
          <p:nvPr/>
        </p:nvPicPr>
        <p:blipFill>
          <a:blip r:embed="rId4"/>
          <a:stretch>
            <a:fillRect/>
          </a:stretch>
        </p:blipFill>
        <p:spPr>
          <a:xfrm>
            <a:off x="5105400" y="4798516"/>
            <a:ext cx="1980687" cy="1009388"/>
          </a:xfrm>
          <a:prstGeom prst="rect">
            <a:avLst/>
          </a:prstGeom>
        </p:spPr>
      </p:pic>
      <p:pic>
        <p:nvPicPr>
          <p:cNvPr id="10" name="Picture 6"/>
          <p:cNvPicPr>
            <a:picLocks noChangeAspect="1"/>
          </p:cNvPicPr>
          <p:nvPr/>
        </p:nvPicPr>
        <p:blipFill>
          <a:blip r:embed="rId5"/>
          <a:stretch>
            <a:fillRect/>
          </a:stretch>
        </p:blipFill>
        <p:spPr>
          <a:xfrm>
            <a:off x="5923370" y="4722949"/>
            <a:ext cx="2467497" cy="966160"/>
          </a:xfrm>
          <a:prstGeom prst="rect">
            <a:avLst/>
          </a:prstGeom>
        </p:spPr>
      </p:pic>
      <p:pic>
        <p:nvPicPr>
          <p:cNvPr id="11" name="Picture 7"/>
          <p:cNvPicPr>
            <a:picLocks noChangeAspect="1"/>
          </p:cNvPicPr>
          <p:nvPr/>
        </p:nvPicPr>
        <p:blipFill>
          <a:blip r:embed="rId6"/>
          <a:stretch>
            <a:fillRect/>
          </a:stretch>
        </p:blipFill>
        <p:spPr>
          <a:xfrm>
            <a:off x="6549737" y="3530110"/>
            <a:ext cx="1728670" cy="1481717"/>
          </a:xfrm>
          <a:prstGeom prst="rect">
            <a:avLst/>
          </a:prstGeom>
        </p:spPr>
      </p:pic>
      <p:sp>
        <p:nvSpPr>
          <p:cNvPr id="12" name="TextBox 9"/>
          <p:cNvSpPr txBox="1"/>
          <p:nvPr/>
        </p:nvSpPr>
        <p:spPr>
          <a:xfrm>
            <a:off x="968559" y="4184340"/>
            <a:ext cx="2565991" cy="1077218"/>
          </a:xfrm>
          <a:prstGeom prst="rect">
            <a:avLst/>
          </a:prstGeom>
          <a:noFill/>
        </p:spPr>
        <p:txBody>
          <a:bodyPr wrap="square" rtlCol="0">
            <a:spAutoFit/>
          </a:bodyPr>
          <a:lstStyle/>
          <a:p>
            <a:pPr algn="ctr"/>
            <a:r>
              <a:rPr lang="nl-NL" sz="3200" b="1" dirty="0" smtClean="0">
                <a:ln w="19050">
                  <a:solidFill>
                    <a:schemeClr val="tx1"/>
                  </a:solidFill>
                </a:ln>
                <a:solidFill>
                  <a:schemeClr val="bg1"/>
                </a:solidFill>
              </a:rPr>
              <a:t>Original document</a:t>
            </a:r>
            <a:endParaRPr lang="nl-NL" sz="3200" b="1" dirty="0">
              <a:ln w="19050">
                <a:solidFill>
                  <a:schemeClr val="tx1"/>
                </a:solidFill>
              </a:ln>
              <a:solidFill>
                <a:schemeClr val="bg1"/>
              </a:solidFill>
            </a:endParaRPr>
          </a:p>
        </p:txBody>
      </p:sp>
      <p:sp>
        <p:nvSpPr>
          <p:cNvPr id="13" name="TextBox 10"/>
          <p:cNvSpPr txBox="1"/>
          <p:nvPr/>
        </p:nvSpPr>
        <p:spPr>
          <a:xfrm>
            <a:off x="5423547" y="4311766"/>
            <a:ext cx="2565991" cy="584775"/>
          </a:xfrm>
          <a:prstGeom prst="rect">
            <a:avLst/>
          </a:prstGeom>
          <a:noFill/>
        </p:spPr>
        <p:txBody>
          <a:bodyPr wrap="square" rtlCol="0">
            <a:spAutoFit/>
          </a:bodyPr>
          <a:lstStyle/>
          <a:p>
            <a:pPr algn="ctr"/>
            <a:r>
              <a:rPr lang="nl-NL" sz="3200" b="1" dirty="0" err="1" smtClean="0">
                <a:ln w="19050">
                  <a:solidFill>
                    <a:schemeClr val="tx1"/>
                  </a:solidFill>
                </a:ln>
                <a:solidFill>
                  <a:schemeClr val="bg1"/>
                </a:solidFill>
              </a:rPr>
              <a:t>Other</a:t>
            </a:r>
            <a:r>
              <a:rPr lang="nl-NL" sz="3200" b="1" dirty="0" smtClean="0">
                <a:ln w="19050">
                  <a:solidFill>
                    <a:schemeClr val="tx1"/>
                  </a:solidFill>
                </a:ln>
                <a:solidFill>
                  <a:schemeClr val="bg1"/>
                </a:solidFill>
              </a:rPr>
              <a:t> </a:t>
            </a:r>
            <a:r>
              <a:rPr lang="nl-NL" sz="3200" b="1" dirty="0" err="1" smtClean="0">
                <a:ln w="19050">
                  <a:solidFill>
                    <a:schemeClr val="tx1"/>
                  </a:solidFill>
                </a:ln>
                <a:solidFill>
                  <a:schemeClr val="bg1"/>
                </a:solidFill>
              </a:rPr>
              <a:t>results</a:t>
            </a:r>
            <a:endParaRPr lang="nl-NL" sz="3200" b="1" dirty="0">
              <a:ln w="19050">
                <a:solidFill>
                  <a:schemeClr val="tx1"/>
                </a:solidFill>
              </a:ln>
              <a:solidFill>
                <a:schemeClr val="bg1"/>
              </a:solidFill>
            </a:endParaRP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536171" cy="523220"/>
          </a:xfrm>
          <a:prstGeom prst="rect">
            <a:avLst/>
          </a:prstGeom>
          <a:noFill/>
        </p:spPr>
        <p:txBody>
          <a:bodyPr wrap="none" rtlCol="0">
            <a:spAutoFit/>
          </a:bodyPr>
          <a:lstStyle/>
          <a:p>
            <a:r>
              <a:rPr lang="en-US" sz="2800" b="1" dirty="0" smtClean="0">
                <a:solidFill>
                  <a:schemeClr val="tx2"/>
                </a:solidFill>
              </a:rPr>
              <a:t>Ranking Results</a:t>
            </a:r>
            <a:endParaRPr lang="en-US" sz="2800" b="1" dirty="0">
              <a:solidFill>
                <a:schemeClr val="tx2"/>
              </a:solidFill>
            </a:endParaRPr>
          </a:p>
        </p:txBody>
      </p:sp>
      <mc:AlternateContent xmlns:mc="http://schemas.openxmlformats.org/markup-compatibility/2006">
        <mc:Choice xmlns:a14="http://schemas.microsoft.com/office/drawing/2010/main" Requires="a14">
          <p:sp>
            <p:nvSpPr>
              <p:cNvPr id="3" name="Content Placeholder 6"/>
              <p:cNvSpPr>
                <a:spLocks noGrp="1"/>
              </p:cNvSpPr>
              <p:nvPr>
                <p:ph idx="1"/>
              </p:nvPr>
            </p:nvSpPr>
            <p:spPr>
              <a:xfrm>
                <a:off x="539462" y="2123185"/>
                <a:ext cx="8065077" cy="3927764"/>
              </a:xfrm>
            </p:spPr>
            <p:txBody>
              <a:bodyPr>
                <a:normAutofit fontScale="92500"/>
              </a:bodyPr>
              <a:lstStyle/>
              <a:p>
                <a:pPr marL="0" indent="0">
                  <a:buNone/>
                </a:pPr>
                <a14:m/>
                <a:endParaRPr lang="nl-NL" dirty="0" smtClean="0"/>
              </a:p>
              <a:p>
                <a:pPr marL="0" indent="0">
                  <a:buNone/>
                </a:pPr>
                <a:endParaRPr lang="nl-NL" sz="2400" i="1" dirty="0" smtClean="0">
                  <a:latin typeface="Cambria Math" panose="02040503050406030204" pitchFamily="18" charset="0"/>
                </a:endParaRPr>
              </a:p>
              <a:p>
                <a14:m/>
                <a:r>
                  <a:rPr lang="nl-NL" sz="2400" dirty="0" smtClean="0"/>
                  <a:t> = </a:t>
                </a:r>
                <a:r>
                  <a:rPr lang="nl-NL" sz="2400" dirty="0">
                    <a:latin typeface="Cambria Math" panose="02040503050406030204" pitchFamily="18" charset="0"/>
                  </a:rPr>
                  <a:t>Score of </a:t>
                </a:r>
                <a:r>
                  <a:rPr lang="nl-NL" sz="2400" dirty="0" err="1">
                    <a:latin typeface="Cambria Math" panose="02040503050406030204" pitchFamily="18" charset="0"/>
                  </a:rPr>
                  <a:t>article</a:t>
                </a:r>
                <a:endParaRPr lang="nl-NL" sz="2400" dirty="0">
                  <a:latin typeface="Cambria Math" panose="02040503050406030204" pitchFamily="18" charset="0"/>
                </a:endParaRPr>
              </a:p>
              <a:p>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a:latin typeface="Cambria Math" panose="02040503050406030204" pitchFamily="18" charset="0"/>
                  </a:rPr>
                  <a:t> </a:t>
                </a:r>
                <a14:m/>
                <a:endParaRPr lang="nl-NL" sz="2400" dirty="0" smtClean="0"/>
              </a:p>
              <a:p>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smtClean="0"/>
                  <a:t> </a:t>
                </a:r>
                <a14:m/>
                <a:endParaRPr lang="nl-NL" sz="2400" dirty="0" smtClean="0"/>
              </a:p>
              <a:p>
                <a14:m/>
                <a:r>
                  <a:rPr lang="nl-NL" sz="2400" i="1" dirty="0" smtClean="0">
                    <a:latin typeface="Cambria Math" panose="02040503050406030204" pitchFamily="18" charset="0"/>
                  </a:rPr>
                  <a:t> </a:t>
                </a:r>
                <a:r>
                  <a:rPr lang="nl-NL" sz="2400" dirty="0" smtClean="0">
                    <a:latin typeface="Cambria Math" panose="02040503050406030204" pitchFamily="18" charset="0"/>
                  </a:rPr>
                  <a:t>= Multiplier </a:t>
                </a:r>
                <a:r>
                  <a:rPr lang="nl-NL" sz="2400" dirty="0" err="1" smtClean="0">
                    <a:latin typeface="Cambria Math" panose="02040503050406030204" pitchFamily="18" charset="0"/>
                  </a:rPr>
                  <a:t>for</a:t>
                </a:r>
                <a:r>
                  <a:rPr lang="nl-NL" sz="2400" dirty="0" smtClean="0">
                    <a:latin typeface="Cambria Math" panose="02040503050406030204" pitchFamily="18" charset="0"/>
                  </a:rPr>
                  <a:t> term </a:t>
                </a:r>
                <a14:m/>
                <a:r>
                  <a:rPr lang="nl-NL" sz="2400" dirty="0" smtClean="0">
                    <a:latin typeface="Cambria Math" panose="02040503050406030204" pitchFamily="18" charset="0"/>
                  </a:rPr>
                  <a:t> </a:t>
                </a:r>
                <a:r>
                  <a:rPr lang="nl-NL" sz="2400" dirty="0" err="1" smtClean="0">
                    <a:latin typeface="Cambria Math" panose="02040503050406030204" pitchFamily="18" charset="0"/>
                  </a:rPr>
                  <a:t>being</a:t>
                </a:r>
                <a:r>
                  <a:rPr lang="nl-NL" sz="2400" dirty="0" smtClean="0">
                    <a:latin typeface="Cambria Math" panose="02040503050406030204" pitchFamily="18" charset="0"/>
                  </a:rPr>
                  <a:t> in </a:t>
                </a:r>
                <a:r>
                  <a:rPr lang="nl-NL" sz="2400" dirty="0" err="1" smtClean="0">
                    <a:latin typeface="Cambria Math" panose="02040503050406030204" pitchFamily="18" charset="0"/>
                  </a:rPr>
                  <a:t>selected</a:t>
                </a:r>
                <a:r>
                  <a:rPr lang="nl-NL" sz="2400" dirty="0" smtClean="0">
                    <a:latin typeface="Cambria Math" panose="02040503050406030204" pitchFamily="18" charset="0"/>
                  </a:rPr>
                  <a:t> </a:t>
                </a:r>
                <a:r>
                  <a:rPr lang="nl-NL" sz="2400" dirty="0" err="1" smtClean="0">
                    <a:latin typeface="Cambria Math" panose="02040503050406030204" pitchFamily="18" charset="0"/>
                  </a:rPr>
                  <a:t>paragraph</a:t>
                </a:r>
                <a:endParaRPr lang="nl-NL" sz="2400" i="1" dirty="0" smtClean="0">
                  <a:latin typeface="Cambria Math" panose="02040503050406030204" pitchFamily="18" charset="0"/>
                </a:endParaRPr>
              </a:p>
              <a:p>
                <a14:m/>
                <a:r>
                  <a:rPr lang="nl-NL" sz="2400" dirty="0" smtClean="0"/>
                  <a:t> = </a:t>
                </a:r>
                <a:r>
                  <a:rPr lang="nl-NL" sz="2400" dirty="0">
                    <a:latin typeface="Cambria Math" panose="02040503050406030204" pitchFamily="18" charset="0"/>
                  </a:rPr>
                  <a:t>SCS score of term </a:t>
                </a:r>
                <a14:m/>
                <a:r>
                  <a:rPr lang="nl-NL" sz="2400" dirty="0" smtClean="0"/>
                  <a:t> </a:t>
                </a:r>
                <a:r>
                  <a:rPr lang="nl-NL" sz="2400" dirty="0" err="1">
                    <a:latin typeface="Cambria Math" panose="02040503050406030204" pitchFamily="18" charset="0"/>
                  </a:rPr>
                  <a:t>with</a:t>
                </a:r>
                <a:r>
                  <a:rPr lang="nl-NL" sz="2400" dirty="0">
                    <a:latin typeface="Cambria Math" panose="02040503050406030204" pitchFamily="18" charset="0"/>
                  </a:rPr>
                  <a:t> respect </a:t>
                </a:r>
                <a:r>
                  <a:rPr lang="nl-NL" sz="2400" dirty="0" err="1">
                    <a:latin typeface="Cambria Math" panose="02040503050406030204" pitchFamily="18" charset="0"/>
                  </a:rPr>
                  <a:t>to</a:t>
                </a:r>
                <a:r>
                  <a:rPr lang="nl-NL" sz="2400" dirty="0">
                    <a:latin typeface="Cambria Math" panose="02040503050406030204" pitchFamily="18" charset="0"/>
                  </a:rPr>
                  <a:t> </a:t>
                </a:r>
                <a:r>
                  <a:rPr lang="nl-NL" sz="2400" dirty="0" err="1">
                    <a:latin typeface="Cambria Math" panose="02040503050406030204" pitchFamily="18" charset="0"/>
                  </a:rPr>
                  <a:t>selected</a:t>
                </a:r>
                <a:r>
                  <a:rPr lang="nl-NL" sz="2400" dirty="0">
                    <a:latin typeface="Cambria Math" panose="02040503050406030204" pitchFamily="18" charset="0"/>
                  </a:rPr>
                  <a:t> term(s)</a:t>
                </a:r>
              </a:p>
            </p:txBody>
          </p:sp>
        </mc:Choice>
        <mc:Fallback>
          <p:sp>
            <p:nvSpPr>
              <p:cNvPr id="3" name="Content Placeholder 6"/>
              <p:cNvSpPr>
                <a:spLocks noGrp="1" noRot="1" noChangeAspect="1" noMove="1" noResize="1" noEditPoints="1" noAdjustHandles="1" noChangeArrowheads="1" noChangeShapeType="1" noTextEdit="1"/>
              </p:cNvSpPr>
              <p:nvPr>
                <p:ph idx="1"/>
              </p:nvPr>
            </p:nvSpPr>
            <p:spPr>
              <a:xfrm>
                <a:off x="539462" y="2123185"/>
                <a:ext cx="8065077" cy="3927764"/>
              </a:xfrm>
              <a:blipFill rotWithShape="1">
                <a:blip r:embed="rId2"/>
                <a:stretch>
                  <a:fillRect/>
                </a:stretch>
              </a:blipFill>
            </p:spPr>
            <p:txBody>
              <a:bodyPr/>
              <a:lstStyle/>
              <a:p>
                <a:r>
                  <a:rPr lang="nl-NL">
                    <a:noFill/>
                  </a:rPr>
                  <a:t> </a:t>
                </a:r>
              </a:p>
            </p:txBody>
          </p:sp>
        </mc:Fallback>
      </mc:AlternateContent>
      <p:sp>
        <p:nvSpPr>
          <p:cNvPr id="6" name="Tekstvak 5"/>
          <p:cNvSpPr txBox="1"/>
          <p:nvPr/>
        </p:nvSpPr>
        <p:spPr>
          <a:xfrm>
            <a:off x="396007" y="1051401"/>
            <a:ext cx="184666" cy="369332"/>
          </a:xfrm>
          <a:prstGeom prst="rect">
            <a:avLst/>
          </a:prstGeom>
          <a:noFill/>
        </p:spPr>
        <p:txBody>
          <a:bodyPr wrap="none" rtlCol="0">
            <a:spAutoFit/>
          </a:bodyPr>
          <a:lstStyle/>
          <a:p>
            <a:endParaRPr lang="en-US" dirty="0"/>
          </a:p>
        </p:txBody>
      </p:sp>
      <p:sp>
        <p:nvSpPr>
          <p:cNvPr id="2" name="Tekstvak 1"/>
          <p:cNvSpPr txBox="1"/>
          <p:nvPr/>
        </p:nvSpPr>
        <p:spPr>
          <a:xfrm>
            <a:off x="706835" y="986599"/>
            <a:ext cx="5060325" cy="369332"/>
          </a:xfrm>
          <a:prstGeom prst="rect">
            <a:avLst/>
          </a:prstGeom>
          <a:noFill/>
        </p:spPr>
        <p:txBody>
          <a:bodyPr wrap="none" rtlCol="0">
            <a:spAutoFit/>
          </a:bodyPr>
          <a:lstStyle/>
          <a:p>
            <a:r>
              <a:rPr lang="en-US" b="1" dirty="0" smtClean="0"/>
              <a:t>Combining </a:t>
            </a:r>
            <a:r>
              <a:rPr lang="en-US" dirty="0" smtClean="0"/>
              <a:t>all to </a:t>
            </a:r>
            <a:r>
              <a:rPr lang="en-US" b="1" dirty="0" smtClean="0"/>
              <a:t>rank </a:t>
            </a:r>
            <a:r>
              <a:rPr lang="en-US" dirty="0" smtClean="0"/>
              <a:t>the articles on total </a:t>
            </a:r>
            <a:r>
              <a:rPr lang="en-US" b="1" dirty="0" smtClean="0"/>
              <a:t>relevance</a:t>
            </a:r>
            <a:endParaRPr lang="en-US" b="1" dirty="0"/>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2438162" cy="523220"/>
          </a:xfrm>
          <a:prstGeom prst="rect">
            <a:avLst/>
          </a:prstGeom>
          <a:noFill/>
        </p:spPr>
        <p:txBody>
          <a:bodyPr wrap="none" rtlCol="0">
            <a:spAutoFit/>
          </a:bodyPr>
          <a:lstStyle/>
          <a:p>
            <a:r>
              <a:rPr lang="en-US" sz="2800" b="1" dirty="0" smtClean="0">
                <a:solidFill>
                  <a:schemeClr val="tx2"/>
                </a:solidFill>
              </a:rPr>
              <a:t>Demonstration</a:t>
            </a:r>
            <a:endParaRPr lang="en-US" sz="2800" b="1" dirty="0">
              <a:solidFill>
                <a:schemeClr val="tx2"/>
              </a:solidFill>
            </a:endParaRPr>
          </a:p>
        </p:txBody>
      </p:sp>
      <p:sp>
        <p:nvSpPr>
          <p:cNvPr id="2" name="Tekstvak 1"/>
          <p:cNvSpPr txBox="1"/>
          <p:nvPr/>
        </p:nvSpPr>
        <p:spPr>
          <a:xfrm>
            <a:off x="628148" y="1146982"/>
            <a:ext cx="2674831" cy="461665"/>
          </a:xfrm>
          <a:prstGeom prst="rect">
            <a:avLst/>
          </a:prstGeom>
          <a:noFill/>
        </p:spPr>
        <p:txBody>
          <a:bodyPr wrap="none" rtlCol="0">
            <a:spAutoFit/>
          </a:bodyPr>
          <a:lstStyle/>
          <a:p>
            <a:r>
              <a:rPr lang="en-US" sz="2400" dirty="0" smtClean="0"/>
              <a:t>See the application!</a:t>
            </a:r>
          </a:p>
        </p:txBody>
      </p:sp>
    </p:spTree>
    <p:extLst>
      <p:ext uri="{BB962C8B-B14F-4D97-AF65-F5344CB8AC3E}">
        <p14:creationId xmlns:p14="http://schemas.microsoft.com/office/powerpoint/2010/main" val="1112415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1693543" cy="523220"/>
          </a:xfrm>
          <a:prstGeom prst="rect">
            <a:avLst/>
          </a:prstGeom>
          <a:noFill/>
        </p:spPr>
        <p:txBody>
          <a:bodyPr wrap="none" rtlCol="0">
            <a:spAutoFit/>
          </a:bodyPr>
          <a:lstStyle/>
          <a:p>
            <a:r>
              <a:rPr lang="en-US" sz="2800" b="1" dirty="0" smtClean="0">
                <a:solidFill>
                  <a:schemeClr val="tx2"/>
                </a:solidFill>
              </a:rPr>
              <a:t>Reflection</a:t>
            </a:r>
            <a:endParaRPr lang="en-US" sz="2800" b="1" dirty="0">
              <a:solidFill>
                <a:schemeClr val="tx2"/>
              </a:solidFill>
            </a:endParaRPr>
          </a:p>
        </p:txBody>
      </p:sp>
      <p:sp>
        <p:nvSpPr>
          <p:cNvPr id="2" name="Tekstvak 1"/>
          <p:cNvSpPr txBox="1"/>
          <p:nvPr/>
        </p:nvSpPr>
        <p:spPr>
          <a:xfrm>
            <a:off x="628148" y="1146982"/>
            <a:ext cx="3912249" cy="1938992"/>
          </a:xfrm>
          <a:prstGeom prst="rect">
            <a:avLst/>
          </a:prstGeom>
          <a:noFill/>
        </p:spPr>
        <p:txBody>
          <a:bodyPr wrap="none" rtlCol="0">
            <a:spAutoFit/>
          </a:bodyPr>
          <a:lstStyle/>
          <a:p>
            <a:r>
              <a:rPr lang="en-US" sz="2400" dirty="0" smtClean="0"/>
              <a:t>What have we accomplished?</a:t>
            </a:r>
          </a:p>
          <a:p>
            <a:endParaRPr lang="en-US" sz="2400" dirty="0"/>
          </a:p>
          <a:p>
            <a:r>
              <a:rPr lang="en-US" sz="2400" dirty="0" smtClean="0"/>
              <a:t>Recap of the things discussed</a:t>
            </a:r>
          </a:p>
          <a:p>
            <a:endParaRPr lang="en-US" sz="2400" dirty="0"/>
          </a:p>
          <a:p>
            <a:r>
              <a:rPr lang="en-US" sz="2400" dirty="0" smtClean="0"/>
              <a:t>WHAT ELSE?</a:t>
            </a:r>
          </a:p>
        </p:txBody>
      </p:sp>
    </p:spTree>
    <p:extLst>
      <p:ext uri="{BB962C8B-B14F-4D97-AF65-F5344CB8AC3E}">
        <p14:creationId xmlns:p14="http://schemas.microsoft.com/office/powerpoint/2010/main" val="7972776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b="14701"/>
          <a:stretch/>
        </p:blipFill>
        <p:spPr>
          <a:xfrm>
            <a:off x="0" y="-1"/>
            <a:ext cx="9144000" cy="6858001"/>
          </a:xfrm>
          <a:prstGeom prst="rect">
            <a:avLst/>
          </a:prstGeom>
        </p:spPr>
      </p:pic>
      <p:sp>
        <p:nvSpPr>
          <p:cNvPr id="5" name="Rechthoek 4"/>
          <p:cNvSpPr/>
          <p:nvPr/>
        </p:nvSpPr>
        <p:spPr>
          <a:xfrm>
            <a:off x="107504" y="3933056"/>
            <a:ext cx="8741198" cy="1542963"/>
          </a:xfrm>
          <a:prstGeom prst="rect">
            <a:avLst/>
          </a:prstGeom>
          <a:noFill/>
          <a:ln w="38100" cmpd="sng">
            <a:solidFill>
              <a:srgbClr val="1F497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216364" y="4581127"/>
            <a:ext cx="2021000" cy="303675"/>
          </a:xfrm>
          <a:prstGeom prst="rect">
            <a:avLst/>
          </a:prstGeom>
          <a:noFill/>
          <a:ln w="3810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997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Schermafbeelding 2015-04-01 om 12.45.32.png"/>
          <p:cNvPicPr>
            <a:picLocks noChangeAspect="1"/>
          </p:cNvPicPr>
          <p:nvPr/>
        </p:nvPicPr>
        <p:blipFill rotWithShape="1">
          <a:blip r:embed="rId2">
            <a:extLst>
              <a:ext uri="{28A0092B-C50C-407E-A947-70E740481C1C}">
                <a14:useLocalDpi xmlns:a14="http://schemas.microsoft.com/office/drawing/2010/main" val="0"/>
              </a:ext>
            </a:extLst>
          </a:blip>
          <a:srcRect t="48918" r="2315" b="31890"/>
          <a:stretch/>
        </p:blipFill>
        <p:spPr>
          <a:xfrm>
            <a:off x="211626" y="348833"/>
            <a:ext cx="8932374" cy="1542963"/>
          </a:xfrm>
          <a:prstGeom prst="rect">
            <a:avLst/>
          </a:prstGeom>
        </p:spPr>
      </p:pic>
      <p:sp>
        <p:nvSpPr>
          <p:cNvPr id="5" name="Rechthoek 4"/>
          <p:cNvSpPr/>
          <p:nvPr/>
        </p:nvSpPr>
        <p:spPr>
          <a:xfrm>
            <a:off x="211626" y="348833"/>
            <a:ext cx="8741198" cy="1542963"/>
          </a:xfrm>
          <a:prstGeom prst="rect">
            <a:avLst/>
          </a:prstGeom>
          <a:noFill/>
          <a:ln w="38100"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hthoek 5"/>
          <p:cNvSpPr/>
          <p:nvPr/>
        </p:nvSpPr>
        <p:spPr>
          <a:xfrm>
            <a:off x="5429730" y="996905"/>
            <a:ext cx="2022590"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954139" y="2640290"/>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3" name="Tekstvak 2"/>
          <p:cNvSpPr txBox="1"/>
          <p:nvPr/>
        </p:nvSpPr>
        <p:spPr>
          <a:xfrm>
            <a:off x="954139" y="3399985"/>
            <a:ext cx="6593647" cy="2369880"/>
          </a:xfrm>
          <a:prstGeom prst="rect">
            <a:avLst/>
          </a:prstGeom>
          <a:noFill/>
        </p:spPr>
        <p:txBody>
          <a:bodyPr wrap="none" rtlCol="0">
            <a:spAutoFit/>
          </a:bodyPr>
          <a:lstStyle/>
          <a:p>
            <a:r>
              <a:rPr lang="en-US" dirty="0" smtClean="0"/>
              <a:t>What is </a:t>
            </a:r>
            <a:r>
              <a:rPr lang="en-US" b="1" dirty="0" smtClean="0"/>
              <a:t>Nest</a:t>
            </a:r>
            <a:r>
              <a:rPr lang="en-US" dirty="0" smtClean="0"/>
              <a:t>? </a:t>
            </a:r>
          </a:p>
          <a:p>
            <a:endParaRPr lang="en-US" dirty="0" smtClean="0"/>
          </a:p>
          <a:p>
            <a:r>
              <a:rPr lang="en-US" dirty="0" smtClean="0"/>
              <a:t>Why did Google buy it for </a:t>
            </a:r>
            <a:r>
              <a:rPr lang="en-US" b="1" dirty="0" smtClean="0"/>
              <a:t>$3.2 billion </a:t>
            </a:r>
            <a:r>
              <a:rPr lang="en-US" dirty="0" smtClean="0"/>
              <a:t>dollars</a:t>
            </a:r>
            <a:r>
              <a:rPr lang="en-US" dirty="0" smtClean="0"/>
              <a:t>?</a:t>
            </a:r>
          </a:p>
          <a:p>
            <a:endParaRPr lang="en-US" dirty="0"/>
          </a:p>
          <a:p>
            <a:r>
              <a:rPr lang="en-US" dirty="0" smtClean="0"/>
              <a:t>And now they are buying another company for </a:t>
            </a:r>
            <a:r>
              <a:rPr lang="en-US" b="1" dirty="0" smtClean="0"/>
              <a:t>$555 million </a:t>
            </a:r>
            <a:r>
              <a:rPr lang="en-US" dirty="0"/>
              <a:t>dollars?</a:t>
            </a:r>
          </a:p>
          <a:p>
            <a:endParaRPr lang="en-US" dirty="0"/>
          </a:p>
          <a:p>
            <a:r>
              <a:rPr lang="en-US" dirty="0" smtClean="0"/>
              <a:t>And.. what is the </a:t>
            </a:r>
            <a:r>
              <a:rPr lang="en-US" sz="2200" b="1" dirty="0" smtClean="0"/>
              <a:t>Internet of Things</a:t>
            </a:r>
            <a:r>
              <a:rPr lang="en-US" dirty="0" smtClean="0"/>
              <a:t>?</a:t>
            </a:r>
          </a:p>
          <a:p>
            <a:endParaRPr lang="en-US" dirty="0" smtClean="0"/>
          </a:p>
        </p:txBody>
      </p:sp>
      <p:sp>
        <p:nvSpPr>
          <p:cNvPr id="7" name="Tekstvak 6"/>
          <p:cNvSpPr txBox="1"/>
          <p:nvPr/>
        </p:nvSpPr>
        <p:spPr>
          <a:xfrm>
            <a:off x="2885296" y="5655337"/>
            <a:ext cx="5465132" cy="923330"/>
          </a:xfrm>
          <a:prstGeom prst="rect">
            <a:avLst/>
          </a:prstGeom>
          <a:noFill/>
        </p:spPr>
        <p:txBody>
          <a:bodyPr wrap="square" rtlCol="0">
            <a:spAutoFit/>
          </a:bodyPr>
          <a:lstStyle/>
          <a:p>
            <a:r>
              <a:rPr lang="en-US" i="1" dirty="0" smtClean="0"/>
              <a:t>.. where more gadgets and everyday items are connected to the Web and can deliver data and controlled by mobile devices.</a:t>
            </a:r>
            <a:endParaRPr lang="en-US" i="1" dirty="0"/>
          </a:p>
        </p:txBody>
      </p:sp>
    </p:spTree>
    <p:extLst>
      <p:ext uri="{BB962C8B-B14F-4D97-AF65-F5344CB8AC3E}">
        <p14:creationId xmlns:p14="http://schemas.microsoft.com/office/powerpoint/2010/main" val="42794290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par>
                                <p:cTn id="24" presetID="1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6" grpId="1" animBg="1"/>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4275667" y="5785554"/>
            <a:ext cx="4642556" cy="646331"/>
          </a:xfrm>
          <a:prstGeom prst="rect">
            <a:avLst/>
          </a:prstGeom>
          <a:noFill/>
        </p:spPr>
        <p:txBody>
          <a:bodyPr wrap="square" rtlCol="0">
            <a:spAutoFit/>
          </a:bodyPr>
          <a:lstStyle/>
          <a:p>
            <a:r>
              <a:rPr lang="en-US" sz="3600" dirty="0" smtClean="0">
                <a:solidFill>
                  <a:srgbClr val="FF0000"/>
                </a:solidFill>
                <a:latin typeface="Chalkduster"/>
                <a:cs typeface="Chalkduster"/>
              </a:rPr>
              <a:t>Quit the article?!</a:t>
            </a:r>
            <a:endParaRPr lang="en-US" sz="3600" dirty="0">
              <a:solidFill>
                <a:srgbClr val="FF0000"/>
              </a:solidFill>
              <a:latin typeface="Chalkduster"/>
              <a:cs typeface="Chalkduster"/>
            </a:endParaRPr>
          </a:p>
        </p:txBody>
      </p:sp>
    </p:spTree>
    <p:extLst>
      <p:ext uri="{BB962C8B-B14F-4D97-AF65-F5344CB8AC3E}">
        <p14:creationId xmlns:p14="http://schemas.microsoft.com/office/powerpoint/2010/main" val="3033944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bg1"/>
                </a:solidFill>
              </a:rPr>
              <a:t>What would you do?</a:t>
            </a:r>
            <a:endParaRPr lang="en-US" sz="2800" b="1" dirty="0">
              <a:solidFill>
                <a:schemeClr val="bg1"/>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solidFill>
                  <a:schemeClr val="bg1"/>
                </a:solidFill>
              </a:rPr>
              <a:t>W</a:t>
            </a:r>
            <a:r>
              <a:rPr lang="en-US" dirty="0" smtClean="0">
                <a:solidFill>
                  <a:schemeClr val="bg1"/>
                </a:solidFill>
              </a:rPr>
              <a:t>hat is the </a:t>
            </a:r>
            <a:r>
              <a:rPr lang="en-US" sz="2000" b="1" dirty="0" smtClean="0">
                <a:solidFill>
                  <a:schemeClr val="bg1"/>
                </a:solidFill>
              </a:rPr>
              <a:t>Internet of Things</a:t>
            </a:r>
            <a:r>
              <a:rPr lang="en-US" dirty="0" smtClean="0">
                <a:solidFill>
                  <a:schemeClr val="bg1"/>
                </a:solidFill>
              </a:rPr>
              <a:t>?</a:t>
            </a:r>
          </a:p>
          <a:p>
            <a:endParaRPr lang="en-US" dirty="0" smtClean="0">
              <a:solidFill>
                <a:schemeClr val="bg1"/>
              </a:solidFill>
            </a:endParaRPr>
          </a:p>
        </p:txBody>
      </p:sp>
      <p:sp>
        <p:nvSpPr>
          <p:cNvPr id="14" name="Tekstvak 13"/>
          <p:cNvSpPr txBox="1"/>
          <p:nvPr/>
        </p:nvSpPr>
        <p:spPr>
          <a:xfrm>
            <a:off x="3769245" y="5462500"/>
            <a:ext cx="5007867" cy="1077218"/>
          </a:xfrm>
          <a:prstGeom prst="rect">
            <a:avLst/>
          </a:prstGeom>
          <a:noFill/>
        </p:spPr>
        <p:txBody>
          <a:bodyPr wrap="square" rtlCol="0">
            <a:spAutoFit/>
          </a:bodyPr>
          <a:lstStyle/>
          <a:p>
            <a:r>
              <a:rPr lang="en-US" sz="3200" dirty="0" smtClean="0">
                <a:solidFill>
                  <a:srgbClr val="FF0000"/>
                </a:solidFill>
                <a:latin typeface="Chalkduster"/>
                <a:cs typeface="Chalkduster"/>
              </a:rPr>
              <a:t>Go to a competitor newspaper website?!</a:t>
            </a:r>
            <a:endParaRPr lang="en-US" sz="3200" dirty="0">
              <a:solidFill>
                <a:srgbClr val="FF0000"/>
              </a:solidFill>
              <a:latin typeface="Chalkduster"/>
              <a:cs typeface="Chalkduster"/>
            </a:endParaRPr>
          </a:p>
        </p:txBody>
      </p:sp>
      <p:pic>
        <p:nvPicPr>
          <p:cNvPr id="5" name="Afbeelding 4" descr="Schermafbeelding 2015-04-01 om 14.19.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356" y="1779602"/>
            <a:ext cx="3312923" cy="3358444"/>
          </a:xfrm>
          <a:prstGeom prst="rect">
            <a:avLst/>
          </a:prstGeom>
        </p:spPr>
      </p:pic>
    </p:spTree>
    <p:extLst>
      <p:ext uri="{BB962C8B-B14F-4D97-AF65-F5344CB8AC3E}">
        <p14:creationId xmlns:p14="http://schemas.microsoft.com/office/powerpoint/2010/main" val="20316699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descr="Schermafbeelding 2015-04-01 om 13.31.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723" y="1763889"/>
            <a:ext cx="5805277" cy="5094111"/>
          </a:xfrm>
          <a:prstGeom prst="rect">
            <a:avLst/>
          </a:prstGeom>
        </p:spPr>
      </p:pic>
      <p:sp>
        <p:nvSpPr>
          <p:cNvPr id="4" name="Rechthoek 3"/>
          <p:cNvSpPr/>
          <p:nvPr/>
        </p:nvSpPr>
        <p:spPr>
          <a:xfrm>
            <a:off x="3338723" y="1763889"/>
            <a:ext cx="5805277" cy="5094111"/>
          </a:xfrm>
          <a:prstGeom prst="rect">
            <a:avLst/>
          </a:prstGeom>
          <a:solidFill>
            <a:schemeClr val="tx1">
              <a:lumMod val="65000"/>
              <a:lumOff val="35000"/>
              <a:alpha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kstvak 1"/>
          <p:cNvSpPr txBox="1"/>
          <p:nvPr/>
        </p:nvSpPr>
        <p:spPr>
          <a:xfrm>
            <a:off x="454778" y="297845"/>
            <a:ext cx="3407027" cy="523220"/>
          </a:xfrm>
          <a:prstGeom prst="rect">
            <a:avLst/>
          </a:prstGeom>
          <a:noFill/>
        </p:spPr>
        <p:txBody>
          <a:bodyPr wrap="none" rtlCol="0">
            <a:spAutoFit/>
          </a:bodyPr>
          <a:lstStyle/>
          <a:p>
            <a:r>
              <a:rPr lang="en-US" sz="2800" b="1" dirty="0" smtClean="0">
                <a:solidFill>
                  <a:schemeClr val="tx2"/>
                </a:solidFill>
              </a:rPr>
              <a:t>What would you do?</a:t>
            </a:r>
            <a:endParaRPr lang="en-US" sz="2800" b="1" dirty="0">
              <a:solidFill>
                <a:schemeClr val="tx2"/>
              </a:solidFill>
            </a:endParaRPr>
          </a:p>
        </p:txBody>
      </p:sp>
      <p:sp>
        <p:nvSpPr>
          <p:cNvPr id="3" name="Tekstvak 2"/>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7" name="Tekstvak 6"/>
          <p:cNvSpPr txBox="1"/>
          <p:nvPr/>
        </p:nvSpPr>
        <p:spPr>
          <a:xfrm>
            <a:off x="5610612" y="883273"/>
            <a:ext cx="2949222" cy="923330"/>
          </a:xfrm>
          <a:prstGeom prst="rect">
            <a:avLst/>
          </a:prstGeom>
          <a:noFill/>
        </p:spPr>
        <p:txBody>
          <a:bodyPr wrap="square" rtlCol="0">
            <a:spAutoFit/>
          </a:bodyPr>
          <a:lstStyle/>
          <a:p>
            <a:r>
              <a:rPr lang="en-US" i="1" dirty="0" smtClean="0"/>
              <a:t>Wouldn’t it be nice if </a:t>
            </a:r>
            <a:r>
              <a:rPr lang="en-US" b="1" i="1" dirty="0" smtClean="0"/>
              <a:t>someone could explain this to you? </a:t>
            </a:r>
            <a:endParaRPr lang="en-US" b="1" i="1" dirty="0"/>
          </a:p>
        </p:txBody>
      </p:sp>
      <p:pic>
        <p:nvPicPr>
          <p:cNvPr id="10" name="Afbeelding 9"/>
          <p:cNvPicPr>
            <a:picLocks noChangeAspect="1"/>
          </p:cNvPicPr>
          <p:nvPr/>
        </p:nvPicPr>
        <p:blipFill rotWithShape="1">
          <a:blip r:embed="rId3"/>
          <a:srcRect t="1310" b="11126"/>
          <a:stretch/>
        </p:blipFill>
        <p:spPr>
          <a:xfrm>
            <a:off x="218722" y="4123268"/>
            <a:ext cx="2872046" cy="1888066"/>
          </a:xfrm>
          <a:prstGeom prst="rect">
            <a:avLst/>
          </a:prstGeom>
        </p:spPr>
      </p:pic>
      <p:sp>
        <p:nvSpPr>
          <p:cNvPr id="9" name="Tekstvak 8"/>
          <p:cNvSpPr txBox="1"/>
          <p:nvPr/>
        </p:nvSpPr>
        <p:spPr>
          <a:xfrm>
            <a:off x="3861805" y="2592821"/>
            <a:ext cx="4842577" cy="341632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1" i="1" dirty="0" smtClean="0">
                <a:solidFill>
                  <a:srgbClr val="FFFFFF"/>
                </a:solidFill>
              </a:rPr>
              <a:t>Internet of Things </a:t>
            </a:r>
            <a:r>
              <a:rPr lang="en-US" sz="2400" i="1" dirty="0" smtClean="0">
                <a:solidFill>
                  <a:srgbClr val="FFFFFF"/>
                </a:solidFill>
              </a:rPr>
              <a:t>is that all user objects are embedded with software and are connected and interacting with each other. </a:t>
            </a:r>
          </a:p>
          <a:p>
            <a:endParaRPr lang="en-US" sz="2400" i="1" dirty="0">
              <a:solidFill>
                <a:srgbClr val="FFFFFF"/>
              </a:solidFill>
            </a:endParaRPr>
          </a:p>
          <a:p>
            <a:r>
              <a:rPr lang="en-US" sz="2400" i="1" dirty="0" smtClean="0">
                <a:solidFill>
                  <a:srgbClr val="FFFFFF"/>
                </a:solidFill>
              </a:rPr>
              <a:t>“It’s like that you can see on you iPhone what is in your fridge while your favorite music is played and lightning the candles automatically.”</a:t>
            </a:r>
          </a:p>
        </p:txBody>
      </p:sp>
      <p:pic>
        <p:nvPicPr>
          <p:cNvPr id="6" name="Afbeelding 5"/>
          <p:cNvPicPr>
            <a:picLocks noChangeAspect="1"/>
          </p:cNvPicPr>
          <p:nvPr/>
        </p:nvPicPr>
        <p:blipFill>
          <a:blip r:embed="rId4"/>
          <a:stretch>
            <a:fillRect/>
          </a:stretch>
        </p:blipFill>
        <p:spPr>
          <a:xfrm>
            <a:off x="369087" y="3465980"/>
            <a:ext cx="3492718" cy="2543161"/>
          </a:xfrm>
          <a:prstGeom prst="rect">
            <a:avLst/>
          </a:prstGeom>
        </p:spPr>
      </p:pic>
    </p:spTree>
    <p:extLst>
      <p:ext uri="{BB962C8B-B14F-4D97-AF65-F5344CB8AC3E}">
        <p14:creationId xmlns:p14="http://schemas.microsoft.com/office/powerpoint/2010/main" val="2477919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1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454778" y="297845"/>
            <a:ext cx="3577973" cy="523220"/>
          </a:xfrm>
          <a:prstGeom prst="rect">
            <a:avLst/>
          </a:prstGeom>
          <a:noFill/>
        </p:spPr>
        <p:txBody>
          <a:bodyPr wrap="none" rtlCol="0">
            <a:spAutoFit/>
          </a:bodyPr>
          <a:lstStyle/>
          <a:p>
            <a:r>
              <a:rPr lang="en-US" sz="2800" b="1" dirty="0" smtClean="0">
                <a:solidFill>
                  <a:schemeClr val="tx2"/>
                </a:solidFill>
              </a:rPr>
              <a:t>So, we have a problem</a:t>
            </a:r>
            <a:endParaRPr lang="en-US" sz="2800" b="1" dirty="0">
              <a:solidFill>
                <a:schemeClr val="tx2"/>
              </a:solidFill>
            </a:endParaRPr>
          </a:p>
        </p:txBody>
      </p:sp>
      <p:sp>
        <p:nvSpPr>
          <p:cNvPr id="7" name="Tekstvak 6"/>
          <p:cNvSpPr txBox="1"/>
          <p:nvPr/>
        </p:nvSpPr>
        <p:spPr>
          <a:xfrm>
            <a:off x="454778" y="1277772"/>
            <a:ext cx="5519460" cy="1938992"/>
          </a:xfrm>
          <a:prstGeom prst="rect">
            <a:avLst/>
          </a:prstGeom>
          <a:noFill/>
        </p:spPr>
        <p:txBody>
          <a:bodyPr wrap="none" rtlCol="0">
            <a:spAutoFit/>
          </a:bodyPr>
          <a:lstStyle/>
          <a:p>
            <a:endParaRPr lang="en-US" sz="2000" dirty="0"/>
          </a:p>
          <a:p>
            <a:pPr marL="342900" indent="-342900">
              <a:buFontTx/>
              <a:buChar char="•"/>
            </a:pPr>
            <a:r>
              <a:rPr lang="en-US" sz="2000" b="1" dirty="0" smtClean="0"/>
              <a:t>prevent</a:t>
            </a:r>
            <a:r>
              <a:rPr lang="en-US" sz="2000" dirty="0" smtClean="0"/>
              <a:t> you from </a:t>
            </a:r>
            <a:r>
              <a:rPr lang="en-US" sz="2000" b="1" dirty="0" smtClean="0"/>
              <a:t>visiting </a:t>
            </a:r>
            <a:r>
              <a:rPr lang="en-US" sz="2000" dirty="0" smtClean="0"/>
              <a:t>other news websites?</a:t>
            </a:r>
          </a:p>
          <a:p>
            <a:pPr marL="342900" indent="-342900">
              <a:buFontTx/>
              <a:buChar char="•"/>
            </a:pPr>
            <a:endParaRPr lang="en-US" sz="2000" dirty="0"/>
          </a:p>
          <a:p>
            <a:pPr marL="342900" indent="-342900">
              <a:buFontTx/>
              <a:buChar char="•"/>
            </a:pPr>
            <a:r>
              <a:rPr lang="en-US" sz="2000" dirty="0" smtClean="0"/>
              <a:t>let you </a:t>
            </a:r>
            <a:r>
              <a:rPr lang="en-US" sz="2000" b="1" dirty="0" smtClean="0"/>
              <a:t>stay </a:t>
            </a:r>
            <a:r>
              <a:rPr lang="en-US" sz="2000" dirty="0" smtClean="0"/>
              <a:t>on our news website?</a:t>
            </a:r>
          </a:p>
          <a:p>
            <a:pPr marL="342900" indent="-342900">
              <a:buFontTx/>
              <a:buChar char="•"/>
            </a:pPr>
            <a:endParaRPr lang="en-US" sz="2000" dirty="0"/>
          </a:p>
          <a:p>
            <a:pPr marL="342900" indent="-342900">
              <a:buFontTx/>
              <a:buChar char="•"/>
            </a:pPr>
            <a:r>
              <a:rPr lang="en-US" sz="2000" b="1" dirty="0"/>
              <a:t>b</a:t>
            </a:r>
            <a:r>
              <a:rPr lang="en-US" sz="2000" b="1" dirty="0" smtClean="0"/>
              <a:t>roaden</a:t>
            </a:r>
            <a:r>
              <a:rPr lang="en-US" sz="2000" dirty="0" smtClean="0"/>
              <a:t> the audience of our articles?</a:t>
            </a:r>
          </a:p>
        </p:txBody>
      </p:sp>
      <p:sp>
        <p:nvSpPr>
          <p:cNvPr id="2" name="Tekstvak 1"/>
          <p:cNvSpPr txBox="1"/>
          <p:nvPr/>
        </p:nvSpPr>
        <p:spPr>
          <a:xfrm>
            <a:off x="454778" y="963919"/>
            <a:ext cx="1503724" cy="646331"/>
          </a:xfrm>
          <a:prstGeom prst="rect">
            <a:avLst/>
          </a:prstGeom>
          <a:noFill/>
        </p:spPr>
        <p:txBody>
          <a:bodyPr wrap="none" rtlCol="0">
            <a:spAutoFit/>
          </a:bodyPr>
          <a:lstStyle/>
          <a:p>
            <a:r>
              <a:rPr lang="en-US" dirty="0"/>
              <a:t>How can </a:t>
            </a:r>
            <a:r>
              <a:rPr lang="en-US" dirty="0" smtClean="0"/>
              <a:t>we…</a:t>
            </a:r>
            <a:endParaRPr lang="en-US" dirty="0"/>
          </a:p>
          <a:p>
            <a:endParaRPr lang="en-US" dirty="0"/>
          </a:p>
        </p:txBody>
      </p:sp>
    </p:spTree>
    <p:extLst>
      <p:ext uri="{BB962C8B-B14F-4D97-AF65-F5344CB8AC3E}">
        <p14:creationId xmlns:p14="http://schemas.microsoft.com/office/powerpoint/2010/main" val="30039551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Schermafbeelding 2015-04-01 om 13.39.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458"/>
            <a:ext cx="6473037" cy="4208542"/>
          </a:xfrm>
          <a:prstGeom prst="rect">
            <a:avLst/>
          </a:prstGeom>
        </p:spPr>
      </p:pic>
      <p:sp>
        <p:nvSpPr>
          <p:cNvPr id="6" name="Tekstvak 5"/>
          <p:cNvSpPr txBox="1"/>
          <p:nvPr/>
        </p:nvSpPr>
        <p:spPr>
          <a:xfrm>
            <a:off x="454778" y="297845"/>
            <a:ext cx="4484772" cy="523220"/>
          </a:xfrm>
          <a:prstGeom prst="rect">
            <a:avLst/>
          </a:prstGeom>
          <a:noFill/>
        </p:spPr>
        <p:txBody>
          <a:bodyPr wrap="none" rtlCol="0">
            <a:spAutoFit/>
          </a:bodyPr>
          <a:lstStyle/>
          <a:p>
            <a:r>
              <a:rPr lang="en-US" sz="2800" b="1" dirty="0" smtClean="0">
                <a:solidFill>
                  <a:schemeClr val="tx2"/>
                </a:solidFill>
              </a:rPr>
              <a:t>Wow, did I miss something?!</a:t>
            </a:r>
            <a:endParaRPr lang="en-US" sz="2800" b="1" dirty="0">
              <a:solidFill>
                <a:schemeClr val="tx2"/>
              </a:solidFill>
            </a:endParaRPr>
          </a:p>
        </p:txBody>
      </p:sp>
      <p:sp>
        <p:nvSpPr>
          <p:cNvPr id="7" name="Tekstvak 6"/>
          <p:cNvSpPr txBox="1"/>
          <p:nvPr/>
        </p:nvSpPr>
        <p:spPr>
          <a:xfrm>
            <a:off x="454778" y="820272"/>
            <a:ext cx="3314467" cy="677108"/>
          </a:xfrm>
          <a:prstGeom prst="rect">
            <a:avLst/>
          </a:prstGeom>
          <a:noFill/>
        </p:spPr>
        <p:txBody>
          <a:bodyPr wrap="none" rtlCol="0">
            <a:spAutoFit/>
          </a:bodyPr>
          <a:lstStyle/>
          <a:p>
            <a:r>
              <a:rPr lang="en-US" dirty="0"/>
              <a:t>W</a:t>
            </a:r>
            <a:r>
              <a:rPr lang="en-US" dirty="0" smtClean="0"/>
              <a:t>hat is the </a:t>
            </a:r>
            <a:r>
              <a:rPr lang="en-US" sz="2000" b="1" dirty="0" smtClean="0"/>
              <a:t>Internet of Things</a:t>
            </a:r>
            <a:r>
              <a:rPr lang="en-US" dirty="0" smtClean="0"/>
              <a:t>?</a:t>
            </a:r>
          </a:p>
          <a:p>
            <a:endParaRPr lang="en-US" dirty="0" smtClean="0"/>
          </a:p>
        </p:txBody>
      </p:sp>
      <p:sp>
        <p:nvSpPr>
          <p:cNvPr id="8" name="Tekstvak 7"/>
          <p:cNvSpPr txBox="1"/>
          <p:nvPr/>
        </p:nvSpPr>
        <p:spPr>
          <a:xfrm>
            <a:off x="6604001" y="4411050"/>
            <a:ext cx="2384778" cy="923330"/>
          </a:xfrm>
          <a:prstGeom prst="rect">
            <a:avLst/>
          </a:prstGeom>
          <a:solidFill>
            <a:schemeClr val="lt1">
              <a:alpha val="5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t>Wouldn’t it be nice if </a:t>
            </a:r>
            <a:r>
              <a:rPr lang="en-US" b="1" i="1" dirty="0" smtClean="0"/>
              <a:t>someone could explain this to you </a:t>
            </a:r>
            <a:r>
              <a:rPr lang="en-US" b="1" i="1" dirty="0" smtClean="0">
                <a:solidFill>
                  <a:srgbClr val="008000"/>
                </a:solidFill>
              </a:rPr>
              <a:t>ONLINE</a:t>
            </a:r>
            <a:r>
              <a:rPr lang="en-US" b="1" i="1" dirty="0" smtClean="0"/>
              <a:t>? </a:t>
            </a:r>
            <a:endParaRPr lang="en-US" b="1" i="1" dirty="0"/>
          </a:p>
        </p:txBody>
      </p:sp>
      <p:sp>
        <p:nvSpPr>
          <p:cNvPr id="9" name="Rechthoek 8"/>
          <p:cNvSpPr/>
          <p:nvPr/>
        </p:nvSpPr>
        <p:spPr>
          <a:xfrm>
            <a:off x="2805063" y="4778683"/>
            <a:ext cx="3276826" cy="271855"/>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3486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1743</TotalTime>
  <Words>741</Words>
  <Application>Microsoft Macintosh PowerPoint</Application>
  <PresentationFormat>Diavoorstelling (4:3)</PresentationFormat>
  <Paragraphs>167</Paragraphs>
  <Slides>27</Slides>
  <Notes>0</Notes>
  <HiddenSlides>0</HiddenSlides>
  <MMClips>0</MMClips>
  <ScaleCrop>false</ScaleCrop>
  <HeadingPairs>
    <vt:vector size="4" baseType="variant">
      <vt:variant>
        <vt:lpstr>Thema</vt:lpstr>
      </vt:variant>
      <vt:variant>
        <vt:i4>1</vt:i4>
      </vt:variant>
      <vt:variant>
        <vt:lpstr>Diatitels</vt:lpstr>
      </vt:variant>
      <vt:variant>
        <vt:i4>27</vt:i4>
      </vt:variant>
    </vt:vector>
  </HeadingPairs>
  <TitlesOfParts>
    <vt:vector size="28" baseType="lpstr">
      <vt:lpstr>Office-thema</vt:lpstr>
      <vt:lpstr>SKiIR  Explanation Retrieval</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Maarten Steinfort</dc:creator>
  <cp:lastModifiedBy>Maarten Steinfort</cp:lastModifiedBy>
  <cp:revision>53</cp:revision>
  <dcterms:created xsi:type="dcterms:W3CDTF">2015-04-01T09:21:28Z</dcterms:created>
  <dcterms:modified xsi:type="dcterms:W3CDTF">2015-04-03T20:09:55Z</dcterms:modified>
</cp:coreProperties>
</file>