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1" r:id="rId5"/>
    <p:sldId id="262" r:id="rId6"/>
    <p:sldId id="257" r:id="rId7"/>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4660"/>
  </p:normalViewPr>
  <p:slideViewPr>
    <p:cSldViewPr snapToGrid="0">
      <p:cViewPr varScale="1">
        <p:scale>
          <a:sx n="138" d="100"/>
          <a:sy n="138" d="100"/>
        </p:scale>
        <p:origin x="2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81EF2-07A7-48E3-ABB6-E1B2B12658CB}" type="datetimeFigureOut">
              <a:rPr lang="nl-NL" smtClean="0"/>
              <a:t>1-4-2015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663DBB7E-10C9-4459-9F6E-FC73C0FE175F}" type="slidenum">
              <a:rPr lang="nl-NL" smtClean="0"/>
              <a:t>‹#›</a:t>
            </a:fld>
            <a:endParaRPr lang="nl-NL"/>
          </a:p>
        </p:txBody>
      </p:sp>
    </p:spTree>
    <p:extLst>
      <p:ext uri="{BB962C8B-B14F-4D97-AF65-F5344CB8AC3E}">
        <p14:creationId xmlns:p14="http://schemas.microsoft.com/office/powerpoint/2010/main" val="3144696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D81EF2-07A7-48E3-ABB6-E1B2B12658CB}" type="datetimeFigureOut">
              <a:rPr lang="nl-NL" smtClean="0"/>
              <a:t>1-4-2015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663DBB7E-10C9-4459-9F6E-FC73C0FE175F}" type="slidenum">
              <a:rPr lang="nl-NL" smtClean="0"/>
              <a:t>‹#›</a:t>
            </a:fld>
            <a:endParaRPr lang="nl-NL"/>
          </a:p>
        </p:txBody>
      </p:sp>
    </p:spTree>
    <p:extLst>
      <p:ext uri="{BB962C8B-B14F-4D97-AF65-F5344CB8AC3E}">
        <p14:creationId xmlns:p14="http://schemas.microsoft.com/office/powerpoint/2010/main" val="734233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D81EF2-07A7-48E3-ABB6-E1B2B12658CB}" type="datetimeFigureOut">
              <a:rPr lang="nl-NL" smtClean="0"/>
              <a:t>1-4-2015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663DBB7E-10C9-4459-9F6E-FC73C0FE175F}" type="slidenum">
              <a:rPr lang="nl-NL" smtClean="0"/>
              <a:t>‹#›</a:t>
            </a:fld>
            <a:endParaRPr lang="nl-NL"/>
          </a:p>
        </p:txBody>
      </p:sp>
    </p:spTree>
    <p:extLst>
      <p:ext uri="{BB962C8B-B14F-4D97-AF65-F5344CB8AC3E}">
        <p14:creationId xmlns:p14="http://schemas.microsoft.com/office/powerpoint/2010/main" val="828239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D81EF2-07A7-48E3-ABB6-E1B2B12658CB}" type="datetimeFigureOut">
              <a:rPr lang="nl-NL" smtClean="0"/>
              <a:t>1-4-2015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663DBB7E-10C9-4459-9F6E-FC73C0FE175F}" type="slidenum">
              <a:rPr lang="nl-NL" smtClean="0"/>
              <a:t>‹#›</a:t>
            </a:fld>
            <a:endParaRPr lang="nl-NL"/>
          </a:p>
        </p:txBody>
      </p:sp>
    </p:spTree>
    <p:extLst>
      <p:ext uri="{BB962C8B-B14F-4D97-AF65-F5344CB8AC3E}">
        <p14:creationId xmlns:p14="http://schemas.microsoft.com/office/powerpoint/2010/main" val="2558071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D81EF2-07A7-48E3-ABB6-E1B2B12658CB}" type="datetimeFigureOut">
              <a:rPr lang="nl-NL" smtClean="0"/>
              <a:t>1-4-2015</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663DBB7E-10C9-4459-9F6E-FC73C0FE175F}" type="slidenum">
              <a:rPr lang="nl-NL" smtClean="0"/>
              <a:t>‹#›</a:t>
            </a:fld>
            <a:endParaRPr lang="nl-NL"/>
          </a:p>
        </p:txBody>
      </p:sp>
    </p:spTree>
    <p:extLst>
      <p:ext uri="{BB962C8B-B14F-4D97-AF65-F5344CB8AC3E}">
        <p14:creationId xmlns:p14="http://schemas.microsoft.com/office/powerpoint/2010/main" val="1746093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D81EF2-07A7-48E3-ABB6-E1B2B12658CB}" type="datetimeFigureOut">
              <a:rPr lang="nl-NL" smtClean="0"/>
              <a:t>1-4-2015</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663DBB7E-10C9-4459-9F6E-FC73C0FE175F}" type="slidenum">
              <a:rPr lang="nl-NL" smtClean="0"/>
              <a:t>‹#›</a:t>
            </a:fld>
            <a:endParaRPr lang="nl-NL"/>
          </a:p>
        </p:txBody>
      </p:sp>
    </p:spTree>
    <p:extLst>
      <p:ext uri="{BB962C8B-B14F-4D97-AF65-F5344CB8AC3E}">
        <p14:creationId xmlns:p14="http://schemas.microsoft.com/office/powerpoint/2010/main" val="3354609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D81EF2-07A7-48E3-ABB6-E1B2B12658CB}" type="datetimeFigureOut">
              <a:rPr lang="nl-NL" smtClean="0"/>
              <a:t>1-4-2015</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663DBB7E-10C9-4459-9F6E-FC73C0FE175F}" type="slidenum">
              <a:rPr lang="nl-NL" smtClean="0"/>
              <a:t>‹#›</a:t>
            </a:fld>
            <a:endParaRPr lang="nl-NL"/>
          </a:p>
        </p:txBody>
      </p:sp>
    </p:spTree>
    <p:extLst>
      <p:ext uri="{BB962C8B-B14F-4D97-AF65-F5344CB8AC3E}">
        <p14:creationId xmlns:p14="http://schemas.microsoft.com/office/powerpoint/2010/main" val="1129947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D81EF2-07A7-48E3-ABB6-E1B2B12658CB}" type="datetimeFigureOut">
              <a:rPr lang="nl-NL" smtClean="0"/>
              <a:t>1-4-2015</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663DBB7E-10C9-4459-9F6E-FC73C0FE175F}" type="slidenum">
              <a:rPr lang="nl-NL" smtClean="0"/>
              <a:t>‹#›</a:t>
            </a:fld>
            <a:endParaRPr lang="nl-NL"/>
          </a:p>
        </p:txBody>
      </p:sp>
    </p:spTree>
    <p:extLst>
      <p:ext uri="{BB962C8B-B14F-4D97-AF65-F5344CB8AC3E}">
        <p14:creationId xmlns:p14="http://schemas.microsoft.com/office/powerpoint/2010/main" val="250539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D81EF2-07A7-48E3-ABB6-E1B2B12658CB}" type="datetimeFigureOut">
              <a:rPr lang="nl-NL" smtClean="0"/>
              <a:t>1-4-2015</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663DBB7E-10C9-4459-9F6E-FC73C0FE175F}" type="slidenum">
              <a:rPr lang="nl-NL" smtClean="0"/>
              <a:t>‹#›</a:t>
            </a:fld>
            <a:endParaRPr lang="nl-NL"/>
          </a:p>
        </p:txBody>
      </p:sp>
    </p:spTree>
    <p:extLst>
      <p:ext uri="{BB962C8B-B14F-4D97-AF65-F5344CB8AC3E}">
        <p14:creationId xmlns:p14="http://schemas.microsoft.com/office/powerpoint/2010/main" val="271000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D81EF2-07A7-48E3-ABB6-E1B2B12658CB}" type="datetimeFigureOut">
              <a:rPr lang="nl-NL" smtClean="0"/>
              <a:t>1-4-2015</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663DBB7E-10C9-4459-9F6E-FC73C0FE175F}" type="slidenum">
              <a:rPr lang="nl-NL" smtClean="0"/>
              <a:t>‹#›</a:t>
            </a:fld>
            <a:endParaRPr lang="nl-NL"/>
          </a:p>
        </p:txBody>
      </p:sp>
    </p:spTree>
    <p:extLst>
      <p:ext uri="{BB962C8B-B14F-4D97-AF65-F5344CB8AC3E}">
        <p14:creationId xmlns:p14="http://schemas.microsoft.com/office/powerpoint/2010/main" val="3729287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D81EF2-07A7-48E3-ABB6-E1B2B12658CB}" type="datetimeFigureOut">
              <a:rPr lang="nl-NL" smtClean="0"/>
              <a:t>1-4-2015</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663DBB7E-10C9-4459-9F6E-FC73C0FE175F}" type="slidenum">
              <a:rPr lang="nl-NL" smtClean="0"/>
              <a:t>‹#›</a:t>
            </a:fld>
            <a:endParaRPr lang="nl-NL"/>
          </a:p>
        </p:txBody>
      </p:sp>
    </p:spTree>
    <p:extLst>
      <p:ext uri="{BB962C8B-B14F-4D97-AF65-F5344CB8AC3E}">
        <p14:creationId xmlns:p14="http://schemas.microsoft.com/office/powerpoint/2010/main" val="2480943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D81EF2-07A7-48E3-ABB6-E1B2B12658CB}" type="datetimeFigureOut">
              <a:rPr lang="nl-NL" smtClean="0"/>
              <a:t>1-4-2015</a:t>
            </a:fld>
            <a:endParaRPr lang="nl-NL"/>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3DBB7E-10C9-4459-9F6E-FC73C0FE175F}" type="slidenum">
              <a:rPr lang="nl-NL" smtClean="0"/>
              <a:t>‹#›</a:t>
            </a:fld>
            <a:endParaRPr lang="nl-NL"/>
          </a:p>
        </p:txBody>
      </p:sp>
    </p:spTree>
    <p:extLst>
      <p:ext uri="{BB962C8B-B14F-4D97-AF65-F5344CB8AC3E}">
        <p14:creationId xmlns:p14="http://schemas.microsoft.com/office/powerpoint/2010/main" val="9512971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28650" y="94963"/>
            <a:ext cx="7886700" cy="951055"/>
          </a:xfrm>
        </p:spPr>
        <p:txBody>
          <a:bodyPr/>
          <a:lstStyle/>
          <a:p>
            <a:pPr algn="ctr"/>
            <a:r>
              <a:rPr lang="nl-NL" dirty="0" smtClean="0"/>
              <a:t>Ranking </a:t>
            </a:r>
            <a:r>
              <a:rPr lang="nl-NL" dirty="0" err="1" smtClean="0"/>
              <a:t>Articles</a:t>
            </a:r>
            <a:endParaRPr lang="nl-NL" dirty="0"/>
          </a:p>
        </p:txBody>
      </p:sp>
      <mc:AlternateContent xmlns:mc="http://schemas.openxmlformats.org/markup-compatibility/2006">
        <mc:Choice xmlns:a14="http://schemas.microsoft.com/office/drawing/2010/main" Requires="a14">
          <p:sp>
            <p:nvSpPr>
              <p:cNvPr id="7" name="Content Placeholder 6"/>
              <p:cNvSpPr>
                <a:spLocks noGrp="1"/>
              </p:cNvSpPr>
              <p:nvPr>
                <p:ph idx="1"/>
              </p:nvPr>
            </p:nvSpPr>
            <p:spPr>
              <a:xfrm>
                <a:off x="539462" y="1420091"/>
                <a:ext cx="8065077" cy="3927764"/>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nl-NL" b="0" i="1" smtClean="0">
                              <a:latin typeface="Cambria Math" panose="02040503050406030204" pitchFamily="18" charset="0"/>
                            </a:rPr>
                          </m:ctrlPr>
                        </m:sSubPr>
                        <m:e>
                          <m:r>
                            <a:rPr lang="nl-NL" b="0" i="1" smtClean="0">
                              <a:latin typeface="Cambria Math" panose="02040503050406030204" pitchFamily="18" charset="0"/>
                            </a:rPr>
                            <m:t>𝑆</m:t>
                          </m:r>
                        </m:e>
                        <m:sub>
                          <m:r>
                            <a:rPr lang="nl-NL" b="0" i="1" smtClean="0">
                              <a:latin typeface="Cambria Math" panose="02040503050406030204" pitchFamily="18" charset="0"/>
                            </a:rPr>
                            <m:t>𝐵</m:t>
                          </m:r>
                        </m:sub>
                      </m:sSub>
                      <m:r>
                        <a:rPr lang="nl-NL" b="0" i="1" smtClean="0">
                          <a:latin typeface="Cambria Math" panose="02040503050406030204" pitchFamily="18" charset="0"/>
                        </a:rPr>
                        <m:t>= </m:t>
                      </m:r>
                      <m:nary>
                        <m:naryPr>
                          <m:chr m:val="∑"/>
                          <m:supHide m:val="on"/>
                          <m:ctrlPr>
                            <a:rPr lang="nl-NL" b="0" i="1" smtClean="0">
                              <a:latin typeface="Cambria Math" panose="02040503050406030204" pitchFamily="18" charset="0"/>
                            </a:rPr>
                          </m:ctrlPr>
                        </m:naryPr>
                        <m:sub>
                          <m:r>
                            <m:rPr>
                              <m:brk m:alnAt="7"/>
                            </m:rPr>
                            <a:rPr lang="nl-NL" b="0" i="1" smtClean="0">
                              <a:latin typeface="Cambria Math" panose="02040503050406030204" pitchFamily="18" charset="0"/>
                            </a:rPr>
                            <m:t>𝑖</m:t>
                          </m:r>
                        </m:sub>
                        <m:sup/>
                        <m:e>
                          <m:sSub>
                            <m:sSubPr>
                              <m:ctrlPr>
                                <a:rPr lang="nl-NL" b="0" i="1" smtClean="0">
                                  <a:latin typeface="Cambria Math" panose="02040503050406030204" pitchFamily="18" charset="0"/>
                                </a:rPr>
                              </m:ctrlPr>
                            </m:sSubPr>
                            <m:e>
                              <m:r>
                                <a:rPr lang="nl-NL" b="0" i="1" smtClean="0">
                                  <a:latin typeface="Cambria Math" panose="02040503050406030204" pitchFamily="18" charset="0"/>
                                </a:rPr>
                                <m:t>𝑅</m:t>
                              </m:r>
                            </m:e>
                            <m:sub>
                              <m:r>
                                <a:rPr lang="nl-NL" b="0" i="1" smtClean="0">
                                  <a:latin typeface="Cambria Math" panose="02040503050406030204" pitchFamily="18" charset="0"/>
                                </a:rPr>
                                <m:t>𝑖𝐴</m:t>
                              </m:r>
                            </m:sub>
                          </m:sSub>
                          <m:r>
                            <a:rPr lang="nl-NL" b="0" i="1" smtClean="0">
                              <a:latin typeface="Cambria Math" panose="02040503050406030204" pitchFamily="18" charset="0"/>
                            </a:rPr>
                            <m:t>∗</m:t>
                          </m:r>
                          <m:sSub>
                            <m:sSubPr>
                              <m:ctrlPr>
                                <a:rPr lang="nl-NL" b="0" i="1" smtClean="0">
                                  <a:latin typeface="Cambria Math" panose="02040503050406030204" pitchFamily="18" charset="0"/>
                                </a:rPr>
                              </m:ctrlPr>
                            </m:sSubPr>
                            <m:e>
                              <m:r>
                                <a:rPr lang="nl-NL" b="0" i="1" smtClean="0">
                                  <a:latin typeface="Cambria Math" panose="02040503050406030204" pitchFamily="18" charset="0"/>
                                </a:rPr>
                                <m:t>𝑅</m:t>
                              </m:r>
                            </m:e>
                            <m:sub>
                              <m:r>
                                <a:rPr lang="nl-NL" b="0" i="1" smtClean="0">
                                  <a:latin typeface="Cambria Math" panose="02040503050406030204" pitchFamily="18" charset="0"/>
                                </a:rPr>
                                <m:t>𝑖𝐵</m:t>
                              </m:r>
                            </m:sub>
                          </m:sSub>
                          <m:r>
                            <a:rPr lang="nl-NL" b="0" i="1" smtClean="0">
                              <a:latin typeface="Cambria Math" panose="02040503050406030204" pitchFamily="18" charset="0"/>
                            </a:rPr>
                            <m:t>∗</m:t>
                          </m:r>
                          <m:sSub>
                            <m:sSubPr>
                              <m:ctrlPr>
                                <a:rPr lang="nl-NL" b="0" i="1" smtClean="0">
                                  <a:latin typeface="Cambria Math" panose="02040503050406030204" pitchFamily="18" charset="0"/>
                                </a:rPr>
                              </m:ctrlPr>
                            </m:sSubPr>
                            <m:e>
                              <m:r>
                                <a:rPr lang="nl-NL" b="0" i="1" smtClean="0">
                                  <a:latin typeface="Cambria Math" panose="02040503050406030204" pitchFamily="18" charset="0"/>
                                </a:rPr>
                                <m:t>𝑝</m:t>
                              </m:r>
                            </m:e>
                            <m:sub>
                              <m:r>
                                <a:rPr lang="nl-NL" b="0" i="1" smtClean="0">
                                  <a:latin typeface="Cambria Math" panose="02040503050406030204" pitchFamily="18" charset="0"/>
                                </a:rPr>
                                <m:t>𝑖</m:t>
                              </m:r>
                            </m:sub>
                          </m:sSub>
                          <m:r>
                            <a:rPr lang="nl-NL" b="0" i="1" smtClean="0">
                              <a:latin typeface="Cambria Math" panose="02040503050406030204" pitchFamily="18" charset="0"/>
                            </a:rPr>
                            <m:t>∗</m:t>
                          </m:r>
                          <m:sSub>
                            <m:sSubPr>
                              <m:ctrlPr>
                                <a:rPr lang="nl-NL" b="0" i="1" smtClean="0">
                                  <a:latin typeface="Cambria Math" panose="02040503050406030204" pitchFamily="18" charset="0"/>
                                </a:rPr>
                              </m:ctrlPr>
                            </m:sSubPr>
                            <m:e>
                              <m:r>
                                <a:rPr lang="nl-NL" b="0" i="1" smtClean="0">
                                  <a:latin typeface="Cambria Math" panose="02040503050406030204" pitchFamily="18" charset="0"/>
                                </a:rPr>
                                <m:t>𝑆𝐶𝑆</m:t>
                              </m:r>
                            </m:e>
                            <m:sub>
                              <m:r>
                                <a:rPr lang="nl-NL" b="0" i="1" smtClean="0">
                                  <a:latin typeface="Cambria Math" panose="02040503050406030204" pitchFamily="18" charset="0"/>
                                </a:rPr>
                                <m:t>𝑖</m:t>
                              </m:r>
                            </m:sub>
                          </m:sSub>
                        </m:e>
                      </m:nary>
                    </m:oMath>
                  </m:oMathPara>
                </a14:m>
                <a:endParaRPr lang="nl-NL" dirty="0" smtClean="0"/>
              </a:p>
              <a:p>
                <a:pPr marL="0" indent="0">
                  <a:buNone/>
                </a:pPr>
                <a:endParaRPr lang="nl-NL" sz="2400" i="1" dirty="0" smtClean="0">
                  <a:latin typeface="Cambria Math" panose="02040503050406030204" pitchFamily="18" charset="0"/>
                </a:endParaRPr>
              </a:p>
              <a:p>
                <a14:m>
                  <m:oMath xmlns:m="http://schemas.openxmlformats.org/officeDocument/2006/math">
                    <m:sSub>
                      <m:sSubPr>
                        <m:ctrlPr>
                          <a:rPr lang="nl-NL" sz="2400" i="1">
                            <a:latin typeface="Cambria Math" panose="02040503050406030204" pitchFamily="18" charset="0"/>
                          </a:rPr>
                        </m:ctrlPr>
                      </m:sSubPr>
                      <m:e>
                        <m:r>
                          <a:rPr lang="nl-NL" sz="2400" i="1">
                            <a:latin typeface="Cambria Math" panose="02040503050406030204" pitchFamily="18" charset="0"/>
                          </a:rPr>
                          <m:t>𝑆</m:t>
                        </m:r>
                      </m:e>
                      <m:sub>
                        <m:r>
                          <a:rPr lang="nl-NL" sz="2400" i="1">
                            <a:latin typeface="Cambria Math" panose="02040503050406030204" pitchFamily="18" charset="0"/>
                          </a:rPr>
                          <m:t>𝐵</m:t>
                        </m:r>
                      </m:sub>
                    </m:sSub>
                  </m:oMath>
                </a14:m>
                <a:r>
                  <a:rPr lang="nl-NL" sz="2400" dirty="0" smtClean="0"/>
                  <a:t> = </a:t>
                </a:r>
                <a:r>
                  <a:rPr lang="nl-NL" sz="2400" dirty="0">
                    <a:latin typeface="Cambria Math" panose="02040503050406030204" pitchFamily="18" charset="0"/>
                  </a:rPr>
                  <a:t>Score of </a:t>
                </a:r>
                <a:r>
                  <a:rPr lang="nl-NL" sz="2400" dirty="0" err="1">
                    <a:latin typeface="Cambria Math" panose="02040503050406030204" pitchFamily="18" charset="0"/>
                  </a:rPr>
                  <a:t>article</a:t>
                </a:r>
                <a:endParaRPr lang="nl-NL" sz="2400" dirty="0">
                  <a:latin typeface="Cambria Math" panose="02040503050406030204" pitchFamily="18" charset="0"/>
                </a:endParaRPr>
              </a:p>
              <a:p>
                <a14:m>
                  <m:oMath xmlns:m="http://schemas.openxmlformats.org/officeDocument/2006/math">
                    <m:sSub>
                      <m:sSubPr>
                        <m:ctrlPr>
                          <a:rPr lang="nl-NL" sz="2400" i="1" smtClean="0">
                            <a:latin typeface="Cambria Math" panose="02040503050406030204" pitchFamily="18" charset="0"/>
                          </a:rPr>
                        </m:ctrlPr>
                      </m:sSubPr>
                      <m:e>
                        <m:r>
                          <a:rPr lang="nl-NL" sz="2400" i="1">
                            <a:latin typeface="Cambria Math" panose="02040503050406030204" pitchFamily="18" charset="0"/>
                          </a:rPr>
                          <m:t>𝑅</m:t>
                        </m:r>
                      </m:e>
                      <m:sub>
                        <m:r>
                          <a:rPr lang="nl-NL" sz="2400" i="1">
                            <a:latin typeface="Cambria Math" panose="02040503050406030204" pitchFamily="18" charset="0"/>
                          </a:rPr>
                          <m:t>𝑖𝐴</m:t>
                        </m:r>
                      </m:sub>
                    </m:sSub>
                  </m:oMath>
                </a14:m>
                <a:r>
                  <a:rPr lang="nl-NL" sz="2400" dirty="0" smtClean="0"/>
                  <a:t> = </a:t>
                </a:r>
                <a:r>
                  <a:rPr lang="nl-NL" sz="2400" dirty="0" err="1">
                    <a:latin typeface="Cambria Math" panose="02040503050406030204" pitchFamily="18" charset="0"/>
                  </a:rPr>
                  <a:t>Relevance</a:t>
                </a:r>
                <a:r>
                  <a:rPr lang="nl-NL" sz="2400" dirty="0">
                    <a:latin typeface="Cambria Math" panose="02040503050406030204" pitchFamily="18" charset="0"/>
                  </a:rPr>
                  <a:t> of term </a:t>
                </a:r>
                <a14:m>
                  <m:oMath xmlns:m="http://schemas.openxmlformats.org/officeDocument/2006/math">
                    <m:r>
                      <a:rPr lang="nl-NL" sz="2400" i="1" dirty="0" smtClean="0">
                        <a:latin typeface="Cambria Math" panose="02040503050406030204" pitchFamily="18" charset="0"/>
                      </a:rPr>
                      <m:t>𝑖</m:t>
                    </m:r>
                  </m:oMath>
                </a14:m>
                <a:r>
                  <a:rPr lang="nl-NL" sz="2400" dirty="0" smtClean="0"/>
                  <a:t> </a:t>
                </a:r>
                <a:r>
                  <a:rPr lang="nl-NL" sz="2400" dirty="0">
                    <a:latin typeface="Cambria Math" panose="02040503050406030204" pitchFamily="18" charset="0"/>
                  </a:rPr>
                  <a:t>in </a:t>
                </a:r>
                <a:r>
                  <a:rPr lang="nl-NL" sz="2400" dirty="0" err="1">
                    <a:latin typeface="Cambria Math" panose="02040503050406030204" pitchFamily="18" charset="0"/>
                  </a:rPr>
                  <a:t>article</a:t>
                </a:r>
                <a:r>
                  <a:rPr lang="nl-NL" sz="2400" dirty="0">
                    <a:latin typeface="Cambria Math" panose="02040503050406030204" pitchFamily="18" charset="0"/>
                  </a:rPr>
                  <a:t> </a:t>
                </a:r>
                <a14:m>
                  <m:oMath xmlns:m="http://schemas.openxmlformats.org/officeDocument/2006/math">
                    <m:r>
                      <a:rPr lang="nl-NL" sz="2400" i="1" dirty="0" smtClean="0">
                        <a:latin typeface="Cambria Math" panose="02040503050406030204" pitchFamily="18" charset="0"/>
                      </a:rPr>
                      <m:t>𝐴</m:t>
                    </m:r>
                  </m:oMath>
                </a14:m>
                <a:endParaRPr lang="nl-NL" sz="2400" dirty="0" smtClean="0"/>
              </a:p>
              <a:p>
                <a14:m>
                  <m:oMath xmlns:m="http://schemas.openxmlformats.org/officeDocument/2006/math">
                    <m:sSub>
                      <m:sSubPr>
                        <m:ctrlPr>
                          <a:rPr lang="nl-NL" sz="2400" i="1">
                            <a:latin typeface="Cambria Math" panose="02040503050406030204" pitchFamily="18" charset="0"/>
                          </a:rPr>
                        </m:ctrlPr>
                      </m:sSubPr>
                      <m:e>
                        <m:r>
                          <a:rPr lang="nl-NL" sz="2400" i="1">
                            <a:latin typeface="Cambria Math" panose="02040503050406030204" pitchFamily="18" charset="0"/>
                          </a:rPr>
                          <m:t>𝑅</m:t>
                        </m:r>
                      </m:e>
                      <m:sub>
                        <m:r>
                          <a:rPr lang="nl-NL" sz="2400" i="1">
                            <a:latin typeface="Cambria Math" panose="02040503050406030204" pitchFamily="18" charset="0"/>
                          </a:rPr>
                          <m:t>𝑖𝐵</m:t>
                        </m:r>
                      </m:sub>
                    </m:sSub>
                  </m:oMath>
                </a14:m>
                <a:r>
                  <a:rPr lang="nl-NL" sz="2400" dirty="0" smtClean="0"/>
                  <a:t> = </a:t>
                </a:r>
                <a:r>
                  <a:rPr lang="nl-NL" sz="2400" dirty="0" err="1">
                    <a:latin typeface="Cambria Math" panose="02040503050406030204" pitchFamily="18" charset="0"/>
                  </a:rPr>
                  <a:t>Relevance</a:t>
                </a:r>
                <a:r>
                  <a:rPr lang="nl-NL" sz="2400" dirty="0">
                    <a:latin typeface="Cambria Math" panose="02040503050406030204" pitchFamily="18" charset="0"/>
                  </a:rPr>
                  <a:t> of term </a:t>
                </a:r>
                <a14:m>
                  <m:oMath xmlns:m="http://schemas.openxmlformats.org/officeDocument/2006/math">
                    <m:r>
                      <a:rPr lang="nl-NL" sz="2400" i="1" dirty="0" smtClean="0">
                        <a:latin typeface="Cambria Math" panose="02040503050406030204" pitchFamily="18" charset="0"/>
                      </a:rPr>
                      <m:t>𝑖</m:t>
                    </m:r>
                  </m:oMath>
                </a14:m>
                <a:r>
                  <a:rPr lang="nl-NL" sz="2400" dirty="0" smtClean="0"/>
                  <a:t> </a:t>
                </a:r>
                <a:r>
                  <a:rPr lang="nl-NL" sz="2400" dirty="0">
                    <a:latin typeface="Cambria Math" panose="02040503050406030204" pitchFamily="18" charset="0"/>
                  </a:rPr>
                  <a:t>in </a:t>
                </a:r>
                <a:r>
                  <a:rPr lang="nl-NL" sz="2400" dirty="0" err="1">
                    <a:latin typeface="Cambria Math" panose="02040503050406030204" pitchFamily="18" charset="0"/>
                  </a:rPr>
                  <a:t>article</a:t>
                </a:r>
                <a:r>
                  <a:rPr lang="nl-NL" sz="2400" dirty="0" smtClean="0"/>
                  <a:t> </a:t>
                </a:r>
                <a14:m>
                  <m:oMath xmlns:m="http://schemas.openxmlformats.org/officeDocument/2006/math">
                    <m:r>
                      <a:rPr lang="nl-NL" sz="2400" i="1" dirty="0" smtClean="0">
                        <a:latin typeface="Cambria Math" panose="02040503050406030204" pitchFamily="18" charset="0"/>
                      </a:rPr>
                      <m:t>𝐵</m:t>
                    </m:r>
                  </m:oMath>
                </a14:m>
                <a:endParaRPr lang="nl-NL" sz="2400" dirty="0" smtClean="0"/>
              </a:p>
              <a:p>
                <a14:m>
                  <m:oMath xmlns:m="http://schemas.openxmlformats.org/officeDocument/2006/math">
                    <m:sSub>
                      <m:sSubPr>
                        <m:ctrlPr>
                          <a:rPr lang="nl-NL" sz="2400" i="1" smtClean="0">
                            <a:latin typeface="Cambria Math" panose="02040503050406030204" pitchFamily="18" charset="0"/>
                          </a:rPr>
                        </m:ctrlPr>
                      </m:sSubPr>
                      <m:e>
                        <m:r>
                          <a:rPr lang="nl-NL" sz="2400" b="0" i="1" smtClean="0">
                            <a:latin typeface="Cambria Math" panose="02040503050406030204" pitchFamily="18" charset="0"/>
                          </a:rPr>
                          <m:t>𝑝</m:t>
                        </m:r>
                      </m:e>
                      <m:sub>
                        <m:r>
                          <a:rPr lang="nl-NL" sz="2400" b="0" i="1" smtClean="0">
                            <a:latin typeface="Cambria Math" panose="02040503050406030204" pitchFamily="18" charset="0"/>
                          </a:rPr>
                          <m:t>𝑖</m:t>
                        </m:r>
                      </m:sub>
                    </m:sSub>
                  </m:oMath>
                </a14:m>
                <a:r>
                  <a:rPr lang="nl-NL" sz="2400" i="1" dirty="0" smtClean="0">
                    <a:latin typeface="Cambria Math" panose="02040503050406030204" pitchFamily="18" charset="0"/>
                  </a:rPr>
                  <a:t> </a:t>
                </a:r>
                <a:r>
                  <a:rPr lang="nl-NL" sz="2400" dirty="0" smtClean="0">
                    <a:latin typeface="Cambria Math" panose="02040503050406030204" pitchFamily="18" charset="0"/>
                  </a:rPr>
                  <a:t>= Multiplier </a:t>
                </a:r>
                <a:r>
                  <a:rPr lang="nl-NL" sz="2400" dirty="0" err="1" smtClean="0">
                    <a:latin typeface="Cambria Math" panose="02040503050406030204" pitchFamily="18" charset="0"/>
                  </a:rPr>
                  <a:t>for</a:t>
                </a:r>
                <a:r>
                  <a:rPr lang="nl-NL" sz="2400" dirty="0" smtClean="0">
                    <a:latin typeface="Cambria Math" panose="02040503050406030204" pitchFamily="18" charset="0"/>
                  </a:rPr>
                  <a:t> term </a:t>
                </a:r>
                <a14:m>
                  <m:oMath xmlns:m="http://schemas.openxmlformats.org/officeDocument/2006/math">
                    <m:r>
                      <a:rPr lang="nl-NL" sz="2400" i="1" dirty="0" smtClean="0">
                        <a:latin typeface="Cambria Math" panose="02040503050406030204" pitchFamily="18" charset="0"/>
                      </a:rPr>
                      <m:t>𝑖</m:t>
                    </m:r>
                  </m:oMath>
                </a14:m>
                <a:r>
                  <a:rPr lang="nl-NL" sz="2400" dirty="0" smtClean="0">
                    <a:latin typeface="Cambria Math" panose="02040503050406030204" pitchFamily="18" charset="0"/>
                  </a:rPr>
                  <a:t> </a:t>
                </a:r>
                <a:r>
                  <a:rPr lang="nl-NL" sz="2400" dirty="0" err="1" smtClean="0">
                    <a:latin typeface="Cambria Math" panose="02040503050406030204" pitchFamily="18" charset="0"/>
                  </a:rPr>
                  <a:t>being</a:t>
                </a:r>
                <a:r>
                  <a:rPr lang="nl-NL" sz="2400" dirty="0" smtClean="0">
                    <a:latin typeface="Cambria Math" panose="02040503050406030204" pitchFamily="18" charset="0"/>
                  </a:rPr>
                  <a:t> in </a:t>
                </a:r>
                <a:r>
                  <a:rPr lang="nl-NL" sz="2400" dirty="0" err="1" smtClean="0">
                    <a:latin typeface="Cambria Math" panose="02040503050406030204" pitchFamily="18" charset="0"/>
                  </a:rPr>
                  <a:t>selected</a:t>
                </a:r>
                <a:r>
                  <a:rPr lang="nl-NL" sz="2400" dirty="0" smtClean="0">
                    <a:latin typeface="Cambria Math" panose="02040503050406030204" pitchFamily="18" charset="0"/>
                  </a:rPr>
                  <a:t> </a:t>
                </a:r>
                <a:r>
                  <a:rPr lang="nl-NL" sz="2400" dirty="0" err="1" smtClean="0">
                    <a:latin typeface="Cambria Math" panose="02040503050406030204" pitchFamily="18" charset="0"/>
                  </a:rPr>
                  <a:t>paragraph</a:t>
                </a:r>
                <a:endParaRPr lang="nl-NL" sz="2400" i="1" dirty="0" smtClean="0">
                  <a:latin typeface="Cambria Math" panose="02040503050406030204" pitchFamily="18" charset="0"/>
                </a:endParaRPr>
              </a:p>
              <a:p>
                <a14:m>
                  <m:oMath xmlns:m="http://schemas.openxmlformats.org/officeDocument/2006/math">
                    <m:sSub>
                      <m:sSubPr>
                        <m:ctrlPr>
                          <a:rPr lang="nl-NL" sz="2400" i="1" smtClean="0">
                            <a:latin typeface="Cambria Math" panose="02040503050406030204" pitchFamily="18" charset="0"/>
                          </a:rPr>
                        </m:ctrlPr>
                      </m:sSubPr>
                      <m:e>
                        <m:r>
                          <a:rPr lang="nl-NL" sz="2400" i="1">
                            <a:latin typeface="Cambria Math" panose="02040503050406030204" pitchFamily="18" charset="0"/>
                          </a:rPr>
                          <m:t>𝑆𝐶𝑆</m:t>
                        </m:r>
                      </m:e>
                      <m:sub>
                        <m:r>
                          <a:rPr lang="nl-NL" sz="2400" i="1">
                            <a:latin typeface="Cambria Math" panose="02040503050406030204" pitchFamily="18" charset="0"/>
                          </a:rPr>
                          <m:t>𝑖</m:t>
                        </m:r>
                      </m:sub>
                    </m:sSub>
                  </m:oMath>
                </a14:m>
                <a:r>
                  <a:rPr lang="nl-NL" sz="2400" dirty="0" smtClean="0"/>
                  <a:t> = </a:t>
                </a:r>
                <a:r>
                  <a:rPr lang="nl-NL" sz="2400" dirty="0">
                    <a:latin typeface="Cambria Math" panose="02040503050406030204" pitchFamily="18" charset="0"/>
                  </a:rPr>
                  <a:t>SCS score of term </a:t>
                </a:r>
                <a14:m>
                  <m:oMath xmlns:m="http://schemas.openxmlformats.org/officeDocument/2006/math">
                    <m:r>
                      <a:rPr lang="nl-NL" sz="2400" i="1" dirty="0" smtClean="0">
                        <a:latin typeface="Cambria Math" panose="02040503050406030204" pitchFamily="18" charset="0"/>
                      </a:rPr>
                      <m:t>𝑖</m:t>
                    </m:r>
                  </m:oMath>
                </a14:m>
                <a:r>
                  <a:rPr lang="nl-NL" sz="2400" dirty="0" smtClean="0"/>
                  <a:t> </a:t>
                </a:r>
                <a:r>
                  <a:rPr lang="nl-NL" sz="2400" dirty="0" err="1">
                    <a:latin typeface="Cambria Math" panose="02040503050406030204" pitchFamily="18" charset="0"/>
                  </a:rPr>
                  <a:t>with</a:t>
                </a:r>
                <a:r>
                  <a:rPr lang="nl-NL" sz="2400" dirty="0">
                    <a:latin typeface="Cambria Math" panose="02040503050406030204" pitchFamily="18" charset="0"/>
                  </a:rPr>
                  <a:t> respect </a:t>
                </a:r>
                <a:r>
                  <a:rPr lang="nl-NL" sz="2400" dirty="0" err="1">
                    <a:latin typeface="Cambria Math" panose="02040503050406030204" pitchFamily="18" charset="0"/>
                  </a:rPr>
                  <a:t>to</a:t>
                </a:r>
                <a:r>
                  <a:rPr lang="nl-NL" sz="2400" dirty="0">
                    <a:latin typeface="Cambria Math" panose="02040503050406030204" pitchFamily="18" charset="0"/>
                  </a:rPr>
                  <a:t> </a:t>
                </a:r>
                <a:r>
                  <a:rPr lang="nl-NL" sz="2400" dirty="0" err="1">
                    <a:latin typeface="Cambria Math" panose="02040503050406030204" pitchFamily="18" charset="0"/>
                  </a:rPr>
                  <a:t>selected</a:t>
                </a:r>
                <a:r>
                  <a:rPr lang="nl-NL" sz="2400" dirty="0">
                    <a:latin typeface="Cambria Math" panose="02040503050406030204" pitchFamily="18" charset="0"/>
                  </a:rPr>
                  <a:t> term(s)</a:t>
                </a:r>
                <a:endParaRPr lang="nl-NL" sz="2400" dirty="0">
                  <a:latin typeface="Cambria Math" panose="02040503050406030204" pitchFamily="18" charset="0"/>
                </a:endParaRPr>
              </a:p>
            </p:txBody>
          </p:sp>
        </mc:Choice>
        <mc:Fallback>
          <p:sp>
            <p:nvSpPr>
              <p:cNvPr id="7" name="Content Placeholder 6"/>
              <p:cNvSpPr>
                <a:spLocks noGrp="1" noRot="1" noChangeAspect="1" noMove="1" noResize="1" noEditPoints="1" noAdjustHandles="1" noChangeArrowheads="1" noChangeShapeType="1" noTextEdit="1"/>
              </p:cNvSpPr>
              <p:nvPr>
                <p:ph idx="1"/>
              </p:nvPr>
            </p:nvSpPr>
            <p:spPr>
              <a:xfrm>
                <a:off x="539462" y="1420091"/>
                <a:ext cx="8065077" cy="3927764"/>
              </a:xfrm>
              <a:blipFill rotWithShape="0">
                <a:blip r:embed="rId2"/>
                <a:stretch>
                  <a:fillRect l="-982"/>
                </a:stretch>
              </a:blipFill>
            </p:spPr>
            <p:txBody>
              <a:bodyPr/>
              <a:lstStyle/>
              <a:p>
                <a:r>
                  <a:rPr lang="nl-NL">
                    <a:noFill/>
                  </a:rPr>
                  <a:t> </a:t>
                </a:r>
              </a:p>
            </p:txBody>
          </p:sp>
        </mc:Fallback>
      </mc:AlternateContent>
      <p:sp>
        <p:nvSpPr>
          <p:cNvPr id="8" name="TextBox 7"/>
          <p:cNvSpPr txBox="1"/>
          <p:nvPr/>
        </p:nvSpPr>
        <p:spPr>
          <a:xfrm>
            <a:off x="2635827" y="5583382"/>
            <a:ext cx="3872346" cy="584775"/>
          </a:xfrm>
          <a:prstGeom prst="rect">
            <a:avLst/>
          </a:prstGeom>
          <a:noFill/>
        </p:spPr>
        <p:txBody>
          <a:bodyPr wrap="square" rtlCol="0">
            <a:spAutoFit/>
          </a:bodyPr>
          <a:lstStyle/>
          <a:p>
            <a:pPr algn="ctr"/>
            <a:r>
              <a:rPr lang="nl-NL" sz="3200" dirty="0" smtClean="0"/>
              <a:t>Returns </a:t>
            </a:r>
            <a:r>
              <a:rPr lang="nl-NL" sz="3200" dirty="0" err="1" smtClean="0"/>
              <a:t>one</a:t>
            </a:r>
            <a:r>
              <a:rPr lang="nl-NL" sz="3200" dirty="0" smtClean="0"/>
              <a:t> score</a:t>
            </a:r>
            <a:endParaRPr lang="nl-NL" sz="3200" dirty="0"/>
          </a:p>
        </p:txBody>
      </p:sp>
    </p:spTree>
    <p:extLst>
      <p:ext uri="{BB962C8B-B14F-4D97-AF65-F5344CB8AC3E}">
        <p14:creationId xmlns:p14="http://schemas.microsoft.com/office/powerpoint/2010/main" val="40983250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Entity</a:t>
            </a:r>
            <a:r>
              <a:rPr lang="nl-NL" dirty="0" smtClean="0"/>
              <a:t> </a:t>
            </a:r>
            <a:r>
              <a:rPr lang="nl-NL" dirty="0" err="1" smtClean="0"/>
              <a:t>extraction</a:t>
            </a:r>
            <a:endParaRPr lang="nl-NL" dirty="0"/>
          </a:p>
        </p:txBody>
      </p:sp>
      <p:sp>
        <p:nvSpPr>
          <p:cNvPr id="3" name="Content Placeholder 2"/>
          <p:cNvSpPr>
            <a:spLocks noGrp="1"/>
          </p:cNvSpPr>
          <p:nvPr>
            <p:ph idx="1"/>
          </p:nvPr>
        </p:nvSpPr>
        <p:spPr>
          <a:xfrm>
            <a:off x="628650" y="2694709"/>
            <a:ext cx="7886700" cy="3482254"/>
          </a:xfrm>
        </p:spPr>
        <p:txBody>
          <a:bodyPr/>
          <a:lstStyle/>
          <a:p>
            <a:r>
              <a:rPr lang="nl-NL" dirty="0" err="1" smtClean="0"/>
              <a:t>Relevance</a:t>
            </a:r>
            <a:endParaRPr lang="nl-NL" dirty="0" smtClean="0"/>
          </a:p>
          <a:p>
            <a:pPr>
              <a:lnSpc>
                <a:spcPct val="250000"/>
              </a:lnSpc>
            </a:pPr>
            <a:r>
              <a:rPr lang="nl-NL" dirty="0" err="1" smtClean="0"/>
              <a:t>Linked</a:t>
            </a:r>
            <a:r>
              <a:rPr lang="nl-NL" dirty="0" smtClean="0"/>
              <a:t> Data (</a:t>
            </a:r>
            <a:r>
              <a:rPr lang="nl-NL" dirty="0" err="1" smtClean="0"/>
              <a:t>Dbpedia</a:t>
            </a:r>
            <a:r>
              <a:rPr lang="nl-NL" dirty="0" smtClean="0"/>
              <a:t>, </a:t>
            </a:r>
            <a:r>
              <a:rPr lang="nl-NL" dirty="0" err="1" smtClean="0"/>
              <a:t>Yago</a:t>
            </a:r>
            <a:r>
              <a:rPr lang="nl-NL" dirty="0" smtClean="0"/>
              <a:t>, etc.)</a:t>
            </a:r>
            <a:endParaRPr lang="nl-NL" dirty="0"/>
          </a:p>
        </p:txBody>
      </p:sp>
      <p:pic>
        <p:nvPicPr>
          <p:cNvPr id="4" name="Picture 2" descr="https://sendgrid.com/blog/wp-content/uploads/2014/11/AlchemyAPI-logo-220-squa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9850" y="365126"/>
            <a:ext cx="2095500"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1659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Relevance</a:t>
            </a:r>
            <a:endParaRPr lang="nl-NL" dirty="0"/>
          </a:p>
        </p:txBody>
      </p:sp>
      <p:sp>
        <p:nvSpPr>
          <p:cNvPr id="6" name="Content Placeholder 5"/>
          <p:cNvSpPr>
            <a:spLocks noGrp="1"/>
          </p:cNvSpPr>
          <p:nvPr>
            <p:ph idx="1"/>
          </p:nvPr>
        </p:nvSpPr>
        <p:spPr>
          <a:xfrm>
            <a:off x="628650" y="2251363"/>
            <a:ext cx="7886700" cy="3925599"/>
          </a:xfrm>
        </p:spPr>
        <p:txBody>
          <a:bodyPr>
            <a:normAutofit/>
          </a:bodyPr>
          <a:lstStyle/>
          <a:p>
            <a:pPr marL="0" indent="0">
              <a:buNone/>
            </a:pPr>
            <a:r>
              <a:rPr lang="en-US" sz="1600" dirty="0" err="1">
                <a:solidFill>
                  <a:schemeClr val="tx1">
                    <a:lumMod val="65000"/>
                    <a:lumOff val="35000"/>
                  </a:schemeClr>
                </a:solidFill>
                <a:latin typeface="Times New Roman" panose="02020603050405020304" pitchFamily="18" charset="0"/>
                <a:cs typeface="Times New Roman" panose="02020603050405020304" pitchFamily="18" charset="0"/>
              </a:rPr>
              <a:t>Petrobras</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creditors could request an acceleration of payments on some of its debt if the company doesn’t release an audited financial statement by the end of May.</a:t>
            </a:r>
          </a:p>
          <a:p>
            <a:pPr marL="0" indent="0">
              <a:buNone/>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Public prosecutors are investigating 20 </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companies, including 16 builders, for participating in a alleged cartel to overcharge the oil company. OAS and </a:t>
            </a:r>
            <a:r>
              <a:rPr lang="en-US" sz="1600" dirty="0" err="1">
                <a:solidFill>
                  <a:schemeClr val="tx1">
                    <a:lumMod val="65000"/>
                    <a:lumOff val="35000"/>
                  </a:schemeClr>
                </a:solidFill>
                <a:latin typeface="Times New Roman" panose="02020603050405020304" pitchFamily="18" charset="0"/>
                <a:cs typeface="Times New Roman" panose="02020603050405020304" pitchFamily="18" charset="0"/>
              </a:rPr>
              <a:t>Galvao</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1600" dirty="0" err="1">
                <a:solidFill>
                  <a:schemeClr val="tx1">
                    <a:lumMod val="65000"/>
                    <a:lumOff val="35000"/>
                  </a:schemeClr>
                </a:solidFill>
                <a:latin typeface="Times New Roman" panose="02020603050405020304" pitchFamily="18" charset="0"/>
                <a:cs typeface="Times New Roman" panose="02020603050405020304" pitchFamily="18" charset="0"/>
              </a:rPr>
              <a:t>Engenharia</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SA, Brazilian construction companies, filed for bankruptcy after investigations started.</a:t>
            </a:r>
          </a:p>
          <a:p>
            <a:pPr marL="0" indent="0">
              <a:buNone/>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The president said the builders financial difficulties won’t hold up planned tenders to build and operate infrastructure projects. She said she plans tap Chinese investment for a railway linking Brazil’s Atlantic coast with the Pacific Ocean.</a:t>
            </a:r>
          </a:p>
          <a:p>
            <a:pPr marL="0" indent="0">
              <a:buNone/>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The Supreme Court has also authorized investigations of 49 politicians including Senate chief Renan </a:t>
            </a:r>
            <a:r>
              <a:rPr lang="en-US" sz="1600" dirty="0" err="1">
                <a:solidFill>
                  <a:schemeClr val="tx1">
                    <a:lumMod val="65000"/>
                    <a:lumOff val="35000"/>
                  </a:schemeClr>
                </a:solidFill>
                <a:latin typeface="Times New Roman" panose="02020603050405020304" pitchFamily="18" charset="0"/>
                <a:cs typeface="Times New Roman" panose="02020603050405020304" pitchFamily="18" charset="0"/>
              </a:rPr>
              <a:t>Calheiros</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and lower house President Eduardo Cunha </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in relation to the alleged kickbacks at </a:t>
            </a:r>
            <a:r>
              <a:rPr lang="en-US" sz="1600" dirty="0" err="1">
                <a:solidFill>
                  <a:schemeClr val="tx1">
                    <a:lumMod val="65000"/>
                    <a:lumOff val="35000"/>
                  </a:schemeClr>
                </a:solidFill>
                <a:latin typeface="Times New Roman" panose="02020603050405020304" pitchFamily="18" charset="0"/>
                <a:cs typeface="Times New Roman" panose="02020603050405020304" pitchFamily="18" charset="0"/>
              </a:rPr>
              <a:t>Petrobras</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Former officials at the company turned state’s witness said that hundreds of millions of dollars went to political parties, including Rousseff Workers’ Party. The scandal has eroded the support she needs in Congress to approve austerity measures.</a:t>
            </a:r>
          </a:p>
          <a:p>
            <a:pPr marL="0" indent="0">
              <a:buNone/>
            </a:pPr>
            <a:endParaRPr lang="nl-NL" sz="16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37855" y="2306782"/>
            <a:ext cx="741218" cy="22167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Rectangle 9"/>
          <p:cNvSpPr/>
          <p:nvPr/>
        </p:nvSpPr>
        <p:spPr>
          <a:xfrm>
            <a:off x="5216236" y="3082636"/>
            <a:ext cx="1891145" cy="22167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Rectangle 10"/>
          <p:cNvSpPr/>
          <p:nvPr/>
        </p:nvSpPr>
        <p:spPr>
          <a:xfrm>
            <a:off x="4301836" y="4655127"/>
            <a:ext cx="1295399" cy="221673"/>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Rectangle 11"/>
          <p:cNvSpPr/>
          <p:nvPr/>
        </p:nvSpPr>
        <p:spPr>
          <a:xfrm>
            <a:off x="706581" y="4655126"/>
            <a:ext cx="1378527" cy="22167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Rectangle 12"/>
          <p:cNvSpPr/>
          <p:nvPr/>
        </p:nvSpPr>
        <p:spPr>
          <a:xfrm>
            <a:off x="3879272" y="4094453"/>
            <a:ext cx="1191491" cy="22167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Rectangle 13"/>
          <p:cNvSpPr/>
          <p:nvPr/>
        </p:nvSpPr>
        <p:spPr>
          <a:xfrm>
            <a:off x="6127172" y="5105400"/>
            <a:ext cx="1984664" cy="22167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TextBox 14"/>
          <p:cNvSpPr txBox="1"/>
          <p:nvPr/>
        </p:nvSpPr>
        <p:spPr>
          <a:xfrm>
            <a:off x="2332559" y="1854322"/>
            <a:ext cx="595746"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nl-NL" dirty="0" smtClean="0"/>
              <a:t>0,35</a:t>
            </a:r>
            <a:endParaRPr lang="nl-NL" dirty="0"/>
          </a:p>
        </p:txBody>
      </p:sp>
      <p:sp>
        <p:nvSpPr>
          <p:cNvPr id="16" name="TextBox 15"/>
          <p:cNvSpPr txBox="1"/>
          <p:nvPr/>
        </p:nvSpPr>
        <p:spPr>
          <a:xfrm>
            <a:off x="1787235" y="4190123"/>
            <a:ext cx="595746"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nl-NL" dirty="0" smtClean="0"/>
              <a:t>0,88</a:t>
            </a:r>
            <a:endParaRPr lang="nl-NL" dirty="0"/>
          </a:p>
        </p:txBody>
      </p:sp>
      <p:sp>
        <p:nvSpPr>
          <p:cNvPr id="17" name="TextBox 16"/>
          <p:cNvSpPr txBox="1"/>
          <p:nvPr/>
        </p:nvSpPr>
        <p:spPr>
          <a:xfrm>
            <a:off x="5151292" y="3844830"/>
            <a:ext cx="595746"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nl-NL" dirty="0" smtClean="0"/>
              <a:t>0,11</a:t>
            </a:r>
            <a:endParaRPr lang="nl-NL" dirty="0"/>
          </a:p>
        </p:txBody>
      </p:sp>
      <p:sp>
        <p:nvSpPr>
          <p:cNvPr id="18" name="TextBox 17"/>
          <p:cNvSpPr txBox="1"/>
          <p:nvPr/>
        </p:nvSpPr>
        <p:spPr>
          <a:xfrm>
            <a:off x="6231164" y="2573017"/>
            <a:ext cx="595746"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nl-NL" dirty="0" smtClean="0"/>
              <a:t>0,63</a:t>
            </a:r>
            <a:endParaRPr lang="nl-NL" dirty="0"/>
          </a:p>
        </p:txBody>
      </p:sp>
      <p:sp>
        <p:nvSpPr>
          <p:cNvPr id="19" name="TextBox 18"/>
          <p:cNvSpPr txBox="1"/>
          <p:nvPr/>
        </p:nvSpPr>
        <p:spPr>
          <a:xfrm>
            <a:off x="7516090" y="4655126"/>
            <a:ext cx="595746"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nl-NL" dirty="0" smtClean="0"/>
              <a:t>0,78</a:t>
            </a:r>
            <a:endParaRPr lang="nl-NL" dirty="0"/>
          </a:p>
        </p:txBody>
      </p:sp>
      <p:sp>
        <p:nvSpPr>
          <p:cNvPr id="20" name="TextBox 19"/>
          <p:cNvSpPr txBox="1"/>
          <p:nvPr/>
        </p:nvSpPr>
        <p:spPr>
          <a:xfrm>
            <a:off x="3879271" y="4920734"/>
            <a:ext cx="595746"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nl-NL" dirty="0" smtClean="0"/>
              <a:t>0,63</a:t>
            </a:r>
            <a:endParaRPr lang="nl-NL" dirty="0"/>
          </a:p>
        </p:txBody>
      </p:sp>
    </p:spTree>
    <p:extLst>
      <p:ext uri="{BB962C8B-B14F-4D97-AF65-F5344CB8AC3E}">
        <p14:creationId xmlns:p14="http://schemas.microsoft.com/office/powerpoint/2010/main" val="19507085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SCS Connector</a:t>
            </a:r>
            <a:endParaRPr lang="nl-NL" dirty="0"/>
          </a:p>
        </p:txBody>
      </p:sp>
      <p:sp>
        <p:nvSpPr>
          <p:cNvPr id="6" name="Content Placeholder 5"/>
          <p:cNvSpPr>
            <a:spLocks noGrp="1"/>
          </p:cNvSpPr>
          <p:nvPr>
            <p:ph idx="1"/>
          </p:nvPr>
        </p:nvSpPr>
        <p:spPr>
          <a:xfrm>
            <a:off x="628650" y="2251363"/>
            <a:ext cx="7886700" cy="3925599"/>
          </a:xfrm>
        </p:spPr>
        <p:txBody>
          <a:bodyPr>
            <a:normAutofit/>
          </a:bodyPr>
          <a:lstStyle/>
          <a:p>
            <a:pPr marL="0" indent="0">
              <a:buNone/>
            </a:pPr>
            <a:r>
              <a:rPr lang="en-US" sz="1600" dirty="0" err="1">
                <a:solidFill>
                  <a:schemeClr val="tx1">
                    <a:lumMod val="65000"/>
                    <a:lumOff val="35000"/>
                  </a:schemeClr>
                </a:solidFill>
                <a:latin typeface="Times New Roman" panose="02020603050405020304" pitchFamily="18" charset="0"/>
                <a:cs typeface="Times New Roman" panose="02020603050405020304" pitchFamily="18" charset="0"/>
              </a:rPr>
              <a:t>Petrobras</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creditors could request an acceleration of payments on some of its debt if the company doesn’t release an audited financial statement by the end of May.</a:t>
            </a:r>
          </a:p>
          <a:p>
            <a:pPr marL="0" indent="0">
              <a:buNone/>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Public prosecutors are investigating 20 companies, including 16 builders, for participating in a alleged cartel to overcharge the oil company. OAS and </a:t>
            </a:r>
            <a:r>
              <a:rPr lang="en-US" sz="1600" dirty="0" err="1">
                <a:solidFill>
                  <a:schemeClr val="tx1">
                    <a:lumMod val="65000"/>
                    <a:lumOff val="35000"/>
                  </a:schemeClr>
                </a:solidFill>
                <a:latin typeface="Times New Roman" panose="02020603050405020304" pitchFamily="18" charset="0"/>
                <a:cs typeface="Times New Roman" panose="02020603050405020304" pitchFamily="18" charset="0"/>
              </a:rPr>
              <a:t>Galvao</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1600" dirty="0" err="1">
                <a:solidFill>
                  <a:schemeClr val="tx1">
                    <a:lumMod val="65000"/>
                    <a:lumOff val="35000"/>
                  </a:schemeClr>
                </a:solidFill>
                <a:latin typeface="Times New Roman" panose="02020603050405020304" pitchFamily="18" charset="0"/>
                <a:cs typeface="Times New Roman" panose="02020603050405020304" pitchFamily="18" charset="0"/>
              </a:rPr>
              <a:t>Engenharia</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SA, Brazilian construction companies, filed for bankruptcy after investigations started.</a:t>
            </a:r>
          </a:p>
          <a:p>
            <a:pPr marL="0" indent="0">
              <a:buNone/>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The president said the builders financial difficulties won’t hold up planned tenders to build and operate infrastructure projects. She said she plans tap Chinese investment for a railway linking Brazil’s Atlantic coast with the Pacific Ocean.</a:t>
            </a:r>
          </a:p>
          <a:p>
            <a:pPr marL="0" indent="0">
              <a:buNone/>
            </a:pP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The Supreme Court has also authorized investigations of 49 politicians including Senate chief Renan </a:t>
            </a:r>
            <a:r>
              <a:rPr lang="en-US" sz="1600" dirty="0" err="1">
                <a:solidFill>
                  <a:schemeClr val="tx1">
                    <a:lumMod val="65000"/>
                    <a:lumOff val="35000"/>
                  </a:schemeClr>
                </a:solidFill>
                <a:latin typeface="Times New Roman" panose="02020603050405020304" pitchFamily="18" charset="0"/>
                <a:cs typeface="Times New Roman" panose="02020603050405020304" pitchFamily="18" charset="0"/>
              </a:rPr>
              <a:t>Calheiros</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and lower house President Eduardo Cunha in relation to the alleged kickbacks at </a:t>
            </a:r>
            <a:r>
              <a:rPr lang="en-US" sz="1600" dirty="0" err="1">
                <a:solidFill>
                  <a:schemeClr val="tx1">
                    <a:lumMod val="65000"/>
                    <a:lumOff val="35000"/>
                  </a:schemeClr>
                </a:solidFill>
                <a:latin typeface="Times New Roman" panose="02020603050405020304" pitchFamily="18" charset="0"/>
                <a:cs typeface="Times New Roman" panose="02020603050405020304" pitchFamily="18" charset="0"/>
              </a:rPr>
              <a:t>Petrobras</a:t>
            </a:r>
            <a:r>
              <a:rPr lang="en-US" sz="1600" dirty="0">
                <a:solidFill>
                  <a:schemeClr val="tx1">
                    <a:lumMod val="65000"/>
                    <a:lumOff val="35000"/>
                  </a:schemeClr>
                </a:solidFill>
                <a:latin typeface="Times New Roman" panose="02020603050405020304" pitchFamily="18" charset="0"/>
                <a:cs typeface="Times New Roman" panose="02020603050405020304" pitchFamily="18" charset="0"/>
              </a:rPr>
              <a:t>. Former officials at the company turned state’s witness said that hundreds of millions of dollars went to political parties, including Rousseff Workers’ Party. The scandal has eroded the support she needs in Congress to approve austerity measures.</a:t>
            </a:r>
          </a:p>
          <a:p>
            <a:pPr marL="0" indent="0">
              <a:buNone/>
            </a:pPr>
            <a:endParaRPr lang="nl-NL" sz="16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8" name="Rectangle 7"/>
          <p:cNvSpPr/>
          <p:nvPr/>
        </p:nvSpPr>
        <p:spPr>
          <a:xfrm>
            <a:off x="1537855" y="2306782"/>
            <a:ext cx="741218" cy="22167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Rectangle 9"/>
          <p:cNvSpPr/>
          <p:nvPr/>
        </p:nvSpPr>
        <p:spPr>
          <a:xfrm>
            <a:off x="5216236" y="3082636"/>
            <a:ext cx="1891145" cy="22167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Rectangle 10"/>
          <p:cNvSpPr/>
          <p:nvPr/>
        </p:nvSpPr>
        <p:spPr>
          <a:xfrm>
            <a:off x="4301836" y="4655127"/>
            <a:ext cx="1295399" cy="221673"/>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Rectangle 11"/>
          <p:cNvSpPr/>
          <p:nvPr/>
        </p:nvSpPr>
        <p:spPr>
          <a:xfrm>
            <a:off x="706581" y="4655126"/>
            <a:ext cx="1378527" cy="22167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Rectangle 12"/>
          <p:cNvSpPr/>
          <p:nvPr/>
        </p:nvSpPr>
        <p:spPr>
          <a:xfrm>
            <a:off x="3879272" y="4094453"/>
            <a:ext cx="1191491" cy="22167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Rectangle 13"/>
          <p:cNvSpPr/>
          <p:nvPr/>
        </p:nvSpPr>
        <p:spPr>
          <a:xfrm>
            <a:off x="6127172" y="5105400"/>
            <a:ext cx="1984664" cy="22167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4" name="Straight Connector 3"/>
          <p:cNvCxnSpPr>
            <a:stCxn id="11" idx="0"/>
          </p:cNvCxnSpPr>
          <p:nvPr/>
        </p:nvCxnSpPr>
        <p:spPr>
          <a:xfrm flipH="1" flipV="1">
            <a:off x="4842164" y="4316126"/>
            <a:ext cx="107372" cy="339001"/>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5361709" y="3304309"/>
            <a:ext cx="339436" cy="1350817"/>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3"/>
            <a:endCxn id="14" idx="1"/>
          </p:cNvCxnSpPr>
          <p:nvPr/>
        </p:nvCxnSpPr>
        <p:spPr>
          <a:xfrm>
            <a:off x="5597235" y="4765964"/>
            <a:ext cx="529937" cy="450273"/>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1" idx="1"/>
            <a:endCxn id="12" idx="3"/>
          </p:cNvCxnSpPr>
          <p:nvPr/>
        </p:nvCxnSpPr>
        <p:spPr>
          <a:xfrm flipH="1" flipV="1">
            <a:off x="2085108" y="4765963"/>
            <a:ext cx="2216728" cy="1"/>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1" idx="1"/>
          </p:cNvCxnSpPr>
          <p:nvPr/>
        </p:nvCxnSpPr>
        <p:spPr>
          <a:xfrm flipH="1" flipV="1">
            <a:off x="2175164" y="2528455"/>
            <a:ext cx="2126672" cy="2237509"/>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027219" y="3006436"/>
            <a:ext cx="595746"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nl-NL" dirty="0" smtClean="0"/>
              <a:t>0,23</a:t>
            </a:r>
            <a:endParaRPr lang="nl-NL" dirty="0"/>
          </a:p>
        </p:txBody>
      </p:sp>
      <p:sp>
        <p:nvSpPr>
          <p:cNvPr id="21" name="TextBox 20"/>
          <p:cNvSpPr txBox="1"/>
          <p:nvPr/>
        </p:nvSpPr>
        <p:spPr>
          <a:xfrm>
            <a:off x="5805056" y="3665804"/>
            <a:ext cx="595746"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nl-NL" dirty="0" smtClean="0"/>
              <a:t>0,56</a:t>
            </a:r>
            <a:endParaRPr lang="nl-NL" dirty="0"/>
          </a:p>
        </p:txBody>
      </p:sp>
      <p:sp>
        <p:nvSpPr>
          <p:cNvPr id="22" name="TextBox 21"/>
          <p:cNvSpPr txBox="1"/>
          <p:nvPr/>
        </p:nvSpPr>
        <p:spPr>
          <a:xfrm>
            <a:off x="5216236" y="5137666"/>
            <a:ext cx="595746"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nl-NL" dirty="0" smtClean="0"/>
              <a:t>0,83</a:t>
            </a:r>
            <a:endParaRPr lang="nl-NL" dirty="0"/>
          </a:p>
        </p:txBody>
      </p:sp>
      <p:sp>
        <p:nvSpPr>
          <p:cNvPr id="23" name="TextBox 22"/>
          <p:cNvSpPr txBox="1"/>
          <p:nvPr/>
        </p:nvSpPr>
        <p:spPr>
          <a:xfrm>
            <a:off x="2249631" y="4300960"/>
            <a:ext cx="595746"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nl-NL" dirty="0" smtClean="0"/>
              <a:t>0,76</a:t>
            </a:r>
            <a:endParaRPr lang="nl-NL" dirty="0"/>
          </a:p>
        </p:txBody>
      </p:sp>
      <p:sp>
        <p:nvSpPr>
          <p:cNvPr id="24" name="TextBox 23"/>
          <p:cNvSpPr txBox="1"/>
          <p:nvPr/>
        </p:nvSpPr>
        <p:spPr>
          <a:xfrm>
            <a:off x="4494935" y="4300960"/>
            <a:ext cx="303067"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nl-NL" dirty="0" smtClean="0"/>
              <a:t>0</a:t>
            </a:r>
            <a:endParaRPr lang="nl-NL" dirty="0"/>
          </a:p>
        </p:txBody>
      </p:sp>
    </p:spTree>
    <p:extLst>
      <p:ext uri="{BB962C8B-B14F-4D97-AF65-F5344CB8AC3E}">
        <p14:creationId xmlns:p14="http://schemas.microsoft.com/office/powerpoint/2010/main" val="2308834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28650" y="94963"/>
            <a:ext cx="7886700" cy="951055"/>
          </a:xfrm>
        </p:spPr>
        <p:txBody>
          <a:bodyPr/>
          <a:lstStyle/>
          <a:p>
            <a:pPr algn="ctr"/>
            <a:r>
              <a:rPr lang="nl-NL" dirty="0" smtClean="0"/>
              <a:t>Ranking </a:t>
            </a:r>
            <a:r>
              <a:rPr lang="nl-NL" dirty="0" err="1" smtClean="0"/>
              <a:t>Articles</a:t>
            </a:r>
            <a:endParaRPr lang="nl-NL" dirty="0"/>
          </a:p>
        </p:txBody>
      </p:sp>
      <mc:AlternateContent xmlns:mc="http://schemas.openxmlformats.org/markup-compatibility/2006">
        <mc:Choice xmlns:a14="http://schemas.microsoft.com/office/drawing/2010/main" Requires="a14">
          <p:sp>
            <p:nvSpPr>
              <p:cNvPr id="7" name="Content Placeholder 6"/>
              <p:cNvSpPr>
                <a:spLocks noGrp="1"/>
              </p:cNvSpPr>
              <p:nvPr>
                <p:ph idx="1"/>
              </p:nvPr>
            </p:nvSpPr>
            <p:spPr>
              <a:xfrm>
                <a:off x="539462" y="1420091"/>
                <a:ext cx="8065077" cy="3927764"/>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nl-NL" b="0" i="1" smtClean="0">
                              <a:latin typeface="Cambria Math" panose="02040503050406030204" pitchFamily="18" charset="0"/>
                            </a:rPr>
                          </m:ctrlPr>
                        </m:sSubPr>
                        <m:e>
                          <m:r>
                            <a:rPr lang="nl-NL" b="0" i="1" smtClean="0">
                              <a:latin typeface="Cambria Math" panose="02040503050406030204" pitchFamily="18" charset="0"/>
                            </a:rPr>
                            <m:t>𝑆</m:t>
                          </m:r>
                        </m:e>
                        <m:sub>
                          <m:r>
                            <a:rPr lang="nl-NL" b="0" i="1" smtClean="0">
                              <a:latin typeface="Cambria Math" panose="02040503050406030204" pitchFamily="18" charset="0"/>
                            </a:rPr>
                            <m:t>𝐵</m:t>
                          </m:r>
                        </m:sub>
                      </m:sSub>
                      <m:r>
                        <a:rPr lang="nl-NL" b="0" i="1" smtClean="0">
                          <a:latin typeface="Cambria Math" panose="02040503050406030204" pitchFamily="18" charset="0"/>
                        </a:rPr>
                        <m:t>= </m:t>
                      </m:r>
                      <m:nary>
                        <m:naryPr>
                          <m:chr m:val="∑"/>
                          <m:supHide m:val="on"/>
                          <m:ctrlPr>
                            <a:rPr lang="nl-NL" b="0" i="1" smtClean="0">
                              <a:latin typeface="Cambria Math" panose="02040503050406030204" pitchFamily="18" charset="0"/>
                            </a:rPr>
                          </m:ctrlPr>
                        </m:naryPr>
                        <m:sub>
                          <m:r>
                            <m:rPr>
                              <m:brk m:alnAt="7"/>
                            </m:rPr>
                            <a:rPr lang="nl-NL" b="0" i="1" smtClean="0">
                              <a:latin typeface="Cambria Math" panose="02040503050406030204" pitchFamily="18" charset="0"/>
                            </a:rPr>
                            <m:t>𝑖</m:t>
                          </m:r>
                        </m:sub>
                        <m:sup/>
                        <m:e>
                          <m:sSub>
                            <m:sSubPr>
                              <m:ctrlPr>
                                <a:rPr lang="nl-NL" b="0" i="1" smtClean="0">
                                  <a:latin typeface="Cambria Math" panose="02040503050406030204" pitchFamily="18" charset="0"/>
                                </a:rPr>
                              </m:ctrlPr>
                            </m:sSubPr>
                            <m:e>
                              <m:r>
                                <a:rPr lang="nl-NL" b="0" i="1" smtClean="0">
                                  <a:latin typeface="Cambria Math" panose="02040503050406030204" pitchFamily="18" charset="0"/>
                                </a:rPr>
                                <m:t>𝑅</m:t>
                              </m:r>
                            </m:e>
                            <m:sub>
                              <m:r>
                                <a:rPr lang="nl-NL" b="0" i="1" smtClean="0">
                                  <a:latin typeface="Cambria Math" panose="02040503050406030204" pitchFamily="18" charset="0"/>
                                </a:rPr>
                                <m:t>𝑖𝐴</m:t>
                              </m:r>
                            </m:sub>
                          </m:sSub>
                          <m:r>
                            <a:rPr lang="nl-NL" b="0" i="1" smtClean="0">
                              <a:latin typeface="Cambria Math" panose="02040503050406030204" pitchFamily="18" charset="0"/>
                            </a:rPr>
                            <m:t>∗</m:t>
                          </m:r>
                          <m:sSub>
                            <m:sSubPr>
                              <m:ctrlPr>
                                <a:rPr lang="nl-NL" b="0" i="1" smtClean="0">
                                  <a:latin typeface="Cambria Math" panose="02040503050406030204" pitchFamily="18" charset="0"/>
                                </a:rPr>
                              </m:ctrlPr>
                            </m:sSubPr>
                            <m:e>
                              <m:r>
                                <a:rPr lang="nl-NL" b="0" i="1" smtClean="0">
                                  <a:latin typeface="Cambria Math" panose="02040503050406030204" pitchFamily="18" charset="0"/>
                                </a:rPr>
                                <m:t>𝑅</m:t>
                              </m:r>
                            </m:e>
                            <m:sub>
                              <m:r>
                                <a:rPr lang="nl-NL" b="0" i="1" smtClean="0">
                                  <a:latin typeface="Cambria Math" panose="02040503050406030204" pitchFamily="18" charset="0"/>
                                </a:rPr>
                                <m:t>𝑖𝐵</m:t>
                              </m:r>
                            </m:sub>
                          </m:sSub>
                          <m:r>
                            <a:rPr lang="nl-NL" b="0" i="1" smtClean="0">
                              <a:latin typeface="Cambria Math" panose="02040503050406030204" pitchFamily="18" charset="0"/>
                            </a:rPr>
                            <m:t>∗</m:t>
                          </m:r>
                          <m:sSub>
                            <m:sSubPr>
                              <m:ctrlPr>
                                <a:rPr lang="nl-NL" b="0" i="1" smtClean="0">
                                  <a:latin typeface="Cambria Math" panose="02040503050406030204" pitchFamily="18" charset="0"/>
                                </a:rPr>
                              </m:ctrlPr>
                            </m:sSubPr>
                            <m:e>
                              <m:r>
                                <a:rPr lang="nl-NL" b="0" i="1" smtClean="0">
                                  <a:latin typeface="Cambria Math" panose="02040503050406030204" pitchFamily="18" charset="0"/>
                                </a:rPr>
                                <m:t>𝑝</m:t>
                              </m:r>
                            </m:e>
                            <m:sub>
                              <m:r>
                                <a:rPr lang="nl-NL" b="0" i="1" smtClean="0">
                                  <a:latin typeface="Cambria Math" panose="02040503050406030204" pitchFamily="18" charset="0"/>
                                </a:rPr>
                                <m:t>𝑖</m:t>
                              </m:r>
                            </m:sub>
                          </m:sSub>
                          <m:r>
                            <a:rPr lang="nl-NL" b="0" i="1" smtClean="0">
                              <a:latin typeface="Cambria Math" panose="02040503050406030204" pitchFamily="18" charset="0"/>
                            </a:rPr>
                            <m:t>∗</m:t>
                          </m:r>
                          <m:sSub>
                            <m:sSubPr>
                              <m:ctrlPr>
                                <a:rPr lang="nl-NL" b="0" i="1" smtClean="0">
                                  <a:latin typeface="Cambria Math" panose="02040503050406030204" pitchFamily="18" charset="0"/>
                                </a:rPr>
                              </m:ctrlPr>
                            </m:sSubPr>
                            <m:e>
                              <m:r>
                                <a:rPr lang="nl-NL" b="0" i="1" smtClean="0">
                                  <a:latin typeface="Cambria Math" panose="02040503050406030204" pitchFamily="18" charset="0"/>
                                </a:rPr>
                                <m:t>𝑆𝐶𝑆</m:t>
                              </m:r>
                            </m:e>
                            <m:sub>
                              <m:r>
                                <a:rPr lang="nl-NL" b="0" i="1" smtClean="0">
                                  <a:latin typeface="Cambria Math" panose="02040503050406030204" pitchFamily="18" charset="0"/>
                                </a:rPr>
                                <m:t>𝑖</m:t>
                              </m:r>
                            </m:sub>
                          </m:sSub>
                        </m:e>
                      </m:nary>
                    </m:oMath>
                  </m:oMathPara>
                </a14:m>
                <a:endParaRPr lang="nl-NL" dirty="0" smtClean="0"/>
              </a:p>
              <a:p>
                <a:pPr marL="0" indent="0">
                  <a:buNone/>
                </a:pPr>
                <a:endParaRPr lang="nl-NL" sz="2400" i="1" dirty="0" smtClean="0">
                  <a:latin typeface="Cambria Math" panose="02040503050406030204" pitchFamily="18" charset="0"/>
                </a:endParaRPr>
              </a:p>
              <a:p>
                <a14:m>
                  <m:oMath xmlns:m="http://schemas.openxmlformats.org/officeDocument/2006/math">
                    <m:sSub>
                      <m:sSubPr>
                        <m:ctrlPr>
                          <a:rPr lang="nl-NL" sz="2400" i="1">
                            <a:latin typeface="Cambria Math" panose="02040503050406030204" pitchFamily="18" charset="0"/>
                          </a:rPr>
                        </m:ctrlPr>
                      </m:sSubPr>
                      <m:e>
                        <m:r>
                          <a:rPr lang="nl-NL" sz="2400" i="1">
                            <a:latin typeface="Cambria Math" panose="02040503050406030204" pitchFamily="18" charset="0"/>
                          </a:rPr>
                          <m:t>𝑆</m:t>
                        </m:r>
                      </m:e>
                      <m:sub>
                        <m:r>
                          <a:rPr lang="nl-NL" sz="2400" i="1">
                            <a:latin typeface="Cambria Math" panose="02040503050406030204" pitchFamily="18" charset="0"/>
                          </a:rPr>
                          <m:t>𝐵</m:t>
                        </m:r>
                      </m:sub>
                    </m:sSub>
                  </m:oMath>
                </a14:m>
                <a:r>
                  <a:rPr lang="nl-NL" sz="2400" dirty="0" smtClean="0"/>
                  <a:t> = </a:t>
                </a:r>
                <a:r>
                  <a:rPr lang="nl-NL" sz="2400" dirty="0">
                    <a:latin typeface="Cambria Math" panose="02040503050406030204" pitchFamily="18" charset="0"/>
                  </a:rPr>
                  <a:t>Score of </a:t>
                </a:r>
                <a:r>
                  <a:rPr lang="nl-NL" sz="2400" dirty="0" err="1">
                    <a:latin typeface="Cambria Math" panose="02040503050406030204" pitchFamily="18" charset="0"/>
                  </a:rPr>
                  <a:t>article</a:t>
                </a:r>
                <a:endParaRPr lang="nl-NL" sz="2400" dirty="0">
                  <a:latin typeface="Cambria Math" panose="02040503050406030204" pitchFamily="18" charset="0"/>
                </a:endParaRPr>
              </a:p>
              <a:p>
                <a14:m>
                  <m:oMath xmlns:m="http://schemas.openxmlformats.org/officeDocument/2006/math">
                    <m:sSub>
                      <m:sSubPr>
                        <m:ctrlPr>
                          <a:rPr lang="nl-NL" sz="2400" i="1" smtClean="0">
                            <a:latin typeface="Cambria Math" panose="02040503050406030204" pitchFamily="18" charset="0"/>
                          </a:rPr>
                        </m:ctrlPr>
                      </m:sSubPr>
                      <m:e>
                        <m:r>
                          <a:rPr lang="nl-NL" sz="2400" i="1">
                            <a:latin typeface="Cambria Math" panose="02040503050406030204" pitchFamily="18" charset="0"/>
                          </a:rPr>
                          <m:t>𝑅</m:t>
                        </m:r>
                      </m:e>
                      <m:sub>
                        <m:r>
                          <a:rPr lang="nl-NL" sz="2400" i="1">
                            <a:latin typeface="Cambria Math" panose="02040503050406030204" pitchFamily="18" charset="0"/>
                          </a:rPr>
                          <m:t>𝑖𝐴</m:t>
                        </m:r>
                      </m:sub>
                    </m:sSub>
                  </m:oMath>
                </a14:m>
                <a:r>
                  <a:rPr lang="nl-NL" sz="2400" dirty="0" smtClean="0"/>
                  <a:t> = </a:t>
                </a:r>
                <a:r>
                  <a:rPr lang="nl-NL" sz="2400" dirty="0" err="1">
                    <a:latin typeface="Cambria Math" panose="02040503050406030204" pitchFamily="18" charset="0"/>
                  </a:rPr>
                  <a:t>Relevance</a:t>
                </a:r>
                <a:r>
                  <a:rPr lang="nl-NL" sz="2400" dirty="0">
                    <a:latin typeface="Cambria Math" panose="02040503050406030204" pitchFamily="18" charset="0"/>
                  </a:rPr>
                  <a:t> of term </a:t>
                </a:r>
                <a14:m>
                  <m:oMath xmlns:m="http://schemas.openxmlformats.org/officeDocument/2006/math">
                    <m:r>
                      <a:rPr lang="nl-NL" sz="2400" i="1" dirty="0" smtClean="0">
                        <a:latin typeface="Cambria Math" panose="02040503050406030204" pitchFamily="18" charset="0"/>
                      </a:rPr>
                      <m:t>𝑖</m:t>
                    </m:r>
                  </m:oMath>
                </a14:m>
                <a:r>
                  <a:rPr lang="nl-NL" sz="2400" dirty="0" smtClean="0"/>
                  <a:t> </a:t>
                </a:r>
                <a:r>
                  <a:rPr lang="nl-NL" sz="2400" dirty="0">
                    <a:latin typeface="Cambria Math" panose="02040503050406030204" pitchFamily="18" charset="0"/>
                  </a:rPr>
                  <a:t>in </a:t>
                </a:r>
                <a:r>
                  <a:rPr lang="nl-NL" sz="2400" dirty="0" err="1">
                    <a:latin typeface="Cambria Math" panose="02040503050406030204" pitchFamily="18" charset="0"/>
                  </a:rPr>
                  <a:t>article</a:t>
                </a:r>
                <a:r>
                  <a:rPr lang="nl-NL" sz="2400" dirty="0">
                    <a:latin typeface="Cambria Math" panose="02040503050406030204" pitchFamily="18" charset="0"/>
                  </a:rPr>
                  <a:t> </a:t>
                </a:r>
                <a14:m>
                  <m:oMath xmlns:m="http://schemas.openxmlformats.org/officeDocument/2006/math">
                    <m:r>
                      <a:rPr lang="nl-NL" sz="2400" i="1" dirty="0" smtClean="0">
                        <a:latin typeface="Cambria Math" panose="02040503050406030204" pitchFamily="18" charset="0"/>
                      </a:rPr>
                      <m:t>𝐴</m:t>
                    </m:r>
                  </m:oMath>
                </a14:m>
                <a:endParaRPr lang="nl-NL" sz="2400" dirty="0" smtClean="0"/>
              </a:p>
              <a:p>
                <a14:m>
                  <m:oMath xmlns:m="http://schemas.openxmlformats.org/officeDocument/2006/math">
                    <m:sSub>
                      <m:sSubPr>
                        <m:ctrlPr>
                          <a:rPr lang="nl-NL" sz="2400" i="1">
                            <a:latin typeface="Cambria Math" panose="02040503050406030204" pitchFamily="18" charset="0"/>
                          </a:rPr>
                        </m:ctrlPr>
                      </m:sSubPr>
                      <m:e>
                        <m:r>
                          <a:rPr lang="nl-NL" sz="2400" i="1">
                            <a:latin typeface="Cambria Math" panose="02040503050406030204" pitchFamily="18" charset="0"/>
                          </a:rPr>
                          <m:t>𝑅</m:t>
                        </m:r>
                      </m:e>
                      <m:sub>
                        <m:r>
                          <a:rPr lang="nl-NL" sz="2400" i="1">
                            <a:latin typeface="Cambria Math" panose="02040503050406030204" pitchFamily="18" charset="0"/>
                          </a:rPr>
                          <m:t>𝑖𝐵</m:t>
                        </m:r>
                      </m:sub>
                    </m:sSub>
                  </m:oMath>
                </a14:m>
                <a:r>
                  <a:rPr lang="nl-NL" sz="2400" dirty="0" smtClean="0"/>
                  <a:t> = </a:t>
                </a:r>
                <a:r>
                  <a:rPr lang="nl-NL" sz="2400" dirty="0" err="1">
                    <a:latin typeface="Cambria Math" panose="02040503050406030204" pitchFamily="18" charset="0"/>
                  </a:rPr>
                  <a:t>Relevance</a:t>
                </a:r>
                <a:r>
                  <a:rPr lang="nl-NL" sz="2400" dirty="0">
                    <a:latin typeface="Cambria Math" panose="02040503050406030204" pitchFamily="18" charset="0"/>
                  </a:rPr>
                  <a:t> of term </a:t>
                </a:r>
                <a14:m>
                  <m:oMath xmlns:m="http://schemas.openxmlformats.org/officeDocument/2006/math">
                    <m:r>
                      <a:rPr lang="nl-NL" sz="2400" i="1" dirty="0" smtClean="0">
                        <a:latin typeface="Cambria Math" panose="02040503050406030204" pitchFamily="18" charset="0"/>
                      </a:rPr>
                      <m:t>𝑖</m:t>
                    </m:r>
                  </m:oMath>
                </a14:m>
                <a:r>
                  <a:rPr lang="nl-NL" sz="2400" dirty="0" smtClean="0"/>
                  <a:t> </a:t>
                </a:r>
                <a:r>
                  <a:rPr lang="nl-NL" sz="2400" dirty="0">
                    <a:latin typeface="Cambria Math" panose="02040503050406030204" pitchFamily="18" charset="0"/>
                  </a:rPr>
                  <a:t>in </a:t>
                </a:r>
                <a:r>
                  <a:rPr lang="nl-NL" sz="2400" dirty="0" err="1">
                    <a:latin typeface="Cambria Math" panose="02040503050406030204" pitchFamily="18" charset="0"/>
                  </a:rPr>
                  <a:t>article</a:t>
                </a:r>
                <a:r>
                  <a:rPr lang="nl-NL" sz="2400" dirty="0" smtClean="0"/>
                  <a:t> </a:t>
                </a:r>
                <a14:m>
                  <m:oMath xmlns:m="http://schemas.openxmlformats.org/officeDocument/2006/math">
                    <m:r>
                      <a:rPr lang="nl-NL" sz="2400" i="1" dirty="0" smtClean="0">
                        <a:latin typeface="Cambria Math" panose="02040503050406030204" pitchFamily="18" charset="0"/>
                      </a:rPr>
                      <m:t>𝐵</m:t>
                    </m:r>
                  </m:oMath>
                </a14:m>
                <a:endParaRPr lang="nl-NL" sz="2400" dirty="0" smtClean="0"/>
              </a:p>
              <a:p>
                <a14:m>
                  <m:oMath xmlns:m="http://schemas.openxmlformats.org/officeDocument/2006/math">
                    <m:sSub>
                      <m:sSubPr>
                        <m:ctrlPr>
                          <a:rPr lang="nl-NL" sz="2400" i="1" smtClean="0">
                            <a:latin typeface="Cambria Math" panose="02040503050406030204" pitchFamily="18" charset="0"/>
                          </a:rPr>
                        </m:ctrlPr>
                      </m:sSubPr>
                      <m:e>
                        <m:r>
                          <a:rPr lang="nl-NL" sz="2400" b="0" i="1" smtClean="0">
                            <a:latin typeface="Cambria Math" panose="02040503050406030204" pitchFamily="18" charset="0"/>
                          </a:rPr>
                          <m:t>𝑝</m:t>
                        </m:r>
                      </m:e>
                      <m:sub>
                        <m:r>
                          <a:rPr lang="nl-NL" sz="2400" b="0" i="1" smtClean="0">
                            <a:latin typeface="Cambria Math" panose="02040503050406030204" pitchFamily="18" charset="0"/>
                          </a:rPr>
                          <m:t>𝑖</m:t>
                        </m:r>
                      </m:sub>
                    </m:sSub>
                  </m:oMath>
                </a14:m>
                <a:r>
                  <a:rPr lang="nl-NL" sz="2400" i="1" dirty="0" smtClean="0">
                    <a:latin typeface="Cambria Math" panose="02040503050406030204" pitchFamily="18" charset="0"/>
                  </a:rPr>
                  <a:t> </a:t>
                </a:r>
                <a:r>
                  <a:rPr lang="nl-NL" sz="2400" dirty="0" smtClean="0">
                    <a:latin typeface="Cambria Math" panose="02040503050406030204" pitchFamily="18" charset="0"/>
                  </a:rPr>
                  <a:t>= Multiplier </a:t>
                </a:r>
                <a:r>
                  <a:rPr lang="nl-NL" sz="2400" dirty="0" err="1" smtClean="0">
                    <a:latin typeface="Cambria Math" panose="02040503050406030204" pitchFamily="18" charset="0"/>
                  </a:rPr>
                  <a:t>for</a:t>
                </a:r>
                <a:r>
                  <a:rPr lang="nl-NL" sz="2400" dirty="0" smtClean="0">
                    <a:latin typeface="Cambria Math" panose="02040503050406030204" pitchFamily="18" charset="0"/>
                  </a:rPr>
                  <a:t> term </a:t>
                </a:r>
                <a14:m>
                  <m:oMath xmlns:m="http://schemas.openxmlformats.org/officeDocument/2006/math">
                    <m:r>
                      <a:rPr lang="nl-NL" sz="2400" i="1" dirty="0" smtClean="0">
                        <a:latin typeface="Cambria Math" panose="02040503050406030204" pitchFamily="18" charset="0"/>
                      </a:rPr>
                      <m:t>𝑖</m:t>
                    </m:r>
                  </m:oMath>
                </a14:m>
                <a:r>
                  <a:rPr lang="nl-NL" sz="2400" dirty="0" smtClean="0">
                    <a:latin typeface="Cambria Math" panose="02040503050406030204" pitchFamily="18" charset="0"/>
                  </a:rPr>
                  <a:t> </a:t>
                </a:r>
                <a:r>
                  <a:rPr lang="nl-NL" sz="2400" dirty="0" err="1" smtClean="0">
                    <a:latin typeface="Cambria Math" panose="02040503050406030204" pitchFamily="18" charset="0"/>
                  </a:rPr>
                  <a:t>being</a:t>
                </a:r>
                <a:r>
                  <a:rPr lang="nl-NL" sz="2400" dirty="0" smtClean="0">
                    <a:latin typeface="Cambria Math" panose="02040503050406030204" pitchFamily="18" charset="0"/>
                  </a:rPr>
                  <a:t> in </a:t>
                </a:r>
                <a:r>
                  <a:rPr lang="nl-NL" sz="2400" dirty="0" err="1" smtClean="0">
                    <a:latin typeface="Cambria Math" panose="02040503050406030204" pitchFamily="18" charset="0"/>
                  </a:rPr>
                  <a:t>selected</a:t>
                </a:r>
                <a:r>
                  <a:rPr lang="nl-NL" sz="2400" dirty="0" smtClean="0">
                    <a:latin typeface="Cambria Math" panose="02040503050406030204" pitchFamily="18" charset="0"/>
                  </a:rPr>
                  <a:t> </a:t>
                </a:r>
                <a:r>
                  <a:rPr lang="nl-NL" sz="2400" dirty="0" err="1" smtClean="0">
                    <a:latin typeface="Cambria Math" panose="02040503050406030204" pitchFamily="18" charset="0"/>
                  </a:rPr>
                  <a:t>paragraph</a:t>
                </a:r>
                <a:endParaRPr lang="nl-NL" sz="2400" i="1" dirty="0" smtClean="0">
                  <a:latin typeface="Cambria Math" panose="02040503050406030204" pitchFamily="18" charset="0"/>
                </a:endParaRPr>
              </a:p>
              <a:p>
                <a14:m>
                  <m:oMath xmlns:m="http://schemas.openxmlformats.org/officeDocument/2006/math">
                    <m:sSub>
                      <m:sSubPr>
                        <m:ctrlPr>
                          <a:rPr lang="nl-NL" sz="2400" i="1" smtClean="0">
                            <a:latin typeface="Cambria Math" panose="02040503050406030204" pitchFamily="18" charset="0"/>
                          </a:rPr>
                        </m:ctrlPr>
                      </m:sSubPr>
                      <m:e>
                        <m:r>
                          <a:rPr lang="nl-NL" sz="2400" i="1">
                            <a:latin typeface="Cambria Math" panose="02040503050406030204" pitchFamily="18" charset="0"/>
                          </a:rPr>
                          <m:t>𝑆𝐶𝑆</m:t>
                        </m:r>
                      </m:e>
                      <m:sub>
                        <m:r>
                          <a:rPr lang="nl-NL" sz="2400" i="1">
                            <a:latin typeface="Cambria Math" panose="02040503050406030204" pitchFamily="18" charset="0"/>
                          </a:rPr>
                          <m:t>𝑖</m:t>
                        </m:r>
                      </m:sub>
                    </m:sSub>
                  </m:oMath>
                </a14:m>
                <a:r>
                  <a:rPr lang="nl-NL" sz="2400" dirty="0" smtClean="0"/>
                  <a:t> = </a:t>
                </a:r>
                <a:r>
                  <a:rPr lang="nl-NL" sz="2400" dirty="0">
                    <a:latin typeface="Cambria Math" panose="02040503050406030204" pitchFamily="18" charset="0"/>
                  </a:rPr>
                  <a:t>SCS score of term </a:t>
                </a:r>
                <a14:m>
                  <m:oMath xmlns:m="http://schemas.openxmlformats.org/officeDocument/2006/math">
                    <m:r>
                      <a:rPr lang="nl-NL" sz="2400" i="1" dirty="0" smtClean="0">
                        <a:latin typeface="Cambria Math" panose="02040503050406030204" pitchFamily="18" charset="0"/>
                      </a:rPr>
                      <m:t>𝑖</m:t>
                    </m:r>
                  </m:oMath>
                </a14:m>
                <a:r>
                  <a:rPr lang="nl-NL" sz="2400" dirty="0" smtClean="0"/>
                  <a:t> </a:t>
                </a:r>
                <a:r>
                  <a:rPr lang="nl-NL" sz="2400" dirty="0" err="1">
                    <a:latin typeface="Cambria Math" panose="02040503050406030204" pitchFamily="18" charset="0"/>
                  </a:rPr>
                  <a:t>with</a:t>
                </a:r>
                <a:r>
                  <a:rPr lang="nl-NL" sz="2400" dirty="0">
                    <a:latin typeface="Cambria Math" panose="02040503050406030204" pitchFamily="18" charset="0"/>
                  </a:rPr>
                  <a:t> respect </a:t>
                </a:r>
                <a:r>
                  <a:rPr lang="nl-NL" sz="2400" dirty="0" err="1">
                    <a:latin typeface="Cambria Math" panose="02040503050406030204" pitchFamily="18" charset="0"/>
                  </a:rPr>
                  <a:t>to</a:t>
                </a:r>
                <a:r>
                  <a:rPr lang="nl-NL" sz="2400" dirty="0">
                    <a:latin typeface="Cambria Math" panose="02040503050406030204" pitchFamily="18" charset="0"/>
                  </a:rPr>
                  <a:t> </a:t>
                </a:r>
                <a:r>
                  <a:rPr lang="nl-NL" sz="2400" dirty="0" err="1">
                    <a:latin typeface="Cambria Math" panose="02040503050406030204" pitchFamily="18" charset="0"/>
                  </a:rPr>
                  <a:t>selected</a:t>
                </a:r>
                <a:r>
                  <a:rPr lang="nl-NL" sz="2400" dirty="0">
                    <a:latin typeface="Cambria Math" panose="02040503050406030204" pitchFamily="18" charset="0"/>
                  </a:rPr>
                  <a:t> term(s)</a:t>
                </a:r>
                <a:endParaRPr lang="nl-NL" sz="2400" dirty="0">
                  <a:latin typeface="Cambria Math" panose="02040503050406030204" pitchFamily="18" charset="0"/>
                </a:endParaRPr>
              </a:p>
            </p:txBody>
          </p:sp>
        </mc:Choice>
        <mc:Fallback>
          <p:sp>
            <p:nvSpPr>
              <p:cNvPr id="7" name="Content Placeholder 6"/>
              <p:cNvSpPr>
                <a:spLocks noGrp="1" noRot="1" noChangeAspect="1" noMove="1" noResize="1" noEditPoints="1" noAdjustHandles="1" noChangeArrowheads="1" noChangeShapeType="1" noTextEdit="1"/>
              </p:cNvSpPr>
              <p:nvPr>
                <p:ph idx="1"/>
              </p:nvPr>
            </p:nvSpPr>
            <p:spPr>
              <a:xfrm>
                <a:off x="539462" y="1420091"/>
                <a:ext cx="8065077" cy="3927764"/>
              </a:xfrm>
              <a:blipFill rotWithShape="0">
                <a:blip r:embed="rId2"/>
                <a:stretch>
                  <a:fillRect l="-982"/>
                </a:stretch>
              </a:blipFill>
            </p:spPr>
            <p:txBody>
              <a:bodyPr/>
              <a:lstStyle/>
              <a:p>
                <a:r>
                  <a:rPr lang="nl-NL">
                    <a:noFill/>
                  </a:rPr>
                  <a:t> </a:t>
                </a:r>
              </a:p>
            </p:txBody>
          </p:sp>
        </mc:Fallback>
      </mc:AlternateContent>
      <p:sp>
        <p:nvSpPr>
          <p:cNvPr id="8" name="TextBox 7"/>
          <p:cNvSpPr txBox="1"/>
          <p:nvPr/>
        </p:nvSpPr>
        <p:spPr>
          <a:xfrm>
            <a:off x="2635827" y="5583382"/>
            <a:ext cx="3872346" cy="584775"/>
          </a:xfrm>
          <a:prstGeom prst="rect">
            <a:avLst/>
          </a:prstGeom>
          <a:noFill/>
        </p:spPr>
        <p:txBody>
          <a:bodyPr wrap="square" rtlCol="0">
            <a:spAutoFit/>
          </a:bodyPr>
          <a:lstStyle/>
          <a:p>
            <a:pPr algn="ctr"/>
            <a:r>
              <a:rPr lang="nl-NL" sz="3200" dirty="0" smtClean="0"/>
              <a:t>Returns </a:t>
            </a:r>
            <a:r>
              <a:rPr lang="nl-NL" sz="3200" dirty="0" err="1" smtClean="0"/>
              <a:t>one</a:t>
            </a:r>
            <a:r>
              <a:rPr lang="nl-NL" sz="3200" dirty="0" smtClean="0"/>
              <a:t> score</a:t>
            </a:r>
            <a:endParaRPr lang="nl-NL" sz="3200" dirty="0"/>
          </a:p>
        </p:txBody>
      </p:sp>
    </p:spTree>
    <p:extLst>
      <p:ext uri="{BB962C8B-B14F-4D97-AF65-F5344CB8AC3E}">
        <p14:creationId xmlns:p14="http://schemas.microsoft.com/office/powerpoint/2010/main" val="33358664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Adding</a:t>
            </a:r>
            <a:r>
              <a:rPr lang="nl-NL" dirty="0" smtClean="0"/>
              <a:t> </a:t>
            </a:r>
            <a:r>
              <a:rPr lang="nl-NL" dirty="0" err="1" smtClean="0"/>
              <a:t>Diversity</a:t>
            </a:r>
            <a:endParaRPr lang="nl-NL" dirty="0"/>
          </a:p>
        </p:txBody>
      </p:sp>
      <p:sp>
        <p:nvSpPr>
          <p:cNvPr id="3" name="Content Placeholder 2"/>
          <p:cNvSpPr>
            <a:spLocks noGrp="1"/>
          </p:cNvSpPr>
          <p:nvPr>
            <p:ph idx="1"/>
          </p:nvPr>
        </p:nvSpPr>
        <p:spPr>
          <a:xfrm>
            <a:off x="628650" y="1513898"/>
            <a:ext cx="4476750" cy="758248"/>
          </a:xfrm>
        </p:spPr>
        <p:txBody>
          <a:bodyPr/>
          <a:lstStyle/>
          <a:p>
            <a:pPr marL="0" indent="0">
              <a:buNone/>
            </a:pPr>
            <a:r>
              <a:rPr lang="nl-NL" dirty="0" err="1" smtClean="0"/>
              <a:t>Maximal</a:t>
            </a:r>
            <a:r>
              <a:rPr lang="nl-NL" dirty="0" smtClean="0"/>
              <a:t> </a:t>
            </a:r>
            <a:r>
              <a:rPr lang="nl-NL" dirty="0" err="1" smtClean="0"/>
              <a:t>Marginal</a:t>
            </a:r>
            <a:r>
              <a:rPr lang="nl-NL" dirty="0" smtClean="0"/>
              <a:t> </a:t>
            </a:r>
            <a:r>
              <a:rPr lang="nl-NL" dirty="0" err="1" smtClean="0"/>
              <a:t>Relevance</a:t>
            </a:r>
            <a:endParaRPr lang="nl-NL" dirty="0"/>
          </a:p>
        </p:txBody>
      </p:sp>
      <p:sp>
        <p:nvSpPr>
          <p:cNvPr id="4" name="TextBox 3"/>
          <p:cNvSpPr txBox="1"/>
          <p:nvPr/>
        </p:nvSpPr>
        <p:spPr>
          <a:xfrm>
            <a:off x="762000" y="2881745"/>
            <a:ext cx="7239000" cy="369332"/>
          </a:xfrm>
          <a:prstGeom prst="rect">
            <a:avLst/>
          </a:prstGeom>
          <a:noFill/>
        </p:spPr>
        <p:txBody>
          <a:bodyPr wrap="square" rtlCol="0">
            <a:spAutoFit/>
          </a:bodyPr>
          <a:lstStyle/>
          <a:p>
            <a:pPr algn="ctr"/>
            <a:r>
              <a:rPr lang="nl-NL" dirty="0" smtClean="0"/>
              <a:t>Max </a:t>
            </a:r>
            <a:r>
              <a:rPr lang="nl-NL" dirty="0" err="1" smtClean="0"/>
              <a:t>Relevance</a:t>
            </a:r>
            <a:r>
              <a:rPr lang="nl-NL" dirty="0" smtClean="0"/>
              <a:t>                        </a:t>
            </a:r>
            <a:r>
              <a:rPr lang="nl-NL" dirty="0" err="1" smtClean="0"/>
              <a:t>vs</a:t>
            </a:r>
            <a:r>
              <a:rPr lang="nl-NL" dirty="0" smtClean="0"/>
              <a:t>                        </a:t>
            </a:r>
            <a:r>
              <a:rPr lang="nl-NL" dirty="0" smtClean="0"/>
              <a:t>Min </a:t>
            </a:r>
            <a:r>
              <a:rPr lang="nl-NL" dirty="0" err="1" smtClean="0"/>
              <a:t>Relevance</a:t>
            </a:r>
            <a:endParaRPr lang="nl-NL" dirty="0"/>
          </a:p>
        </p:txBody>
      </p:sp>
      <p:pic>
        <p:nvPicPr>
          <p:cNvPr id="5" name="Picture 4"/>
          <p:cNvPicPr>
            <a:picLocks noChangeAspect="1"/>
          </p:cNvPicPr>
          <p:nvPr/>
        </p:nvPicPr>
        <p:blipFill>
          <a:blip r:embed="rId2"/>
          <a:stretch>
            <a:fillRect/>
          </a:stretch>
        </p:blipFill>
        <p:spPr>
          <a:xfrm>
            <a:off x="905778" y="3530110"/>
            <a:ext cx="3007302" cy="2843984"/>
          </a:xfrm>
          <a:prstGeom prst="rect">
            <a:avLst/>
          </a:prstGeom>
        </p:spPr>
      </p:pic>
      <p:pic>
        <p:nvPicPr>
          <p:cNvPr id="6" name="Picture 5"/>
          <p:cNvPicPr>
            <a:picLocks noChangeAspect="1"/>
          </p:cNvPicPr>
          <p:nvPr/>
        </p:nvPicPr>
        <p:blipFill>
          <a:blip r:embed="rId3"/>
          <a:stretch>
            <a:fillRect/>
          </a:stretch>
        </p:blipFill>
        <p:spPr>
          <a:xfrm>
            <a:off x="4833624" y="3821493"/>
            <a:ext cx="1895956" cy="1210108"/>
          </a:xfrm>
          <a:prstGeom prst="rect">
            <a:avLst/>
          </a:prstGeom>
        </p:spPr>
      </p:pic>
      <p:pic>
        <p:nvPicPr>
          <p:cNvPr id="9" name="Picture 8"/>
          <p:cNvPicPr>
            <a:picLocks noChangeAspect="1"/>
          </p:cNvPicPr>
          <p:nvPr/>
        </p:nvPicPr>
        <p:blipFill>
          <a:blip r:embed="rId4"/>
          <a:stretch>
            <a:fillRect/>
          </a:stretch>
        </p:blipFill>
        <p:spPr>
          <a:xfrm>
            <a:off x="5105400" y="4798516"/>
            <a:ext cx="1980687" cy="1009388"/>
          </a:xfrm>
          <a:prstGeom prst="rect">
            <a:avLst/>
          </a:prstGeom>
        </p:spPr>
      </p:pic>
      <p:pic>
        <p:nvPicPr>
          <p:cNvPr id="7" name="Picture 6"/>
          <p:cNvPicPr>
            <a:picLocks noChangeAspect="1"/>
          </p:cNvPicPr>
          <p:nvPr/>
        </p:nvPicPr>
        <p:blipFill>
          <a:blip r:embed="rId5"/>
          <a:stretch>
            <a:fillRect/>
          </a:stretch>
        </p:blipFill>
        <p:spPr>
          <a:xfrm>
            <a:off x="5923370" y="4722949"/>
            <a:ext cx="2467497" cy="966160"/>
          </a:xfrm>
          <a:prstGeom prst="rect">
            <a:avLst/>
          </a:prstGeom>
        </p:spPr>
      </p:pic>
      <p:pic>
        <p:nvPicPr>
          <p:cNvPr id="8" name="Picture 7"/>
          <p:cNvPicPr>
            <a:picLocks noChangeAspect="1"/>
          </p:cNvPicPr>
          <p:nvPr/>
        </p:nvPicPr>
        <p:blipFill>
          <a:blip r:embed="rId6"/>
          <a:stretch>
            <a:fillRect/>
          </a:stretch>
        </p:blipFill>
        <p:spPr>
          <a:xfrm>
            <a:off x="6549737" y="3530110"/>
            <a:ext cx="1728670" cy="1481717"/>
          </a:xfrm>
          <a:prstGeom prst="rect">
            <a:avLst/>
          </a:prstGeom>
        </p:spPr>
      </p:pic>
      <p:sp>
        <p:nvSpPr>
          <p:cNvPr id="10" name="TextBox 9"/>
          <p:cNvSpPr txBox="1"/>
          <p:nvPr/>
        </p:nvSpPr>
        <p:spPr>
          <a:xfrm>
            <a:off x="968559" y="4184340"/>
            <a:ext cx="2565991" cy="1077218"/>
          </a:xfrm>
          <a:prstGeom prst="rect">
            <a:avLst/>
          </a:prstGeom>
          <a:noFill/>
        </p:spPr>
        <p:txBody>
          <a:bodyPr wrap="square" rtlCol="0">
            <a:spAutoFit/>
          </a:bodyPr>
          <a:lstStyle/>
          <a:p>
            <a:pPr algn="ctr"/>
            <a:r>
              <a:rPr lang="nl-NL" sz="3200" b="1" dirty="0" smtClean="0">
                <a:ln w="19050">
                  <a:solidFill>
                    <a:schemeClr val="tx1"/>
                  </a:solidFill>
                </a:ln>
                <a:solidFill>
                  <a:schemeClr val="bg1"/>
                </a:solidFill>
              </a:rPr>
              <a:t>Original document</a:t>
            </a:r>
            <a:endParaRPr lang="nl-NL" sz="3200" b="1" dirty="0">
              <a:ln w="19050">
                <a:solidFill>
                  <a:schemeClr val="tx1"/>
                </a:solidFill>
              </a:ln>
              <a:solidFill>
                <a:schemeClr val="bg1"/>
              </a:solidFill>
            </a:endParaRPr>
          </a:p>
        </p:txBody>
      </p:sp>
      <p:sp>
        <p:nvSpPr>
          <p:cNvPr id="11" name="TextBox 10"/>
          <p:cNvSpPr txBox="1"/>
          <p:nvPr/>
        </p:nvSpPr>
        <p:spPr>
          <a:xfrm>
            <a:off x="5423547" y="4311766"/>
            <a:ext cx="2565991" cy="584775"/>
          </a:xfrm>
          <a:prstGeom prst="rect">
            <a:avLst/>
          </a:prstGeom>
          <a:noFill/>
        </p:spPr>
        <p:txBody>
          <a:bodyPr wrap="square" rtlCol="0">
            <a:spAutoFit/>
          </a:bodyPr>
          <a:lstStyle/>
          <a:p>
            <a:pPr algn="ctr"/>
            <a:r>
              <a:rPr lang="nl-NL" sz="3200" b="1" dirty="0" err="1" smtClean="0">
                <a:ln w="19050">
                  <a:solidFill>
                    <a:schemeClr val="tx1"/>
                  </a:solidFill>
                </a:ln>
                <a:solidFill>
                  <a:schemeClr val="bg1"/>
                </a:solidFill>
              </a:rPr>
              <a:t>Other</a:t>
            </a:r>
            <a:r>
              <a:rPr lang="nl-NL" sz="3200" b="1" dirty="0" smtClean="0">
                <a:ln w="19050">
                  <a:solidFill>
                    <a:schemeClr val="tx1"/>
                  </a:solidFill>
                </a:ln>
                <a:solidFill>
                  <a:schemeClr val="bg1"/>
                </a:solidFill>
              </a:rPr>
              <a:t> </a:t>
            </a:r>
            <a:r>
              <a:rPr lang="nl-NL" sz="3200" b="1" dirty="0" err="1" smtClean="0">
                <a:ln w="19050">
                  <a:solidFill>
                    <a:schemeClr val="tx1"/>
                  </a:solidFill>
                </a:ln>
                <a:solidFill>
                  <a:schemeClr val="bg1"/>
                </a:solidFill>
              </a:rPr>
              <a:t>results</a:t>
            </a:r>
            <a:endParaRPr lang="nl-NL" sz="3200" b="1" dirty="0">
              <a:ln w="19050">
                <a:solidFill>
                  <a:schemeClr val="tx1"/>
                </a:solidFill>
              </a:ln>
              <a:solidFill>
                <a:schemeClr val="bg1"/>
              </a:solidFill>
            </a:endParaRPr>
          </a:p>
        </p:txBody>
      </p:sp>
    </p:spTree>
    <p:extLst>
      <p:ext uri="{BB962C8B-B14F-4D97-AF65-F5344CB8AC3E}">
        <p14:creationId xmlns:p14="http://schemas.microsoft.com/office/powerpoint/2010/main" val="15744094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TotalTime>
  <Words>124</Words>
  <Application>Microsoft Office PowerPoint</Application>
  <PresentationFormat>On-screen Show (4:3)</PresentationFormat>
  <Paragraphs>47</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Cambria Math</vt:lpstr>
      <vt:lpstr>Times New Roman</vt:lpstr>
      <vt:lpstr>Office Theme</vt:lpstr>
      <vt:lpstr>Ranking Articles</vt:lpstr>
      <vt:lpstr>Entity extraction</vt:lpstr>
      <vt:lpstr>Relevance</vt:lpstr>
      <vt:lpstr>SCS Connector</vt:lpstr>
      <vt:lpstr>Ranking Articles</vt:lpstr>
      <vt:lpstr>Adding Diversity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Ranking Articles</dc:title>
  <dc:creator>Wiebe</dc:creator>
  <cp:lastModifiedBy>Wiebe</cp:lastModifiedBy>
  <cp:revision>7</cp:revision>
  <dcterms:created xsi:type="dcterms:W3CDTF">2015-04-01T14:25:59Z</dcterms:created>
  <dcterms:modified xsi:type="dcterms:W3CDTF">2015-04-01T15:30:04Z</dcterms:modified>
</cp:coreProperties>
</file>