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6" r:id="rId3"/>
    <p:sldId id="257" r:id="rId4"/>
    <p:sldId id="258" r:id="rId5"/>
    <p:sldId id="262" r:id="rId6"/>
    <p:sldId id="263" r:id="rId7"/>
    <p:sldId id="260" r:id="rId8"/>
    <p:sldId id="261" r:id="rId9"/>
    <p:sldId id="259" r:id="rId10"/>
    <p:sldId id="265" r:id="rId11"/>
    <p:sldId id="271" r:id="rId12"/>
    <p:sldId id="267" r:id="rId13"/>
    <p:sldId id="268" r:id="rId14"/>
    <p:sldId id="270" r:id="rId15"/>
    <p:sldId id="275" r:id="rId16"/>
    <p:sldId id="273" r:id="rId17"/>
    <p:sldId id="272" r:id="rId18"/>
    <p:sldId id="274" r:id="rId19"/>
    <p:sldId id="277" r:id="rId20"/>
    <p:sldId id="276" r:id="rId21"/>
    <p:sldId id="278" r:id="rId22"/>
    <p:sldId id="279" r:id="rId23"/>
    <p:sldId id="280" r:id="rId24"/>
    <p:sldId id="281" r:id="rId25"/>
    <p:sldId id="283" r:id="rId26"/>
    <p:sldId id="282" r:id="rId27"/>
    <p:sldId id="284" r:id="rId28"/>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7" autoAdjust="0"/>
    <p:restoredTop sz="88847" autoAdjust="0"/>
  </p:normalViewPr>
  <p:slideViewPr>
    <p:cSldViewPr snapToGrid="0" snapToObjects="1">
      <p:cViewPr varScale="1">
        <p:scale>
          <a:sx n="92" d="100"/>
          <a:sy n="92" d="100"/>
        </p:scale>
        <p:origin x="-128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Titelstijl van model bewerken</a:t>
            </a:r>
            <a:endParaRPr lang="nl-NL"/>
          </a:p>
        </p:txBody>
      </p:sp>
      <p:sp>
        <p:nvSpPr>
          <p:cNvPr id="3" name="Sub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titelstijl van het model te bewerken</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05-04-15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328475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05-04-15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412389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05-04-15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82215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inhoud 2"/>
          <p:cNvSpPr>
            <a:spLocks noGrp="1"/>
          </p:cNvSpPr>
          <p:nvPr>
            <p:ph idx="1"/>
          </p:nvPr>
        </p:nvSpPr>
        <p:spPr/>
        <p:txBody>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05-04-15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17155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Titelstijl van model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tekststijl van het model te bewerken</a:t>
            </a:r>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05-04-15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43605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05-04-15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334828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23147F37-A102-294C-8CE0-32EFA4497810}" type="datetimeFigureOut">
              <a:rPr lang="nl-NL" smtClean="0"/>
              <a:t>05-04-15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33065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datum 2"/>
          <p:cNvSpPr>
            <a:spLocks noGrp="1"/>
          </p:cNvSpPr>
          <p:nvPr>
            <p:ph type="dt" sz="half" idx="10"/>
          </p:nvPr>
        </p:nvSpPr>
        <p:spPr/>
        <p:txBody>
          <a:bodyPr/>
          <a:lstStyle/>
          <a:p>
            <a:fld id="{23147F37-A102-294C-8CE0-32EFA4497810}" type="datetimeFigureOut">
              <a:rPr lang="nl-NL" smtClean="0"/>
              <a:t>05-04-15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75599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23147F37-A102-294C-8CE0-32EFA4497810}" type="datetimeFigureOut">
              <a:rPr lang="nl-NL" smtClean="0"/>
              <a:t>05-04-15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131902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tekststijl van het model te bewerken</a:t>
            </a:r>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05-04-15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86557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Titelstijl van model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tekststijl van het model te bewerken</a:t>
            </a:r>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05-04-15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13438536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0">
              <a:schemeClr val="bg1"/>
            </a:gs>
            <a:gs pos="0">
              <a:srgbClr val="0000FF">
                <a:alpha val="24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Titelstijl van model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47F37-A102-294C-8CE0-32EFA4497810}" type="datetimeFigureOut">
              <a:rPr lang="nl-NL" smtClean="0"/>
              <a:t>05-04-15</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99D9F-AA98-2F4A-8629-7F43DD8FDCB7}" type="slidenum">
              <a:rPr lang="nl-NL" smtClean="0"/>
              <a:t>‹nr.›</a:t>
            </a:fld>
            <a:endParaRPr lang="nl-NL"/>
          </a:p>
        </p:txBody>
      </p:sp>
    </p:spTree>
    <p:extLst>
      <p:ext uri="{BB962C8B-B14F-4D97-AF65-F5344CB8AC3E}">
        <p14:creationId xmlns:p14="http://schemas.microsoft.com/office/powerpoint/2010/main" val="770235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2.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http://www.bloomberg.com/news/articles/2014-06-21/google-s-nest-buying-security-company-dropcam-for-555-mill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115" y="3581583"/>
            <a:ext cx="7947446" cy="1023584"/>
          </a:xfrm>
        </p:spPr>
        <p:txBody>
          <a:bodyPr>
            <a:normAutofit fontScale="90000"/>
          </a:bodyPr>
          <a:lstStyle/>
          <a:p>
            <a:r>
              <a:rPr lang="en-US" dirty="0" err="1" smtClean="0">
                <a:solidFill>
                  <a:srgbClr val="008000"/>
                </a:solidFill>
                <a:latin typeface="Chalkduster"/>
                <a:cs typeface="Chalkduster"/>
              </a:rPr>
              <a:t>SKiIR</a:t>
            </a:r>
            <a:r>
              <a:rPr lang="en-US" dirty="0" smtClean="0">
                <a:solidFill>
                  <a:srgbClr val="008000"/>
                </a:solidFill>
                <a:latin typeface="Chalkduster"/>
                <a:cs typeface="Chalkduster"/>
              </a:rPr>
              <a:t> </a:t>
            </a:r>
            <a:br>
              <a:rPr lang="en-US" dirty="0" smtClean="0">
                <a:solidFill>
                  <a:srgbClr val="008000"/>
                </a:solidFill>
                <a:latin typeface="Chalkduster"/>
                <a:cs typeface="Chalkduster"/>
              </a:rPr>
            </a:br>
            <a:r>
              <a:rPr lang="en-US" sz="2400" u="sng" dirty="0" smtClean="0">
                <a:solidFill>
                  <a:srgbClr val="1F497D"/>
                </a:solidFill>
                <a:latin typeface="Chalkduster"/>
                <a:cs typeface="Chalkduster"/>
              </a:rPr>
              <a:t>Explanation Retrieval</a:t>
            </a:r>
            <a:endParaRPr lang="nl-NL" sz="2400" u="sng" dirty="0">
              <a:solidFill>
                <a:srgbClr val="1F497D"/>
              </a:solidFill>
            </a:endParaRPr>
          </a:p>
        </p:txBody>
      </p:sp>
      <p:sp>
        <p:nvSpPr>
          <p:cNvPr id="3" name="Tijdelijke aanduiding voor inhoud 2"/>
          <p:cNvSpPr>
            <a:spLocks noGrp="1"/>
          </p:cNvSpPr>
          <p:nvPr>
            <p:ph idx="1"/>
          </p:nvPr>
        </p:nvSpPr>
        <p:spPr>
          <a:xfrm>
            <a:off x="3067532" y="4654481"/>
            <a:ext cx="3310467" cy="2344383"/>
          </a:xfrm>
        </p:spPr>
        <p:txBody>
          <a:bodyPr>
            <a:normAutofit/>
          </a:bodyPr>
          <a:lstStyle/>
          <a:p>
            <a:pPr marL="0" indent="0" algn="ctr">
              <a:buNone/>
            </a:pPr>
            <a:r>
              <a:rPr lang="nl-NL" sz="2000" i="1" dirty="0" smtClean="0"/>
              <a:t>Ruben Verboon</a:t>
            </a:r>
          </a:p>
          <a:p>
            <a:pPr marL="0" indent="0" algn="ctr">
              <a:buNone/>
            </a:pPr>
            <a:r>
              <a:rPr lang="nl-NL" sz="2000" i="1" dirty="0" smtClean="0"/>
              <a:t>Herman Banken</a:t>
            </a:r>
          </a:p>
          <a:p>
            <a:pPr marL="0" indent="0" algn="ctr">
              <a:buNone/>
            </a:pPr>
            <a:r>
              <a:rPr lang="nl-NL" sz="2000" i="1" dirty="0" smtClean="0"/>
              <a:t>Wiebe van Geest</a:t>
            </a:r>
          </a:p>
          <a:p>
            <a:pPr marL="0" indent="0" algn="ctr">
              <a:buNone/>
            </a:pPr>
            <a:r>
              <a:rPr lang="nl-NL" sz="2000" i="1" dirty="0" smtClean="0"/>
              <a:t>Kors van Loon</a:t>
            </a:r>
          </a:p>
          <a:p>
            <a:pPr marL="0" indent="0" algn="ctr">
              <a:buNone/>
            </a:pPr>
            <a:r>
              <a:rPr lang="nl-NL" sz="2000" i="1" dirty="0" smtClean="0"/>
              <a:t>Maarten Steinfort </a:t>
            </a:r>
            <a:endParaRPr lang="nl-NL" sz="2000" i="1" dirty="0"/>
          </a:p>
        </p:txBody>
      </p:sp>
      <p:sp>
        <p:nvSpPr>
          <p:cNvPr id="4" name="Tekstvak 3"/>
          <p:cNvSpPr txBox="1"/>
          <p:nvPr/>
        </p:nvSpPr>
        <p:spPr>
          <a:xfrm>
            <a:off x="3307106" y="2076945"/>
            <a:ext cx="2978299" cy="1477328"/>
          </a:xfrm>
          <a:prstGeom prst="rect">
            <a:avLst/>
          </a:prstGeom>
          <a:noFill/>
        </p:spPr>
        <p:txBody>
          <a:bodyPr wrap="none" rtlCol="0">
            <a:spAutoFit/>
          </a:bodyPr>
          <a:lstStyle/>
          <a:p>
            <a:pPr algn="ctr"/>
            <a:r>
              <a:rPr lang="en-US" b="1" dirty="0" smtClean="0"/>
              <a:t>Course: </a:t>
            </a:r>
            <a:r>
              <a:rPr lang="en-US" dirty="0" smtClean="0"/>
              <a:t>Information Retrieval </a:t>
            </a:r>
          </a:p>
          <a:p>
            <a:pPr algn="ctr"/>
            <a:r>
              <a:rPr lang="en-US" b="1" dirty="0" smtClean="0"/>
              <a:t>Lecturer: </a:t>
            </a:r>
            <a:r>
              <a:rPr lang="en-US" dirty="0" smtClean="0"/>
              <a:t>Alessandro </a:t>
            </a:r>
            <a:r>
              <a:rPr lang="en-US" dirty="0" err="1" smtClean="0"/>
              <a:t>Bozzon</a:t>
            </a:r>
            <a:r>
              <a:rPr lang="en-US" dirty="0" smtClean="0"/>
              <a:t> </a:t>
            </a:r>
          </a:p>
          <a:p>
            <a:pPr algn="ctr"/>
            <a:r>
              <a:rPr lang="en-US" b="1" dirty="0" smtClean="0"/>
              <a:t>Date: </a:t>
            </a:r>
            <a:r>
              <a:rPr lang="en-US" dirty="0" smtClean="0"/>
              <a:t>April 7, 2015</a:t>
            </a:r>
          </a:p>
          <a:p>
            <a:pPr algn="ctr"/>
            <a:endParaRPr lang="en-US" dirty="0" smtClean="0"/>
          </a:p>
          <a:p>
            <a:pPr algn="ctr"/>
            <a:r>
              <a:rPr lang="en-US" b="1" dirty="0" smtClean="0"/>
              <a:t>Team 7:</a:t>
            </a:r>
            <a:endParaRPr lang="en-US" b="1" dirty="0"/>
          </a:p>
        </p:txBody>
      </p:sp>
      <p:pic>
        <p:nvPicPr>
          <p:cNvPr id="6" name="Afbeelding 5" descr="TU_d_line_P1_colo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78" y="327004"/>
            <a:ext cx="5318760" cy="1487424"/>
          </a:xfrm>
          <a:prstGeom prst="rect">
            <a:avLst/>
          </a:prstGeom>
        </p:spPr>
      </p:pic>
    </p:spTree>
    <p:extLst>
      <p:ext uri="{BB962C8B-B14F-4D97-AF65-F5344CB8AC3E}">
        <p14:creationId xmlns:p14="http://schemas.microsoft.com/office/powerpoint/2010/main" val="3117525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871953" cy="523220"/>
          </a:xfrm>
          <a:prstGeom prst="rect">
            <a:avLst/>
          </a:prstGeom>
          <a:noFill/>
        </p:spPr>
        <p:txBody>
          <a:bodyPr wrap="none" rtlCol="0">
            <a:spAutoFit/>
          </a:bodyPr>
          <a:lstStyle/>
          <a:p>
            <a:r>
              <a:rPr lang="en-US" sz="2800" b="1" dirty="0" smtClean="0">
                <a:solidFill>
                  <a:schemeClr val="tx2"/>
                </a:solidFill>
              </a:rPr>
              <a:t>Goal</a:t>
            </a:r>
            <a:endParaRPr lang="en-US" sz="2800" b="1" dirty="0">
              <a:solidFill>
                <a:schemeClr val="tx2"/>
              </a:solidFill>
            </a:endParaRPr>
          </a:p>
        </p:txBody>
      </p:sp>
      <p:sp>
        <p:nvSpPr>
          <p:cNvPr id="5" name="Tekstvak 4"/>
          <p:cNvSpPr txBox="1"/>
          <p:nvPr/>
        </p:nvSpPr>
        <p:spPr>
          <a:xfrm>
            <a:off x="454778" y="821065"/>
            <a:ext cx="7746056" cy="2062103"/>
          </a:xfrm>
          <a:prstGeom prst="rect">
            <a:avLst/>
          </a:prstGeom>
          <a:noFill/>
        </p:spPr>
        <p:txBody>
          <a:bodyPr wrap="none" rtlCol="0">
            <a:spAutoFit/>
          </a:bodyPr>
          <a:lstStyle/>
          <a:p>
            <a:r>
              <a:rPr lang="en-US" sz="2000" dirty="0" smtClean="0"/>
              <a:t>To</a:t>
            </a:r>
            <a:r>
              <a:rPr lang="en-US" sz="2400" dirty="0" smtClean="0"/>
              <a:t> </a:t>
            </a:r>
            <a:r>
              <a:rPr lang="en-US" sz="2800" b="1" dirty="0" smtClean="0"/>
              <a:t>broaden the audience </a:t>
            </a:r>
            <a:r>
              <a:rPr lang="en-US" sz="2000" dirty="0" smtClean="0"/>
              <a:t>of our news website by</a:t>
            </a:r>
          </a:p>
          <a:p>
            <a:endParaRPr lang="en-US" sz="2400" dirty="0"/>
          </a:p>
          <a:p>
            <a:r>
              <a:rPr lang="en-US" sz="2400" dirty="0"/>
              <a:t> </a:t>
            </a:r>
            <a:r>
              <a:rPr lang="en-US" sz="2400" dirty="0" smtClean="0"/>
              <a:t>		</a:t>
            </a:r>
            <a:r>
              <a:rPr lang="en-US" sz="2800" b="1" dirty="0" smtClean="0"/>
              <a:t>explaining ‘complex’ terms </a:t>
            </a:r>
            <a:r>
              <a:rPr lang="en-US" sz="2000" dirty="0" smtClean="0"/>
              <a:t>with online annotations.</a:t>
            </a:r>
          </a:p>
          <a:p>
            <a:endParaRPr lang="en-US" sz="2400" dirty="0" smtClean="0"/>
          </a:p>
          <a:p>
            <a:endParaRPr lang="en-US" sz="2400" dirty="0"/>
          </a:p>
        </p:txBody>
      </p:sp>
      <p:sp>
        <p:nvSpPr>
          <p:cNvPr id="2" name="Tekstvak 1"/>
          <p:cNvSpPr txBox="1"/>
          <p:nvPr/>
        </p:nvSpPr>
        <p:spPr>
          <a:xfrm>
            <a:off x="2347858" y="5071580"/>
            <a:ext cx="6497115" cy="954107"/>
          </a:xfrm>
          <a:prstGeom prst="rect">
            <a:avLst/>
          </a:prstGeom>
          <a:noFill/>
        </p:spPr>
        <p:txBody>
          <a:bodyPr wrap="none" rtlCol="0">
            <a:spAutoFit/>
          </a:bodyPr>
          <a:lstStyle/>
          <a:p>
            <a:r>
              <a:rPr lang="en-US" sz="2800" dirty="0" smtClean="0">
                <a:solidFill>
                  <a:srgbClr val="FF0000"/>
                </a:solidFill>
                <a:latin typeface="Chalkduster"/>
                <a:cs typeface="Chalkduster"/>
              </a:rPr>
              <a:t>But… </a:t>
            </a:r>
          </a:p>
          <a:p>
            <a:r>
              <a:rPr lang="en-US" sz="2800" dirty="0" smtClean="0">
                <a:solidFill>
                  <a:srgbClr val="FF0000"/>
                </a:solidFill>
                <a:latin typeface="Chalkduster"/>
                <a:cs typeface="Chalkduster"/>
              </a:rPr>
              <a:t>Human Computation is </a:t>
            </a:r>
            <a:r>
              <a:rPr lang="en-US" sz="2800" u="sng" dirty="0" smtClean="0">
                <a:solidFill>
                  <a:srgbClr val="FF0000"/>
                </a:solidFill>
                <a:latin typeface="Chalkduster"/>
                <a:cs typeface="Chalkduster"/>
              </a:rPr>
              <a:t>scarce</a:t>
            </a:r>
            <a:r>
              <a:rPr lang="en-US" sz="2800" dirty="0" smtClean="0">
                <a:solidFill>
                  <a:srgbClr val="FF0000"/>
                </a:solidFill>
                <a:latin typeface="Chalkduster"/>
                <a:cs typeface="Chalkduster"/>
              </a:rPr>
              <a:t>!!</a:t>
            </a:r>
            <a:endParaRPr lang="en-US" sz="2800" dirty="0">
              <a:solidFill>
                <a:srgbClr val="FF0000"/>
              </a:solidFill>
              <a:latin typeface="Chalkduster"/>
              <a:cs typeface="Chalkduster"/>
            </a:endParaRPr>
          </a:p>
        </p:txBody>
      </p:sp>
      <p:sp>
        <p:nvSpPr>
          <p:cNvPr id="6" name="Tekstvak 5"/>
          <p:cNvSpPr txBox="1"/>
          <p:nvPr/>
        </p:nvSpPr>
        <p:spPr>
          <a:xfrm>
            <a:off x="454778" y="2500399"/>
            <a:ext cx="6684442" cy="1015663"/>
          </a:xfrm>
          <a:prstGeom prst="rect">
            <a:avLst/>
          </a:prstGeom>
          <a:noFill/>
        </p:spPr>
        <p:txBody>
          <a:bodyPr wrap="none" rtlCol="0">
            <a:spAutoFit/>
          </a:bodyPr>
          <a:lstStyle/>
          <a:p>
            <a:pPr marL="342900" indent="-342900">
              <a:buFontTx/>
              <a:buChar char="•"/>
            </a:pPr>
            <a:r>
              <a:rPr lang="en-US" sz="2000" b="1" dirty="0" smtClean="0">
                <a:solidFill>
                  <a:srgbClr val="0000FF"/>
                </a:solidFill>
              </a:rPr>
              <a:t>Manual explanations</a:t>
            </a:r>
            <a:br>
              <a:rPr lang="en-US" sz="2000" b="1" dirty="0" smtClean="0">
                <a:solidFill>
                  <a:srgbClr val="0000FF"/>
                </a:solidFill>
              </a:rPr>
            </a:br>
            <a:r>
              <a:rPr lang="en-US" sz="2000" dirty="0" smtClean="0"/>
              <a:t>Readers explain terms that other readers don’t understand</a:t>
            </a:r>
            <a:endParaRPr lang="en-US" sz="2400" b="1" dirty="0" smtClean="0">
              <a:solidFill>
                <a:srgbClr val="0000FF"/>
              </a:solidFill>
            </a:endParaRPr>
          </a:p>
          <a:p>
            <a:endParaRPr lang="en-US" sz="2000" dirty="0" smtClean="0"/>
          </a:p>
        </p:txBody>
      </p:sp>
      <p:sp>
        <p:nvSpPr>
          <p:cNvPr id="8" name="Tekstvak 7"/>
          <p:cNvSpPr txBox="1"/>
          <p:nvPr/>
        </p:nvSpPr>
        <p:spPr>
          <a:xfrm>
            <a:off x="454778" y="3462285"/>
            <a:ext cx="5721789" cy="707886"/>
          </a:xfrm>
          <a:prstGeom prst="rect">
            <a:avLst/>
          </a:prstGeom>
          <a:noFill/>
        </p:spPr>
        <p:txBody>
          <a:bodyPr wrap="none" rtlCol="0">
            <a:spAutoFit/>
          </a:bodyPr>
          <a:lstStyle/>
          <a:p>
            <a:pPr marL="285750" indent="-285750">
              <a:buFontTx/>
              <a:buChar char="•"/>
            </a:pPr>
            <a:r>
              <a:rPr lang="en-US" sz="2000" b="1" dirty="0" smtClean="0">
                <a:solidFill>
                  <a:srgbClr val="008000"/>
                </a:solidFill>
              </a:rPr>
              <a:t>Automatic explanations</a:t>
            </a:r>
            <a:br>
              <a:rPr lang="en-US" sz="2000" b="1" dirty="0" smtClean="0">
                <a:solidFill>
                  <a:srgbClr val="008000"/>
                </a:solidFill>
              </a:rPr>
            </a:br>
            <a:r>
              <a:rPr lang="en-US" sz="2000" dirty="0" smtClean="0"/>
              <a:t>Retrieving related articles with semantic searching </a:t>
            </a:r>
            <a:endParaRPr lang="en-US" sz="2000" dirty="0"/>
          </a:p>
        </p:txBody>
      </p:sp>
    </p:spTree>
    <p:extLst>
      <p:ext uri="{BB962C8B-B14F-4D97-AF65-F5344CB8AC3E}">
        <p14:creationId xmlns:p14="http://schemas.microsoft.com/office/powerpoint/2010/main" val="3796538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238254" y="2468278"/>
            <a:ext cx="8448546" cy="25429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7200" b="1" dirty="0" err="1" smtClean="0">
                <a:solidFill>
                  <a:srgbClr val="008000"/>
                </a:solidFill>
                <a:latin typeface="Chalkduster"/>
                <a:cs typeface="Chalkduster"/>
              </a:rPr>
              <a:t>SKiIR</a:t>
            </a:r>
            <a:r>
              <a:rPr lang="en-US" sz="7200" dirty="0" smtClean="0">
                <a:solidFill>
                  <a:srgbClr val="008000"/>
                </a:solidFill>
                <a:latin typeface="Chalkduster"/>
                <a:cs typeface="Chalkduster"/>
              </a:rPr>
              <a:t> </a:t>
            </a:r>
          </a:p>
          <a:p>
            <a:r>
              <a:rPr lang="en-US" sz="6600" dirty="0" smtClean="0">
                <a:solidFill>
                  <a:srgbClr val="008000"/>
                </a:solidFill>
                <a:latin typeface="Chalkduster"/>
                <a:cs typeface="Chalkduster"/>
              </a:rPr>
              <a:t/>
            </a:r>
            <a:br>
              <a:rPr lang="en-US" sz="6600" dirty="0" smtClean="0">
                <a:solidFill>
                  <a:srgbClr val="008000"/>
                </a:solidFill>
                <a:latin typeface="Chalkduster"/>
                <a:cs typeface="Chalkduster"/>
              </a:rPr>
            </a:br>
            <a:r>
              <a:rPr lang="en-US" sz="4000" u="sng" dirty="0" smtClean="0">
                <a:solidFill>
                  <a:srgbClr val="1F497D"/>
                </a:solidFill>
                <a:latin typeface="Chalkduster"/>
                <a:cs typeface="Chalkduster"/>
              </a:rPr>
              <a:t>Explanation Retrieval</a:t>
            </a:r>
            <a:endParaRPr lang="nl-NL" sz="4000" u="sng" dirty="0">
              <a:solidFill>
                <a:srgbClr val="1F497D"/>
              </a:solidFill>
            </a:endParaRPr>
          </a:p>
        </p:txBody>
      </p:sp>
      <p:sp>
        <p:nvSpPr>
          <p:cNvPr id="6" name="Tekstvak 5"/>
          <p:cNvSpPr txBox="1"/>
          <p:nvPr/>
        </p:nvSpPr>
        <p:spPr>
          <a:xfrm>
            <a:off x="5516782" y="6102927"/>
            <a:ext cx="1300356" cy="369332"/>
          </a:xfrm>
          <a:prstGeom prst="rect">
            <a:avLst/>
          </a:prstGeom>
          <a:noFill/>
        </p:spPr>
        <p:txBody>
          <a:bodyPr wrap="none" rtlCol="0">
            <a:spAutoFit/>
          </a:bodyPr>
          <a:lstStyle/>
          <a:p>
            <a:r>
              <a:rPr lang="en-US" dirty="0" smtClean="0"/>
              <a:t>Powered by</a:t>
            </a:r>
            <a:endParaRPr lang="en-US" dirty="0"/>
          </a:p>
        </p:txBody>
      </p:sp>
      <p:pic>
        <p:nvPicPr>
          <p:cNvPr id="7" name="Afbeelding 6" descr="TU_d_line_P1_colo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138" y="5822656"/>
            <a:ext cx="2004396" cy="560542"/>
          </a:xfrm>
          <a:prstGeom prst="rect">
            <a:avLst/>
          </a:prstGeom>
        </p:spPr>
      </p:pic>
      <p:sp>
        <p:nvSpPr>
          <p:cNvPr id="8" name="Tekstvak 7"/>
          <p:cNvSpPr txBox="1"/>
          <p:nvPr/>
        </p:nvSpPr>
        <p:spPr>
          <a:xfrm>
            <a:off x="491594" y="355018"/>
            <a:ext cx="1778401" cy="646331"/>
          </a:xfrm>
          <a:prstGeom prst="rect">
            <a:avLst/>
          </a:prstGeom>
          <a:noFill/>
        </p:spPr>
        <p:txBody>
          <a:bodyPr wrap="none" rtlCol="0">
            <a:spAutoFit/>
          </a:bodyPr>
          <a:lstStyle/>
          <a:p>
            <a:r>
              <a:rPr lang="en-US" sz="3600" b="1" dirty="0" smtClean="0">
                <a:solidFill>
                  <a:srgbClr val="1F497D"/>
                </a:solidFill>
              </a:rPr>
              <a:t>Solution</a:t>
            </a:r>
            <a:endParaRPr lang="en-US" sz="3600" b="1" dirty="0">
              <a:solidFill>
                <a:srgbClr val="1F497D"/>
              </a:solidFill>
            </a:endParaRPr>
          </a:p>
        </p:txBody>
      </p:sp>
    </p:spTree>
    <p:extLst>
      <p:ext uri="{BB962C8B-B14F-4D97-AF65-F5344CB8AC3E}">
        <p14:creationId xmlns:p14="http://schemas.microsoft.com/office/powerpoint/2010/main" val="974740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365752" cy="523220"/>
          </a:xfrm>
          <a:prstGeom prst="rect">
            <a:avLst/>
          </a:prstGeom>
          <a:noFill/>
        </p:spPr>
        <p:txBody>
          <a:bodyPr wrap="none" rtlCol="0">
            <a:spAutoFit/>
          </a:bodyPr>
          <a:lstStyle/>
          <a:p>
            <a:r>
              <a:rPr lang="en-US" sz="2800" b="1" dirty="0" smtClean="0">
                <a:solidFill>
                  <a:schemeClr val="tx2"/>
                </a:solidFill>
              </a:rPr>
              <a:t>Design choices</a:t>
            </a:r>
            <a:endParaRPr lang="en-US" sz="2800" b="1" dirty="0">
              <a:solidFill>
                <a:schemeClr val="tx2"/>
              </a:solidFill>
            </a:endParaRPr>
          </a:p>
        </p:txBody>
      </p:sp>
      <p:sp>
        <p:nvSpPr>
          <p:cNvPr id="6" name="Tekstvak 5"/>
          <p:cNvSpPr txBox="1"/>
          <p:nvPr/>
        </p:nvSpPr>
        <p:spPr>
          <a:xfrm>
            <a:off x="6928956" y="297845"/>
            <a:ext cx="1071127" cy="523220"/>
          </a:xfrm>
          <a:prstGeom prst="rect">
            <a:avLst/>
          </a:prstGeom>
          <a:noFill/>
        </p:spPr>
        <p:txBody>
          <a:bodyPr wrap="none" rtlCol="0">
            <a:spAutoFit/>
          </a:bodyPr>
          <a:lstStyle/>
          <a:p>
            <a:r>
              <a:rPr lang="en-US" sz="2800" b="1" dirty="0" smtClean="0">
                <a:solidFill>
                  <a:schemeClr val="tx2"/>
                </a:solidFill>
              </a:rPr>
              <a:t>Scope</a:t>
            </a:r>
            <a:endParaRPr lang="en-US" sz="2800" b="1" dirty="0">
              <a:solidFill>
                <a:schemeClr val="tx2"/>
              </a:solidFill>
            </a:endParaRPr>
          </a:p>
        </p:txBody>
      </p:sp>
      <p:pic>
        <p:nvPicPr>
          <p:cNvPr id="2" name="Afbeelding 1"/>
          <p:cNvPicPr>
            <a:picLocks noChangeAspect="1"/>
          </p:cNvPicPr>
          <p:nvPr/>
        </p:nvPicPr>
        <p:blipFill>
          <a:blip r:embed="rId2"/>
          <a:stretch>
            <a:fillRect/>
          </a:stretch>
        </p:blipFill>
        <p:spPr>
          <a:xfrm>
            <a:off x="3947901" y="996599"/>
            <a:ext cx="1020416" cy="682623"/>
          </a:xfrm>
          <a:prstGeom prst="rect">
            <a:avLst/>
          </a:prstGeom>
        </p:spPr>
      </p:pic>
      <p:pic>
        <p:nvPicPr>
          <p:cNvPr id="3" name="Afbeelding 2"/>
          <p:cNvPicPr>
            <a:picLocks noChangeAspect="1"/>
          </p:cNvPicPr>
          <p:nvPr/>
        </p:nvPicPr>
        <p:blipFill>
          <a:blip r:embed="rId3"/>
          <a:stretch>
            <a:fillRect/>
          </a:stretch>
        </p:blipFill>
        <p:spPr>
          <a:xfrm>
            <a:off x="4837703" y="2814008"/>
            <a:ext cx="846617" cy="846617"/>
          </a:xfrm>
          <a:prstGeom prst="rect">
            <a:avLst/>
          </a:prstGeom>
        </p:spPr>
      </p:pic>
      <p:pic>
        <p:nvPicPr>
          <p:cNvPr id="8" name="Afbeelding 7"/>
          <p:cNvPicPr>
            <a:picLocks noChangeAspect="1"/>
          </p:cNvPicPr>
          <p:nvPr/>
        </p:nvPicPr>
        <p:blipFill>
          <a:blip r:embed="rId4"/>
          <a:stretch>
            <a:fillRect/>
          </a:stretch>
        </p:blipFill>
        <p:spPr>
          <a:xfrm>
            <a:off x="4086441" y="1893944"/>
            <a:ext cx="751262" cy="751262"/>
          </a:xfrm>
          <a:prstGeom prst="rect">
            <a:avLst/>
          </a:prstGeom>
        </p:spPr>
      </p:pic>
      <p:pic>
        <p:nvPicPr>
          <p:cNvPr id="11" name="Afbeelding 10" descr="AlchemyAPI-logo-220-squa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913" y="5575063"/>
            <a:ext cx="596434" cy="584852"/>
          </a:xfrm>
          <a:prstGeom prst="rect">
            <a:avLst/>
          </a:prstGeom>
        </p:spPr>
      </p:pic>
      <p:sp>
        <p:nvSpPr>
          <p:cNvPr id="12" name="Tekstvak 11"/>
          <p:cNvSpPr txBox="1"/>
          <p:nvPr/>
        </p:nvSpPr>
        <p:spPr>
          <a:xfrm>
            <a:off x="3634564" y="299357"/>
            <a:ext cx="2447325" cy="584776"/>
          </a:xfrm>
          <a:prstGeom prst="rect">
            <a:avLst/>
          </a:prstGeom>
          <a:noFill/>
        </p:spPr>
        <p:txBody>
          <a:bodyPr wrap="square" rtlCol="0">
            <a:spAutoFit/>
          </a:bodyPr>
          <a:lstStyle/>
          <a:p>
            <a:r>
              <a:rPr lang="en-US" sz="3200" dirty="0" err="1" smtClean="0">
                <a:solidFill>
                  <a:srgbClr val="008000"/>
                </a:solidFill>
                <a:latin typeface="Chalkduster"/>
                <a:cs typeface="Chalkduster"/>
              </a:rPr>
              <a:t>SKiIR</a:t>
            </a:r>
            <a:r>
              <a:rPr lang="en-US" sz="3200" dirty="0" smtClean="0">
                <a:latin typeface="+mj-lt"/>
                <a:cs typeface="Chalkduster"/>
              </a:rPr>
              <a:t>-app</a:t>
            </a:r>
            <a:endParaRPr lang="en-US" sz="3200" dirty="0">
              <a:latin typeface="+mj-lt"/>
              <a:cs typeface="Chalkduster"/>
            </a:endParaRPr>
          </a:p>
        </p:txBody>
      </p:sp>
      <p:sp>
        <p:nvSpPr>
          <p:cNvPr id="13" name="Tekstvak 12"/>
          <p:cNvSpPr txBox="1"/>
          <p:nvPr/>
        </p:nvSpPr>
        <p:spPr>
          <a:xfrm>
            <a:off x="3609347" y="5656427"/>
            <a:ext cx="338554" cy="461665"/>
          </a:xfrm>
          <a:prstGeom prst="rect">
            <a:avLst/>
          </a:prstGeom>
          <a:noFill/>
        </p:spPr>
        <p:txBody>
          <a:bodyPr wrap="none" rtlCol="0">
            <a:spAutoFit/>
          </a:bodyPr>
          <a:lstStyle/>
          <a:p>
            <a:r>
              <a:rPr lang="en-US" sz="2400" dirty="0" smtClean="0"/>
              <a:t>+</a:t>
            </a:r>
            <a:endParaRPr lang="en-US" sz="2400" dirty="0"/>
          </a:p>
        </p:txBody>
      </p:sp>
      <p:pic>
        <p:nvPicPr>
          <p:cNvPr id="14" name="Afbeelding 13"/>
          <p:cNvPicPr>
            <a:picLocks noChangeAspect="1"/>
          </p:cNvPicPr>
          <p:nvPr/>
        </p:nvPicPr>
        <p:blipFill>
          <a:blip r:embed="rId6"/>
          <a:stretch>
            <a:fillRect/>
          </a:stretch>
        </p:blipFill>
        <p:spPr>
          <a:xfrm>
            <a:off x="3911927" y="5575063"/>
            <a:ext cx="905838" cy="640032"/>
          </a:xfrm>
          <a:prstGeom prst="rect">
            <a:avLst/>
          </a:prstGeom>
        </p:spPr>
      </p:pic>
      <p:sp>
        <p:nvSpPr>
          <p:cNvPr id="16" name="Afgeronde rechthoek 15"/>
          <p:cNvSpPr/>
          <p:nvPr/>
        </p:nvSpPr>
        <p:spPr>
          <a:xfrm>
            <a:off x="2899948" y="297845"/>
            <a:ext cx="3316111" cy="6411744"/>
          </a:xfrm>
          <a:prstGeom prst="roundRect">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kstvak 16"/>
          <p:cNvSpPr txBox="1"/>
          <p:nvPr/>
        </p:nvSpPr>
        <p:spPr>
          <a:xfrm>
            <a:off x="454778" y="1100667"/>
            <a:ext cx="8220611" cy="400110"/>
          </a:xfrm>
          <a:prstGeom prst="rect">
            <a:avLst/>
          </a:prstGeom>
          <a:noFill/>
        </p:spPr>
        <p:txBody>
          <a:bodyPr wrap="square" rtlCol="0">
            <a:spAutoFit/>
          </a:bodyPr>
          <a:lstStyle/>
          <a:p>
            <a:r>
              <a:rPr lang="en-US" sz="2000" b="1" dirty="0" smtClean="0"/>
              <a:t>Web Application</a:t>
            </a:r>
            <a:r>
              <a:rPr lang="en-US" sz="2000" dirty="0" smtClean="0"/>
              <a:t>										Chrome Extension</a:t>
            </a:r>
            <a:endParaRPr lang="en-US" sz="2000" dirty="0"/>
          </a:p>
        </p:txBody>
      </p:sp>
      <p:sp>
        <p:nvSpPr>
          <p:cNvPr id="18" name="Tekstvak 17"/>
          <p:cNvSpPr txBox="1"/>
          <p:nvPr/>
        </p:nvSpPr>
        <p:spPr>
          <a:xfrm>
            <a:off x="454778" y="1893944"/>
            <a:ext cx="8220611" cy="400110"/>
          </a:xfrm>
          <a:prstGeom prst="rect">
            <a:avLst/>
          </a:prstGeom>
          <a:noFill/>
        </p:spPr>
        <p:txBody>
          <a:bodyPr wrap="square" rtlCol="0">
            <a:spAutoFit/>
          </a:bodyPr>
          <a:lstStyle/>
          <a:p>
            <a:r>
              <a:rPr lang="en-US" sz="2000" b="1" dirty="0" smtClean="0"/>
              <a:t>News articles</a:t>
            </a:r>
            <a:r>
              <a:rPr lang="en-US" sz="2000" dirty="0" smtClean="0"/>
              <a:t>									</a:t>
            </a:r>
            <a:r>
              <a:rPr lang="en-US" sz="2000" dirty="0"/>
              <a:t>	</a:t>
            </a:r>
            <a:r>
              <a:rPr lang="en-US" sz="2000" dirty="0" smtClean="0"/>
              <a:t>	Bloomberg</a:t>
            </a:r>
            <a:endParaRPr lang="en-US" sz="2000" dirty="0"/>
          </a:p>
        </p:txBody>
      </p:sp>
      <p:sp>
        <p:nvSpPr>
          <p:cNvPr id="20" name="Tekstvak 19"/>
          <p:cNvSpPr txBox="1"/>
          <p:nvPr/>
        </p:nvSpPr>
        <p:spPr>
          <a:xfrm>
            <a:off x="454778" y="5314188"/>
            <a:ext cx="8220611" cy="1015663"/>
          </a:xfrm>
          <a:prstGeom prst="rect">
            <a:avLst/>
          </a:prstGeom>
          <a:noFill/>
        </p:spPr>
        <p:txBody>
          <a:bodyPr wrap="square" rtlCol="0">
            <a:spAutoFit/>
          </a:bodyPr>
          <a:lstStyle/>
          <a:p>
            <a:r>
              <a:rPr lang="en-US" sz="2000" dirty="0" smtClean="0"/>
              <a:t>		</a:t>
            </a:r>
            <a:r>
              <a:rPr lang="en-US" sz="2000" dirty="0" smtClean="0"/>
              <a:t>												</a:t>
            </a:r>
            <a:r>
              <a:rPr lang="en-US" sz="2000" dirty="0" err="1" smtClean="0"/>
              <a:t>AlchemyAPI</a:t>
            </a:r>
            <a:r>
              <a:rPr lang="en-US" sz="2000" dirty="0" smtClean="0"/>
              <a:t> &amp;</a:t>
            </a:r>
          </a:p>
          <a:p>
            <a:r>
              <a:rPr lang="en-US" sz="2000" b="1" dirty="0"/>
              <a:t>IR </a:t>
            </a:r>
            <a:r>
              <a:rPr lang="en-US" sz="2000" b="1" dirty="0" smtClean="0"/>
              <a:t>Model</a:t>
            </a:r>
            <a:r>
              <a:rPr lang="en-US" sz="2000" dirty="0" smtClean="0"/>
              <a:t>													</a:t>
            </a:r>
            <a:r>
              <a:rPr lang="en-US" sz="2000" dirty="0" err="1" smtClean="0"/>
              <a:t>DBPedia</a:t>
            </a:r>
            <a:r>
              <a:rPr lang="en-US" sz="2000" dirty="0" smtClean="0"/>
              <a:t> &amp; </a:t>
            </a:r>
          </a:p>
          <a:p>
            <a:r>
              <a:rPr lang="en-US" sz="2000" dirty="0"/>
              <a:t>	</a:t>
            </a:r>
            <a:r>
              <a:rPr lang="en-US" sz="2000" dirty="0" smtClean="0"/>
              <a:t>													</a:t>
            </a:r>
            <a:r>
              <a:rPr lang="en-US" sz="2000" b="1" i="1" dirty="0" smtClean="0"/>
              <a:t>New </a:t>
            </a:r>
            <a:r>
              <a:rPr lang="en-US" sz="2000" b="1" i="1" dirty="0" err="1" smtClean="0"/>
              <a:t>learnings</a:t>
            </a:r>
            <a:endParaRPr lang="en-US" sz="2000" b="1" dirty="0"/>
          </a:p>
        </p:txBody>
      </p:sp>
      <p:sp>
        <p:nvSpPr>
          <p:cNvPr id="21" name="Tekstvak 20"/>
          <p:cNvSpPr txBox="1"/>
          <p:nvPr/>
        </p:nvSpPr>
        <p:spPr>
          <a:xfrm>
            <a:off x="4822644" y="5656427"/>
            <a:ext cx="338554" cy="461665"/>
          </a:xfrm>
          <a:prstGeom prst="rect">
            <a:avLst/>
          </a:prstGeom>
          <a:noFill/>
        </p:spPr>
        <p:txBody>
          <a:bodyPr wrap="none" rtlCol="0">
            <a:spAutoFit/>
          </a:bodyPr>
          <a:lstStyle/>
          <a:p>
            <a:r>
              <a:rPr lang="en-US" sz="2400" dirty="0" smtClean="0"/>
              <a:t>+</a:t>
            </a:r>
            <a:endParaRPr lang="en-US" sz="2400" dirty="0"/>
          </a:p>
        </p:txBody>
      </p:sp>
      <p:pic>
        <p:nvPicPr>
          <p:cNvPr id="5" name="Afbeelding 4" descr="bozz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2644" y="5216328"/>
            <a:ext cx="1615177" cy="1211383"/>
          </a:xfrm>
          <a:prstGeom prst="rect">
            <a:avLst/>
          </a:prstGeom>
        </p:spPr>
      </p:pic>
      <p:sp>
        <p:nvSpPr>
          <p:cNvPr id="9" name="Tekstvak 8"/>
          <p:cNvSpPr txBox="1"/>
          <p:nvPr/>
        </p:nvSpPr>
        <p:spPr>
          <a:xfrm>
            <a:off x="454778" y="2837207"/>
            <a:ext cx="8220611" cy="707886"/>
          </a:xfrm>
          <a:prstGeom prst="rect">
            <a:avLst/>
          </a:prstGeom>
          <a:noFill/>
        </p:spPr>
        <p:txBody>
          <a:bodyPr wrap="square" rtlCol="0">
            <a:spAutoFit/>
          </a:bodyPr>
          <a:lstStyle/>
          <a:p>
            <a:r>
              <a:rPr lang="en-US" sz="2000" b="1" dirty="0" smtClean="0"/>
              <a:t>Back-end &amp;											</a:t>
            </a:r>
            <a:r>
              <a:rPr lang="en-US" sz="2000" dirty="0" smtClean="0"/>
              <a:t>Play Framework &amp;</a:t>
            </a:r>
            <a:endParaRPr lang="en-US" sz="2000" b="1" dirty="0"/>
          </a:p>
          <a:p>
            <a:r>
              <a:rPr lang="en-US" sz="2000" b="1" dirty="0" smtClean="0"/>
              <a:t>Database										</a:t>
            </a:r>
            <a:r>
              <a:rPr lang="en-US" sz="2000" b="1" dirty="0"/>
              <a:t>	</a:t>
            </a:r>
            <a:r>
              <a:rPr lang="en-US" sz="2000" dirty="0" err="1"/>
              <a:t>PostGreSQL</a:t>
            </a:r>
            <a:r>
              <a:rPr lang="en-US" sz="2000" dirty="0"/>
              <a:t>	</a:t>
            </a:r>
            <a:endParaRPr lang="en-US" sz="2000" b="1" dirty="0"/>
          </a:p>
        </p:txBody>
      </p:sp>
      <p:pic>
        <p:nvPicPr>
          <p:cNvPr id="10" name="Afbeelding 9"/>
          <p:cNvPicPr>
            <a:picLocks noChangeAspect="1"/>
          </p:cNvPicPr>
          <p:nvPr/>
        </p:nvPicPr>
        <p:blipFill>
          <a:blip r:embed="rId8"/>
          <a:stretch>
            <a:fillRect/>
          </a:stretch>
        </p:blipFill>
        <p:spPr>
          <a:xfrm>
            <a:off x="3272074" y="2976921"/>
            <a:ext cx="997143" cy="520792"/>
          </a:xfrm>
          <a:prstGeom prst="rect">
            <a:avLst/>
          </a:prstGeom>
        </p:spPr>
      </p:pic>
      <p:pic>
        <p:nvPicPr>
          <p:cNvPr id="22" name="Afbeelding 21" descr="brains.png"/>
          <p:cNvPicPr>
            <a:picLocks noChangeAspect="1"/>
          </p:cNvPicPr>
          <p:nvPr/>
        </p:nvPicPr>
        <p:blipFill rotWithShape="1">
          <a:blip r:embed="rId9">
            <a:extLst>
              <a:ext uri="{28A0092B-C50C-407E-A947-70E740481C1C}">
                <a14:useLocalDpi xmlns:a14="http://schemas.microsoft.com/office/drawing/2010/main" val="0"/>
              </a:ext>
            </a:extLst>
          </a:blip>
          <a:srcRect l="9084" r="34790"/>
          <a:stretch/>
        </p:blipFill>
        <p:spPr>
          <a:xfrm flipH="1">
            <a:off x="3779841" y="3896990"/>
            <a:ext cx="899014" cy="924286"/>
          </a:xfrm>
          <a:prstGeom prst="rect">
            <a:avLst/>
          </a:prstGeom>
        </p:spPr>
      </p:pic>
      <p:sp>
        <p:nvSpPr>
          <p:cNvPr id="23" name="Tekstvak 22"/>
          <p:cNvSpPr txBox="1"/>
          <p:nvPr/>
        </p:nvSpPr>
        <p:spPr>
          <a:xfrm>
            <a:off x="4349664" y="2976921"/>
            <a:ext cx="432762" cy="461665"/>
          </a:xfrm>
          <a:prstGeom prst="rect">
            <a:avLst/>
          </a:prstGeom>
          <a:noFill/>
        </p:spPr>
        <p:txBody>
          <a:bodyPr wrap="square" rtlCol="0">
            <a:spAutoFit/>
          </a:bodyPr>
          <a:lstStyle/>
          <a:p>
            <a:r>
              <a:rPr lang="en-US" sz="2400" dirty="0" smtClean="0"/>
              <a:t>+</a:t>
            </a:r>
            <a:endParaRPr lang="en-US" sz="2400" dirty="0"/>
          </a:p>
        </p:txBody>
      </p:sp>
      <p:sp>
        <p:nvSpPr>
          <p:cNvPr id="24" name="Tekstvak 23"/>
          <p:cNvSpPr txBox="1"/>
          <p:nvPr/>
        </p:nvSpPr>
        <p:spPr>
          <a:xfrm>
            <a:off x="454778" y="4151223"/>
            <a:ext cx="8220611" cy="400110"/>
          </a:xfrm>
          <a:prstGeom prst="rect">
            <a:avLst/>
          </a:prstGeom>
          <a:noFill/>
        </p:spPr>
        <p:txBody>
          <a:bodyPr wrap="square" rtlCol="0">
            <a:spAutoFit/>
          </a:bodyPr>
          <a:lstStyle/>
          <a:p>
            <a:r>
              <a:rPr lang="en-US" sz="2000" b="1" dirty="0" smtClean="0"/>
              <a:t>Human Computation</a:t>
            </a:r>
            <a:r>
              <a:rPr lang="en-US" sz="2000" dirty="0" smtClean="0"/>
              <a:t>								</a:t>
            </a:r>
            <a:r>
              <a:rPr lang="en-US" sz="2000" dirty="0"/>
              <a:t>	</a:t>
            </a:r>
            <a:r>
              <a:rPr lang="en-US" sz="2000" dirty="0" smtClean="0"/>
              <a:t>	</a:t>
            </a:r>
            <a:r>
              <a:rPr lang="en-US" sz="2000" dirty="0" smtClean="0"/>
              <a:t>Readers</a:t>
            </a:r>
          </a:p>
        </p:txBody>
      </p:sp>
      <p:pic>
        <p:nvPicPr>
          <p:cNvPr id="25" name="Afbeelding 24" descr="brains.png"/>
          <p:cNvPicPr>
            <a:picLocks noChangeAspect="1"/>
          </p:cNvPicPr>
          <p:nvPr/>
        </p:nvPicPr>
        <p:blipFill rotWithShape="1">
          <a:blip r:embed="rId9">
            <a:extLst>
              <a:ext uri="{28A0092B-C50C-407E-A947-70E740481C1C}">
                <a14:useLocalDpi xmlns:a14="http://schemas.microsoft.com/office/drawing/2010/main" val="0"/>
              </a:ext>
            </a:extLst>
          </a:blip>
          <a:srcRect l="9084" r="34790"/>
          <a:stretch/>
        </p:blipFill>
        <p:spPr>
          <a:xfrm>
            <a:off x="4474036" y="3896990"/>
            <a:ext cx="926367" cy="924286"/>
          </a:xfrm>
          <a:prstGeom prst="rect">
            <a:avLst/>
          </a:prstGeom>
        </p:spPr>
      </p:pic>
    </p:spTree>
    <p:extLst>
      <p:ext uri="{BB962C8B-B14F-4D97-AF65-F5344CB8AC3E}">
        <p14:creationId xmlns:p14="http://schemas.microsoft.com/office/powerpoint/2010/main" val="403566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ppt_y</p:attrName>
                                        </p:attrNameLst>
                                      </p:cBhvr>
                                      <p:tavLst>
                                        <p:tav tm="0">
                                          <p:val>
                                            <p:strVal val="#ppt_y+#ppt_h*1.125000"/>
                                          </p:val>
                                        </p:tav>
                                        <p:tav tm="100000">
                                          <p:val>
                                            <p:strVal val="#ppt_y"/>
                                          </p:val>
                                        </p:tav>
                                      </p:tavLst>
                                    </p:anim>
                                    <p:animEffect transition="in" filter="wipe(up)">
                                      <p:cBhvr>
                                        <p:cTn id="18" dur="500"/>
                                        <p:tgtEl>
                                          <p:spTgt spid="17"/>
                                        </p:tgtEl>
                                      </p:cBhvr>
                                    </p:animEffect>
                                  </p:childTnLst>
                                </p:cTn>
                              </p:par>
                              <p:par>
                                <p:cTn id="19" presetID="1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p:tgtEl>
                                          <p:spTgt spid="2"/>
                                        </p:tgtEl>
                                        <p:attrNameLst>
                                          <p:attrName>ppt_y</p:attrName>
                                        </p:attrNameLst>
                                      </p:cBhvr>
                                      <p:tavLst>
                                        <p:tav tm="0">
                                          <p:val>
                                            <p:strVal val="#ppt_y+#ppt_h*1.125000"/>
                                          </p:val>
                                        </p:tav>
                                        <p:tav tm="100000">
                                          <p:val>
                                            <p:strVal val="#ppt_y"/>
                                          </p:val>
                                        </p:tav>
                                      </p:tavLst>
                                    </p:anim>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up)">
                                      <p:cBhvr>
                                        <p:cTn id="28" dur="500"/>
                                        <p:tgtEl>
                                          <p:spTgt spid="18"/>
                                        </p:tgtEl>
                                      </p:cBhvr>
                                    </p:animEffect>
                                  </p:childTnLst>
                                </p:cTn>
                              </p:par>
                              <p:par>
                                <p:cTn id="29" presetID="1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par>
                                <p:cTn id="33" presetID="12" presetClass="entr" presetSubtype="4"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p:tgtEl>
                                          <p:spTgt spid="3"/>
                                        </p:tgtEl>
                                        <p:attrNameLst>
                                          <p:attrName>ppt_y</p:attrName>
                                        </p:attrNameLst>
                                      </p:cBhvr>
                                      <p:tavLst>
                                        <p:tav tm="0">
                                          <p:val>
                                            <p:strVal val="#ppt_y+#ppt_h*1.125000"/>
                                          </p:val>
                                        </p:tav>
                                        <p:tav tm="100000">
                                          <p:val>
                                            <p:strVal val="#ppt_y"/>
                                          </p:val>
                                        </p:tav>
                                      </p:tavLst>
                                    </p:anim>
                                    <p:animEffect transition="in" filter="wipe(up)">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p:tgtEl>
                                          <p:spTgt spid="20"/>
                                        </p:tgtEl>
                                        <p:attrNameLst>
                                          <p:attrName>ppt_y</p:attrName>
                                        </p:attrNameLst>
                                      </p:cBhvr>
                                      <p:tavLst>
                                        <p:tav tm="0">
                                          <p:val>
                                            <p:strVal val="#ppt_y+#ppt_h*1.125000"/>
                                          </p:val>
                                        </p:tav>
                                        <p:tav tm="100000">
                                          <p:val>
                                            <p:strVal val="#ppt_y"/>
                                          </p:val>
                                        </p:tav>
                                      </p:tavLst>
                                    </p:anim>
                                    <p:animEffect transition="in" filter="wipe(up)">
                                      <p:cBhvr>
                                        <p:cTn id="42" dur="500"/>
                                        <p:tgtEl>
                                          <p:spTgt spid="20"/>
                                        </p:tgtEl>
                                      </p:cBhvr>
                                    </p:animEffect>
                                  </p:childTnLst>
                                </p:cTn>
                              </p:par>
                              <p:par>
                                <p:cTn id="43" presetID="1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p:tgtEl>
                                          <p:spTgt spid="11"/>
                                        </p:tgtEl>
                                        <p:attrNameLst>
                                          <p:attrName>ppt_y</p:attrName>
                                        </p:attrNameLst>
                                      </p:cBhvr>
                                      <p:tavLst>
                                        <p:tav tm="0">
                                          <p:val>
                                            <p:strVal val="#ppt_y+#ppt_h*1.125000"/>
                                          </p:val>
                                        </p:tav>
                                        <p:tav tm="100000">
                                          <p:val>
                                            <p:strVal val="#ppt_y"/>
                                          </p:val>
                                        </p:tav>
                                      </p:tavLst>
                                    </p:anim>
                                    <p:animEffect transition="in" filter="wipe(up)">
                                      <p:cBhvr>
                                        <p:cTn id="46" dur="500"/>
                                        <p:tgtEl>
                                          <p:spTgt spid="11"/>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ppt_y</p:attrName>
                                        </p:attrNameLst>
                                      </p:cBhvr>
                                      <p:tavLst>
                                        <p:tav tm="0">
                                          <p:val>
                                            <p:strVal val="#ppt_y+#ppt_h*1.125000"/>
                                          </p:val>
                                        </p:tav>
                                        <p:tav tm="100000">
                                          <p:val>
                                            <p:strVal val="#ppt_y"/>
                                          </p:val>
                                        </p:tav>
                                      </p:tavLst>
                                    </p:anim>
                                    <p:animEffect transition="in" filter="wipe(up)">
                                      <p:cBhvr>
                                        <p:cTn id="50" dur="500"/>
                                        <p:tgtEl>
                                          <p:spTgt spid="13"/>
                                        </p:tgtEl>
                                      </p:cBhvr>
                                    </p:animEffect>
                                  </p:childTnLst>
                                </p:cTn>
                              </p:par>
                              <p:par>
                                <p:cTn id="51" presetID="12" presetClass="entr" presetSubtype="4"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p:tgtEl>
                                          <p:spTgt spid="14"/>
                                        </p:tgtEl>
                                        <p:attrNameLst>
                                          <p:attrName>ppt_y</p:attrName>
                                        </p:attrNameLst>
                                      </p:cBhvr>
                                      <p:tavLst>
                                        <p:tav tm="0">
                                          <p:val>
                                            <p:strVal val="#ppt_y+#ppt_h*1.125000"/>
                                          </p:val>
                                        </p:tav>
                                        <p:tav tm="100000">
                                          <p:val>
                                            <p:strVal val="#ppt_y"/>
                                          </p:val>
                                        </p:tav>
                                      </p:tavLst>
                                    </p:anim>
                                    <p:animEffect transition="in" filter="wipe(up)">
                                      <p:cBhvr>
                                        <p:cTn id="54" dur="500"/>
                                        <p:tgtEl>
                                          <p:spTgt spid="14"/>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p:tgtEl>
                                          <p:spTgt spid="21"/>
                                        </p:tgtEl>
                                        <p:attrNameLst>
                                          <p:attrName>ppt_y</p:attrName>
                                        </p:attrNameLst>
                                      </p:cBhvr>
                                      <p:tavLst>
                                        <p:tav tm="0">
                                          <p:val>
                                            <p:strVal val="#ppt_y+#ppt_h*1.125000"/>
                                          </p:val>
                                        </p:tav>
                                        <p:tav tm="100000">
                                          <p:val>
                                            <p:strVal val="#ppt_y"/>
                                          </p:val>
                                        </p:tav>
                                      </p:tavLst>
                                    </p:anim>
                                    <p:animEffect transition="in" filter="wipe(up)">
                                      <p:cBhvr>
                                        <p:cTn id="58" dur="500"/>
                                        <p:tgtEl>
                                          <p:spTgt spid="21"/>
                                        </p:tgtEl>
                                      </p:cBhvr>
                                    </p:animEffect>
                                  </p:childTnLst>
                                </p:cTn>
                              </p:par>
                              <p:par>
                                <p:cTn id="59" presetID="12" presetClass="entr" presetSubtype="4"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p:tgtEl>
                                          <p:spTgt spid="5"/>
                                        </p:tgtEl>
                                        <p:attrNameLst>
                                          <p:attrName>ppt_y</p:attrName>
                                        </p:attrNameLst>
                                      </p:cBhvr>
                                      <p:tavLst>
                                        <p:tav tm="0">
                                          <p:val>
                                            <p:strVal val="#ppt_y+#ppt_h*1.125000"/>
                                          </p:val>
                                        </p:tav>
                                        <p:tav tm="100000">
                                          <p:val>
                                            <p:strVal val="#ppt_y"/>
                                          </p:val>
                                        </p:tav>
                                      </p:tavLst>
                                    </p:anim>
                                    <p:animEffect transition="in" filter="wipe(up)">
                                      <p:cBhvr>
                                        <p:cTn id="62" dur="500"/>
                                        <p:tgtEl>
                                          <p:spTgt spid="5"/>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p:tgtEl>
                                          <p:spTgt spid="23"/>
                                        </p:tgtEl>
                                        <p:attrNameLst>
                                          <p:attrName>ppt_y</p:attrName>
                                        </p:attrNameLst>
                                      </p:cBhvr>
                                      <p:tavLst>
                                        <p:tav tm="0">
                                          <p:val>
                                            <p:strVal val="#ppt_y+#ppt_h*1.125000"/>
                                          </p:val>
                                        </p:tav>
                                        <p:tav tm="100000">
                                          <p:val>
                                            <p:strVal val="#ppt_y"/>
                                          </p:val>
                                        </p:tav>
                                      </p:tavLst>
                                    </p:anim>
                                    <p:animEffect transition="in" filter="wipe(up)">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p:tgtEl>
                                          <p:spTgt spid="24"/>
                                        </p:tgtEl>
                                        <p:attrNameLst>
                                          <p:attrName>ppt_y</p:attrName>
                                        </p:attrNameLst>
                                      </p:cBhvr>
                                      <p:tavLst>
                                        <p:tav tm="0">
                                          <p:val>
                                            <p:strVal val="#ppt_y+#ppt_h*1.125000"/>
                                          </p:val>
                                        </p:tav>
                                        <p:tav tm="100000">
                                          <p:val>
                                            <p:strVal val="#ppt_y"/>
                                          </p:val>
                                        </p:tav>
                                      </p:tavLst>
                                    </p:anim>
                                    <p:animEffect transition="in" filter="wipe(up)">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P spid="17" grpId="0"/>
      <p:bldP spid="18" grpId="0"/>
      <p:bldP spid="20" grpId="0"/>
      <p:bldP spid="21"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4579273" cy="523220"/>
          </a:xfrm>
          <a:prstGeom prst="rect">
            <a:avLst/>
          </a:prstGeom>
          <a:noFill/>
        </p:spPr>
        <p:txBody>
          <a:bodyPr wrap="none" rtlCol="0">
            <a:spAutoFit/>
          </a:bodyPr>
          <a:lstStyle/>
          <a:p>
            <a:r>
              <a:rPr lang="en-US" sz="2800" b="1" dirty="0" smtClean="0">
                <a:solidFill>
                  <a:schemeClr val="tx2"/>
                </a:solidFill>
              </a:rPr>
              <a:t>Features - What should it do?</a:t>
            </a:r>
            <a:endParaRPr lang="en-US" sz="2800" b="1" dirty="0">
              <a:solidFill>
                <a:schemeClr val="tx2"/>
              </a:solidFill>
            </a:endParaRPr>
          </a:p>
        </p:txBody>
      </p:sp>
      <p:sp>
        <p:nvSpPr>
          <p:cNvPr id="7" name="Tekstvak 6"/>
          <p:cNvSpPr txBox="1"/>
          <p:nvPr/>
        </p:nvSpPr>
        <p:spPr>
          <a:xfrm>
            <a:off x="454778" y="1247131"/>
            <a:ext cx="4224233" cy="3170099"/>
          </a:xfrm>
          <a:prstGeom prst="rect">
            <a:avLst/>
          </a:prstGeom>
          <a:noFill/>
        </p:spPr>
        <p:txBody>
          <a:bodyPr wrap="none" rtlCol="0">
            <a:spAutoFit/>
          </a:bodyPr>
          <a:lstStyle/>
          <a:p>
            <a:pPr marL="457200" indent="-457200">
              <a:buAutoNum type="arabicPeriod"/>
            </a:pPr>
            <a:r>
              <a:rPr lang="en-US" sz="2000" b="1" dirty="0" smtClean="0"/>
              <a:t>Request </a:t>
            </a:r>
            <a:r>
              <a:rPr lang="en-US" sz="2000" dirty="0" smtClean="0"/>
              <a:t>explanation</a:t>
            </a:r>
          </a:p>
          <a:p>
            <a:pPr marL="457200" indent="-457200">
              <a:buAutoNum type="arabicPeriod"/>
            </a:pPr>
            <a:endParaRPr lang="en-US" sz="2000" dirty="0" smtClean="0"/>
          </a:p>
          <a:p>
            <a:pPr marL="457200" indent="-457200">
              <a:buFontTx/>
              <a:buAutoNum type="arabicPeriod"/>
            </a:pPr>
            <a:r>
              <a:rPr lang="en-US" sz="2000" b="1" dirty="0"/>
              <a:t>Semantically </a:t>
            </a:r>
            <a:r>
              <a:rPr lang="en-US" sz="2000" dirty="0"/>
              <a:t>retrieve </a:t>
            </a:r>
            <a:r>
              <a:rPr lang="en-US" sz="2000" dirty="0" smtClean="0"/>
              <a:t>explanations</a:t>
            </a:r>
          </a:p>
          <a:p>
            <a:endParaRPr lang="en-US" sz="2000" b="1" dirty="0"/>
          </a:p>
          <a:p>
            <a:pPr marL="457200" indent="-457200">
              <a:buAutoNum type="arabicPeriod"/>
            </a:pPr>
            <a:r>
              <a:rPr lang="en-US" sz="2000" b="1" dirty="0" smtClean="0"/>
              <a:t>Provide </a:t>
            </a:r>
            <a:r>
              <a:rPr lang="en-US" sz="2000" dirty="0" smtClean="0"/>
              <a:t>explanation</a:t>
            </a:r>
            <a:endParaRPr lang="en-US" sz="2000" b="1" dirty="0" smtClean="0"/>
          </a:p>
          <a:p>
            <a:pPr marL="457200" indent="-457200">
              <a:buAutoNum type="arabicPeriod"/>
            </a:pPr>
            <a:endParaRPr lang="en-US" sz="2000" dirty="0" smtClean="0"/>
          </a:p>
          <a:p>
            <a:pPr marL="457200" indent="-457200">
              <a:buAutoNum type="arabicPeriod"/>
            </a:pPr>
            <a:r>
              <a:rPr lang="en-US" sz="2000" b="1" dirty="0" smtClean="0"/>
              <a:t>Review </a:t>
            </a:r>
            <a:r>
              <a:rPr lang="en-US" sz="2000" dirty="0" smtClean="0"/>
              <a:t>explanation</a:t>
            </a:r>
            <a:endParaRPr lang="en-US" sz="2000" b="1" dirty="0" smtClean="0"/>
          </a:p>
          <a:p>
            <a:pPr marL="457200" indent="-457200">
              <a:buAutoNum type="arabicPeriod"/>
            </a:pPr>
            <a:endParaRPr lang="en-US" sz="2000" b="1" dirty="0" smtClean="0"/>
          </a:p>
          <a:p>
            <a:pPr marL="457200" indent="-457200">
              <a:buAutoNum type="arabicPeriod"/>
            </a:pPr>
            <a:r>
              <a:rPr lang="en-US" sz="2000" b="1" dirty="0" smtClean="0"/>
              <a:t>Scrape </a:t>
            </a:r>
            <a:r>
              <a:rPr lang="en-US" sz="2000" dirty="0" smtClean="0"/>
              <a:t>news articles</a:t>
            </a:r>
          </a:p>
          <a:p>
            <a:pPr marL="457200" indent="-457200">
              <a:buAutoNum type="arabicPeriod"/>
            </a:pPr>
            <a:endParaRPr lang="en-US" sz="2000" b="1" dirty="0"/>
          </a:p>
        </p:txBody>
      </p:sp>
    </p:spTree>
    <p:extLst>
      <p:ext uri="{BB962C8B-B14F-4D97-AF65-F5344CB8AC3E}">
        <p14:creationId xmlns:p14="http://schemas.microsoft.com/office/powerpoint/2010/main" val="4247714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49471" cy="400110"/>
          </a:xfrm>
          <a:prstGeom prst="rect">
            <a:avLst/>
          </a:prstGeom>
          <a:noFill/>
        </p:spPr>
        <p:txBody>
          <a:bodyPr wrap="none" rtlCol="0">
            <a:spAutoFit/>
          </a:bodyPr>
          <a:lstStyle/>
          <a:p>
            <a:pPr marL="457200" indent="-457200">
              <a:buAutoNum type="arabicPeriod"/>
            </a:pPr>
            <a:r>
              <a:rPr lang="en-US" sz="2000" b="1" dirty="0" smtClean="0"/>
              <a:t>Request </a:t>
            </a:r>
            <a:r>
              <a:rPr lang="en-US" sz="2000" dirty="0" smtClean="0"/>
              <a:t>explanation</a:t>
            </a:r>
          </a:p>
        </p:txBody>
      </p:sp>
      <p:sp>
        <p:nvSpPr>
          <p:cNvPr id="9" name="Ingekeepte pijl rechts 8"/>
          <p:cNvSpPr/>
          <p:nvPr/>
        </p:nvSpPr>
        <p:spPr>
          <a:xfrm>
            <a:off x="1393151" y="3156402"/>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Request </a:t>
            </a:r>
            <a:r>
              <a:rPr lang="en-US" dirty="0"/>
              <a:t>explanation</a:t>
            </a:r>
            <a:endParaRPr lang="en-US" b="1" dirty="0"/>
          </a:p>
        </p:txBody>
      </p:sp>
      <p:pic>
        <p:nvPicPr>
          <p:cNvPr id="10" name="Afbeelding 9"/>
          <p:cNvPicPr>
            <a:picLocks noChangeAspect="1"/>
          </p:cNvPicPr>
          <p:nvPr/>
        </p:nvPicPr>
        <p:blipFill>
          <a:blip r:embed="rId2"/>
          <a:stretch>
            <a:fillRect/>
          </a:stretch>
        </p:blipFill>
        <p:spPr>
          <a:xfrm>
            <a:off x="3892089" y="3063095"/>
            <a:ext cx="1379013" cy="922512"/>
          </a:xfrm>
          <a:prstGeom prst="rect">
            <a:avLst/>
          </a:prstGeom>
        </p:spPr>
      </p:pic>
      <p:sp>
        <p:nvSpPr>
          <p:cNvPr id="11" name="Ingekeepte pijl rechts 10"/>
          <p:cNvSpPr/>
          <p:nvPr/>
        </p:nvSpPr>
        <p:spPr>
          <a:xfrm>
            <a:off x="5148204" y="3985607"/>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a:t>r</a:t>
            </a:r>
            <a:r>
              <a:rPr lang="en-US" dirty="0" smtClean="0"/>
              <a:t>equest</a:t>
            </a:r>
            <a:endParaRPr lang="en-US" b="1" dirty="0"/>
          </a:p>
        </p:txBody>
      </p:sp>
      <p:pic>
        <p:nvPicPr>
          <p:cNvPr id="13" name="Afbeelding 12"/>
          <p:cNvPicPr>
            <a:picLocks noChangeAspect="1"/>
          </p:cNvPicPr>
          <p:nvPr/>
        </p:nvPicPr>
        <p:blipFill>
          <a:blip r:embed="rId3"/>
          <a:stretch>
            <a:fillRect/>
          </a:stretch>
        </p:blipFill>
        <p:spPr>
          <a:xfrm>
            <a:off x="7797847" y="4197986"/>
            <a:ext cx="1171222" cy="1171222"/>
          </a:xfrm>
          <a:prstGeom prst="rect">
            <a:avLst/>
          </a:prstGeom>
        </p:spPr>
      </p:pic>
      <p:pic>
        <p:nvPicPr>
          <p:cNvPr id="15" name="Afbeelding 14" descr="brai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7" y="2739142"/>
            <a:ext cx="2225830" cy="1246465"/>
          </a:xfrm>
          <a:prstGeom prst="rect">
            <a:avLst/>
          </a:prstGeom>
        </p:spPr>
      </p:pic>
      <p:pic>
        <p:nvPicPr>
          <p:cNvPr id="14" name="Afbeelding 13"/>
          <p:cNvPicPr>
            <a:picLocks noChangeAspect="1"/>
          </p:cNvPicPr>
          <p:nvPr/>
        </p:nvPicPr>
        <p:blipFill>
          <a:blip r:embed="rId5"/>
          <a:stretch>
            <a:fillRect/>
          </a:stretch>
        </p:blipFill>
        <p:spPr>
          <a:xfrm>
            <a:off x="7865629" y="3677194"/>
            <a:ext cx="997143" cy="520792"/>
          </a:xfrm>
          <a:prstGeom prst="rect">
            <a:avLst/>
          </a:prstGeom>
        </p:spPr>
      </p:pic>
    </p:spTree>
    <p:extLst>
      <p:ext uri="{BB962C8B-B14F-4D97-AF65-F5344CB8AC3E}">
        <p14:creationId xmlns:p14="http://schemas.microsoft.com/office/powerpoint/2010/main" val="3670554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71812" cy="400110"/>
          </a:xfrm>
          <a:prstGeom prst="rect">
            <a:avLst/>
          </a:prstGeom>
          <a:noFill/>
        </p:spPr>
        <p:txBody>
          <a:bodyPr wrap="none" rtlCol="0">
            <a:spAutoFit/>
          </a:bodyPr>
          <a:lstStyle/>
          <a:p>
            <a:r>
              <a:rPr lang="en-US" sz="2000" b="1" dirty="0" smtClean="0"/>
              <a:t>2. 	Scrape </a:t>
            </a:r>
            <a:r>
              <a:rPr lang="en-US" sz="2000" dirty="0" smtClean="0"/>
              <a:t>news articles</a:t>
            </a:r>
          </a:p>
        </p:txBody>
      </p:sp>
      <p:sp>
        <p:nvSpPr>
          <p:cNvPr id="10" name="Ingekeepte pijl rechts 9"/>
          <p:cNvSpPr/>
          <p:nvPr/>
        </p:nvSpPr>
        <p:spPr>
          <a:xfrm>
            <a:off x="1393151" y="3156402"/>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Scrape </a:t>
            </a:r>
            <a:r>
              <a:rPr lang="en-US" dirty="0" smtClean="0"/>
              <a:t>news article</a:t>
            </a:r>
            <a:endParaRPr lang="en-US" b="1" dirty="0"/>
          </a:p>
        </p:txBody>
      </p:sp>
      <p:sp>
        <p:nvSpPr>
          <p:cNvPr id="13" name="Ingekeepte pijl rechts 12"/>
          <p:cNvSpPr/>
          <p:nvPr/>
        </p:nvSpPr>
        <p:spPr>
          <a:xfrm>
            <a:off x="5148204" y="3985607"/>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article</a:t>
            </a:r>
            <a:endParaRPr lang="en-US" b="1" dirty="0"/>
          </a:p>
        </p:txBody>
      </p:sp>
      <p:pic>
        <p:nvPicPr>
          <p:cNvPr id="18" name="Afbeelding 17"/>
          <p:cNvPicPr>
            <a:picLocks noChangeAspect="1"/>
          </p:cNvPicPr>
          <p:nvPr/>
        </p:nvPicPr>
        <p:blipFill>
          <a:blip r:embed="rId2"/>
          <a:stretch>
            <a:fillRect/>
          </a:stretch>
        </p:blipFill>
        <p:spPr>
          <a:xfrm>
            <a:off x="7865629" y="3839130"/>
            <a:ext cx="1171222" cy="1171222"/>
          </a:xfrm>
          <a:prstGeom prst="rect">
            <a:avLst/>
          </a:prstGeom>
        </p:spPr>
      </p:pic>
      <p:pic>
        <p:nvPicPr>
          <p:cNvPr id="19" name="Afbeelding 18"/>
          <p:cNvPicPr>
            <a:picLocks noChangeAspect="1"/>
          </p:cNvPicPr>
          <p:nvPr/>
        </p:nvPicPr>
        <p:blipFill>
          <a:blip r:embed="rId3"/>
          <a:stretch>
            <a:fillRect/>
          </a:stretch>
        </p:blipFill>
        <p:spPr>
          <a:xfrm>
            <a:off x="253796" y="2955496"/>
            <a:ext cx="1030111" cy="1030111"/>
          </a:xfrm>
          <a:prstGeom prst="rect">
            <a:avLst/>
          </a:prstGeom>
        </p:spPr>
      </p:pic>
      <p:pic>
        <p:nvPicPr>
          <p:cNvPr id="9" name="Afbeelding 8"/>
          <p:cNvPicPr>
            <a:picLocks noChangeAspect="1"/>
          </p:cNvPicPr>
          <p:nvPr/>
        </p:nvPicPr>
        <p:blipFill>
          <a:blip r:embed="rId4"/>
          <a:stretch>
            <a:fillRect/>
          </a:stretch>
        </p:blipFill>
        <p:spPr>
          <a:xfrm>
            <a:off x="4029828" y="3156402"/>
            <a:ext cx="1432726" cy="748290"/>
          </a:xfrm>
          <a:prstGeom prst="rect">
            <a:avLst/>
          </a:prstGeom>
        </p:spPr>
      </p:pic>
    </p:spTree>
    <p:extLst>
      <p:ext uri="{BB962C8B-B14F-4D97-AF65-F5344CB8AC3E}">
        <p14:creationId xmlns:p14="http://schemas.microsoft.com/office/powerpoint/2010/main" val="3069835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ppt_y</p:attrName>
                                        </p:attrNameLst>
                                      </p:cBhvr>
                                      <p:tavLst>
                                        <p:tav tm="0">
                                          <p:val>
                                            <p:strVal val="#ppt_y+#ppt_h*1.125000"/>
                                          </p:val>
                                        </p:tav>
                                        <p:tav tm="100000">
                                          <p:val>
                                            <p:strVal val="#ppt_y"/>
                                          </p:val>
                                        </p:tav>
                                      </p:tavLst>
                                    </p:anim>
                                    <p:animEffect transition="in" filter="wipe(up)">
                                      <p:cBhvr>
                                        <p:cTn id="8" dur="500"/>
                                        <p:tgtEl>
                                          <p:spTgt spid="18"/>
                                        </p:tgtEl>
                                      </p:cBhvr>
                                    </p:animEffect>
                                  </p:childTnLst>
                                </p:cTn>
                              </p:par>
                              <p:par>
                                <p:cTn id="9" presetID="1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ppt_y</p:attrName>
                                        </p:attrNameLst>
                                      </p:cBhvr>
                                      <p:tavLst>
                                        <p:tav tm="0">
                                          <p:val>
                                            <p:strVal val="#ppt_y+#ppt_h*1.125000"/>
                                          </p:val>
                                        </p:tav>
                                        <p:tav tm="100000">
                                          <p:val>
                                            <p:strVal val="#ppt_y"/>
                                          </p:val>
                                        </p:tav>
                                      </p:tavLst>
                                    </p:anim>
                                    <p:animEffect transition="in" filter="wipe(up)">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41123" y="1247131"/>
            <a:ext cx="3895042" cy="400110"/>
          </a:xfrm>
          <a:prstGeom prst="rect">
            <a:avLst/>
          </a:prstGeom>
          <a:noFill/>
        </p:spPr>
        <p:txBody>
          <a:bodyPr wrap="none" rtlCol="0">
            <a:spAutoFit/>
          </a:bodyPr>
          <a:lstStyle/>
          <a:p>
            <a:r>
              <a:rPr lang="en-US" sz="2000" b="1" dirty="0"/>
              <a:t>3</a:t>
            </a:r>
            <a:r>
              <a:rPr lang="en-US" sz="2000" b="1" dirty="0" smtClean="0"/>
              <a:t>. 	Provide </a:t>
            </a:r>
            <a:r>
              <a:rPr lang="en-US" sz="2000" dirty="0" smtClean="0"/>
              <a:t>explanation - </a:t>
            </a:r>
            <a:r>
              <a:rPr lang="en-US" sz="2000" b="1" dirty="0" smtClean="0">
                <a:solidFill>
                  <a:srgbClr val="0000FF"/>
                </a:solidFill>
              </a:rPr>
              <a:t>manually</a:t>
            </a:r>
          </a:p>
        </p:txBody>
      </p:sp>
      <p:sp>
        <p:nvSpPr>
          <p:cNvPr id="12" name="Ingekeepte pijl rechts 11"/>
          <p:cNvSpPr/>
          <p:nvPr/>
        </p:nvSpPr>
        <p:spPr>
          <a:xfrm flipH="1">
            <a:off x="5120893" y="26745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Explanation</a:t>
            </a:r>
            <a:r>
              <a:rPr lang="en-US" dirty="0" smtClean="0"/>
              <a:t> request</a:t>
            </a:r>
            <a:endParaRPr lang="en-US" b="1" dirty="0"/>
          </a:p>
        </p:txBody>
      </p:sp>
      <p:pic>
        <p:nvPicPr>
          <p:cNvPr id="2" name="Afbeelding 1" descr="bra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7" y="1964379"/>
            <a:ext cx="2225830" cy="1246465"/>
          </a:xfrm>
          <a:prstGeom prst="rect">
            <a:avLst/>
          </a:prstGeom>
        </p:spPr>
      </p:pic>
      <p:sp>
        <p:nvSpPr>
          <p:cNvPr id="14" name="Ingekeepte pijl rechts 13"/>
          <p:cNvSpPr/>
          <p:nvPr/>
        </p:nvSpPr>
        <p:spPr>
          <a:xfrm>
            <a:off x="1365840" y="2528116"/>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Provide </a:t>
            </a:r>
            <a:r>
              <a:rPr lang="en-US" dirty="0" smtClean="0"/>
              <a:t>explanation</a:t>
            </a:r>
            <a:endParaRPr lang="en-US" b="1" dirty="0"/>
          </a:p>
        </p:txBody>
      </p:sp>
      <p:pic>
        <p:nvPicPr>
          <p:cNvPr id="15" name="Afbeelding 14"/>
          <p:cNvPicPr>
            <a:picLocks noChangeAspect="1"/>
          </p:cNvPicPr>
          <p:nvPr/>
        </p:nvPicPr>
        <p:blipFill>
          <a:blip r:embed="rId3"/>
          <a:stretch>
            <a:fillRect/>
          </a:stretch>
        </p:blipFill>
        <p:spPr>
          <a:xfrm>
            <a:off x="3864778" y="2434809"/>
            <a:ext cx="1379013" cy="922512"/>
          </a:xfrm>
          <a:prstGeom prst="rect">
            <a:avLst/>
          </a:prstGeom>
        </p:spPr>
      </p:pic>
      <p:sp>
        <p:nvSpPr>
          <p:cNvPr id="16" name="Ingekeepte pijl rechts 15"/>
          <p:cNvSpPr/>
          <p:nvPr/>
        </p:nvSpPr>
        <p:spPr>
          <a:xfrm>
            <a:off x="5243791" y="3452903"/>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explanation</a:t>
            </a:r>
            <a:endParaRPr lang="en-US" b="1" dirty="0"/>
          </a:p>
        </p:txBody>
      </p:sp>
      <p:pic>
        <p:nvPicPr>
          <p:cNvPr id="17" name="Afbeelding 16"/>
          <p:cNvPicPr>
            <a:picLocks noChangeAspect="1"/>
          </p:cNvPicPr>
          <p:nvPr/>
        </p:nvPicPr>
        <p:blipFill>
          <a:blip r:embed="rId4"/>
          <a:stretch>
            <a:fillRect/>
          </a:stretch>
        </p:blipFill>
        <p:spPr>
          <a:xfrm>
            <a:off x="7974155" y="3357321"/>
            <a:ext cx="888585" cy="888585"/>
          </a:xfrm>
          <a:prstGeom prst="rect">
            <a:avLst/>
          </a:prstGeom>
        </p:spPr>
      </p:pic>
      <p:pic>
        <p:nvPicPr>
          <p:cNvPr id="19" name="Afbeelding 18" descr="AlchemyAPI-logo-220-squa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0469" y="4649478"/>
            <a:ext cx="596434" cy="584852"/>
          </a:xfrm>
          <a:prstGeom prst="rect">
            <a:avLst/>
          </a:prstGeom>
        </p:spPr>
      </p:pic>
      <p:pic>
        <p:nvPicPr>
          <p:cNvPr id="21" name="Afbeelding 20"/>
          <p:cNvPicPr>
            <a:picLocks noChangeAspect="1"/>
          </p:cNvPicPr>
          <p:nvPr/>
        </p:nvPicPr>
        <p:blipFill>
          <a:blip r:embed="rId6"/>
          <a:stretch>
            <a:fillRect/>
          </a:stretch>
        </p:blipFill>
        <p:spPr>
          <a:xfrm>
            <a:off x="7956902" y="5234330"/>
            <a:ext cx="905838" cy="640032"/>
          </a:xfrm>
          <a:prstGeom prst="rect">
            <a:avLst/>
          </a:prstGeom>
        </p:spPr>
      </p:pic>
      <p:pic>
        <p:nvPicPr>
          <p:cNvPr id="23" name="Afbeelding 22" descr="bozz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4004" y="5700293"/>
            <a:ext cx="1169366" cy="877025"/>
          </a:xfrm>
          <a:prstGeom prst="rect">
            <a:avLst/>
          </a:prstGeom>
        </p:spPr>
      </p:pic>
      <p:sp>
        <p:nvSpPr>
          <p:cNvPr id="24" name="Ingekeepte pijl rechts 23"/>
          <p:cNvSpPr/>
          <p:nvPr/>
        </p:nvSpPr>
        <p:spPr>
          <a:xfrm rot="1322150" flipH="1">
            <a:off x="1578888" y="4214417"/>
            <a:ext cx="6363235" cy="758389"/>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Relevant </a:t>
            </a:r>
            <a:r>
              <a:rPr lang="en-US" dirty="0" smtClean="0"/>
              <a:t>articles</a:t>
            </a:r>
            <a:endParaRPr lang="en-US" b="1" dirty="0"/>
          </a:p>
        </p:txBody>
      </p:sp>
      <p:pic>
        <p:nvPicPr>
          <p:cNvPr id="18" name="Afbeelding 17"/>
          <p:cNvPicPr>
            <a:picLocks noChangeAspect="1"/>
          </p:cNvPicPr>
          <p:nvPr/>
        </p:nvPicPr>
        <p:blipFill>
          <a:blip r:embed="rId8"/>
          <a:stretch>
            <a:fillRect/>
          </a:stretch>
        </p:blipFill>
        <p:spPr>
          <a:xfrm>
            <a:off x="7865597" y="2701207"/>
            <a:ext cx="997143" cy="520792"/>
          </a:xfrm>
          <a:prstGeom prst="rect">
            <a:avLst/>
          </a:prstGeom>
        </p:spPr>
      </p:pic>
    </p:spTree>
    <p:extLst>
      <p:ext uri="{BB962C8B-B14F-4D97-AF65-F5344CB8AC3E}">
        <p14:creationId xmlns:p14="http://schemas.microsoft.com/office/powerpoint/2010/main" val="2990912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par>
                                <p:cTn id="9" presetID="1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ppt_y</p:attrName>
                                        </p:attrNameLst>
                                      </p:cBhvr>
                                      <p:tavLst>
                                        <p:tav tm="0">
                                          <p:val>
                                            <p:strVal val="#ppt_y+#ppt_h*1.125000"/>
                                          </p:val>
                                        </p:tav>
                                        <p:tav tm="100000">
                                          <p:val>
                                            <p:strVal val="#ppt_y"/>
                                          </p:val>
                                        </p:tav>
                                      </p:tavLst>
                                    </p:anim>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1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ppt_y</p:attrName>
                                        </p:attrNameLst>
                                      </p:cBhvr>
                                      <p:tavLst>
                                        <p:tav tm="0">
                                          <p:val>
                                            <p:strVal val="#ppt_y+#ppt_h*1.125000"/>
                                          </p:val>
                                        </p:tav>
                                        <p:tav tm="100000">
                                          <p:val>
                                            <p:strVal val="#ppt_y"/>
                                          </p:val>
                                        </p:tav>
                                      </p:tavLst>
                                    </p:anim>
                                    <p:animEffect transition="in" filter="wipe(up)">
                                      <p:cBhvr>
                                        <p:cTn id="26" dur="500"/>
                                        <p:tgtEl>
                                          <p:spTgt spid="21"/>
                                        </p:tgtEl>
                                      </p:cBhvr>
                                    </p:animEffect>
                                  </p:childTnLst>
                                </p:cTn>
                              </p:par>
                              <p:par>
                                <p:cTn id="27" presetID="12" presetClass="entr" presetSubtype="4"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p:tgtEl>
                                          <p:spTgt spid="23"/>
                                        </p:tgtEl>
                                        <p:attrNameLst>
                                          <p:attrName>ppt_y</p:attrName>
                                        </p:attrNameLst>
                                      </p:cBhvr>
                                      <p:tavLst>
                                        <p:tav tm="0">
                                          <p:val>
                                            <p:strVal val="#ppt_y+#ppt_h*1.125000"/>
                                          </p:val>
                                        </p:tav>
                                        <p:tav tm="100000">
                                          <p:val>
                                            <p:strVal val="#ppt_y"/>
                                          </p:val>
                                        </p:tav>
                                      </p:tavLst>
                                    </p:anim>
                                    <p:animEffect transition="in" filter="wipe(up)">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5775940" cy="400110"/>
          </a:xfrm>
          <a:prstGeom prst="rect">
            <a:avLst/>
          </a:prstGeom>
          <a:noFill/>
        </p:spPr>
        <p:txBody>
          <a:bodyPr wrap="none" rtlCol="0">
            <a:spAutoFit/>
          </a:bodyPr>
          <a:lstStyle/>
          <a:p>
            <a:r>
              <a:rPr lang="en-US" sz="2000" b="1" dirty="0" smtClean="0"/>
              <a:t>4. 	Semantically </a:t>
            </a:r>
            <a:r>
              <a:rPr lang="en-US" sz="2000" dirty="0" smtClean="0"/>
              <a:t>retrieve explanation - </a:t>
            </a:r>
            <a:r>
              <a:rPr lang="en-US" sz="2000" b="1" dirty="0" smtClean="0">
                <a:solidFill>
                  <a:srgbClr val="008000"/>
                </a:solidFill>
              </a:rPr>
              <a:t>automatically</a:t>
            </a:r>
          </a:p>
        </p:txBody>
      </p:sp>
      <p:sp>
        <p:nvSpPr>
          <p:cNvPr id="24" name="Ingekeepte pijl rechts 23"/>
          <p:cNvSpPr/>
          <p:nvPr/>
        </p:nvSpPr>
        <p:spPr>
          <a:xfrm flipH="1">
            <a:off x="5120893" y="26745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Explanation</a:t>
            </a:r>
            <a:r>
              <a:rPr lang="en-US" dirty="0" smtClean="0"/>
              <a:t> request</a:t>
            </a:r>
            <a:endParaRPr lang="en-US" b="1" dirty="0"/>
          </a:p>
        </p:txBody>
      </p:sp>
      <p:pic>
        <p:nvPicPr>
          <p:cNvPr id="27" name="Afbeelding 26"/>
          <p:cNvPicPr>
            <a:picLocks noChangeAspect="1"/>
          </p:cNvPicPr>
          <p:nvPr/>
        </p:nvPicPr>
        <p:blipFill>
          <a:blip r:embed="rId2"/>
          <a:stretch>
            <a:fillRect/>
          </a:stretch>
        </p:blipFill>
        <p:spPr>
          <a:xfrm>
            <a:off x="3864778" y="2896065"/>
            <a:ext cx="1379013" cy="922512"/>
          </a:xfrm>
          <a:prstGeom prst="rect">
            <a:avLst/>
          </a:prstGeom>
        </p:spPr>
      </p:pic>
      <p:sp>
        <p:nvSpPr>
          <p:cNvPr id="28" name="Ingekeepte pijl rechts 27"/>
          <p:cNvSpPr/>
          <p:nvPr/>
        </p:nvSpPr>
        <p:spPr>
          <a:xfrm>
            <a:off x="5243791" y="3452903"/>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explanation</a:t>
            </a:r>
            <a:endParaRPr lang="en-US" b="1" dirty="0"/>
          </a:p>
        </p:txBody>
      </p:sp>
      <p:pic>
        <p:nvPicPr>
          <p:cNvPr id="29" name="Afbeelding 28"/>
          <p:cNvPicPr>
            <a:picLocks noChangeAspect="1"/>
          </p:cNvPicPr>
          <p:nvPr/>
        </p:nvPicPr>
        <p:blipFill>
          <a:blip r:embed="rId3"/>
          <a:stretch>
            <a:fillRect/>
          </a:stretch>
        </p:blipFill>
        <p:spPr>
          <a:xfrm>
            <a:off x="7838318" y="3357321"/>
            <a:ext cx="1171222" cy="1171222"/>
          </a:xfrm>
          <a:prstGeom prst="rect">
            <a:avLst/>
          </a:prstGeom>
        </p:spPr>
      </p:pic>
      <p:pic>
        <p:nvPicPr>
          <p:cNvPr id="30" name="Afbeelding 29"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540" y="4657811"/>
            <a:ext cx="596434" cy="584852"/>
          </a:xfrm>
          <a:prstGeom prst="rect">
            <a:avLst/>
          </a:prstGeom>
        </p:spPr>
      </p:pic>
      <p:pic>
        <p:nvPicPr>
          <p:cNvPr id="31" name="Afbeelding 30"/>
          <p:cNvPicPr>
            <a:picLocks noChangeAspect="1"/>
          </p:cNvPicPr>
          <p:nvPr/>
        </p:nvPicPr>
        <p:blipFill>
          <a:blip r:embed="rId5"/>
          <a:stretch>
            <a:fillRect/>
          </a:stretch>
        </p:blipFill>
        <p:spPr>
          <a:xfrm>
            <a:off x="7851973" y="5242663"/>
            <a:ext cx="905838" cy="640032"/>
          </a:xfrm>
          <a:prstGeom prst="rect">
            <a:avLst/>
          </a:prstGeom>
        </p:spPr>
      </p:pic>
      <p:pic>
        <p:nvPicPr>
          <p:cNvPr id="32" name="Afbeelding 31" descr="bozz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075" y="5708626"/>
            <a:ext cx="1169366" cy="877025"/>
          </a:xfrm>
          <a:prstGeom prst="rect">
            <a:avLst/>
          </a:prstGeom>
        </p:spPr>
      </p:pic>
      <p:sp>
        <p:nvSpPr>
          <p:cNvPr id="33" name="Ingekeepte pijl rechts 32"/>
          <p:cNvSpPr/>
          <p:nvPr/>
        </p:nvSpPr>
        <p:spPr>
          <a:xfrm flipH="1">
            <a:off x="1747891" y="5503500"/>
            <a:ext cx="5981183" cy="758389"/>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Explanation </a:t>
            </a:r>
            <a:r>
              <a:rPr lang="en-US" dirty="0" smtClean="0"/>
              <a:t>from relevant articles</a:t>
            </a:r>
            <a:endParaRPr lang="en-US" b="1" dirty="0"/>
          </a:p>
        </p:txBody>
      </p:sp>
      <p:pic>
        <p:nvPicPr>
          <p:cNvPr id="34" name="Afbeelding 33" descr="brain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88" y="5242663"/>
            <a:ext cx="2225830" cy="1246465"/>
          </a:xfrm>
          <a:prstGeom prst="rect">
            <a:avLst/>
          </a:prstGeom>
        </p:spPr>
      </p:pic>
      <p:pic>
        <p:nvPicPr>
          <p:cNvPr id="14" name="Afbeelding 13"/>
          <p:cNvPicPr>
            <a:picLocks noChangeAspect="1"/>
          </p:cNvPicPr>
          <p:nvPr/>
        </p:nvPicPr>
        <p:blipFill>
          <a:blip r:embed="rId8"/>
          <a:stretch>
            <a:fillRect/>
          </a:stretch>
        </p:blipFill>
        <p:spPr>
          <a:xfrm>
            <a:off x="7942538" y="2674593"/>
            <a:ext cx="997143" cy="520792"/>
          </a:xfrm>
          <a:prstGeom prst="rect">
            <a:avLst/>
          </a:prstGeom>
        </p:spPr>
      </p:pic>
    </p:spTree>
    <p:extLst>
      <p:ext uri="{BB962C8B-B14F-4D97-AF65-F5344CB8AC3E}">
        <p14:creationId xmlns:p14="http://schemas.microsoft.com/office/powerpoint/2010/main" val="2990912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par>
                                <p:cTn id="9" presetID="1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ppt_y</p:attrName>
                                        </p:attrNameLst>
                                      </p:cBhvr>
                                      <p:tavLst>
                                        <p:tav tm="0">
                                          <p:val>
                                            <p:strVal val="#ppt_y+#ppt_h*1.125000"/>
                                          </p:val>
                                        </p:tav>
                                        <p:tav tm="100000">
                                          <p:val>
                                            <p:strVal val="#ppt_y"/>
                                          </p:val>
                                        </p:tav>
                                      </p:tavLst>
                                    </p:anim>
                                    <p:animEffect transition="in" filter="wipe(up)">
                                      <p:cBhvr>
                                        <p:cTn id="12" dur="500"/>
                                        <p:tgtEl>
                                          <p:spTgt spid="29"/>
                                        </p:tgtEl>
                                      </p:cBhvr>
                                    </p:animEffect>
                                  </p:childTnLst>
                                </p:cTn>
                              </p:par>
                              <p:par>
                                <p:cTn id="13" presetID="12" presetClass="entr" presetSubtype="4"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p:tgtEl>
                                          <p:spTgt spid="30"/>
                                        </p:tgtEl>
                                        <p:attrNameLst>
                                          <p:attrName>ppt_y</p:attrName>
                                        </p:attrNameLst>
                                      </p:cBhvr>
                                      <p:tavLst>
                                        <p:tav tm="0">
                                          <p:val>
                                            <p:strVal val="#ppt_y+#ppt_h*1.125000"/>
                                          </p:val>
                                        </p:tav>
                                        <p:tav tm="100000">
                                          <p:val>
                                            <p:strVal val="#ppt_y"/>
                                          </p:val>
                                        </p:tav>
                                      </p:tavLst>
                                    </p:anim>
                                    <p:animEffect transition="in" filter="wipe(up)">
                                      <p:cBhvr>
                                        <p:cTn id="16" dur="500"/>
                                        <p:tgtEl>
                                          <p:spTgt spid="30"/>
                                        </p:tgtEl>
                                      </p:cBhvr>
                                    </p:animEffect>
                                  </p:childTnLst>
                                </p:cTn>
                              </p:par>
                              <p:par>
                                <p:cTn id="17" presetID="1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p:tgtEl>
                                          <p:spTgt spid="31"/>
                                        </p:tgtEl>
                                        <p:attrNameLst>
                                          <p:attrName>ppt_y</p:attrName>
                                        </p:attrNameLst>
                                      </p:cBhvr>
                                      <p:tavLst>
                                        <p:tav tm="0">
                                          <p:val>
                                            <p:strVal val="#ppt_y+#ppt_h*1.125000"/>
                                          </p:val>
                                        </p:tav>
                                        <p:tav tm="100000">
                                          <p:val>
                                            <p:strVal val="#ppt_y"/>
                                          </p:val>
                                        </p:tav>
                                      </p:tavLst>
                                    </p:anim>
                                    <p:animEffect transition="in" filter="wipe(up)">
                                      <p:cBhvr>
                                        <p:cTn id="20" dur="500"/>
                                        <p:tgtEl>
                                          <p:spTgt spid="31"/>
                                        </p:tgtEl>
                                      </p:cBhvr>
                                    </p:animEffect>
                                  </p:childTnLst>
                                </p:cTn>
                              </p:par>
                              <p:par>
                                <p:cTn id="21" presetID="12" presetClass="entr" presetSubtype="4"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p:tgtEl>
                                          <p:spTgt spid="32"/>
                                        </p:tgtEl>
                                        <p:attrNameLst>
                                          <p:attrName>ppt_y</p:attrName>
                                        </p:attrNameLst>
                                      </p:cBhvr>
                                      <p:tavLst>
                                        <p:tav tm="0">
                                          <p:val>
                                            <p:strVal val="#ppt_y+#ppt_h*1.125000"/>
                                          </p:val>
                                        </p:tav>
                                        <p:tav tm="100000">
                                          <p:val>
                                            <p:strVal val="#ppt_y"/>
                                          </p:val>
                                        </p:tav>
                                      </p:tavLst>
                                    </p:anim>
                                    <p:animEffect transition="in" filter="wipe(up)">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08068" cy="400110"/>
          </a:xfrm>
          <a:prstGeom prst="rect">
            <a:avLst/>
          </a:prstGeom>
          <a:noFill/>
        </p:spPr>
        <p:txBody>
          <a:bodyPr wrap="none" rtlCol="0">
            <a:spAutoFit/>
          </a:bodyPr>
          <a:lstStyle/>
          <a:p>
            <a:r>
              <a:rPr lang="en-US" sz="2000" b="1" dirty="0" smtClean="0"/>
              <a:t>5. 	Review </a:t>
            </a:r>
            <a:r>
              <a:rPr lang="en-US" sz="2000" dirty="0" smtClean="0"/>
              <a:t>explanation</a:t>
            </a:r>
          </a:p>
        </p:txBody>
      </p:sp>
      <p:sp>
        <p:nvSpPr>
          <p:cNvPr id="12" name="Ingekeepte pijl rechts 11"/>
          <p:cNvSpPr/>
          <p:nvPr/>
        </p:nvSpPr>
        <p:spPr>
          <a:xfrm flipH="1">
            <a:off x="5093582" y="32753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Provide </a:t>
            </a:r>
            <a:r>
              <a:rPr lang="en-US" dirty="0" smtClean="0"/>
              <a:t>explanation </a:t>
            </a:r>
            <a:endParaRPr lang="en-US" b="1" dirty="0"/>
          </a:p>
        </p:txBody>
      </p:sp>
      <p:pic>
        <p:nvPicPr>
          <p:cNvPr id="2" name="Afbeelding 1" descr="bra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98" y="2565179"/>
            <a:ext cx="2225830" cy="1246465"/>
          </a:xfrm>
          <a:prstGeom prst="rect">
            <a:avLst/>
          </a:prstGeom>
        </p:spPr>
      </p:pic>
      <p:sp>
        <p:nvSpPr>
          <p:cNvPr id="14" name="Ingekeepte pijl rechts 13"/>
          <p:cNvSpPr/>
          <p:nvPr/>
        </p:nvSpPr>
        <p:spPr>
          <a:xfrm>
            <a:off x="1338529" y="3128916"/>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Review </a:t>
            </a:r>
            <a:r>
              <a:rPr lang="en-US" dirty="0" smtClean="0"/>
              <a:t>explanation</a:t>
            </a:r>
            <a:endParaRPr lang="en-US" b="1" dirty="0"/>
          </a:p>
        </p:txBody>
      </p:sp>
      <p:pic>
        <p:nvPicPr>
          <p:cNvPr id="15" name="Afbeelding 14"/>
          <p:cNvPicPr>
            <a:picLocks noChangeAspect="1"/>
          </p:cNvPicPr>
          <p:nvPr/>
        </p:nvPicPr>
        <p:blipFill>
          <a:blip r:embed="rId3"/>
          <a:stretch>
            <a:fillRect/>
          </a:stretch>
        </p:blipFill>
        <p:spPr>
          <a:xfrm>
            <a:off x="3837467" y="3035609"/>
            <a:ext cx="1379013" cy="922512"/>
          </a:xfrm>
          <a:prstGeom prst="rect">
            <a:avLst/>
          </a:prstGeom>
        </p:spPr>
      </p:pic>
      <p:sp>
        <p:nvSpPr>
          <p:cNvPr id="16" name="Ingekeepte pijl rechts 15"/>
          <p:cNvSpPr/>
          <p:nvPr/>
        </p:nvSpPr>
        <p:spPr>
          <a:xfrm>
            <a:off x="5093582" y="4299485"/>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review</a:t>
            </a:r>
            <a:endParaRPr lang="en-US" b="1" dirty="0"/>
          </a:p>
        </p:txBody>
      </p:sp>
      <p:pic>
        <p:nvPicPr>
          <p:cNvPr id="17" name="Afbeelding 16"/>
          <p:cNvPicPr>
            <a:picLocks noChangeAspect="1"/>
          </p:cNvPicPr>
          <p:nvPr/>
        </p:nvPicPr>
        <p:blipFill>
          <a:blip r:embed="rId4"/>
          <a:stretch>
            <a:fillRect/>
          </a:stretch>
        </p:blipFill>
        <p:spPr>
          <a:xfrm>
            <a:off x="7811007" y="3958121"/>
            <a:ext cx="1171222" cy="1171222"/>
          </a:xfrm>
          <a:prstGeom prst="rect">
            <a:avLst/>
          </a:prstGeom>
        </p:spPr>
      </p:pic>
      <p:pic>
        <p:nvPicPr>
          <p:cNvPr id="10" name="Afbeelding 9"/>
          <p:cNvPicPr>
            <a:picLocks noChangeAspect="1"/>
          </p:cNvPicPr>
          <p:nvPr/>
        </p:nvPicPr>
        <p:blipFill>
          <a:blip r:embed="rId5"/>
          <a:stretch>
            <a:fillRect/>
          </a:stretch>
        </p:blipFill>
        <p:spPr>
          <a:xfrm>
            <a:off x="7811007" y="3247782"/>
            <a:ext cx="997143" cy="520792"/>
          </a:xfrm>
          <a:prstGeom prst="rect">
            <a:avLst/>
          </a:prstGeom>
        </p:spPr>
      </p:pic>
    </p:spTree>
    <p:extLst>
      <p:ext uri="{BB962C8B-B14F-4D97-AF65-F5344CB8AC3E}">
        <p14:creationId xmlns:p14="http://schemas.microsoft.com/office/powerpoint/2010/main" val="3069835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par>
                                <p:cTn id="9" presetID="1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ppt_y</p:attrName>
                                        </p:attrNameLst>
                                      </p:cBhvr>
                                      <p:tavLst>
                                        <p:tav tm="0">
                                          <p:val>
                                            <p:strVal val="#ppt_y+#ppt_h*1.125000"/>
                                          </p:val>
                                        </p:tav>
                                        <p:tav tm="100000">
                                          <p:val>
                                            <p:strVal val="#ppt_y"/>
                                          </p:val>
                                        </p:tav>
                                      </p:tavLst>
                                    </p:anim>
                                    <p:animEffect transition="in" filter="wipe(up)">
                                      <p:cBhvr>
                                        <p:cTn id="12" dur="500"/>
                                        <p:tgtEl>
                                          <p:spTgt spid="17"/>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365024" cy="523220"/>
          </a:xfrm>
          <a:prstGeom prst="rect">
            <a:avLst/>
          </a:prstGeom>
          <a:noFill/>
        </p:spPr>
        <p:txBody>
          <a:bodyPr wrap="none" rtlCol="0">
            <a:spAutoFit/>
          </a:bodyPr>
          <a:lstStyle/>
          <a:p>
            <a:r>
              <a:rPr lang="en-US" sz="2800" b="1" dirty="0" smtClean="0">
                <a:solidFill>
                  <a:schemeClr val="tx2"/>
                </a:solidFill>
              </a:rPr>
              <a:t>Workflow - Overview</a:t>
            </a:r>
            <a:endParaRPr lang="en-US" sz="2800" b="1" dirty="0">
              <a:solidFill>
                <a:schemeClr val="tx2"/>
              </a:solidFill>
            </a:endParaRPr>
          </a:p>
        </p:txBody>
      </p:sp>
      <p:pic>
        <p:nvPicPr>
          <p:cNvPr id="20" name="Afbeelding 19"/>
          <p:cNvPicPr>
            <a:picLocks noChangeAspect="1"/>
          </p:cNvPicPr>
          <p:nvPr/>
        </p:nvPicPr>
        <p:blipFill>
          <a:blip r:embed="rId2"/>
          <a:stretch>
            <a:fillRect/>
          </a:stretch>
        </p:blipFill>
        <p:spPr>
          <a:xfrm>
            <a:off x="3515216" y="5114016"/>
            <a:ext cx="1171222" cy="1171222"/>
          </a:xfrm>
          <a:prstGeom prst="rect">
            <a:avLst/>
          </a:prstGeom>
        </p:spPr>
      </p:pic>
      <p:pic>
        <p:nvPicPr>
          <p:cNvPr id="21" name="Afbeelding 20"/>
          <p:cNvPicPr>
            <a:picLocks noChangeAspect="1"/>
          </p:cNvPicPr>
          <p:nvPr/>
        </p:nvPicPr>
        <p:blipFill>
          <a:blip r:embed="rId3"/>
          <a:stretch>
            <a:fillRect/>
          </a:stretch>
        </p:blipFill>
        <p:spPr>
          <a:xfrm>
            <a:off x="454778" y="2113097"/>
            <a:ext cx="1379013" cy="922512"/>
          </a:xfrm>
          <a:prstGeom prst="rect">
            <a:avLst/>
          </a:prstGeom>
        </p:spPr>
      </p:pic>
      <p:pic>
        <p:nvPicPr>
          <p:cNvPr id="22" name="Afbeelding 21"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756" y="2113097"/>
            <a:ext cx="596434" cy="584852"/>
          </a:xfrm>
          <a:prstGeom prst="rect">
            <a:avLst/>
          </a:prstGeom>
        </p:spPr>
      </p:pic>
      <p:pic>
        <p:nvPicPr>
          <p:cNvPr id="23" name="Afbeelding 22"/>
          <p:cNvPicPr>
            <a:picLocks noChangeAspect="1"/>
          </p:cNvPicPr>
          <p:nvPr/>
        </p:nvPicPr>
        <p:blipFill>
          <a:blip r:embed="rId5"/>
          <a:stretch>
            <a:fillRect/>
          </a:stretch>
        </p:blipFill>
        <p:spPr>
          <a:xfrm>
            <a:off x="7380189" y="2697949"/>
            <a:ext cx="905838" cy="640032"/>
          </a:xfrm>
          <a:prstGeom prst="rect">
            <a:avLst/>
          </a:prstGeom>
        </p:spPr>
      </p:pic>
      <p:pic>
        <p:nvPicPr>
          <p:cNvPr id="24" name="Afbeelding 23" descr="bozz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7291" y="3163912"/>
            <a:ext cx="1169366" cy="877025"/>
          </a:xfrm>
          <a:prstGeom prst="rect">
            <a:avLst/>
          </a:prstGeom>
        </p:spPr>
      </p:pic>
      <p:pic>
        <p:nvPicPr>
          <p:cNvPr id="25" name="Afbeelding 24" descr="brains.png"/>
          <p:cNvPicPr>
            <a:picLocks noChangeAspect="1"/>
          </p:cNvPicPr>
          <p:nvPr/>
        </p:nvPicPr>
        <p:blipFill rotWithShape="1">
          <a:blip r:embed="rId7">
            <a:extLst>
              <a:ext uri="{28A0092B-C50C-407E-A947-70E740481C1C}">
                <a14:useLocalDpi xmlns:a14="http://schemas.microsoft.com/office/drawing/2010/main" val="0"/>
              </a:ext>
            </a:extLst>
          </a:blip>
          <a:srcRect r="37481"/>
          <a:stretch/>
        </p:blipFill>
        <p:spPr>
          <a:xfrm>
            <a:off x="3673419" y="1789144"/>
            <a:ext cx="1391557" cy="1246465"/>
          </a:xfrm>
          <a:prstGeom prst="rect">
            <a:avLst/>
          </a:prstGeom>
        </p:spPr>
      </p:pic>
      <p:pic>
        <p:nvPicPr>
          <p:cNvPr id="26" name="Afbeelding 25"/>
          <p:cNvPicPr>
            <a:picLocks noChangeAspect="1"/>
          </p:cNvPicPr>
          <p:nvPr/>
        </p:nvPicPr>
        <p:blipFill>
          <a:blip r:embed="rId8"/>
          <a:stretch>
            <a:fillRect/>
          </a:stretch>
        </p:blipFill>
        <p:spPr>
          <a:xfrm>
            <a:off x="915028" y="5255127"/>
            <a:ext cx="1030111" cy="1030111"/>
          </a:xfrm>
          <a:prstGeom prst="rect">
            <a:avLst/>
          </a:prstGeom>
        </p:spPr>
      </p:pic>
      <p:cxnSp>
        <p:nvCxnSpPr>
          <p:cNvPr id="6" name="Rechte verbindingslijn met pijl 5"/>
          <p:cNvCxnSpPr>
            <a:endCxn id="25" idx="1"/>
          </p:cNvCxnSpPr>
          <p:nvPr/>
        </p:nvCxnSpPr>
        <p:spPr>
          <a:xfrm flipV="1">
            <a:off x="1833791" y="2412377"/>
            <a:ext cx="1839628" cy="1639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Rechte verbindingslijn met pijl 8"/>
          <p:cNvCxnSpPr>
            <a:stCxn id="15" idx="0"/>
            <a:endCxn id="24" idx="1"/>
          </p:cNvCxnSpPr>
          <p:nvPr/>
        </p:nvCxnSpPr>
        <p:spPr>
          <a:xfrm flipV="1">
            <a:off x="7055185" y="3602425"/>
            <a:ext cx="202106" cy="183680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Rechte verbindingslijn met pijl 27"/>
          <p:cNvCxnSpPr>
            <a:stCxn id="25" idx="3"/>
          </p:cNvCxnSpPr>
          <p:nvPr/>
        </p:nvCxnSpPr>
        <p:spPr>
          <a:xfrm>
            <a:off x="5064976" y="2412377"/>
            <a:ext cx="2010958" cy="4566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a:stCxn id="21" idx="2"/>
            <a:endCxn id="26" idx="0"/>
          </p:cNvCxnSpPr>
          <p:nvPr/>
        </p:nvCxnSpPr>
        <p:spPr>
          <a:xfrm>
            <a:off x="1144285" y="3035609"/>
            <a:ext cx="285799" cy="221951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p:nvPr/>
        </p:nvCxnSpPr>
        <p:spPr>
          <a:xfrm>
            <a:off x="1598889" y="2869076"/>
            <a:ext cx="4957724" cy="257015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15" name="Afbeelding 14"/>
          <p:cNvPicPr>
            <a:picLocks noChangeAspect="1"/>
          </p:cNvPicPr>
          <p:nvPr/>
        </p:nvPicPr>
        <p:blipFill>
          <a:blip r:embed="rId9"/>
          <a:stretch>
            <a:fillRect/>
          </a:stretch>
        </p:blipFill>
        <p:spPr>
          <a:xfrm>
            <a:off x="6556613" y="5439231"/>
            <a:ext cx="997143" cy="520792"/>
          </a:xfrm>
          <a:prstGeom prst="rect">
            <a:avLst/>
          </a:prstGeom>
        </p:spPr>
      </p:pic>
      <p:cxnSp>
        <p:nvCxnSpPr>
          <p:cNvPr id="18" name="Rechte verbindingslijn met pijl 17"/>
          <p:cNvCxnSpPr>
            <a:stCxn id="15" idx="1"/>
            <a:endCxn id="20" idx="3"/>
          </p:cNvCxnSpPr>
          <p:nvPr/>
        </p:nvCxnSpPr>
        <p:spPr>
          <a:xfrm flipH="1">
            <a:off x="4686438" y="5699627"/>
            <a:ext cx="1870175"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018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par>
                                <p:cTn id="9" presetID="1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p:tgtEl>
                                          <p:spTgt spid="21"/>
                                        </p:tgtEl>
                                        <p:attrNameLst>
                                          <p:attrName>ppt_y</p:attrName>
                                        </p:attrNameLst>
                                      </p:cBhvr>
                                      <p:tavLst>
                                        <p:tav tm="0">
                                          <p:val>
                                            <p:strVal val="#ppt_y+#ppt_h*1.125000"/>
                                          </p:val>
                                        </p:tav>
                                        <p:tav tm="100000">
                                          <p:val>
                                            <p:strVal val="#ppt_y"/>
                                          </p:val>
                                        </p:tav>
                                      </p:tavLst>
                                    </p:anim>
                                    <p:animEffect transition="in" filter="wipe(up)">
                                      <p:cBhvr>
                                        <p:cTn id="12" dur="500"/>
                                        <p:tgtEl>
                                          <p:spTgt spid="21"/>
                                        </p:tgtEl>
                                      </p:cBhvr>
                                    </p:animEffect>
                                  </p:childTnLst>
                                </p:cTn>
                              </p:par>
                              <p:par>
                                <p:cTn id="13" presetID="1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p:tgtEl>
                                          <p:spTgt spid="22"/>
                                        </p:tgtEl>
                                        <p:attrNameLst>
                                          <p:attrName>ppt_y</p:attrName>
                                        </p:attrNameLst>
                                      </p:cBhvr>
                                      <p:tavLst>
                                        <p:tav tm="0">
                                          <p:val>
                                            <p:strVal val="#ppt_y+#ppt_h*1.125000"/>
                                          </p:val>
                                        </p:tav>
                                        <p:tav tm="100000">
                                          <p:val>
                                            <p:strVal val="#ppt_y"/>
                                          </p:val>
                                        </p:tav>
                                      </p:tavLst>
                                    </p:anim>
                                    <p:animEffect transition="in" filter="wipe(up)">
                                      <p:cBhvr>
                                        <p:cTn id="16" dur="500"/>
                                        <p:tgtEl>
                                          <p:spTgt spid="22"/>
                                        </p:tgtEl>
                                      </p:cBhvr>
                                    </p:animEffect>
                                  </p:childTnLst>
                                </p:cTn>
                              </p:par>
                              <p:par>
                                <p:cTn id="17" presetID="1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p:tgtEl>
                                          <p:spTgt spid="23"/>
                                        </p:tgtEl>
                                        <p:attrNameLst>
                                          <p:attrName>ppt_y</p:attrName>
                                        </p:attrNameLst>
                                      </p:cBhvr>
                                      <p:tavLst>
                                        <p:tav tm="0">
                                          <p:val>
                                            <p:strVal val="#ppt_y+#ppt_h*1.125000"/>
                                          </p:val>
                                        </p:tav>
                                        <p:tav tm="100000">
                                          <p:val>
                                            <p:strVal val="#ppt_y"/>
                                          </p:val>
                                        </p:tav>
                                      </p:tavLst>
                                    </p:anim>
                                    <p:animEffect transition="in" filter="wipe(up)">
                                      <p:cBhvr>
                                        <p:cTn id="20" dur="500"/>
                                        <p:tgtEl>
                                          <p:spTgt spid="23"/>
                                        </p:tgtEl>
                                      </p:cBhvr>
                                    </p:animEffect>
                                  </p:childTnLst>
                                </p:cTn>
                              </p:par>
                              <p:par>
                                <p:cTn id="21" presetID="1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p:tgtEl>
                                          <p:spTgt spid="24"/>
                                        </p:tgtEl>
                                        <p:attrNameLst>
                                          <p:attrName>ppt_y</p:attrName>
                                        </p:attrNameLst>
                                      </p:cBhvr>
                                      <p:tavLst>
                                        <p:tav tm="0">
                                          <p:val>
                                            <p:strVal val="#ppt_y+#ppt_h*1.125000"/>
                                          </p:val>
                                        </p:tav>
                                        <p:tav tm="100000">
                                          <p:val>
                                            <p:strVal val="#ppt_y"/>
                                          </p:val>
                                        </p:tav>
                                      </p:tavLst>
                                    </p:anim>
                                    <p:animEffect transition="in" filter="wipe(up)">
                                      <p:cBhvr>
                                        <p:cTn id="24" dur="500"/>
                                        <p:tgtEl>
                                          <p:spTgt spid="24"/>
                                        </p:tgtEl>
                                      </p:cBhvr>
                                    </p:animEffect>
                                  </p:childTnLst>
                                </p:cTn>
                              </p:par>
                              <p:par>
                                <p:cTn id="25" presetID="1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ppt_y</p:attrName>
                                        </p:attrNameLst>
                                      </p:cBhvr>
                                      <p:tavLst>
                                        <p:tav tm="0">
                                          <p:val>
                                            <p:strVal val="#ppt_y+#ppt_h*1.125000"/>
                                          </p:val>
                                        </p:tav>
                                        <p:tav tm="100000">
                                          <p:val>
                                            <p:strVal val="#ppt_y"/>
                                          </p:val>
                                        </p:tav>
                                      </p:tavLst>
                                    </p:anim>
                                    <p:animEffect transition="in" filter="wipe(up)">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descr="Schermafbeelding 2015-04-01 om 12.27.40.png"/>
          <p:cNvPicPr>
            <a:picLocks noChangeAspect="1"/>
          </p:cNvPicPr>
          <p:nvPr/>
        </p:nvPicPr>
        <p:blipFill rotWithShape="1">
          <a:blip r:embed="rId2">
            <a:extLst>
              <a:ext uri="{28A0092B-C50C-407E-A947-70E740481C1C}">
                <a14:useLocalDpi xmlns:a14="http://schemas.microsoft.com/office/drawing/2010/main" val="0"/>
              </a:ext>
            </a:extLst>
          </a:blip>
          <a:srcRect b="47533"/>
          <a:stretch/>
        </p:blipFill>
        <p:spPr>
          <a:xfrm>
            <a:off x="-1" y="0"/>
            <a:ext cx="9144001" cy="4369457"/>
          </a:xfrm>
          <a:prstGeom prst="rect">
            <a:avLst/>
          </a:prstGeom>
        </p:spPr>
      </p:pic>
      <p:sp>
        <p:nvSpPr>
          <p:cNvPr id="6" name="Tekstvak 5"/>
          <p:cNvSpPr txBox="1"/>
          <p:nvPr/>
        </p:nvSpPr>
        <p:spPr>
          <a:xfrm>
            <a:off x="3608285" y="5572737"/>
            <a:ext cx="5386661" cy="707886"/>
          </a:xfrm>
          <a:prstGeom prst="rect">
            <a:avLst/>
          </a:prstGeom>
          <a:noFill/>
        </p:spPr>
        <p:txBody>
          <a:bodyPr wrap="none" rtlCol="0">
            <a:spAutoFit/>
          </a:bodyPr>
          <a:lstStyle/>
          <a:p>
            <a:r>
              <a:rPr lang="en-US" sz="2000" dirty="0" smtClean="0"/>
              <a:t>You are reading a newspaper about a new startup</a:t>
            </a:r>
          </a:p>
          <a:p>
            <a:r>
              <a:rPr lang="en-US" sz="2000" dirty="0" smtClean="0"/>
              <a:t>company that has been bought up by Google. </a:t>
            </a:r>
            <a:endParaRPr lang="en-US" sz="2000" dirty="0"/>
          </a:p>
        </p:txBody>
      </p:sp>
      <p:sp>
        <p:nvSpPr>
          <p:cNvPr id="8" name="Tekstvak 7"/>
          <p:cNvSpPr txBox="1"/>
          <p:nvPr/>
        </p:nvSpPr>
        <p:spPr>
          <a:xfrm>
            <a:off x="3608285" y="4987961"/>
            <a:ext cx="1723624" cy="646331"/>
          </a:xfrm>
          <a:prstGeom prst="rect">
            <a:avLst/>
          </a:prstGeom>
          <a:noFill/>
        </p:spPr>
        <p:txBody>
          <a:bodyPr wrap="none" rtlCol="0">
            <a:spAutoFit/>
          </a:bodyPr>
          <a:lstStyle/>
          <a:p>
            <a:r>
              <a:rPr lang="en-US" sz="3600" b="1" dirty="0" smtClean="0">
                <a:solidFill>
                  <a:schemeClr val="tx2"/>
                </a:solidFill>
              </a:rPr>
              <a:t>Imagine</a:t>
            </a:r>
            <a:endParaRPr lang="en-US" sz="3600" dirty="0">
              <a:solidFill>
                <a:srgbClr val="558ED5"/>
              </a:solidFill>
            </a:endParaRPr>
          </a:p>
        </p:txBody>
      </p:sp>
      <p:sp>
        <p:nvSpPr>
          <p:cNvPr id="9" name="Tekstvak 8"/>
          <p:cNvSpPr txBox="1"/>
          <p:nvPr/>
        </p:nvSpPr>
        <p:spPr>
          <a:xfrm>
            <a:off x="155223" y="4369457"/>
            <a:ext cx="4826000" cy="415498"/>
          </a:xfrm>
          <a:prstGeom prst="rect">
            <a:avLst/>
          </a:prstGeom>
          <a:noFill/>
        </p:spPr>
        <p:txBody>
          <a:bodyPr wrap="square" rtlCol="0">
            <a:spAutoFit/>
          </a:bodyPr>
          <a:lstStyle/>
          <a:p>
            <a:r>
              <a:rPr lang="en-US" sz="1050" dirty="0" smtClean="0">
                <a:hlinkClick r:id="rId3"/>
              </a:rPr>
              <a:t>http://www.bloomberg.com/news/articles/2014-06-21/google-s-nest-buying-security-company-dropcam-for-555-million</a:t>
            </a:r>
            <a:endParaRPr lang="en-US" sz="1050" dirty="0" smtClean="0"/>
          </a:p>
        </p:txBody>
      </p:sp>
    </p:spTree>
    <p:extLst>
      <p:ext uri="{BB962C8B-B14F-4D97-AF65-F5344CB8AC3E}">
        <p14:creationId xmlns:p14="http://schemas.microsoft.com/office/powerpoint/2010/main" val="26628953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369332" cy="523220"/>
          </a:xfrm>
          <a:prstGeom prst="rect">
            <a:avLst/>
          </a:prstGeom>
          <a:noFill/>
        </p:spPr>
        <p:txBody>
          <a:bodyPr wrap="none" rtlCol="0">
            <a:spAutoFit/>
          </a:bodyPr>
          <a:lstStyle/>
          <a:p>
            <a:r>
              <a:rPr lang="en-US" sz="2800" b="1" dirty="0" smtClean="0">
                <a:solidFill>
                  <a:schemeClr val="tx2"/>
                </a:solidFill>
              </a:rPr>
              <a:t>Explanation Retrieval</a:t>
            </a:r>
            <a:endParaRPr lang="en-US" sz="2800" b="1" dirty="0">
              <a:solidFill>
                <a:schemeClr val="tx2"/>
              </a:solidFill>
            </a:endParaRPr>
          </a:p>
        </p:txBody>
      </p:sp>
      <p:sp>
        <p:nvSpPr>
          <p:cNvPr id="12" name="Tekstvak 11"/>
          <p:cNvSpPr txBox="1"/>
          <p:nvPr/>
        </p:nvSpPr>
        <p:spPr>
          <a:xfrm>
            <a:off x="608385" y="1283528"/>
            <a:ext cx="3044423" cy="3170099"/>
          </a:xfrm>
          <a:prstGeom prst="rect">
            <a:avLst/>
          </a:prstGeom>
          <a:noFill/>
        </p:spPr>
        <p:txBody>
          <a:bodyPr wrap="none" rtlCol="0">
            <a:spAutoFit/>
          </a:bodyPr>
          <a:lstStyle/>
          <a:p>
            <a:pPr marL="457200" indent="-457200">
              <a:buFont typeface="+mj-lt"/>
              <a:buAutoNum type="arabicPeriod"/>
            </a:pPr>
            <a:r>
              <a:rPr lang="en-US" sz="2000" dirty="0" smtClean="0"/>
              <a:t>Extraction of requisites</a:t>
            </a:r>
          </a:p>
          <a:p>
            <a:pPr marL="457200" indent="-457200">
              <a:buFont typeface="+mj-lt"/>
              <a:buAutoNum type="arabicPeriod"/>
            </a:pPr>
            <a:endParaRPr lang="en-US" sz="2000" dirty="0" smtClean="0"/>
          </a:p>
          <a:p>
            <a:pPr marL="457200" indent="-457200">
              <a:buFont typeface="+mj-lt"/>
              <a:buAutoNum type="arabicPeriod"/>
            </a:pPr>
            <a:r>
              <a:rPr lang="en-US" sz="2000" dirty="0" smtClean="0"/>
              <a:t>Relevance of terms</a:t>
            </a:r>
          </a:p>
          <a:p>
            <a:pPr marL="457200" indent="-457200">
              <a:buFont typeface="+mj-lt"/>
              <a:buAutoNum type="arabicPeriod"/>
            </a:pPr>
            <a:endParaRPr lang="en-US" sz="2000" dirty="0" smtClean="0"/>
          </a:p>
          <a:p>
            <a:pPr marL="457200" indent="-457200">
              <a:buFont typeface="+mj-lt"/>
              <a:buAutoNum type="arabicPeriod"/>
            </a:pPr>
            <a:r>
              <a:rPr lang="en-US" sz="2000" dirty="0" smtClean="0"/>
              <a:t>SCS Connector</a:t>
            </a:r>
          </a:p>
          <a:p>
            <a:pPr marL="457200" indent="-457200">
              <a:buFont typeface="+mj-lt"/>
              <a:buAutoNum type="arabicPeriod"/>
            </a:pPr>
            <a:endParaRPr lang="en-US" sz="2000" dirty="0" smtClean="0"/>
          </a:p>
          <a:p>
            <a:pPr marL="457200" indent="-457200">
              <a:buFont typeface="+mj-lt"/>
              <a:buAutoNum type="arabicPeriod"/>
            </a:pPr>
            <a:r>
              <a:rPr lang="en-US" sz="2000" dirty="0" smtClean="0"/>
              <a:t>Adding diversity</a:t>
            </a:r>
          </a:p>
          <a:p>
            <a:pPr marL="457200" indent="-457200">
              <a:buFont typeface="+mj-lt"/>
              <a:buAutoNum type="arabicPeriod"/>
            </a:pPr>
            <a:endParaRPr lang="en-US" sz="2000" dirty="0" smtClean="0"/>
          </a:p>
          <a:p>
            <a:pPr marL="457200" indent="-457200">
              <a:buFont typeface="+mj-lt"/>
              <a:buAutoNum type="arabicPeriod"/>
            </a:pPr>
            <a:r>
              <a:rPr lang="en-US" sz="2000" dirty="0" smtClean="0"/>
              <a:t>Ranking results</a:t>
            </a:r>
          </a:p>
          <a:p>
            <a:endParaRPr lang="en-US" sz="2000" dirty="0" smtClean="0"/>
          </a:p>
        </p:txBody>
      </p:sp>
    </p:spTree>
    <p:extLst>
      <p:ext uri="{BB962C8B-B14F-4D97-AF65-F5344CB8AC3E}">
        <p14:creationId xmlns:p14="http://schemas.microsoft.com/office/powerpoint/2010/main" val="610710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Afbeelding 18" descr="Schermafbeelding 2015-04-03 om 21.40.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75" y="4356189"/>
            <a:ext cx="4104454" cy="2278499"/>
          </a:xfrm>
          <a:prstGeom prst="rect">
            <a:avLst/>
          </a:prstGeom>
        </p:spPr>
      </p:pic>
      <p:pic>
        <p:nvPicPr>
          <p:cNvPr id="16" name="Afbeelding 15" descr="Schermafbeelding 2015-04-03 om 21.37.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460" y="1458860"/>
            <a:ext cx="4579981" cy="2398479"/>
          </a:xfrm>
          <a:prstGeom prst="rect">
            <a:avLst/>
          </a:prstGeom>
        </p:spPr>
      </p:pic>
      <p:sp>
        <p:nvSpPr>
          <p:cNvPr id="4" name="Tekstvak 3"/>
          <p:cNvSpPr txBox="1"/>
          <p:nvPr/>
        </p:nvSpPr>
        <p:spPr>
          <a:xfrm>
            <a:off x="454778" y="297845"/>
            <a:ext cx="3791523" cy="523220"/>
          </a:xfrm>
          <a:prstGeom prst="rect">
            <a:avLst/>
          </a:prstGeom>
          <a:noFill/>
        </p:spPr>
        <p:txBody>
          <a:bodyPr wrap="none" rtlCol="0">
            <a:spAutoFit/>
          </a:bodyPr>
          <a:lstStyle/>
          <a:p>
            <a:r>
              <a:rPr lang="en-US" sz="2800" b="1" dirty="0" smtClean="0">
                <a:solidFill>
                  <a:schemeClr val="tx2"/>
                </a:solidFill>
              </a:rPr>
              <a:t>Extraction of Requisites</a:t>
            </a:r>
            <a:endParaRPr lang="en-US" sz="2800" b="1" dirty="0">
              <a:solidFill>
                <a:schemeClr val="tx2"/>
              </a:solidFill>
            </a:endParaRPr>
          </a:p>
        </p:txBody>
      </p:sp>
      <p:sp>
        <p:nvSpPr>
          <p:cNvPr id="7" name="Content Placeholder 2"/>
          <p:cNvSpPr>
            <a:spLocks noGrp="1"/>
          </p:cNvSpPr>
          <p:nvPr>
            <p:ph idx="1"/>
          </p:nvPr>
        </p:nvSpPr>
        <p:spPr>
          <a:xfrm>
            <a:off x="454778" y="1301945"/>
            <a:ext cx="7886700" cy="2220930"/>
          </a:xfrm>
          <a:ln>
            <a:noFill/>
          </a:ln>
        </p:spPr>
        <p:txBody>
          <a:bodyPr>
            <a:noAutofit/>
          </a:bodyPr>
          <a:lstStyle/>
          <a:p>
            <a:r>
              <a:rPr lang="nl-NL" sz="2000" dirty="0" err="1" smtClean="0">
                <a:solidFill>
                  <a:srgbClr val="008000"/>
                </a:solidFill>
              </a:rPr>
              <a:t>Entities</a:t>
            </a:r>
            <a:endParaRPr lang="nl-NL" sz="2000" dirty="0" smtClean="0">
              <a:solidFill>
                <a:srgbClr val="008000"/>
              </a:solidFill>
            </a:endParaRPr>
          </a:p>
          <a:p>
            <a:r>
              <a:rPr lang="nl-NL" sz="2000" dirty="0" err="1" smtClean="0">
                <a:solidFill>
                  <a:srgbClr val="0000FF"/>
                </a:solidFill>
              </a:rPr>
              <a:t>Concepts</a:t>
            </a:r>
            <a:endParaRPr lang="nl-NL" sz="2000" dirty="0" smtClean="0">
              <a:solidFill>
                <a:srgbClr val="0000FF"/>
              </a:solidFill>
            </a:endParaRPr>
          </a:p>
          <a:p>
            <a:r>
              <a:rPr lang="nl-NL" sz="2000" dirty="0" smtClean="0">
                <a:solidFill>
                  <a:srgbClr val="FF0000"/>
                </a:solidFill>
              </a:rPr>
              <a:t>Type</a:t>
            </a:r>
          </a:p>
          <a:p>
            <a:r>
              <a:rPr lang="nl-NL" sz="2000" dirty="0" err="1" smtClean="0">
                <a:solidFill>
                  <a:srgbClr val="660066"/>
                </a:solidFill>
              </a:rPr>
              <a:t>Linked</a:t>
            </a:r>
            <a:r>
              <a:rPr lang="nl-NL" sz="2000" dirty="0" smtClean="0">
                <a:solidFill>
                  <a:srgbClr val="660066"/>
                </a:solidFill>
              </a:rPr>
              <a:t> Data </a:t>
            </a:r>
          </a:p>
          <a:p>
            <a:r>
              <a:rPr lang="nl-NL" sz="2000" dirty="0" err="1" smtClean="0">
                <a:solidFill>
                  <a:srgbClr val="FF6600"/>
                </a:solidFill>
              </a:rPr>
              <a:t>Relevance</a:t>
            </a:r>
            <a:r>
              <a:rPr lang="nl-NL" sz="2000" dirty="0" smtClean="0">
                <a:solidFill>
                  <a:srgbClr val="FF6600"/>
                </a:solidFill>
              </a:rPr>
              <a:t> </a:t>
            </a:r>
            <a:r>
              <a:rPr lang="nl-NL" sz="2000" dirty="0" smtClean="0"/>
              <a:t>- </a:t>
            </a:r>
            <a:r>
              <a:rPr lang="nl-NL" sz="2000" i="1" dirty="0" err="1" smtClean="0"/>
              <a:t>borrowed</a:t>
            </a:r>
            <a:endParaRPr lang="nl-NL" sz="2000" dirty="0"/>
          </a:p>
        </p:txBody>
      </p:sp>
      <p:pic>
        <p:nvPicPr>
          <p:cNvPr id="9" name="Afbeelding 8"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225" y="5673112"/>
            <a:ext cx="882593" cy="865454"/>
          </a:xfrm>
          <a:prstGeom prst="rect">
            <a:avLst/>
          </a:prstGeom>
        </p:spPr>
      </p:pic>
      <p:sp>
        <p:nvSpPr>
          <p:cNvPr id="11" name="Rechthoek 10"/>
          <p:cNvSpPr/>
          <p:nvPr/>
        </p:nvSpPr>
        <p:spPr>
          <a:xfrm>
            <a:off x="4073460" y="1449177"/>
            <a:ext cx="432823" cy="17813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hthoek 11"/>
          <p:cNvSpPr/>
          <p:nvPr/>
        </p:nvSpPr>
        <p:spPr>
          <a:xfrm>
            <a:off x="5069761" y="1467825"/>
            <a:ext cx="554699" cy="159483"/>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hthoek 12"/>
          <p:cNvSpPr/>
          <p:nvPr/>
        </p:nvSpPr>
        <p:spPr>
          <a:xfrm>
            <a:off x="6073208" y="1458859"/>
            <a:ext cx="549140" cy="16845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hthoek 13"/>
          <p:cNvSpPr/>
          <p:nvPr/>
        </p:nvSpPr>
        <p:spPr>
          <a:xfrm>
            <a:off x="2614795" y="4340966"/>
            <a:ext cx="573527" cy="18876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hthoek 14"/>
          <p:cNvSpPr/>
          <p:nvPr/>
        </p:nvSpPr>
        <p:spPr>
          <a:xfrm>
            <a:off x="624175" y="4356190"/>
            <a:ext cx="719587" cy="154850"/>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hthoek 16"/>
          <p:cNvSpPr/>
          <p:nvPr/>
        </p:nvSpPr>
        <p:spPr>
          <a:xfrm>
            <a:off x="7994445" y="1449174"/>
            <a:ext cx="658996" cy="178135"/>
          </a:xfrm>
          <a:prstGeom prst="rect">
            <a:avLst/>
          </a:prstGeom>
          <a:noFill/>
          <a:ln w="38100" cmpd="sng">
            <a:solidFill>
              <a:srgbClr val="604A7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hthoek 20"/>
          <p:cNvSpPr/>
          <p:nvPr/>
        </p:nvSpPr>
        <p:spPr>
          <a:xfrm>
            <a:off x="3578343" y="4361278"/>
            <a:ext cx="554345" cy="170074"/>
          </a:xfrm>
          <a:prstGeom prst="rect">
            <a:avLst/>
          </a:prstGeom>
          <a:noFill/>
          <a:ln w="38100" cmpd="sng">
            <a:solidFill>
              <a:srgbClr val="604A7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kstvak 21"/>
          <p:cNvSpPr txBox="1"/>
          <p:nvPr/>
        </p:nvSpPr>
        <p:spPr>
          <a:xfrm>
            <a:off x="6622348" y="6332070"/>
            <a:ext cx="732041" cy="307777"/>
          </a:xfrm>
          <a:prstGeom prst="rect">
            <a:avLst/>
          </a:prstGeom>
          <a:noFill/>
        </p:spPr>
        <p:txBody>
          <a:bodyPr wrap="none" rtlCol="0">
            <a:spAutoFit/>
          </a:bodyPr>
          <a:lstStyle/>
          <a:p>
            <a:r>
              <a:rPr lang="en-US" sz="1400" dirty="0" smtClean="0"/>
              <a:t>Source:</a:t>
            </a:r>
            <a:endParaRPr lang="en-US" sz="1400" dirty="0"/>
          </a:p>
        </p:txBody>
      </p:sp>
    </p:spTree>
    <p:extLst>
      <p:ext uri="{BB962C8B-B14F-4D97-AF65-F5344CB8AC3E}">
        <p14:creationId xmlns:p14="http://schemas.microsoft.com/office/powerpoint/2010/main" val="34510129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par>
                                <p:cTn id="9" presetID="1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up)">
                                      <p:cBhvr>
                                        <p:cTn id="12" dur="500"/>
                                        <p:tgtEl>
                                          <p:spTgt spid="16"/>
                                        </p:tgtEl>
                                      </p:cBhvr>
                                    </p:animEffect>
                                  </p:childTnLst>
                                </p:cTn>
                              </p:par>
                              <p:par>
                                <p:cTn id="13" presetID="12" presetClass="entr" presetSubtype="4" fill="hold" grpId="2"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par>
                                <p:cTn id="17" presetID="12" presetClass="entr" presetSubtype="4" fill="hold" grpId="2"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up)">
                                      <p:cBhvr>
                                        <p:cTn id="20" dur="500"/>
                                        <p:tgtEl>
                                          <p:spTgt spid="12"/>
                                        </p:tgtEl>
                                      </p:cBhvr>
                                    </p:animEffect>
                                  </p:childTnLst>
                                </p:cTn>
                              </p:par>
                              <p:par>
                                <p:cTn id="21" presetID="12" presetClass="entr" presetSubtype="4" fill="hold" grpId="2"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par>
                                <p:cTn id="25" presetID="12" presetClass="entr" presetSubtype="4" fill="hold" grpId="2"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par>
                                <p:cTn id="29" presetID="12" presetClass="entr" presetSubtype="4" fill="hold" grpId="2"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par>
                                <p:cTn id="33" presetID="12" presetClass="entr" presetSubtype="4"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1"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p:tgtEl>
                                          <p:spTgt spid="21"/>
                                        </p:tgtEl>
                                        <p:attrNameLst>
                                          <p:attrName>ppt_y</p:attrName>
                                        </p:attrNameLst>
                                      </p:cBhvr>
                                      <p:tavLst>
                                        <p:tav tm="0">
                                          <p:val>
                                            <p:strVal val="#ppt_y+#ppt_h*1.125000"/>
                                          </p:val>
                                        </p:tav>
                                        <p:tav tm="100000">
                                          <p:val>
                                            <p:strVal val="#ppt_y"/>
                                          </p:val>
                                        </p:tav>
                                      </p:tavLst>
                                    </p:anim>
                                    <p:animEffect transition="in" filter="wipe(up)">
                                      <p:cBhvr>
                                        <p:cTn id="40" dur="500"/>
                                        <p:tgtEl>
                                          <p:spTgt spid="21"/>
                                        </p:tgtEl>
                                      </p:cBhvr>
                                    </p:animEffect>
                                  </p:childTnLst>
                                </p:cTn>
                              </p:par>
                              <p:par>
                                <p:cTn id="41" presetID="1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p:tgtEl>
                                          <p:spTgt spid="9"/>
                                        </p:tgtEl>
                                        <p:attrNameLst>
                                          <p:attrName>ppt_y</p:attrName>
                                        </p:attrNameLst>
                                      </p:cBhvr>
                                      <p:tavLst>
                                        <p:tav tm="0">
                                          <p:val>
                                            <p:strVal val="#ppt_y+#ppt_h*1.125000"/>
                                          </p:val>
                                        </p:tav>
                                        <p:tav tm="100000">
                                          <p:val>
                                            <p:strVal val="#ppt_y"/>
                                          </p:val>
                                        </p:tav>
                                      </p:tavLst>
                                    </p:anim>
                                    <p:animEffect transition="in" filter="wipe(up)">
                                      <p:cBhvr>
                                        <p:cTn id="44" dur="500"/>
                                        <p:tgtEl>
                                          <p:spTgt spid="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ppt_y</p:attrName>
                                        </p:attrNameLst>
                                      </p:cBhvr>
                                      <p:tavLst>
                                        <p:tav tm="0">
                                          <p:val>
                                            <p:strVal val="#ppt_y+#ppt_h*1.125000"/>
                                          </p:val>
                                        </p:tav>
                                        <p:tav tm="100000">
                                          <p:val>
                                            <p:strVal val="#ppt_y"/>
                                          </p:val>
                                        </p:tav>
                                      </p:tavLst>
                                    </p:anim>
                                    <p:animEffect transition="in" filter="wipe(up)">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P spid="12" grpId="2" animBg="1"/>
      <p:bldP spid="13" grpId="2" animBg="1"/>
      <p:bldP spid="14" grpId="2" animBg="1"/>
      <p:bldP spid="15" grpId="2" animBg="1"/>
      <p:bldP spid="17" grpId="1" animBg="1"/>
      <p:bldP spid="21" grpId="1"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044624" cy="523220"/>
          </a:xfrm>
          <a:prstGeom prst="rect">
            <a:avLst/>
          </a:prstGeom>
          <a:noFill/>
        </p:spPr>
        <p:txBody>
          <a:bodyPr wrap="none" rtlCol="0">
            <a:spAutoFit/>
          </a:bodyPr>
          <a:lstStyle/>
          <a:p>
            <a:r>
              <a:rPr lang="en-US" sz="2800" b="1" dirty="0" smtClean="0">
                <a:solidFill>
                  <a:schemeClr val="tx2"/>
                </a:solidFill>
              </a:rPr>
              <a:t>Relevance of terms</a:t>
            </a:r>
            <a:endParaRPr lang="en-US" sz="2800" b="1" dirty="0">
              <a:solidFill>
                <a:schemeClr val="tx2"/>
              </a:solidFill>
            </a:endParaRPr>
          </a:p>
        </p:txBody>
      </p:sp>
      <p:sp>
        <p:nvSpPr>
          <p:cNvPr id="5" name="Content Placeholder 5"/>
          <p:cNvSpPr>
            <a:spLocks noGrp="1"/>
          </p:cNvSpPr>
          <p:nvPr>
            <p:ph idx="1"/>
          </p:nvPr>
        </p:nvSpPr>
        <p:spPr>
          <a:xfrm>
            <a:off x="628650" y="2251363"/>
            <a:ext cx="7886700" cy="3925599"/>
          </a:xfrm>
        </p:spPr>
        <p:txBody>
          <a:bodyPr>
            <a:normAutofit/>
          </a:bodyPr>
          <a:lstStyle/>
          <a:p>
            <a:pPr marL="0" indent="0">
              <a:buNone/>
            </a:pP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creditors could request an acceleration of payments on some of its debt if the company doesn’t release an audited financial statement by the end of May.</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Public prosecutors are investigating 20 companies, including 16 builders, for participating in a alleged cartel to overcharge the oil company. OAS and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Galvao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Engenharia</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SA, Brazilian construction companies, filed for bankruptcy after investigations started.</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president said the builders financial difficulties won’t hold up planned tenders to build and operate infrastructure projects. She said she plans tap Chinese investment for a railway linking Brazil’s Atlantic coast with the Pacific Ocean.</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Supreme Court has also authorized investigations of 49 politicians including Senate chief Renan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Calheiros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and lower house President Eduardo Cunha in relation to the alleged kickbacks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Former officials at the company turned state’s witness said that hundreds of millions of dollars went to political parties, including Rousseff Workers’ Party. The scandal has eroded the support she needs in Congress to approve austerity measures.</a:t>
            </a:r>
          </a:p>
          <a:p>
            <a:pPr marL="0" indent="0">
              <a:buNone/>
            </a:pPr>
            <a:endParaRPr lang="nl-NL"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Rectangle 7"/>
          <p:cNvSpPr/>
          <p:nvPr/>
        </p:nvSpPr>
        <p:spPr>
          <a:xfrm>
            <a:off x="1537855" y="2306782"/>
            <a:ext cx="741218"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9"/>
          <p:cNvSpPr/>
          <p:nvPr/>
        </p:nvSpPr>
        <p:spPr>
          <a:xfrm>
            <a:off x="5216236" y="3082636"/>
            <a:ext cx="18911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tangle 10"/>
          <p:cNvSpPr/>
          <p:nvPr/>
        </p:nvSpPr>
        <p:spPr>
          <a:xfrm>
            <a:off x="4301836" y="4655127"/>
            <a:ext cx="1295399" cy="22167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11"/>
          <p:cNvSpPr/>
          <p:nvPr/>
        </p:nvSpPr>
        <p:spPr>
          <a:xfrm>
            <a:off x="706581" y="4655126"/>
            <a:ext cx="1378527"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12"/>
          <p:cNvSpPr/>
          <p:nvPr/>
        </p:nvSpPr>
        <p:spPr>
          <a:xfrm>
            <a:off x="3879272" y="4094453"/>
            <a:ext cx="1191491"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3"/>
          <p:cNvSpPr/>
          <p:nvPr/>
        </p:nvSpPr>
        <p:spPr>
          <a:xfrm>
            <a:off x="6127172" y="5105400"/>
            <a:ext cx="1984664"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4"/>
          <p:cNvSpPr txBox="1"/>
          <p:nvPr/>
        </p:nvSpPr>
        <p:spPr>
          <a:xfrm>
            <a:off x="2332559" y="1854322"/>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0,35</a:t>
            </a:r>
            <a:endParaRPr lang="nl-NL" dirty="0"/>
          </a:p>
        </p:txBody>
      </p:sp>
      <p:sp>
        <p:nvSpPr>
          <p:cNvPr id="13" name="TextBox 15"/>
          <p:cNvSpPr txBox="1"/>
          <p:nvPr/>
        </p:nvSpPr>
        <p:spPr>
          <a:xfrm>
            <a:off x="1787235" y="4190123"/>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0,88</a:t>
            </a:r>
            <a:endParaRPr lang="nl-NL" dirty="0"/>
          </a:p>
        </p:txBody>
      </p:sp>
      <p:sp>
        <p:nvSpPr>
          <p:cNvPr id="14" name="TextBox 16"/>
          <p:cNvSpPr txBox="1"/>
          <p:nvPr/>
        </p:nvSpPr>
        <p:spPr>
          <a:xfrm>
            <a:off x="5151292" y="3844830"/>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0,11</a:t>
            </a:r>
            <a:endParaRPr lang="nl-NL" dirty="0"/>
          </a:p>
        </p:txBody>
      </p:sp>
      <p:sp>
        <p:nvSpPr>
          <p:cNvPr id="15" name="TextBox 17"/>
          <p:cNvSpPr txBox="1"/>
          <p:nvPr/>
        </p:nvSpPr>
        <p:spPr>
          <a:xfrm>
            <a:off x="6231164" y="2573017"/>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0,63</a:t>
            </a:r>
            <a:endParaRPr lang="nl-NL" dirty="0"/>
          </a:p>
        </p:txBody>
      </p:sp>
      <p:sp>
        <p:nvSpPr>
          <p:cNvPr id="16" name="TextBox 18"/>
          <p:cNvSpPr txBox="1"/>
          <p:nvPr/>
        </p:nvSpPr>
        <p:spPr>
          <a:xfrm>
            <a:off x="7516090" y="465512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0,78</a:t>
            </a:r>
            <a:endParaRPr lang="nl-NL" dirty="0"/>
          </a:p>
        </p:txBody>
      </p:sp>
      <p:sp>
        <p:nvSpPr>
          <p:cNvPr id="17" name="TextBox 19"/>
          <p:cNvSpPr txBox="1"/>
          <p:nvPr/>
        </p:nvSpPr>
        <p:spPr>
          <a:xfrm>
            <a:off x="3879271" y="4920734"/>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0,63</a:t>
            </a:r>
            <a:endParaRPr lang="nl-NL" dirty="0"/>
          </a:p>
        </p:txBody>
      </p:sp>
      <p:sp>
        <p:nvSpPr>
          <p:cNvPr id="19" name="Tekstvak 18"/>
          <p:cNvSpPr txBox="1"/>
          <p:nvPr/>
        </p:nvSpPr>
        <p:spPr>
          <a:xfrm>
            <a:off x="823366" y="1193946"/>
            <a:ext cx="3801041" cy="369332"/>
          </a:xfrm>
          <a:prstGeom prst="rect">
            <a:avLst/>
          </a:prstGeom>
          <a:noFill/>
        </p:spPr>
        <p:txBody>
          <a:bodyPr wrap="none" rtlCol="0">
            <a:spAutoFit/>
          </a:bodyPr>
          <a:lstStyle/>
          <a:p>
            <a:r>
              <a:rPr lang="en-US" b="1" dirty="0" smtClean="0"/>
              <a:t>Relevance </a:t>
            </a:r>
            <a:r>
              <a:rPr lang="en-US" dirty="0" smtClean="0"/>
              <a:t>of terms in a specific </a:t>
            </a:r>
            <a:r>
              <a:rPr lang="en-US" b="1" dirty="0" smtClean="0"/>
              <a:t>article</a:t>
            </a:r>
            <a:endParaRPr lang="en-US" b="1" dirty="0"/>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p:cNvSpPr>
            <a:spLocks noGrp="1"/>
          </p:cNvSpPr>
          <p:nvPr>
            <p:ph idx="1"/>
          </p:nvPr>
        </p:nvSpPr>
        <p:spPr>
          <a:xfrm>
            <a:off x="628650" y="2251363"/>
            <a:ext cx="7886700" cy="3925599"/>
          </a:xfrm>
        </p:spPr>
        <p:txBody>
          <a:bodyPr>
            <a:normAutofit/>
          </a:bodyPr>
          <a:lstStyle/>
          <a:p>
            <a:pPr marL="0" indent="0">
              <a:buNone/>
            </a:pP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creditors could request an acceleration of payments on some of its debt if the company doesn’t release an audited financial statement by the end of May.</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Public prosecutors are investigating 20 companies, including 16 builders, for participating in a alleged cartel to overcharge the oil company. OAS and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Galvao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Engenharia</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SA, Brazilian construction companies, filed for bankruptcy after investigations started.</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president said the builders financial difficulties won’t hold up planned tenders to build and operate infrastructure projects. She said she plans tap Chinese investment for a railway linking Brazil’s Atlantic coast with the Pacific Ocean.</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Supreme Court has also authorized investigations of 49 politicians including Senate chief Renan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Calheiros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and lower house President Eduardo Cunha in relation to the alleged kickbacks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Former officials at the company turned state’s witness said that hundreds of millions of dollars went to political parties, including Rousseff Workers’ Party. The scandal has eroded the support she needs in Congress to approve austerity measures.</a:t>
            </a:r>
          </a:p>
          <a:p>
            <a:pPr marL="0" indent="0">
              <a:buNone/>
            </a:pPr>
            <a:endParaRPr lang="nl-NL"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1" name="Rectangle 7"/>
          <p:cNvSpPr/>
          <p:nvPr/>
        </p:nvSpPr>
        <p:spPr>
          <a:xfrm>
            <a:off x="1537855" y="2306782"/>
            <a:ext cx="741218"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9"/>
          <p:cNvSpPr/>
          <p:nvPr/>
        </p:nvSpPr>
        <p:spPr>
          <a:xfrm>
            <a:off x="5216236" y="3082636"/>
            <a:ext cx="18911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0"/>
          <p:cNvSpPr/>
          <p:nvPr/>
        </p:nvSpPr>
        <p:spPr>
          <a:xfrm>
            <a:off x="4301836" y="4655127"/>
            <a:ext cx="1295399" cy="22167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1"/>
          <p:cNvSpPr/>
          <p:nvPr/>
        </p:nvSpPr>
        <p:spPr>
          <a:xfrm>
            <a:off x="706581" y="4655126"/>
            <a:ext cx="1378527"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tangle 12"/>
          <p:cNvSpPr/>
          <p:nvPr/>
        </p:nvSpPr>
        <p:spPr>
          <a:xfrm>
            <a:off x="3879272" y="4094453"/>
            <a:ext cx="1191491"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tangle 13"/>
          <p:cNvSpPr/>
          <p:nvPr/>
        </p:nvSpPr>
        <p:spPr>
          <a:xfrm>
            <a:off x="6127172" y="5105400"/>
            <a:ext cx="1984664"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7" name="Straight Connector 3"/>
          <p:cNvCxnSpPr>
            <a:stCxn id="13" idx="0"/>
          </p:cNvCxnSpPr>
          <p:nvPr/>
        </p:nvCxnSpPr>
        <p:spPr>
          <a:xfrm flipH="1" flipV="1">
            <a:off x="4842164" y="4316126"/>
            <a:ext cx="107372" cy="33900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6"/>
          <p:cNvCxnSpPr/>
          <p:nvPr/>
        </p:nvCxnSpPr>
        <p:spPr>
          <a:xfrm flipV="1">
            <a:off x="5361709" y="3304309"/>
            <a:ext cx="339436" cy="135081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4"/>
          <p:cNvCxnSpPr>
            <a:stCxn id="13" idx="3"/>
            <a:endCxn id="16" idx="1"/>
          </p:cNvCxnSpPr>
          <p:nvPr/>
        </p:nvCxnSpPr>
        <p:spPr>
          <a:xfrm>
            <a:off x="5597235" y="4765964"/>
            <a:ext cx="529937" cy="45027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6"/>
          <p:cNvCxnSpPr>
            <a:stCxn id="13" idx="1"/>
            <a:endCxn id="14" idx="3"/>
          </p:cNvCxnSpPr>
          <p:nvPr/>
        </p:nvCxnSpPr>
        <p:spPr>
          <a:xfrm flipH="1" flipV="1">
            <a:off x="2085108" y="4765963"/>
            <a:ext cx="2216728" cy="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18"/>
          <p:cNvCxnSpPr>
            <a:stCxn id="13" idx="1"/>
          </p:cNvCxnSpPr>
          <p:nvPr/>
        </p:nvCxnSpPr>
        <p:spPr>
          <a:xfrm flipH="1" flipV="1">
            <a:off x="2175164" y="2528455"/>
            <a:ext cx="2126672" cy="223750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3027219" y="300643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0,23</a:t>
            </a:r>
            <a:endParaRPr lang="nl-NL" dirty="0"/>
          </a:p>
        </p:txBody>
      </p:sp>
      <p:sp>
        <p:nvSpPr>
          <p:cNvPr id="23" name="TextBox 20"/>
          <p:cNvSpPr txBox="1"/>
          <p:nvPr/>
        </p:nvSpPr>
        <p:spPr>
          <a:xfrm>
            <a:off x="5805056" y="3665804"/>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0,56</a:t>
            </a:r>
            <a:endParaRPr lang="nl-NL" dirty="0"/>
          </a:p>
        </p:txBody>
      </p:sp>
      <p:sp>
        <p:nvSpPr>
          <p:cNvPr id="24" name="TextBox 21"/>
          <p:cNvSpPr txBox="1"/>
          <p:nvPr/>
        </p:nvSpPr>
        <p:spPr>
          <a:xfrm>
            <a:off x="5216236" y="513766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0,83</a:t>
            </a:r>
            <a:endParaRPr lang="nl-NL" dirty="0"/>
          </a:p>
        </p:txBody>
      </p:sp>
      <p:sp>
        <p:nvSpPr>
          <p:cNvPr id="25" name="TextBox 22"/>
          <p:cNvSpPr txBox="1"/>
          <p:nvPr/>
        </p:nvSpPr>
        <p:spPr>
          <a:xfrm>
            <a:off x="2249631" y="4300960"/>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0,76</a:t>
            </a:r>
            <a:endParaRPr lang="nl-NL" dirty="0"/>
          </a:p>
        </p:txBody>
      </p:sp>
      <p:sp>
        <p:nvSpPr>
          <p:cNvPr id="26" name="TextBox 23"/>
          <p:cNvSpPr txBox="1"/>
          <p:nvPr/>
        </p:nvSpPr>
        <p:spPr>
          <a:xfrm>
            <a:off x="4494935" y="4300960"/>
            <a:ext cx="30306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a:t>
            </a:r>
            <a:endParaRPr lang="nl-NL" dirty="0"/>
          </a:p>
        </p:txBody>
      </p:sp>
      <p:sp>
        <p:nvSpPr>
          <p:cNvPr id="28" name="Tekstvak 27"/>
          <p:cNvSpPr txBox="1"/>
          <p:nvPr/>
        </p:nvSpPr>
        <p:spPr>
          <a:xfrm>
            <a:off x="454778" y="297845"/>
            <a:ext cx="2339979" cy="523220"/>
          </a:xfrm>
          <a:prstGeom prst="rect">
            <a:avLst/>
          </a:prstGeom>
          <a:noFill/>
        </p:spPr>
        <p:txBody>
          <a:bodyPr wrap="none" rtlCol="0">
            <a:spAutoFit/>
          </a:bodyPr>
          <a:lstStyle/>
          <a:p>
            <a:r>
              <a:rPr lang="en-US" sz="2800" b="1" dirty="0" smtClean="0">
                <a:solidFill>
                  <a:schemeClr val="tx2"/>
                </a:solidFill>
              </a:rPr>
              <a:t>SCS Connector </a:t>
            </a:r>
            <a:endParaRPr lang="en-US" sz="2800" b="1" dirty="0">
              <a:solidFill>
                <a:schemeClr val="tx2"/>
              </a:solidFill>
            </a:endParaRPr>
          </a:p>
        </p:txBody>
      </p:sp>
      <p:sp>
        <p:nvSpPr>
          <p:cNvPr id="30" name="Tekstvak 29"/>
          <p:cNvSpPr txBox="1"/>
          <p:nvPr/>
        </p:nvSpPr>
        <p:spPr>
          <a:xfrm>
            <a:off x="771095" y="1236084"/>
            <a:ext cx="3018775" cy="369332"/>
          </a:xfrm>
          <a:prstGeom prst="rect">
            <a:avLst/>
          </a:prstGeom>
          <a:noFill/>
        </p:spPr>
        <p:txBody>
          <a:bodyPr wrap="none" rtlCol="0">
            <a:spAutoFit/>
          </a:bodyPr>
          <a:lstStyle/>
          <a:p>
            <a:r>
              <a:rPr lang="en-US" b="1" dirty="0" smtClean="0"/>
              <a:t>Relationship</a:t>
            </a:r>
            <a:r>
              <a:rPr lang="en-US" dirty="0" smtClean="0"/>
              <a:t> between </a:t>
            </a:r>
            <a:r>
              <a:rPr lang="en-US" b="1" dirty="0" smtClean="0"/>
              <a:t>entities</a:t>
            </a:r>
            <a:endParaRPr lang="en-US" b="1" dirty="0"/>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22" grpId="0" animBg="1"/>
      <p:bldP spid="23" grpId="0" animBg="1"/>
      <p:bldP spid="24" grpId="0" animBg="1"/>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638738" cy="523220"/>
          </a:xfrm>
          <a:prstGeom prst="rect">
            <a:avLst/>
          </a:prstGeom>
          <a:noFill/>
        </p:spPr>
        <p:txBody>
          <a:bodyPr wrap="none" rtlCol="0">
            <a:spAutoFit/>
          </a:bodyPr>
          <a:lstStyle/>
          <a:p>
            <a:r>
              <a:rPr lang="en-US" sz="2800" b="1" dirty="0" smtClean="0">
                <a:solidFill>
                  <a:schemeClr val="tx2"/>
                </a:solidFill>
              </a:rPr>
              <a:t>Adding Diversity</a:t>
            </a:r>
          </a:p>
        </p:txBody>
      </p:sp>
      <p:sp>
        <p:nvSpPr>
          <p:cNvPr id="5" name="Content Placeholder 2"/>
          <p:cNvSpPr>
            <a:spLocks noGrp="1"/>
          </p:cNvSpPr>
          <p:nvPr>
            <p:ph idx="1"/>
          </p:nvPr>
        </p:nvSpPr>
        <p:spPr>
          <a:xfrm>
            <a:off x="628649" y="1134774"/>
            <a:ext cx="6100931" cy="758248"/>
          </a:xfrm>
        </p:spPr>
        <p:txBody>
          <a:bodyPr>
            <a:normAutofit/>
          </a:bodyPr>
          <a:lstStyle/>
          <a:p>
            <a:pPr marL="0" indent="0">
              <a:buNone/>
            </a:pPr>
            <a:r>
              <a:rPr lang="en-GB" sz="1800" b="1" dirty="0" smtClean="0"/>
              <a:t>Maximal Marginal Relevance</a:t>
            </a:r>
            <a:r>
              <a:rPr lang="en-GB" sz="1800" dirty="0"/>
              <a:t> (MMR) method</a:t>
            </a:r>
          </a:p>
        </p:txBody>
      </p:sp>
      <p:sp>
        <p:nvSpPr>
          <p:cNvPr id="6" name="TextBox 3"/>
          <p:cNvSpPr txBox="1"/>
          <p:nvPr/>
        </p:nvSpPr>
        <p:spPr>
          <a:xfrm>
            <a:off x="762000" y="2881745"/>
            <a:ext cx="7239000" cy="369332"/>
          </a:xfrm>
          <a:prstGeom prst="rect">
            <a:avLst/>
          </a:prstGeom>
          <a:noFill/>
        </p:spPr>
        <p:txBody>
          <a:bodyPr wrap="square" rtlCol="0">
            <a:spAutoFit/>
          </a:bodyPr>
          <a:lstStyle/>
          <a:p>
            <a:pPr algn="ctr"/>
            <a:r>
              <a:rPr lang="nl-NL" b="1" dirty="0" smtClean="0"/>
              <a:t>Max </a:t>
            </a:r>
            <a:r>
              <a:rPr lang="nl-NL" b="1" dirty="0" err="1" smtClean="0"/>
              <a:t>Relevance</a:t>
            </a:r>
            <a:r>
              <a:rPr lang="nl-NL" b="1" dirty="0" smtClean="0"/>
              <a:t>                        </a:t>
            </a:r>
            <a:r>
              <a:rPr lang="nl-NL" b="1" dirty="0" err="1" smtClean="0"/>
              <a:t>vs</a:t>
            </a:r>
            <a:r>
              <a:rPr lang="nl-NL" b="1" dirty="0" smtClean="0"/>
              <a:t>                        Min </a:t>
            </a:r>
            <a:r>
              <a:rPr lang="nl-NL" b="1" dirty="0" err="1" smtClean="0"/>
              <a:t>Relevance</a:t>
            </a:r>
            <a:endParaRPr lang="nl-NL" b="1" dirty="0"/>
          </a:p>
        </p:txBody>
      </p:sp>
      <p:pic>
        <p:nvPicPr>
          <p:cNvPr id="7" name="Picture 4"/>
          <p:cNvPicPr>
            <a:picLocks noChangeAspect="1"/>
          </p:cNvPicPr>
          <p:nvPr/>
        </p:nvPicPr>
        <p:blipFill>
          <a:blip r:embed="rId2"/>
          <a:stretch>
            <a:fillRect/>
          </a:stretch>
        </p:blipFill>
        <p:spPr>
          <a:xfrm>
            <a:off x="905778" y="3530110"/>
            <a:ext cx="3007302" cy="2843984"/>
          </a:xfrm>
          <a:prstGeom prst="rect">
            <a:avLst/>
          </a:prstGeom>
        </p:spPr>
      </p:pic>
      <p:pic>
        <p:nvPicPr>
          <p:cNvPr id="8" name="Picture 5"/>
          <p:cNvPicPr>
            <a:picLocks noChangeAspect="1"/>
          </p:cNvPicPr>
          <p:nvPr/>
        </p:nvPicPr>
        <p:blipFill>
          <a:blip r:embed="rId3"/>
          <a:stretch>
            <a:fillRect/>
          </a:stretch>
        </p:blipFill>
        <p:spPr>
          <a:xfrm>
            <a:off x="4833624" y="3821493"/>
            <a:ext cx="1895956" cy="1210108"/>
          </a:xfrm>
          <a:prstGeom prst="rect">
            <a:avLst/>
          </a:prstGeom>
        </p:spPr>
      </p:pic>
      <p:pic>
        <p:nvPicPr>
          <p:cNvPr id="9" name="Picture 8"/>
          <p:cNvPicPr>
            <a:picLocks noChangeAspect="1"/>
          </p:cNvPicPr>
          <p:nvPr/>
        </p:nvPicPr>
        <p:blipFill>
          <a:blip r:embed="rId4"/>
          <a:stretch>
            <a:fillRect/>
          </a:stretch>
        </p:blipFill>
        <p:spPr>
          <a:xfrm>
            <a:off x="5105400" y="4798516"/>
            <a:ext cx="1980687" cy="1009388"/>
          </a:xfrm>
          <a:prstGeom prst="rect">
            <a:avLst/>
          </a:prstGeom>
        </p:spPr>
      </p:pic>
      <p:pic>
        <p:nvPicPr>
          <p:cNvPr id="10" name="Picture 6"/>
          <p:cNvPicPr>
            <a:picLocks noChangeAspect="1"/>
          </p:cNvPicPr>
          <p:nvPr/>
        </p:nvPicPr>
        <p:blipFill>
          <a:blip r:embed="rId5"/>
          <a:stretch>
            <a:fillRect/>
          </a:stretch>
        </p:blipFill>
        <p:spPr>
          <a:xfrm>
            <a:off x="5923370" y="4722949"/>
            <a:ext cx="2467497" cy="966160"/>
          </a:xfrm>
          <a:prstGeom prst="rect">
            <a:avLst/>
          </a:prstGeom>
        </p:spPr>
      </p:pic>
      <p:pic>
        <p:nvPicPr>
          <p:cNvPr id="11" name="Picture 7"/>
          <p:cNvPicPr>
            <a:picLocks noChangeAspect="1"/>
          </p:cNvPicPr>
          <p:nvPr/>
        </p:nvPicPr>
        <p:blipFill>
          <a:blip r:embed="rId6"/>
          <a:stretch>
            <a:fillRect/>
          </a:stretch>
        </p:blipFill>
        <p:spPr>
          <a:xfrm>
            <a:off x="6549737" y="3530110"/>
            <a:ext cx="1728670" cy="1481717"/>
          </a:xfrm>
          <a:prstGeom prst="rect">
            <a:avLst/>
          </a:prstGeom>
        </p:spPr>
      </p:pic>
      <p:sp>
        <p:nvSpPr>
          <p:cNvPr id="12" name="TextBox 9"/>
          <p:cNvSpPr txBox="1"/>
          <p:nvPr/>
        </p:nvSpPr>
        <p:spPr>
          <a:xfrm>
            <a:off x="968559" y="4184340"/>
            <a:ext cx="2565991" cy="1077218"/>
          </a:xfrm>
          <a:prstGeom prst="rect">
            <a:avLst/>
          </a:prstGeom>
          <a:noFill/>
        </p:spPr>
        <p:txBody>
          <a:bodyPr wrap="square" rtlCol="0">
            <a:spAutoFit/>
          </a:bodyPr>
          <a:lstStyle/>
          <a:p>
            <a:pPr algn="ctr"/>
            <a:r>
              <a:rPr lang="nl-NL" sz="3200" b="1" dirty="0" smtClean="0">
                <a:ln w="19050">
                  <a:solidFill>
                    <a:schemeClr val="tx1"/>
                  </a:solidFill>
                </a:ln>
                <a:solidFill>
                  <a:schemeClr val="bg1"/>
                </a:solidFill>
              </a:rPr>
              <a:t>Original document</a:t>
            </a:r>
            <a:endParaRPr lang="nl-NL" sz="3200" b="1" dirty="0">
              <a:ln w="19050">
                <a:solidFill>
                  <a:schemeClr val="tx1"/>
                </a:solidFill>
              </a:ln>
              <a:solidFill>
                <a:schemeClr val="bg1"/>
              </a:solidFill>
            </a:endParaRPr>
          </a:p>
        </p:txBody>
      </p:sp>
      <p:sp>
        <p:nvSpPr>
          <p:cNvPr id="13" name="TextBox 10"/>
          <p:cNvSpPr txBox="1"/>
          <p:nvPr/>
        </p:nvSpPr>
        <p:spPr>
          <a:xfrm>
            <a:off x="5423547" y="4311766"/>
            <a:ext cx="2565991" cy="584775"/>
          </a:xfrm>
          <a:prstGeom prst="rect">
            <a:avLst/>
          </a:prstGeom>
          <a:noFill/>
        </p:spPr>
        <p:txBody>
          <a:bodyPr wrap="square" rtlCol="0">
            <a:spAutoFit/>
          </a:bodyPr>
          <a:lstStyle/>
          <a:p>
            <a:pPr algn="ctr"/>
            <a:r>
              <a:rPr lang="nl-NL" sz="3200" b="1" dirty="0" err="1" smtClean="0">
                <a:ln w="19050">
                  <a:solidFill>
                    <a:schemeClr val="tx1"/>
                  </a:solidFill>
                </a:ln>
                <a:solidFill>
                  <a:schemeClr val="bg1"/>
                </a:solidFill>
              </a:rPr>
              <a:t>Other</a:t>
            </a:r>
            <a:r>
              <a:rPr lang="nl-NL" sz="3200" b="1" dirty="0" smtClean="0">
                <a:ln w="19050">
                  <a:solidFill>
                    <a:schemeClr val="tx1"/>
                  </a:solidFill>
                </a:ln>
                <a:solidFill>
                  <a:schemeClr val="bg1"/>
                </a:solidFill>
              </a:rPr>
              <a:t> </a:t>
            </a:r>
            <a:r>
              <a:rPr lang="nl-NL" sz="3200" b="1" dirty="0" err="1" smtClean="0">
                <a:ln w="19050">
                  <a:solidFill>
                    <a:schemeClr val="tx1"/>
                  </a:solidFill>
                </a:ln>
                <a:solidFill>
                  <a:schemeClr val="bg1"/>
                </a:solidFill>
              </a:rPr>
              <a:t>results</a:t>
            </a:r>
            <a:endParaRPr lang="nl-NL" sz="3200" b="1" dirty="0">
              <a:ln w="19050">
                <a:solidFill>
                  <a:schemeClr val="tx1"/>
                </a:solidFill>
              </a:ln>
              <a:solidFill>
                <a:schemeClr val="bg1"/>
              </a:solidFill>
            </a:endParaRPr>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536171" cy="523220"/>
          </a:xfrm>
          <a:prstGeom prst="rect">
            <a:avLst/>
          </a:prstGeom>
          <a:noFill/>
        </p:spPr>
        <p:txBody>
          <a:bodyPr wrap="none" rtlCol="0">
            <a:spAutoFit/>
          </a:bodyPr>
          <a:lstStyle/>
          <a:p>
            <a:r>
              <a:rPr lang="en-US" sz="2800" b="1" dirty="0" smtClean="0">
                <a:solidFill>
                  <a:schemeClr val="tx2"/>
                </a:solidFill>
              </a:rPr>
              <a:t>Ranking Results</a:t>
            </a:r>
            <a:endParaRPr lang="en-US" sz="2800" b="1" dirty="0">
              <a:solidFill>
                <a:schemeClr val="tx2"/>
              </a:solidFill>
            </a:endParaRPr>
          </a:p>
        </p:txBody>
      </p:sp>
      <p:sp>
        <p:nvSpPr>
          <p:cNvPr id="6" name="Tekstvak 5"/>
          <p:cNvSpPr txBox="1"/>
          <p:nvPr/>
        </p:nvSpPr>
        <p:spPr>
          <a:xfrm>
            <a:off x="396007" y="1051401"/>
            <a:ext cx="184666" cy="369332"/>
          </a:xfrm>
          <a:prstGeom prst="rect">
            <a:avLst/>
          </a:prstGeom>
          <a:noFill/>
        </p:spPr>
        <p:txBody>
          <a:bodyPr wrap="none" rtlCol="0">
            <a:spAutoFit/>
          </a:bodyPr>
          <a:lstStyle/>
          <a:p>
            <a:endParaRPr lang="en-US" dirty="0"/>
          </a:p>
        </p:txBody>
      </p:sp>
      <p:sp>
        <p:nvSpPr>
          <p:cNvPr id="2" name="Tekstvak 1"/>
          <p:cNvSpPr txBox="1"/>
          <p:nvPr/>
        </p:nvSpPr>
        <p:spPr>
          <a:xfrm>
            <a:off x="706835" y="986599"/>
            <a:ext cx="5060325" cy="369332"/>
          </a:xfrm>
          <a:prstGeom prst="rect">
            <a:avLst/>
          </a:prstGeom>
          <a:noFill/>
        </p:spPr>
        <p:txBody>
          <a:bodyPr wrap="none" rtlCol="0">
            <a:spAutoFit/>
          </a:bodyPr>
          <a:lstStyle/>
          <a:p>
            <a:r>
              <a:rPr lang="en-US" b="1" dirty="0" smtClean="0"/>
              <a:t>Combining </a:t>
            </a:r>
            <a:r>
              <a:rPr lang="en-US" dirty="0" smtClean="0"/>
              <a:t>all to </a:t>
            </a:r>
            <a:r>
              <a:rPr lang="en-US" b="1" dirty="0" smtClean="0"/>
              <a:t>rank </a:t>
            </a:r>
            <a:r>
              <a:rPr lang="en-US" dirty="0" smtClean="0"/>
              <a:t>the articles on total </a:t>
            </a:r>
            <a:r>
              <a:rPr lang="en-US" b="1" dirty="0" smtClean="0"/>
              <a:t>relevance</a:t>
            </a:r>
            <a:endParaRPr lang="en-US" b="1" dirty="0"/>
          </a:p>
        </p:txBody>
      </p:sp>
      <mc:AlternateContent xmlns:mc="http://schemas.openxmlformats.org/markup-compatibility/2006" xmlns:a14="http://schemas.microsoft.com/office/drawing/2010/main">
        <mc:Choice Requires="a14">
          <p:sp>
            <p:nvSpPr>
              <p:cNvPr id="8" name="Content Placeholder 6"/>
              <p:cNvSpPr txBox="1">
                <a:spLocks/>
              </p:cNvSpPr>
              <p:nvPr/>
            </p:nvSpPr>
            <p:spPr>
              <a:xfrm>
                <a:off x="454856" y="2033655"/>
                <a:ext cx="8065077" cy="392776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nl-NL" dirty="0" smtClean="0"/>
              </a:p>
              <a:p>
                <a:pPr marL="0" indent="0">
                  <a:buFont typeface="Arial"/>
                  <a:buNone/>
                </a:pPr>
                <a:endParaRPr lang="nl-NL" sz="2400" i="1" dirty="0" smtClean="0">
                  <a:latin typeface="Cambria Math" panose="02040503050406030204" pitchFamily="18" charset="0"/>
                </a:endParaRPr>
              </a:p>
              <a:p>
                <a:r>
                  <a:rPr lang="nl-NL" sz="2400" dirty="0" smtClean="0"/>
                  <a:t> = </a:t>
                </a:r>
                <a:r>
                  <a:rPr lang="nl-NL" sz="2400" dirty="0">
                    <a:latin typeface="Cambria Math" panose="02040503050406030204" pitchFamily="18" charset="0"/>
                  </a:rPr>
                  <a:t>Score of </a:t>
                </a:r>
                <a:r>
                  <a:rPr lang="nl-NL" sz="2400" dirty="0" err="1">
                    <a:latin typeface="Cambria Math" panose="02040503050406030204" pitchFamily="18" charset="0"/>
                  </a:rPr>
                  <a:t>article</a:t>
                </a:r>
                <a:endParaRPr lang="nl-NL" sz="2400" dirty="0">
                  <a:latin typeface="Cambria Math" panose="02040503050406030204" pitchFamily="18" charset="0"/>
                </a:endParaRPr>
              </a:p>
              <a:p>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a:latin typeface="Cambria Math" panose="02040503050406030204" pitchFamily="18" charset="0"/>
                  </a:rPr>
                  <a:t> </a:t>
                </a:r>
                <a:endParaRPr lang="nl-NL" sz="2400" dirty="0" smtClean="0"/>
              </a:p>
              <a:p>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smtClean="0"/>
                  <a:t> </a:t>
                </a:r>
              </a:p>
              <a:p>
                <a:r>
                  <a:rPr lang="nl-NL" sz="2400" i="1" dirty="0" smtClean="0">
                    <a:latin typeface="Cambria Math" panose="02040503050406030204" pitchFamily="18" charset="0"/>
                  </a:rPr>
                  <a:t> </a:t>
                </a:r>
                <a:r>
                  <a:rPr lang="nl-NL" sz="2400" dirty="0" smtClean="0">
                    <a:latin typeface="Cambria Math" panose="02040503050406030204" pitchFamily="18" charset="0"/>
                  </a:rPr>
                  <a:t>= Multiplier </a:t>
                </a:r>
                <a:r>
                  <a:rPr lang="nl-NL" sz="2400" dirty="0" err="1" smtClean="0">
                    <a:latin typeface="Cambria Math" panose="02040503050406030204" pitchFamily="18" charset="0"/>
                  </a:rPr>
                  <a:t>for</a:t>
                </a:r>
                <a:r>
                  <a:rPr lang="nl-NL" sz="2400" dirty="0" smtClean="0">
                    <a:latin typeface="Cambria Math" panose="02040503050406030204" pitchFamily="18" charset="0"/>
                  </a:rPr>
                  <a:t> term  </a:t>
                </a:r>
                <a:r>
                  <a:rPr lang="nl-NL" sz="2400" dirty="0" err="1" smtClean="0">
                    <a:latin typeface="Cambria Math" panose="02040503050406030204" pitchFamily="18" charset="0"/>
                  </a:rPr>
                  <a:t>being</a:t>
                </a:r>
                <a:r>
                  <a:rPr lang="nl-NL" sz="2400" dirty="0" smtClean="0">
                    <a:latin typeface="Cambria Math" panose="02040503050406030204" pitchFamily="18" charset="0"/>
                  </a:rPr>
                  <a:t> in </a:t>
                </a:r>
                <a:r>
                  <a:rPr lang="nl-NL" sz="2400" dirty="0" err="1" smtClean="0">
                    <a:latin typeface="Cambria Math" panose="02040503050406030204" pitchFamily="18" charset="0"/>
                  </a:rPr>
                  <a:t>selected</a:t>
                </a:r>
                <a:r>
                  <a:rPr lang="nl-NL" sz="2400" dirty="0" smtClean="0">
                    <a:latin typeface="Cambria Math" panose="02040503050406030204" pitchFamily="18" charset="0"/>
                  </a:rPr>
                  <a:t> </a:t>
                </a:r>
                <a:r>
                  <a:rPr lang="nl-NL" sz="2400" dirty="0" err="1" smtClean="0">
                    <a:latin typeface="Cambria Math" panose="02040503050406030204" pitchFamily="18" charset="0"/>
                  </a:rPr>
                  <a:t>paragraph</a:t>
                </a:r>
                <a:endParaRPr lang="nl-NL" sz="2400" i="1" dirty="0" smtClean="0">
                  <a:latin typeface="Cambria Math" panose="02040503050406030204" pitchFamily="18" charset="0"/>
                </a:endParaRPr>
              </a:p>
              <a:p>
                <a:r>
                  <a:rPr lang="nl-NL" sz="2400" dirty="0" smtClean="0"/>
                  <a:t> = </a:t>
                </a:r>
                <a:r>
                  <a:rPr lang="nl-NL" sz="2400" dirty="0">
                    <a:latin typeface="Cambria Math" panose="02040503050406030204" pitchFamily="18" charset="0"/>
                  </a:rPr>
                  <a:t>SCS score of term </a:t>
                </a:r>
                <a:r>
                  <a:rPr lang="nl-NL" sz="2400" dirty="0" smtClean="0"/>
                  <a:t> </a:t>
                </a:r>
                <a:r>
                  <a:rPr lang="nl-NL" sz="2400" dirty="0" err="1">
                    <a:latin typeface="Cambria Math" panose="02040503050406030204" pitchFamily="18" charset="0"/>
                  </a:rPr>
                  <a:t>with</a:t>
                </a:r>
                <a:r>
                  <a:rPr lang="nl-NL" sz="2400" dirty="0">
                    <a:latin typeface="Cambria Math" panose="02040503050406030204" pitchFamily="18" charset="0"/>
                  </a:rPr>
                  <a:t> respect </a:t>
                </a:r>
                <a:r>
                  <a:rPr lang="nl-NL" sz="2400" dirty="0" err="1">
                    <a:latin typeface="Cambria Math" panose="02040503050406030204" pitchFamily="18" charset="0"/>
                  </a:rPr>
                  <a:t>to</a:t>
                </a:r>
                <a:r>
                  <a:rPr lang="nl-NL" sz="2400" dirty="0">
                    <a:latin typeface="Cambria Math" panose="02040503050406030204" pitchFamily="18" charset="0"/>
                  </a:rPr>
                  <a:t> </a:t>
                </a:r>
                <a:r>
                  <a:rPr lang="nl-NL" sz="2400" dirty="0" err="1">
                    <a:latin typeface="Cambria Math" panose="02040503050406030204" pitchFamily="18" charset="0"/>
                  </a:rPr>
                  <a:t>selected</a:t>
                </a:r>
                <a:r>
                  <a:rPr lang="nl-NL" sz="2400" dirty="0">
                    <a:latin typeface="Cambria Math" panose="02040503050406030204" pitchFamily="18" charset="0"/>
                  </a:rPr>
                  <a:t> term(s)</a:t>
                </a:r>
              </a:p>
            </p:txBody>
          </p:sp>
        </mc:Choice>
        <mc:Fallback xmlns="">
          <p:sp>
            <p:nvSpPr>
              <p:cNvPr id="8" name="Content Placeholder 6"/>
              <p:cNvSpPr txBox="1">
                <a:spLocks noRot="1" noChangeAspect="1" noMove="1" noResize="1" noEditPoints="1" noAdjustHandles="1" noChangeArrowheads="1" noChangeShapeType="1" noTextEdit="1"/>
              </p:cNvSpPr>
              <p:nvPr/>
            </p:nvSpPr>
            <p:spPr>
              <a:xfrm>
                <a:off x="454856" y="2033655"/>
                <a:ext cx="8065077" cy="3927764"/>
              </a:xfrm>
              <a:prstGeom prst="rect">
                <a:avLst/>
              </a:prstGeom>
              <a:blipFill rotWithShape="1">
                <a:blip r:embed="rId2"/>
                <a:stretch>
                  <a:fillRect/>
                </a:stretch>
              </a:blipFill>
            </p:spPr>
            <p:txBody>
              <a:bodyPr/>
              <a:lstStyle/>
              <a:p>
                <a:r>
                  <a:rPr lang="nl-NL">
                    <a:noFill/>
                  </a:rPr>
                  <a:t> </a:t>
                </a:r>
              </a:p>
            </p:txBody>
          </p:sp>
        </mc:Fallback>
      </mc:AlternateContent>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438162" cy="523220"/>
          </a:xfrm>
          <a:prstGeom prst="rect">
            <a:avLst/>
          </a:prstGeom>
          <a:noFill/>
        </p:spPr>
        <p:txBody>
          <a:bodyPr wrap="none" rtlCol="0">
            <a:spAutoFit/>
          </a:bodyPr>
          <a:lstStyle/>
          <a:p>
            <a:r>
              <a:rPr lang="en-US" sz="2800" b="1" dirty="0" smtClean="0">
                <a:solidFill>
                  <a:schemeClr val="tx2"/>
                </a:solidFill>
              </a:rPr>
              <a:t>Demonstration</a:t>
            </a:r>
            <a:endParaRPr lang="en-US" sz="2800" b="1" dirty="0">
              <a:solidFill>
                <a:schemeClr val="tx2"/>
              </a:solidFill>
            </a:endParaRPr>
          </a:p>
        </p:txBody>
      </p:sp>
      <p:sp>
        <p:nvSpPr>
          <p:cNvPr id="2" name="Tekstvak 1"/>
          <p:cNvSpPr txBox="1"/>
          <p:nvPr/>
        </p:nvSpPr>
        <p:spPr>
          <a:xfrm>
            <a:off x="628148" y="1146982"/>
            <a:ext cx="2674831" cy="461665"/>
          </a:xfrm>
          <a:prstGeom prst="rect">
            <a:avLst/>
          </a:prstGeom>
          <a:noFill/>
        </p:spPr>
        <p:txBody>
          <a:bodyPr wrap="none" rtlCol="0">
            <a:spAutoFit/>
          </a:bodyPr>
          <a:lstStyle/>
          <a:p>
            <a:r>
              <a:rPr lang="en-US" sz="2400" dirty="0" smtClean="0"/>
              <a:t>See the application!</a:t>
            </a:r>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1693543" cy="523220"/>
          </a:xfrm>
          <a:prstGeom prst="rect">
            <a:avLst/>
          </a:prstGeom>
          <a:noFill/>
        </p:spPr>
        <p:txBody>
          <a:bodyPr wrap="none" rtlCol="0">
            <a:spAutoFit/>
          </a:bodyPr>
          <a:lstStyle/>
          <a:p>
            <a:r>
              <a:rPr lang="en-US" sz="2800" b="1" dirty="0" smtClean="0">
                <a:solidFill>
                  <a:schemeClr val="tx2"/>
                </a:solidFill>
              </a:rPr>
              <a:t>Reflection</a:t>
            </a:r>
            <a:endParaRPr lang="en-US" sz="2800" b="1" dirty="0">
              <a:solidFill>
                <a:schemeClr val="tx2"/>
              </a:solidFill>
            </a:endParaRPr>
          </a:p>
        </p:txBody>
      </p:sp>
      <p:sp>
        <p:nvSpPr>
          <p:cNvPr id="2" name="Tekstvak 1"/>
          <p:cNvSpPr txBox="1"/>
          <p:nvPr/>
        </p:nvSpPr>
        <p:spPr>
          <a:xfrm>
            <a:off x="628148" y="1146982"/>
            <a:ext cx="3912249" cy="1938992"/>
          </a:xfrm>
          <a:prstGeom prst="rect">
            <a:avLst/>
          </a:prstGeom>
          <a:noFill/>
        </p:spPr>
        <p:txBody>
          <a:bodyPr wrap="none" rtlCol="0">
            <a:spAutoFit/>
          </a:bodyPr>
          <a:lstStyle/>
          <a:p>
            <a:r>
              <a:rPr lang="en-US" sz="2400" dirty="0" smtClean="0"/>
              <a:t>What have we accomplished?</a:t>
            </a:r>
          </a:p>
          <a:p>
            <a:endParaRPr lang="en-US" sz="2400" dirty="0"/>
          </a:p>
          <a:p>
            <a:r>
              <a:rPr lang="en-US" sz="2400" dirty="0" smtClean="0"/>
              <a:t>Recap of the things discussed</a:t>
            </a:r>
          </a:p>
          <a:p>
            <a:endParaRPr lang="en-US" sz="2400" dirty="0"/>
          </a:p>
          <a:p>
            <a:r>
              <a:rPr lang="en-US" sz="2400" dirty="0" smtClean="0"/>
              <a:t>WHAT ELSE?</a:t>
            </a:r>
          </a:p>
        </p:txBody>
      </p:sp>
    </p:spTree>
    <p:extLst>
      <p:ext uri="{BB962C8B-B14F-4D97-AF65-F5344CB8AC3E}">
        <p14:creationId xmlns:p14="http://schemas.microsoft.com/office/powerpoint/2010/main" val="7972776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Schermafbeelding 2015-04-01 om 12.45.32.png"/>
          <p:cNvPicPr>
            <a:picLocks noChangeAspect="1"/>
          </p:cNvPicPr>
          <p:nvPr/>
        </p:nvPicPr>
        <p:blipFill rotWithShape="1">
          <a:blip r:embed="rId2">
            <a:extLst>
              <a:ext uri="{28A0092B-C50C-407E-A947-70E740481C1C}">
                <a14:useLocalDpi xmlns:a14="http://schemas.microsoft.com/office/drawing/2010/main" val="0"/>
              </a:ext>
            </a:extLst>
          </a:blip>
          <a:srcRect b="14701"/>
          <a:stretch/>
        </p:blipFill>
        <p:spPr>
          <a:xfrm>
            <a:off x="0" y="-1"/>
            <a:ext cx="9144000" cy="6858001"/>
          </a:xfrm>
          <a:prstGeom prst="rect">
            <a:avLst/>
          </a:prstGeom>
        </p:spPr>
      </p:pic>
      <p:sp>
        <p:nvSpPr>
          <p:cNvPr id="5" name="Rechthoek 4"/>
          <p:cNvSpPr/>
          <p:nvPr/>
        </p:nvSpPr>
        <p:spPr>
          <a:xfrm>
            <a:off x="107504" y="3933056"/>
            <a:ext cx="8741198" cy="1542963"/>
          </a:xfrm>
          <a:prstGeom prst="rect">
            <a:avLst/>
          </a:prstGeom>
          <a:noFill/>
          <a:ln w="38100" cmpd="sng">
            <a:solidFill>
              <a:srgbClr val="1F49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hthoek 5"/>
          <p:cNvSpPr/>
          <p:nvPr/>
        </p:nvSpPr>
        <p:spPr>
          <a:xfrm>
            <a:off x="5216364" y="4581127"/>
            <a:ext cx="2021000" cy="303675"/>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997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Schermafbeelding 2015-04-01 om 12.45.32.png"/>
          <p:cNvPicPr>
            <a:picLocks noChangeAspect="1"/>
          </p:cNvPicPr>
          <p:nvPr/>
        </p:nvPicPr>
        <p:blipFill rotWithShape="1">
          <a:blip r:embed="rId2">
            <a:extLst>
              <a:ext uri="{28A0092B-C50C-407E-A947-70E740481C1C}">
                <a14:useLocalDpi xmlns:a14="http://schemas.microsoft.com/office/drawing/2010/main" val="0"/>
              </a:ext>
            </a:extLst>
          </a:blip>
          <a:srcRect t="48918" r="2315" b="31890"/>
          <a:stretch/>
        </p:blipFill>
        <p:spPr>
          <a:xfrm>
            <a:off x="211626" y="348833"/>
            <a:ext cx="8932374" cy="1542963"/>
          </a:xfrm>
          <a:prstGeom prst="rect">
            <a:avLst/>
          </a:prstGeom>
        </p:spPr>
      </p:pic>
      <p:sp>
        <p:nvSpPr>
          <p:cNvPr id="5" name="Rechthoek 4"/>
          <p:cNvSpPr/>
          <p:nvPr/>
        </p:nvSpPr>
        <p:spPr>
          <a:xfrm>
            <a:off x="211626" y="348833"/>
            <a:ext cx="8741198" cy="1542963"/>
          </a:xfrm>
          <a:prstGeom prst="rect">
            <a:avLst/>
          </a:prstGeom>
          <a:noFill/>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hthoek 5"/>
          <p:cNvSpPr/>
          <p:nvPr/>
        </p:nvSpPr>
        <p:spPr>
          <a:xfrm>
            <a:off x="5429730" y="996905"/>
            <a:ext cx="2022590" cy="27185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kstvak 1"/>
          <p:cNvSpPr txBox="1"/>
          <p:nvPr/>
        </p:nvSpPr>
        <p:spPr>
          <a:xfrm>
            <a:off x="954139" y="2640290"/>
            <a:ext cx="4484772" cy="523220"/>
          </a:xfrm>
          <a:prstGeom prst="rect">
            <a:avLst/>
          </a:prstGeom>
          <a:noFill/>
        </p:spPr>
        <p:txBody>
          <a:bodyPr wrap="none" rtlCol="0">
            <a:spAutoFit/>
          </a:bodyPr>
          <a:lstStyle/>
          <a:p>
            <a:r>
              <a:rPr lang="en-US" sz="2800" b="1" dirty="0" smtClean="0">
                <a:solidFill>
                  <a:schemeClr val="tx2"/>
                </a:solidFill>
              </a:rPr>
              <a:t>Wow, did I miss something?!</a:t>
            </a:r>
            <a:endParaRPr lang="en-US" sz="2800" b="1" dirty="0">
              <a:solidFill>
                <a:schemeClr val="tx2"/>
              </a:solidFill>
            </a:endParaRPr>
          </a:p>
        </p:txBody>
      </p:sp>
      <p:sp>
        <p:nvSpPr>
          <p:cNvPr id="3" name="Tekstvak 2"/>
          <p:cNvSpPr txBox="1"/>
          <p:nvPr/>
        </p:nvSpPr>
        <p:spPr>
          <a:xfrm>
            <a:off x="954139" y="3399985"/>
            <a:ext cx="6593647" cy="2369880"/>
          </a:xfrm>
          <a:prstGeom prst="rect">
            <a:avLst/>
          </a:prstGeom>
          <a:noFill/>
        </p:spPr>
        <p:txBody>
          <a:bodyPr wrap="none" rtlCol="0">
            <a:spAutoFit/>
          </a:bodyPr>
          <a:lstStyle/>
          <a:p>
            <a:r>
              <a:rPr lang="en-US" dirty="0" smtClean="0"/>
              <a:t>What is </a:t>
            </a:r>
            <a:r>
              <a:rPr lang="en-US" b="1" dirty="0" smtClean="0"/>
              <a:t>Nest</a:t>
            </a:r>
            <a:r>
              <a:rPr lang="en-US" dirty="0" smtClean="0"/>
              <a:t>? </a:t>
            </a:r>
          </a:p>
          <a:p>
            <a:endParaRPr lang="en-US" dirty="0" smtClean="0"/>
          </a:p>
          <a:p>
            <a:r>
              <a:rPr lang="en-US" dirty="0" smtClean="0"/>
              <a:t>Why did Google buy it for </a:t>
            </a:r>
            <a:r>
              <a:rPr lang="en-US" b="1" dirty="0" smtClean="0"/>
              <a:t>$3.2 billion </a:t>
            </a:r>
            <a:r>
              <a:rPr lang="en-US" dirty="0" smtClean="0"/>
              <a:t>dollars?</a:t>
            </a:r>
          </a:p>
          <a:p>
            <a:endParaRPr lang="en-US" dirty="0"/>
          </a:p>
          <a:p>
            <a:r>
              <a:rPr lang="en-US" dirty="0" smtClean="0"/>
              <a:t>And now they are buying another company for </a:t>
            </a:r>
            <a:r>
              <a:rPr lang="en-US" b="1" dirty="0" smtClean="0"/>
              <a:t>$555 million </a:t>
            </a:r>
            <a:r>
              <a:rPr lang="en-US" dirty="0"/>
              <a:t>dollars?</a:t>
            </a:r>
          </a:p>
          <a:p>
            <a:endParaRPr lang="en-US" dirty="0"/>
          </a:p>
          <a:p>
            <a:r>
              <a:rPr lang="en-US" dirty="0" smtClean="0"/>
              <a:t>And.. what is the </a:t>
            </a:r>
            <a:r>
              <a:rPr lang="en-US" sz="2200" b="1" dirty="0" smtClean="0"/>
              <a:t>Internet of Things</a:t>
            </a:r>
            <a:r>
              <a:rPr lang="en-US" dirty="0" smtClean="0"/>
              <a:t>?</a:t>
            </a:r>
          </a:p>
          <a:p>
            <a:endParaRPr lang="en-US" dirty="0" smtClean="0"/>
          </a:p>
        </p:txBody>
      </p:sp>
      <p:sp>
        <p:nvSpPr>
          <p:cNvPr id="7" name="Tekstvak 6"/>
          <p:cNvSpPr txBox="1"/>
          <p:nvPr/>
        </p:nvSpPr>
        <p:spPr>
          <a:xfrm>
            <a:off x="2885296" y="5655337"/>
            <a:ext cx="5465132" cy="923330"/>
          </a:xfrm>
          <a:prstGeom prst="rect">
            <a:avLst/>
          </a:prstGeom>
          <a:noFill/>
        </p:spPr>
        <p:txBody>
          <a:bodyPr wrap="square" rtlCol="0">
            <a:spAutoFit/>
          </a:bodyPr>
          <a:lstStyle/>
          <a:p>
            <a:r>
              <a:rPr lang="en-US" i="1" dirty="0" smtClean="0"/>
              <a:t>.. where more gadgets and everyday items are connected to the Web and can deliver data and controlled by mobile devices.</a:t>
            </a:r>
            <a:endParaRPr lang="en-US" i="1" dirty="0"/>
          </a:p>
        </p:txBody>
      </p:sp>
    </p:spTree>
    <p:extLst>
      <p:ext uri="{BB962C8B-B14F-4D97-AF65-F5344CB8AC3E}">
        <p14:creationId xmlns:p14="http://schemas.microsoft.com/office/powerpoint/2010/main" val="4279429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par>
                                <p:cTn id="24" presetID="1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ppt_y</p:attrName>
                                        </p:attrNameLst>
                                      </p:cBhvr>
                                      <p:tavLst>
                                        <p:tav tm="0">
                                          <p:val>
                                            <p:strVal val="#ppt_y+#ppt_h*1.125000"/>
                                          </p:val>
                                        </p:tav>
                                        <p:tav tm="100000">
                                          <p:val>
                                            <p:strVal val="#ppt_y"/>
                                          </p:val>
                                        </p:tav>
                                      </p:tavLst>
                                    </p:anim>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1" animBg="1"/>
      <p:bldP spid="2"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bg1"/>
                </a:solidFill>
              </a:rPr>
              <a:t>What would you do?</a:t>
            </a:r>
            <a:endParaRPr lang="en-US" sz="2800" b="1" dirty="0">
              <a:solidFill>
                <a:schemeClr val="bg1"/>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solidFill>
                  <a:schemeClr val="bg1"/>
                </a:solidFill>
              </a:rPr>
              <a:t>W</a:t>
            </a:r>
            <a:r>
              <a:rPr lang="en-US" dirty="0" smtClean="0">
                <a:solidFill>
                  <a:schemeClr val="bg1"/>
                </a:solidFill>
              </a:rPr>
              <a:t>hat is the </a:t>
            </a:r>
            <a:r>
              <a:rPr lang="en-US" sz="2000" b="1" dirty="0" smtClean="0">
                <a:solidFill>
                  <a:schemeClr val="bg1"/>
                </a:solidFill>
              </a:rPr>
              <a:t>Internet of Things</a:t>
            </a:r>
            <a:r>
              <a:rPr lang="en-US" dirty="0" smtClean="0">
                <a:solidFill>
                  <a:schemeClr val="bg1"/>
                </a:solidFill>
              </a:rPr>
              <a:t>?</a:t>
            </a:r>
          </a:p>
          <a:p>
            <a:endParaRPr lang="en-US" dirty="0" smtClean="0">
              <a:solidFill>
                <a:schemeClr val="bg1"/>
              </a:solidFill>
            </a:endParaRPr>
          </a:p>
        </p:txBody>
      </p:sp>
      <p:sp>
        <p:nvSpPr>
          <p:cNvPr id="14" name="Tekstvak 13"/>
          <p:cNvSpPr txBox="1"/>
          <p:nvPr/>
        </p:nvSpPr>
        <p:spPr>
          <a:xfrm>
            <a:off x="4275667" y="5785554"/>
            <a:ext cx="4642556" cy="646331"/>
          </a:xfrm>
          <a:prstGeom prst="rect">
            <a:avLst/>
          </a:prstGeom>
          <a:noFill/>
        </p:spPr>
        <p:txBody>
          <a:bodyPr wrap="square" rtlCol="0">
            <a:spAutoFit/>
          </a:bodyPr>
          <a:lstStyle/>
          <a:p>
            <a:r>
              <a:rPr lang="en-US" sz="3600" dirty="0" smtClean="0">
                <a:solidFill>
                  <a:srgbClr val="FF0000"/>
                </a:solidFill>
                <a:latin typeface="Chalkduster"/>
                <a:cs typeface="Chalkduster"/>
              </a:rPr>
              <a:t>Quit the article?!</a:t>
            </a:r>
            <a:endParaRPr lang="en-US" sz="3600" dirty="0">
              <a:solidFill>
                <a:srgbClr val="FF0000"/>
              </a:solidFill>
              <a:latin typeface="Chalkduster"/>
              <a:cs typeface="Chalkduster"/>
            </a:endParaRPr>
          </a:p>
        </p:txBody>
      </p:sp>
    </p:spTree>
    <p:extLst>
      <p:ext uri="{BB962C8B-B14F-4D97-AF65-F5344CB8AC3E}">
        <p14:creationId xmlns:p14="http://schemas.microsoft.com/office/powerpoint/2010/main" val="3033944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bg1"/>
                </a:solidFill>
              </a:rPr>
              <a:t>What would you do?</a:t>
            </a:r>
            <a:endParaRPr lang="en-US" sz="2800" b="1" dirty="0">
              <a:solidFill>
                <a:schemeClr val="bg1"/>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solidFill>
                  <a:schemeClr val="bg1"/>
                </a:solidFill>
              </a:rPr>
              <a:t>W</a:t>
            </a:r>
            <a:r>
              <a:rPr lang="en-US" dirty="0" smtClean="0">
                <a:solidFill>
                  <a:schemeClr val="bg1"/>
                </a:solidFill>
              </a:rPr>
              <a:t>hat is the </a:t>
            </a:r>
            <a:r>
              <a:rPr lang="en-US" sz="2000" b="1" dirty="0" smtClean="0">
                <a:solidFill>
                  <a:schemeClr val="bg1"/>
                </a:solidFill>
              </a:rPr>
              <a:t>Internet of Things</a:t>
            </a:r>
            <a:r>
              <a:rPr lang="en-US" dirty="0" smtClean="0">
                <a:solidFill>
                  <a:schemeClr val="bg1"/>
                </a:solidFill>
              </a:rPr>
              <a:t>?</a:t>
            </a:r>
          </a:p>
          <a:p>
            <a:endParaRPr lang="en-US" dirty="0" smtClean="0">
              <a:solidFill>
                <a:schemeClr val="bg1"/>
              </a:solidFill>
            </a:endParaRPr>
          </a:p>
        </p:txBody>
      </p:sp>
      <p:sp>
        <p:nvSpPr>
          <p:cNvPr id="14" name="Tekstvak 13"/>
          <p:cNvSpPr txBox="1"/>
          <p:nvPr/>
        </p:nvSpPr>
        <p:spPr>
          <a:xfrm>
            <a:off x="3769245" y="5462500"/>
            <a:ext cx="5007867" cy="1077218"/>
          </a:xfrm>
          <a:prstGeom prst="rect">
            <a:avLst/>
          </a:prstGeom>
          <a:noFill/>
        </p:spPr>
        <p:txBody>
          <a:bodyPr wrap="square" rtlCol="0">
            <a:spAutoFit/>
          </a:bodyPr>
          <a:lstStyle/>
          <a:p>
            <a:r>
              <a:rPr lang="en-US" sz="3200" dirty="0" smtClean="0">
                <a:solidFill>
                  <a:srgbClr val="FF0000"/>
                </a:solidFill>
                <a:latin typeface="Chalkduster"/>
                <a:cs typeface="Chalkduster"/>
              </a:rPr>
              <a:t>Go to a competitor newspaper website?!</a:t>
            </a:r>
            <a:endParaRPr lang="en-US" sz="3200" dirty="0">
              <a:solidFill>
                <a:srgbClr val="FF0000"/>
              </a:solidFill>
              <a:latin typeface="Chalkduster"/>
              <a:cs typeface="Chalkduster"/>
            </a:endParaRPr>
          </a:p>
        </p:txBody>
      </p:sp>
      <p:pic>
        <p:nvPicPr>
          <p:cNvPr id="5" name="Afbeelding 4" descr="Schermafbeelding 2015-04-01 om 14.19.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356" y="1779602"/>
            <a:ext cx="3312923" cy="3358444"/>
          </a:xfrm>
          <a:prstGeom prst="rect">
            <a:avLst/>
          </a:prstGeom>
        </p:spPr>
      </p:pic>
    </p:spTree>
    <p:extLst>
      <p:ext uri="{BB962C8B-B14F-4D97-AF65-F5344CB8AC3E}">
        <p14:creationId xmlns:p14="http://schemas.microsoft.com/office/powerpoint/2010/main" val="2031669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descr="Schermafbeelding 2015-04-01 om 13.31.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723" y="1763889"/>
            <a:ext cx="5805277" cy="5094111"/>
          </a:xfrm>
          <a:prstGeom prst="rect">
            <a:avLst/>
          </a:prstGeom>
        </p:spPr>
      </p:pic>
      <p:sp>
        <p:nvSpPr>
          <p:cNvPr id="4" name="Rechthoek 3"/>
          <p:cNvSpPr/>
          <p:nvPr/>
        </p:nvSpPr>
        <p:spPr>
          <a:xfrm>
            <a:off x="3338723" y="1763889"/>
            <a:ext cx="5805277" cy="5094111"/>
          </a:xfrm>
          <a:prstGeom prst="rect">
            <a:avLst/>
          </a:prstGeom>
          <a:solidFill>
            <a:schemeClr val="tx1">
              <a:lumMod val="65000"/>
              <a:lumOff val="35000"/>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tx2"/>
                </a:solidFill>
              </a:rPr>
              <a:t>What would you do?</a:t>
            </a:r>
            <a:endParaRPr lang="en-US" sz="2800" b="1" dirty="0">
              <a:solidFill>
                <a:schemeClr val="tx2"/>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t>W</a:t>
            </a:r>
            <a:r>
              <a:rPr lang="en-US" dirty="0" smtClean="0"/>
              <a:t>hat is the </a:t>
            </a:r>
            <a:r>
              <a:rPr lang="en-US" sz="2000" b="1" dirty="0" smtClean="0"/>
              <a:t>Internet of Things</a:t>
            </a:r>
            <a:r>
              <a:rPr lang="en-US" dirty="0" smtClean="0"/>
              <a:t>?</a:t>
            </a:r>
          </a:p>
          <a:p>
            <a:endParaRPr lang="en-US" dirty="0" smtClean="0"/>
          </a:p>
        </p:txBody>
      </p:sp>
      <p:sp>
        <p:nvSpPr>
          <p:cNvPr id="7" name="Tekstvak 6"/>
          <p:cNvSpPr txBox="1"/>
          <p:nvPr/>
        </p:nvSpPr>
        <p:spPr>
          <a:xfrm>
            <a:off x="5610612" y="883273"/>
            <a:ext cx="2949222" cy="923330"/>
          </a:xfrm>
          <a:prstGeom prst="rect">
            <a:avLst/>
          </a:prstGeom>
          <a:noFill/>
        </p:spPr>
        <p:txBody>
          <a:bodyPr wrap="square" rtlCol="0">
            <a:spAutoFit/>
          </a:bodyPr>
          <a:lstStyle/>
          <a:p>
            <a:r>
              <a:rPr lang="en-US" i="1" dirty="0" smtClean="0"/>
              <a:t>Wouldn’t it be nice if </a:t>
            </a:r>
            <a:r>
              <a:rPr lang="en-US" b="1" i="1" dirty="0" smtClean="0"/>
              <a:t>someone could explain this to you? </a:t>
            </a:r>
            <a:endParaRPr lang="en-US" b="1" i="1" dirty="0"/>
          </a:p>
        </p:txBody>
      </p:sp>
      <p:pic>
        <p:nvPicPr>
          <p:cNvPr id="10" name="Afbeelding 9"/>
          <p:cNvPicPr>
            <a:picLocks noChangeAspect="1"/>
          </p:cNvPicPr>
          <p:nvPr/>
        </p:nvPicPr>
        <p:blipFill rotWithShape="1">
          <a:blip r:embed="rId3"/>
          <a:srcRect t="1310" b="11126"/>
          <a:stretch/>
        </p:blipFill>
        <p:spPr>
          <a:xfrm>
            <a:off x="218722" y="4123268"/>
            <a:ext cx="2872046" cy="1888066"/>
          </a:xfrm>
          <a:prstGeom prst="rect">
            <a:avLst/>
          </a:prstGeom>
        </p:spPr>
      </p:pic>
      <p:sp>
        <p:nvSpPr>
          <p:cNvPr id="9" name="Tekstvak 8"/>
          <p:cNvSpPr txBox="1"/>
          <p:nvPr/>
        </p:nvSpPr>
        <p:spPr>
          <a:xfrm>
            <a:off x="3861805" y="2592821"/>
            <a:ext cx="4842577" cy="341632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i="1" dirty="0" smtClean="0">
                <a:solidFill>
                  <a:srgbClr val="FFFFFF"/>
                </a:solidFill>
              </a:rPr>
              <a:t>Internet of Things </a:t>
            </a:r>
            <a:r>
              <a:rPr lang="en-US" sz="2400" i="1" dirty="0" smtClean="0">
                <a:solidFill>
                  <a:srgbClr val="FFFFFF"/>
                </a:solidFill>
              </a:rPr>
              <a:t>is that all user objects are embedded with software and are connected and interacting with each other. </a:t>
            </a:r>
          </a:p>
          <a:p>
            <a:endParaRPr lang="en-US" sz="2400" i="1" dirty="0">
              <a:solidFill>
                <a:srgbClr val="FFFFFF"/>
              </a:solidFill>
            </a:endParaRPr>
          </a:p>
          <a:p>
            <a:r>
              <a:rPr lang="en-US" sz="2400" i="1" dirty="0" smtClean="0">
                <a:solidFill>
                  <a:srgbClr val="FFFFFF"/>
                </a:solidFill>
              </a:rPr>
              <a:t>“It’s like that you can see on you iPhone what is in your fridge while your favorite music is played and lightning the candles automatically.”</a:t>
            </a:r>
          </a:p>
        </p:txBody>
      </p:sp>
      <p:pic>
        <p:nvPicPr>
          <p:cNvPr id="6" name="Afbeelding 5"/>
          <p:cNvPicPr>
            <a:picLocks noChangeAspect="1"/>
          </p:cNvPicPr>
          <p:nvPr/>
        </p:nvPicPr>
        <p:blipFill>
          <a:blip r:embed="rId4"/>
          <a:stretch>
            <a:fillRect/>
          </a:stretch>
        </p:blipFill>
        <p:spPr>
          <a:xfrm>
            <a:off x="369087" y="3465980"/>
            <a:ext cx="3492718" cy="2543161"/>
          </a:xfrm>
          <a:prstGeom prst="rect">
            <a:avLst/>
          </a:prstGeom>
        </p:spPr>
      </p:pic>
    </p:spTree>
    <p:extLst>
      <p:ext uri="{BB962C8B-B14F-4D97-AF65-F5344CB8AC3E}">
        <p14:creationId xmlns:p14="http://schemas.microsoft.com/office/powerpoint/2010/main" val="2477919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1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577973" cy="523220"/>
          </a:xfrm>
          <a:prstGeom prst="rect">
            <a:avLst/>
          </a:prstGeom>
          <a:noFill/>
        </p:spPr>
        <p:txBody>
          <a:bodyPr wrap="none" rtlCol="0">
            <a:spAutoFit/>
          </a:bodyPr>
          <a:lstStyle/>
          <a:p>
            <a:r>
              <a:rPr lang="en-US" sz="2800" b="1" dirty="0" smtClean="0">
                <a:solidFill>
                  <a:schemeClr val="tx2"/>
                </a:solidFill>
              </a:rPr>
              <a:t>So, we have a problem</a:t>
            </a:r>
            <a:endParaRPr lang="en-US" sz="2800" b="1" dirty="0">
              <a:solidFill>
                <a:schemeClr val="tx2"/>
              </a:solidFill>
            </a:endParaRPr>
          </a:p>
        </p:txBody>
      </p:sp>
      <p:sp>
        <p:nvSpPr>
          <p:cNvPr id="7" name="Tekstvak 6"/>
          <p:cNvSpPr txBox="1"/>
          <p:nvPr/>
        </p:nvSpPr>
        <p:spPr>
          <a:xfrm>
            <a:off x="454778" y="1277772"/>
            <a:ext cx="5519460" cy="1938992"/>
          </a:xfrm>
          <a:prstGeom prst="rect">
            <a:avLst/>
          </a:prstGeom>
          <a:noFill/>
        </p:spPr>
        <p:txBody>
          <a:bodyPr wrap="none" rtlCol="0">
            <a:spAutoFit/>
          </a:bodyPr>
          <a:lstStyle/>
          <a:p>
            <a:endParaRPr lang="en-US" sz="2000" dirty="0"/>
          </a:p>
          <a:p>
            <a:pPr marL="342900" indent="-342900">
              <a:buFontTx/>
              <a:buChar char="•"/>
            </a:pPr>
            <a:r>
              <a:rPr lang="en-US" sz="2000" b="1" dirty="0" smtClean="0"/>
              <a:t>prevent</a:t>
            </a:r>
            <a:r>
              <a:rPr lang="en-US" sz="2000" dirty="0" smtClean="0"/>
              <a:t> you from </a:t>
            </a:r>
            <a:r>
              <a:rPr lang="en-US" sz="2000" b="1" dirty="0" smtClean="0"/>
              <a:t>visiting </a:t>
            </a:r>
            <a:r>
              <a:rPr lang="en-US" sz="2000" dirty="0" smtClean="0"/>
              <a:t>other news websites?</a:t>
            </a:r>
          </a:p>
          <a:p>
            <a:pPr marL="342900" indent="-342900">
              <a:buFontTx/>
              <a:buChar char="•"/>
            </a:pPr>
            <a:endParaRPr lang="en-US" sz="2000" dirty="0"/>
          </a:p>
          <a:p>
            <a:pPr marL="342900" indent="-342900">
              <a:buFontTx/>
              <a:buChar char="•"/>
            </a:pPr>
            <a:r>
              <a:rPr lang="en-US" sz="2000" dirty="0" smtClean="0"/>
              <a:t>let you </a:t>
            </a:r>
            <a:r>
              <a:rPr lang="en-US" sz="2000" b="1" dirty="0" smtClean="0"/>
              <a:t>stay </a:t>
            </a:r>
            <a:r>
              <a:rPr lang="en-US" sz="2000" dirty="0" smtClean="0"/>
              <a:t>on our news website?</a:t>
            </a:r>
          </a:p>
          <a:p>
            <a:pPr marL="342900" indent="-342900">
              <a:buFontTx/>
              <a:buChar char="•"/>
            </a:pPr>
            <a:endParaRPr lang="en-US" sz="2000" dirty="0"/>
          </a:p>
          <a:p>
            <a:pPr marL="342900" indent="-342900">
              <a:buFontTx/>
              <a:buChar char="•"/>
            </a:pPr>
            <a:r>
              <a:rPr lang="en-US" sz="2000" b="1" dirty="0"/>
              <a:t>b</a:t>
            </a:r>
            <a:r>
              <a:rPr lang="en-US" sz="2000" b="1" dirty="0" smtClean="0"/>
              <a:t>roaden</a:t>
            </a:r>
            <a:r>
              <a:rPr lang="en-US" sz="2000" dirty="0" smtClean="0"/>
              <a:t> the audience of our articles?</a:t>
            </a:r>
          </a:p>
        </p:txBody>
      </p:sp>
      <p:sp>
        <p:nvSpPr>
          <p:cNvPr id="2" name="Tekstvak 1"/>
          <p:cNvSpPr txBox="1"/>
          <p:nvPr/>
        </p:nvSpPr>
        <p:spPr>
          <a:xfrm>
            <a:off x="454778" y="963919"/>
            <a:ext cx="1503724" cy="646331"/>
          </a:xfrm>
          <a:prstGeom prst="rect">
            <a:avLst/>
          </a:prstGeom>
          <a:noFill/>
        </p:spPr>
        <p:txBody>
          <a:bodyPr wrap="none" rtlCol="0">
            <a:spAutoFit/>
          </a:bodyPr>
          <a:lstStyle/>
          <a:p>
            <a:r>
              <a:rPr lang="en-US" dirty="0"/>
              <a:t>How can </a:t>
            </a:r>
            <a:r>
              <a:rPr lang="en-US" dirty="0" smtClean="0"/>
              <a:t>we…</a:t>
            </a:r>
            <a:endParaRPr lang="en-US" dirty="0"/>
          </a:p>
          <a:p>
            <a:endParaRPr lang="en-US" dirty="0"/>
          </a:p>
        </p:txBody>
      </p:sp>
    </p:spTree>
    <p:extLst>
      <p:ext uri="{BB962C8B-B14F-4D97-AF65-F5344CB8AC3E}">
        <p14:creationId xmlns:p14="http://schemas.microsoft.com/office/powerpoint/2010/main" val="3003955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Schermafbeelding 2015-04-01 om 13.39.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9458"/>
            <a:ext cx="6473037" cy="4208542"/>
          </a:xfrm>
          <a:prstGeom prst="rect">
            <a:avLst/>
          </a:prstGeom>
        </p:spPr>
      </p:pic>
      <p:sp>
        <p:nvSpPr>
          <p:cNvPr id="6" name="Tekstvak 5"/>
          <p:cNvSpPr txBox="1"/>
          <p:nvPr/>
        </p:nvSpPr>
        <p:spPr>
          <a:xfrm>
            <a:off x="454778" y="297845"/>
            <a:ext cx="4484772" cy="523220"/>
          </a:xfrm>
          <a:prstGeom prst="rect">
            <a:avLst/>
          </a:prstGeom>
          <a:noFill/>
        </p:spPr>
        <p:txBody>
          <a:bodyPr wrap="none" rtlCol="0">
            <a:spAutoFit/>
          </a:bodyPr>
          <a:lstStyle/>
          <a:p>
            <a:r>
              <a:rPr lang="en-US" sz="2800" b="1" dirty="0" smtClean="0">
                <a:solidFill>
                  <a:schemeClr val="tx2"/>
                </a:solidFill>
              </a:rPr>
              <a:t>Wow, did I miss something?!</a:t>
            </a:r>
            <a:endParaRPr lang="en-US" sz="2800" b="1" dirty="0">
              <a:solidFill>
                <a:schemeClr val="tx2"/>
              </a:solidFill>
            </a:endParaRPr>
          </a:p>
        </p:txBody>
      </p:sp>
      <p:sp>
        <p:nvSpPr>
          <p:cNvPr id="7" name="Tekstvak 6"/>
          <p:cNvSpPr txBox="1"/>
          <p:nvPr/>
        </p:nvSpPr>
        <p:spPr>
          <a:xfrm>
            <a:off x="454778" y="820272"/>
            <a:ext cx="3314467" cy="677108"/>
          </a:xfrm>
          <a:prstGeom prst="rect">
            <a:avLst/>
          </a:prstGeom>
          <a:noFill/>
        </p:spPr>
        <p:txBody>
          <a:bodyPr wrap="none" rtlCol="0">
            <a:spAutoFit/>
          </a:bodyPr>
          <a:lstStyle/>
          <a:p>
            <a:r>
              <a:rPr lang="en-US" dirty="0"/>
              <a:t>W</a:t>
            </a:r>
            <a:r>
              <a:rPr lang="en-US" dirty="0" smtClean="0"/>
              <a:t>hat is the </a:t>
            </a:r>
            <a:r>
              <a:rPr lang="en-US" sz="2000" b="1" dirty="0" smtClean="0"/>
              <a:t>Internet of Things</a:t>
            </a:r>
            <a:r>
              <a:rPr lang="en-US" dirty="0" smtClean="0"/>
              <a:t>?</a:t>
            </a:r>
          </a:p>
          <a:p>
            <a:endParaRPr lang="en-US" dirty="0" smtClean="0"/>
          </a:p>
        </p:txBody>
      </p:sp>
      <p:sp>
        <p:nvSpPr>
          <p:cNvPr id="8" name="Tekstvak 7"/>
          <p:cNvSpPr txBox="1"/>
          <p:nvPr/>
        </p:nvSpPr>
        <p:spPr>
          <a:xfrm>
            <a:off x="6604001" y="4411050"/>
            <a:ext cx="2384778" cy="923330"/>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smtClean="0"/>
              <a:t>Wouldn’t it be nice if </a:t>
            </a:r>
            <a:r>
              <a:rPr lang="en-US" b="1" i="1" dirty="0" smtClean="0"/>
              <a:t>someone could explain this to you </a:t>
            </a:r>
            <a:r>
              <a:rPr lang="en-US" b="1" i="1" dirty="0" smtClean="0">
                <a:solidFill>
                  <a:srgbClr val="008000"/>
                </a:solidFill>
              </a:rPr>
              <a:t>ONLINE</a:t>
            </a:r>
            <a:r>
              <a:rPr lang="en-US" b="1" i="1" dirty="0" smtClean="0"/>
              <a:t>? </a:t>
            </a:r>
            <a:endParaRPr lang="en-US" b="1" i="1" dirty="0"/>
          </a:p>
        </p:txBody>
      </p:sp>
      <p:sp>
        <p:nvSpPr>
          <p:cNvPr id="9" name="Rechthoek 8"/>
          <p:cNvSpPr/>
          <p:nvPr/>
        </p:nvSpPr>
        <p:spPr>
          <a:xfrm>
            <a:off x="2805063" y="4778683"/>
            <a:ext cx="3276826" cy="27185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486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1778</TotalTime>
  <Words>685</Words>
  <Application>Microsoft Macintosh PowerPoint</Application>
  <PresentationFormat>Diavoorstelling (4:3)</PresentationFormat>
  <Paragraphs>170</Paragraphs>
  <Slides>27</Slides>
  <Notes>0</Notes>
  <HiddenSlides>0</HiddenSlides>
  <MMClips>0</MMClips>
  <ScaleCrop>false</ScaleCrop>
  <HeadingPairs>
    <vt:vector size="4" baseType="variant">
      <vt:variant>
        <vt:lpstr>Thema</vt:lpstr>
      </vt:variant>
      <vt:variant>
        <vt:i4>1</vt:i4>
      </vt:variant>
      <vt:variant>
        <vt:lpstr>Diatitels</vt:lpstr>
      </vt:variant>
      <vt:variant>
        <vt:i4>27</vt:i4>
      </vt:variant>
    </vt:vector>
  </HeadingPairs>
  <TitlesOfParts>
    <vt:vector size="28" baseType="lpstr">
      <vt:lpstr>Office-thema</vt:lpstr>
      <vt:lpstr>SKiIR  Explanation Retrieval</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Maarten Steinfort</dc:creator>
  <cp:lastModifiedBy>Maarten Steinfort</cp:lastModifiedBy>
  <cp:revision>58</cp:revision>
  <dcterms:created xsi:type="dcterms:W3CDTF">2015-04-01T09:21:28Z</dcterms:created>
  <dcterms:modified xsi:type="dcterms:W3CDTF">2015-04-05T15:16:09Z</dcterms:modified>
</cp:coreProperties>
</file>