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319" r:id="rId4"/>
    <p:sldId id="320" r:id="rId5"/>
    <p:sldId id="329" r:id="rId6"/>
    <p:sldId id="328" r:id="rId7"/>
    <p:sldId id="321" r:id="rId8"/>
    <p:sldId id="322" r:id="rId9"/>
    <p:sldId id="334" r:id="rId10"/>
    <p:sldId id="324" r:id="rId11"/>
    <p:sldId id="323" r:id="rId12"/>
    <p:sldId id="341" r:id="rId13"/>
    <p:sldId id="342" r:id="rId14"/>
    <p:sldId id="345" r:id="rId15"/>
    <p:sldId id="339" r:id="rId16"/>
    <p:sldId id="340" r:id="rId17"/>
    <p:sldId id="344" r:id="rId18"/>
    <p:sldId id="337" r:id="rId19"/>
    <p:sldId id="343" r:id="rId20"/>
    <p:sldId id="338" r:id="rId21"/>
    <p:sldId id="335" r:id="rId22"/>
    <p:sldId id="336" r:id="rId23"/>
    <p:sldId id="33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materias%20primas\sterqu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surfactante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surfactante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surfactantes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Surfactans</a:t>
            </a:r>
            <a:r>
              <a:rPr lang="en-US" b="1" dirty="0"/>
              <a:t> consumption </a:t>
            </a:r>
            <a:r>
              <a:rPr lang="en-US" b="1" dirty="0" smtClean="0"/>
              <a:t>Global 2018</a:t>
            </a:r>
            <a:endParaRPr lang="en-US" b="1" dirty="0"/>
          </a:p>
        </c:rich>
      </c:tx>
      <c:layout>
        <c:manualLayout>
          <c:xMode val="edge"/>
          <c:yMode val="edge"/>
          <c:x val="0.37855555555555553"/>
          <c:y val="5.5944055944055944E-2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'Statistics Data'!$K$6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'Statistics Data'!$B$7:$B$85</c:f>
              <c:strCache>
                <c:ptCount val="79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Brazil</c:v>
                </c:pt>
                <c:pt idx="4">
                  <c:v>Mexico</c:v>
                </c:pt>
                <c:pt idx="5">
                  <c:v>Indonesia</c:v>
                </c:pt>
                <c:pt idx="6">
                  <c:v>Germany</c:v>
                </c:pt>
                <c:pt idx="7">
                  <c:v>Japan</c:v>
                </c:pt>
                <c:pt idx="8">
                  <c:v>Russia</c:v>
                </c:pt>
                <c:pt idx="9">
                  <c:v>Philippines</c:v>
                </c:pt>
                <c:pt idx="10">
                  <c:v>Italy</c:v>
                </c:pt>
                <c:pt idx="11">
                  <c:v>United Kingdom</c:v>
                </c:pt>
                <c:pt idx="12">
                  <c:v>Turkey</c:v>
                </c:pt>
                <c:pt idx="13">
                  <c:v>Pakistan</c:v>
                </c:pt>
                <c:pt idx="14">
                  <c:v>France</c:v>
                </c:pt>
                <c:pt idx="15">
                  <c:v>Spain</c:v>
                </c:pt>
                <c:pt idx="16">
                  <c:v>South Africa</c:v>
                </c:pt>
                <c:pt idx="17">
                  <c:v>Thailand</c:v>
                </c:pt>
                <c:pt idx="18">
                  <c:v>Argentina</c:v>
                </c:pt>
                <c:pt idx="19">
                  <c:v>Egypt</c:v>
                </c:pt>
                <c:pt idx="20">
                  <c:v>Vietnam</c:v>
                </c:pt>
                <c:pt idx="21">
                  <c:v>Colombia</c:v>
                </c:pt>
                <c:pt idx="22">
                  <c:v>Canada</c:v>
                </c:pt>
                <c:pt idx="23">
                  <c:v>Nigeria</c:v>
                </c:pt>
                <c:pt idx="24">
                  <c:v>Malaysia</c:v>
                </c:pt>
                <c:pt idx="25">
                  <c:v>Peru</c:v>
                </c:pt>
                <c:pt idx="26">
                  <c:v>Poland</c:v>
                </c:pt>
                <c:pt idx="27">
                  <c:v>South Korea</c:v>
                </c:pt>
                <c:pt idx="28">
                  <c:v>Ukraine</c:v>
                </c:pt>
                <c:pt idx="29">
                  <c:v>Saudi Arabia</c:v>
                </c:pt>
                <c:pt idx="30">
                  <c:v>Guatemala</c:v>
                </c:pt>
                <c:pt idx="31">
                  <c:v>Australia</c:v>
                </c:pt>
                <c:pt idx="32">
                  <c:v>Algeria</c:v>
                </c:pt>
                <c:pt idx="33">
                  <c:v>Morocco</c:v>
                </c:pt>
                <c:pt idx="34">
                  <c:v>Chile</c:v>
                </c:pt>
                <c:pt idx="35">
                  <c:v>Cameroon</c:v>
                </c:pt>
                <c:pt idx="36">
                  <c:v>Ecuador</c:v>
                </c:pt>
                <c:pt idx="37">
                  <c:v>Taiwan</c:v>
                </c:pt>
                <c:pt idx="38">
                  <c:v>Netherlands</c:v>
                </c:pt>
                <c:pt idx="39">
                  <c:v>Romania</c:v>
                </c:pt>
                <c:pt idx="40">
                  <c:v>Dominican Republic</c:v>
                </c:pt>
                <c:pt idx="41">
                  <c:v>Venezuela</c:v>
                </c:pt>
                <c:pt idx="42">
                  <c:v>Portugal</c:v>
                </c:pt>
                <c:pt idx="43">
                  <c:v>Bolivia</c:v>
                </c:pt>
                <c:pt idx="44">
                  <c:v>Belgium</c:v>
                </c:pt>
                <c:pt idx="45">
                  <c:v>Israel</c:v>
                </c:pt>
                <c:pt idx="46">
                  <c:v>Kazakhstan</c:v>
                </c:pt>
                <c:pt idx="47">
                  <c:v>Greece</c:v>
                </c:pt>
                <c:pt idx="48">
                  <c:v>Kenya</c:v>
                </c:pt>
                <c:pt idx="49">
                  <c:v>Hungary</c:v>
                </c:pt>
                <c:pt idx="50">
                  <c:v>Austria</c:v>
                </c:pt>
                <c:pt idx="51">
                  <c:v>Switzerland</c:v>
                </c:pt>
                <c:pt idx="52">
                  <c:v>Czech Republic</c:v>
                </c:pt>
                <c:pt idx="53">
                  <c:v>Tunisia</c:v>
                </c:pt>
                <c:pt idx="54">
                  <c:v>United Arab Emirates</c:v>
                </c:pt>
                <c:pt idx="55">
                  <c:v>Bulgaria</c:v>
                </c:pt>
                <c:pt idx="56">
                  <c:v>Costa Rica</c:v>
                </c:pt>
                <c:pt idx="57">
                  <c:v>Belarus</c:v>
                </c:pt>
                <c:pt idx="58">
                  <c:v>Azerbaijan</c:v>
                </c:pt>
                <c:pt idx="59">
                  <c:v>Sweden</c:v>
                </c:pt>
                <c:pt idx="60">
                  <c:v>Hong Kong, China</c:v>
                </c:pt>
                <c:pt idx="61">
                  <c:v>Singapore</c:v>
                </c:pt>
                <c:pt idx="62">
                  <c:v>Uzbekistan</c:v>
                </c:pt>
                <c:pt idx="63">
                  <c:v>Croatia</c:v>
                </c:pt>
                <c:pt idx="64">
                  <c:v>Serbia</c:v>
                </c:pt>
                <c:pt idx="65">
                  <c:v>New Zealand</c:v>
                </c:pt>
                <c:pt idx="66">
                  <c:v>Slovakia</c:v>
                </c:pt>
                <c:pt idx="67">
                  <c:v>Uruguay</c:v>
                </c:pt>
                <c:pt idx="68">
                  <c:v>Finland</c:v>
                </c:pt>
                <c:pt idx="69">
                  <c:v>Ireland</c:v>
                </c:pt>
                <c:pt idx="70">
                  <c:v>Denmark</c:v>
                </c:pt>
                <c:pt idx="71">
                  <c:v>Norway</c:v>
                </c:pt>
                <c:pt idx="72">
                  <c:v>Georgia</c:v>
                </c:pt>
                <c:pt idx="73">
                  <c:v>Bosnia and Herzegovina</c:v>
                </c:pt>
                <c:pt idx="74">
                  <c:v>Lithuania</c:v>
                </c:pt>
                <c:pt idx="75">
                  <c:v>North Macedonia</c:v>
                </c:pt>
                <c:pt idx="76">
                  <c:v>Slovenia</c:v>
                </c:pt>
                <c:pt idx="77">
                  <c:v>Latvia</c:v>
                </c:pt>
                <c:pt idx="78">
                  <c:v>Estonia</c:v>
                </c:pt>
              </c:strCache>
            </c:strRef>
          </c:cat>
          <c:val>
            <c:numRef>
              <c:f>'Statistics Data'!$K$7:$K$85</c:f>
              <c:numCache>
                <c:formatCode>##,#00</c:formatCode>
                <c:ptCount val="79"/>
                <c:pt idx="0">
                  <c:v>1759.7</c:v>
                </c:pt>
                <c:pt idx="1">
                  <c:v>1385.4</c:v>
                </c:pt>
                <c:pt idx="2">
                  <c:v>1254.5</c:v>
                </c:pt>
                <c:pt idx="3">
                  <c:v>834.5</c:v>
                </c:pt>
                <c:pt idx="4">
                  <c:v>629.4</c:v>
                </c:pt>
                <c:pt idx="5">
                  <c:v>352.7</c:v>
                </c:pt>
                <c:pt idx="6">
                  <c:v>273.2</c:v>
                </c:pt>
                <c:pt idx="7">
                  <c:v>270.89999999999998</c:v>
                </c:pt>
                <c:pt idx="8">
                  <c:v>270.5</c:v>
                </c:pt>
                <c:pt idx="9">
                  <c:v>229.5</c:v>
                </c:pt>
                <c:pt idx="10">
                  <c:v>219.8</c:v>
                </c:pt>
                <c:pt idx="11">
                  <c:v>213.7</c:v>
                </c:pt>
                <c:pt idx="12">
                  <c:v>213.2</c:v>
                </c:pt>
                <c:pt idx="13">
                  <c:v>199.2</c:v>
                </c:pt>
                <c:pt idx="14">
                  <c:v>197.8</c:v>
                </c:pt>
                <c:pt idx="15">
                  <c:v>184</c:v>
                </c:pt>
                <c:pt idx="16">
                  <c:v>169</c:v>
                </c:pt>
                <c:pt idx="17">
                  <c:v>168</c:v>
                </c:pt>
                <c:pt idx="18">
                  <c:v>167.5</c:v>
                </c:pt>
                <c:pt idx="19">
                  <c:v>157</c:v>
                </c:pt>
                <c:pt idx="20">
                  <c:v>132.6</c:v>
                </c:pt>
                <c:pt idx="21">
                  <c:v>128</c:v>
                </c:pt>
                <c:pt idx="22">
                  <c:v>123.1</c:v>
                </c:pt>
                <c:pt idx="23">
                  <c:v>111.4</c:v>
                </c:pt>
                <c:pt idx="24">
                  <c:v>98.8</c:v>
                </c:pt>
                <c:pt idx="25">
                  <c:v>90.6</c:v>
                </c:pt>
                <c:pt idx="26">
                  <c:v>86.4</c:v>
                </c:pt>
                <c:pt idx="27">
                  <c:v>82</c:v>
                </c:pt>
                <c:pt idx="28">
                  <c:v>78.5</c:v>
                </c:pt>
                <c:pt idx="29">
                  <c:v>74.3</c:v>
                </c:pt>
                <c:pt idx="30">
                  <c:v>73.3</c:v>
                </c:pt>
                <c:pt idx="31">
                  <c:v>67.7</c:v>
                </c:pt>
                <c:pt idx="32">
                  <c:v>63.3</c:v>
                </c:pt>
                <c:pt idx="33">
                  <c:v>62.7</c:v>
                </c:pt>
                <c:pt idx="34">
                  <c:v>61</c:v>
                </c:pt>
                <c:pt idx="35">
                  <c:v>56</c:v>
                </c:pt>
                <c:pt idx="36">
                  <c:v>47.6</c:v>
                </c:pt>
                <c:pt idx="37">
                  <c:v>45.9</c:v>
                </c:pt>
                <c:pt idx="38">
                  <c:v>45.2</c:v>
                </c:pt>
                <c:pt idx="39">
                  <c:v>40.5</c:v>
                </c:pt>
                <c:pt idx="40">
                  <c:v>35.6</c:v>
                </c:pt>
                <c:pt idx="41">
                  <c:v>35.1</c:v>
                </c:pt>
                <c:pt idx="42">
                  <c:v>34.5</c:v>
                </c:pt>
                <c:pt idx="43">
                  <c:v>30.4</c:v>
                </c:pt>
                <c:pt idx="44">
                  <c:v>30.2</c:v>
                </c:pt>
                <c:pt idx="45">
                  <c:v>29.6</c:v>
                </c:pt>
                <c:pt idx="46">
                  <c:v>28.1</c:v>
                </c:pt>
                <c:pt idx="47">
                  <c:v>25.5</c:v>
                </c:pt>
                <c:pt idx="48">
                  <c:v>23.2</c:v>
                </c:pt>
                <c:pt idx="49">
                  <c:v>23.2</c:v>
                </c:pt>
                <c:pt idx="50">
                  <c:v>22.5</c:v>
                </c:pt>
                <c:pt idx="51">
                  <c:v>21.5</c:v>
                </c:pt>
                <c:pt idx="52">
                  <c:v>21.2</c:v>
                </c:pt>
                <c:pt idx="53">
                  <c:v>21.1</c:v>
                </c:pt>
                <c:pt idx="54">
                  <c:v>20.8</c:v>
                </c:pt>
                <c:pt idx="55">
                  <c:v>18.600000000000001</c:v>
                </c:pt>
                <c:pt idx="56">
                  <c:v>18.5</c:v>
                </c:pt>
                <c:pt idx="57">
                  <c:v>16.7</c:v>
                </c:pt>
                <c:pt idx="58">
                  <c:v>16.600000000000001</c:v>
                </c:pt>
                <c:pt idx="59">
                  <c:v>16.5</c:v>
                </c:pt>
                <c:pt idx="60">
                  <c:v>15.5</c:v>
                </c:pt>
                <c:pt idx="61">
                  <c:v>14.6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11.7</c:v>
                </c:pt>
                <c:pt idx="66">
                  <c:v>11.4</c:v>
                </c:pt>
                <c:pt idx="67">
                  <c:v>11.2</c:v>
                </c:pt>
                <c:pt idx="68">
                  <c:v>11.1</c:v>
                </c:pt>
                <c:pt idx="69">
                  <c:v>11</c:v>
                </c:pt>
                <c:pt idx="70">
                  <c:v>10.199999999999999</c:v>
                </c:pt>
                <c:pt idx="71">
                  <c:v>9</c:v>
                </c:pt>
                <c:pt idx="72">
                  <c:v>6.5</c:v>
                </c:pt>
                <c:pt idx="73">
                  <c:v>6.1</c:v>
                </c:pt>
                <c:pt idx="74">
                  <c:v>5</c:v>
                </c:pt>
                <c:pt idx="75">
                  <c:v>4.8</c:v>
                </c:pt>
                <c:pt idx="76">
                  <c:v>4.4000000000000004</c:v>
                </c:pt>
                <c:pt idx="77">
                  <c:v>2.9</c:v>
                </c:pt>
                <c:pt idx="78">
                  <c:v>2.2000000000000002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9118360"/>
        <c:axId val="549114440"/>
      </c:barChart>
      <c:catAx>
        <c:axId val="549118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4440"/>
        <c:crosses val="autoZero"/>
        <c:auto val="1"/>
        <c:lblAlgn val="ctr"/>
        <c:lblOffset val="100"/>
        <c:noMultiLvlLbl val="0"/>
      </c:catAx>
      <c:valAx>
        <c:axId val="54911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thousands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of M </a:t>
                </a:r>
                <a:r>
                  <a:rPr lang="en-US" baseline="0" dirty="0"/>
                  <a:t>tons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#,#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8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size 2018 Sulfonic Acid (244 517 Ton)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'LAB y ADBS'!$I$11:$I$25</c:f>
              <c:strCache>
                <c:ptCount val="15"/>
                <c:pt idx="0">
                  <c:v>La Corona</c:v>
                </c:pt>
                <c:pt idx="1">
                  <c:v>P&amp;G</c:v>
                </c:pt>
                <c:pt idx="2">
                  <c:v>Huntsman</c:v>
                </c:pt>
                <c:pt idx="3">
                  <c:v>Schez Y Martin</c:v>
                </c:pt>
                <c:pt idx="4">
                  <c:v>Trasome</c:v>
                </c:pt>
                <c:pt idx="5">
                  <c:v>Henkel</c:v>
                </c:pt>
                <c:pt idx="6">
                  <c:v>Sasil</c:v>
                </c:pt>
                <c:pt idx="7">
                  <c:v>Noble Chem</c:v>
                </c:pt>
                <c:pt idx="8">
                  <c:v>Stepan Mexico</c:v>
                </c:pt>
                <c:pt idx="9">
                  <c:v>Clas. Gral. Para Extr.</c:v>
                </c:pt>
                <c:pt idx="10">
                  <c:v>Mission Hills</c:v>
                </c:pt>
                <c:pt idx="11">
                  <c:v>Hjb</c:v>
                </c:pt>
                <c:pt idx="12">
                  <c:v>IQC</c:v>
                </c:pt>
                <c:pt idx="13">
                  <c:v>PRIMARIOS SA                                                                                        </c:v>
                </c:pt>
                <c:pt idx="14">
                  <c:v>others</c:v>
                </c:pt>
              </c:strCache>
            </c:strRef>
          </c:cat>
          <c:val>
            <c:numRef>
              <c:f>'LAB y ADBS'!$J$11:$J$25</c:f>
              <c:numCache>
                <c:formatCode>_(* #,##0.00_);_(* \(#,##0.00\);_(* "-"??_);_(@_)</c:formatCode>
                <c:ptCount val="15"/>
                <c:pt idx="0">
                  <c:v>104905.35411140564</c:v>
                </c:pt>
                <c:pt idx="1">
                  <c:v>38012.831564986744</c:v>
                </c:pt>
                <c:pt idx="2">
                  <c:v>27776.663978779838</c:v>
                </c:pt>
                <c:pt idx="3">
                  <c:v>14562.87294429708</c:v>
                </c:pt>
                <c:pt idx="4">
                  <c:v>14338.303580901857</c:v>
                </c:pt>
                <c:pt idx="5">
                  <c:v>12043.124668435015</c:v>
                </c:pt>
                <c:pt idx="6">
                  <c:v>9592.2036870026513</c:v>
                </c:pt>
                <c:pt idx="7">
                  <c:v>4525.5941644562326</c:v>
                </c:pt>
                <c:pt idx="8">
                  <c:v>3741.405835543766</c:v>
                </c:pt>
                <c:pt idx="9">
                  <c:v>3685.8687002652518</c:v>
                </c:pt>
                <c:pt idx="10">
                  <c:v>3306.9936737400531</c:v>
                </c:pt>
                <c:pt idx="11">
                  <c:v>3963.4330238726789</c:v>
                </c:pt>
                <c:pt idx="12">
                  <c:v>1131.3952254641911</c:v>
                </c:pt>
                <c:pt idx="13">
                  <c:v>741.05043000000001</c:v>
                </c:pt>
                <c:pt idx="14">
                  <c:v>2243.9905437665784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size 2018 Sulfonic Acid (59 162 MTon)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'LAB y ADBS'!$M$11:$M$17</c:f>
              <c:strCache>
                <c:ptCount val="7"/>
                <c:pt idx="0">
                  <c:v>Huntsman</c:v>
                </c:pt>
                <c:pt idx="1">
                  <c:v>Trasome</c:v>
                </c:pt>
                <c:pt idx="2">
                  <c:v>Noble Chem</c:v>
                </c:pt>
                <c:pt idx="3">
                  <c:v>Clas. Gral. Para Extr.</c:v>
                </c:pt>
                <c:pt idx="4">
                  <c:v>Hjb</c:v>
                </c:pt>
                <c:pt idx="5">
                  <c:v>Stepan Mexico</c:v>
                </c:pt>
                <c:pt idx="6">
                  <c:v>IQC</c:v>
                </c:pt>
              </c:strCache>
            </c:strRef>
          </c:cat>
          <c:val>
            <c:numRef>
              <c:f>'LAB y ADBS'!$N$11:$N$17</c:f>
              <c:numCache>
                <c:formatCode>_(* #,##0.00_);_(* \(#,##0.00\);_(* "-"??_);_(@_)</c:formatCode>
                <c:ptCount val="7"/>
                <c:pt idx="0">
                  <c:v>27776.663978779838</c:v>
                </c:pt>
                <c:pt idx="1">
                  <c:v>14338.303580901857</c:v>
                </c:pt>
                <c:pt idx="2">
                  <c:v>4525.5941644562326</c:v>
                </c:pt>
                <c:pt idx="3">
                  <c:v>3685.8687002652518</c:v>
                </c:pt>
                <c:pt idx="4">
                  <c:v>3963.4330238726789</c:v>
                </c:pt>
                <c:pt idx="5">
                  <c:v>3741.405835543766</c:v>
                </c:pt>
                <c:pt idx="6">
                  <c:v>1131.3952254641911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Esterquats</a:t>
            </a:r>
            <a:r>
              <a:rPr lang="en-US" dirty="0" smtClean="0"/>
              <a:t> </a:t>
            </a:r>
            <a:r>
              <a:rPr lang="en-US" dirty="0"/>
              <a:t>73 914</a:t>
            </a:r>
            <a:r>
              <a:rPr lang="en-US" baseline="0" dirty="0"/>
              <a:t> </a:t>
            </a:r>
            <a:r>
              <a:rPr lang="en-US" baseline="0" dirty="0" err="1" smtClean="0"/>
              <a:t>Mton</a:t>
            </a:r>
            <a:r>
              <a:rPr lang="en-US" baseline="0" dirty="0" smtClean="0"/>
              <a:t> </a:t>
            </a:r>
            <a:r>
              <a:rPr lang="en-US" baseline="0" dirty="0"/>
              <a:t>2018</a:t>
            </a:r>
            <a:endParaRPr lang="en-US" dirty="0"/>
          </a:p>
        </c:rich>
      </c:tx>
      <c:layout>
        <c:manualLayout>
          <c:xMode val="edge"/>
          <c:yMode val="edge"/>
          <c:x val="0.4397255506790963"/>
          <c:y val="1.3710367232726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2.2946248906386701E-2"/>
                  <c:y val="-4.172494161905873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total!$B$2:$B$13</c:f>
              <c:strCache>
                <c:ptCount val="12"/>
                <c:pt idx="0">
                  <c:v>Kao</c:v>
                </c:pt>
                <c:pt idx="1">
                  <c:v>Derivados Macroquimicos</c:v>
                </c:pt>
                <c:pt idx="2">
                  <c:v>Stepan</c:v>
                </c:pt>
                <c:pt idx="3">
                  <c:v>Wegochem</c:v>
                </c:pt>
                <c:pt idx="4">
                  <c:v>Pharmachem</c:v>
                </c:pt>
                <c:pt idx="5">
                  <c:v>Grupo Quimico Hogar</c:v>
                </c:pt>
                <c:pt idx="6">
                  <c:v>Thor Quimicos</c:v>
                </c:pt>
                <c:pt idx="7">
                  <c:v>Givaudan De Mexico</c:v>
                </c:pt>
                <c:pt idx="8">
                  <c:v>Huntsman</c:v>
                </c:pt>
                <c:pt idx="9">
                  <c:v>Complex Quimica</c:v>
                </c:pt>
                <c:pt idx="10">
                  <c:v>Organo Sintesis</c:v>
                </c:pt>
                <c:pt idx="11">
                  <c:v>others</c:v>
                </c:pt>
              </c:strCache>
            </c:strRef>
          </c:cat>
          <c:val>
            <c:numRef>
              <c:f>total!$C$2:$C$13</c:f>
              <c:numCache>
                <c:formatCode>_(* #,##0.00_);_(* \(#,##0.00\);_(* "-"??_);_(@_)</c:formatCode>
                <c:ptCount val="12"/>
                <c:pt idx="0">
                  <c:v>38409.720066666669</c:v>
                </c:pt>
                <c:pt idx="1">
                  <c:v>10700.060899999999</c:v>
                </c:pt>
                <c:pt idx="2">
                  <c:v>8098.8432333333294</c:v>
                </c:pt>
                <c:pt idx="3">
                  <c:v>6840</c:v>
                </c:pt>
                <c:pt idx="4">
                  <c:v>2527.2666666666669</c:v>
                </c:pt>
                <c:pt idx="5">
                  <c:v>1770.0922692307686</c:v>
                </c:pt>
                <c:pt idx="6">
                  <c:v>1580.7384615384617</c:v>
                </c:pt>
                <c:pt idx="7">
                  <c:v>1253.4092307692308</c:v>
                </c:pt>
                <c:pt idx="8">
                  <c:v>1146.6666666666667</c:v>
                </c:pt>
                <c:pt idx="9">
                  <c:v>603</c:v>
                </c:pt>
                <c:pt idx="10">
                  <c:v>481.82461538461541</c:v>
                </c:pt>
                <c:pt idx="11">
                  <c:v>502.39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Amphoteric 30,</a:t>
            </a:r>
            <a:r>
              <a:rPr lang="en-US" baseline="0" dirty="0"/>
              <a:t> 608 </a:t>
            </a:r>
            <a:r>
              <a:rPr lang="en-US" baseline="0" dirty="0" err="1" smtClean="0"/>
              <a:t>Mton</a:t>
            </a:r>
            <a:r>
              <a:rPr lang="en-US" baseline="0" dirty="0" smtClean="0"/>
              <a:t> </a:t>
            </a:r>
            <a:r>
              <a:rPr lang="en-US" baseline="0" dirty="0"/>
              <a:t>in 2018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2.298566875887852E-2"/>
                  <c:y val="-1.011573573038285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amphoteric!$A$14:$A$20</c:f>
              <c:strCache>
                <c:ptCount val="7"/>
                <c:pt idx="0">
                  <c:v>basf</c:v>
                </c:pt>
                <c:pt idx="1">
                  <c:v>kao</c:v>
                </c:pt>
                <c:pt idx="2">
                  <c:v>clariant</c:v>
                </c:pt>
                <c:pt idx="3">
                  <c:v>IQC</c:v>
                </c:pt>
                <c:pt idx="4">
                  <c:v>thor quimicos</c:v>
                </c:pt>
                <c:pt idx="5">
                  <c:v>stepan</c:v>
                </c:pt>
                <c:pt idx="6">
                  <c:v>others</c:v>
                </c:pt>
              </c:strCache>
            </c:strRef>
          </c:cat>
          <c:val>
            <c:numRef>
              <c:f>amphoteric!$B$14:$B$20</c:f>
              <c:numCache>
                <c:formatCode>_(* #,##0.00_);_(* \(#,##0.00\);_(* "-"??_);_(@_)</c:formatCode>
                <c:ptCount val="7"/>
                <c:pt idx="0">
                  <c:v>10760.525808695656</c:v>
                </c:pt>
                <c:pt idx="1">
                  <c:v>8024.8962304347842</c:v>
                </c:pt>
                <c:pt idx="2">
                  <c:v>5702.7627826086955</c:v>
                </c:pt>
                <c:pt idx="3">
                  <c:v>1868.7498999999998</c:v>
                </c:pt>
                <c:pt idx="4">
                  <c:v>2430.3210434782604</c:v>
                </c:pt>
                <c:pt idx="5">
                  <c:v>987.53921739130431</c:v>
                </c:pt>
                <c:pt idx="6">
                  <c:v>833.61634782608678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Hoja1!$C$7</c:f>
              <c:strCache>
                <c:ptCount val="1"/>
                <c:pt idx="0">
                  <c:v>Surfactant Cleansers and Adjuvants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0"/>
              <c:layout>
                <c:manualLayout>
                  <c:x val="2.1342490291480363E-2"/>
                  <c:y val="-1.8470772636100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Hoja1!$B$7:$B$37</c:f>
              <c:strCache>
                <c:ptCount val="31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Brazil</c:v>
                </c:pt>
                <c:pt idx="4">
                  <c:v>Mexico</c:v>
                </c:pt>
                <c:pt idx="5">
                  <c:v>Indonesia</c:v>
                </c:pt>
                <c:pt idx="6">
                  <c:v>Germany</c:v>
                </c:pt>
                <c:pt idx="7">
                  <c:v>Japan</c:v>
                </c:pt>
                <c:pt idx="8">
                  <c:v>Russia</c:v>
                </c:pt>
                <c:pt idx="9">
                  <c:v>Philippines</c:v>
                </c:pt>
                <c:pt idx="10">
                  <c:v>Italy</c:v>
                </c:pt>
                <c:pt idx="11">
                  <c:v>United Kingdom</c:v>
                </c:pt>
                <c:pt idx="12">
                  <c:v>Turkey</c:v>
                </c:pt>
                <c:pt idx="13">
                  <c:v>Pakistan</c:v>
                </c:pt>
                <c:pt idx="14">
                  <c:v>France</c:v>
                </c:pt>
                <c:pt idx="15">
                  <c:v>Spain</c:v>
                </c:pt>
                <c:pt idx="16">
                  <c:v>South Africa</c:v>
                </c:pt>
                <c:pt idx="17">
                  <c:v>Thailand</c:v>
                </c:pt>
                <c:pt idx="18">
                  <c:v>Argentina</c:v>
                </c:pt>
                <c:pt idx="19">
                  <c:v>Egypt</c:v>
                </c:pt>
                <c:pt idx="20">
                  <c:v>Vietnam</c:v>
                </c:pt>
                <c:pt idx="21">
                  <c:v>Colombia</c:v>
                </c:pt>
                <c:pt idx="22">
                  <c:v>Canada</c:v>
                </c:pt>
                <c:pt idx="23">
                  <c:v>Nigeria</c:v>
                </c:pt>
                <c:pt idx="24">
                  <c:v>Malaysia</c:v>
                </c:pt>
                <c:pt idx="25">
                  <c:v>Peru</c:v>
                </c:pt>
                <c:pt idx="26">
                  <c:v>Poland</c:v>
                </c:pt>
                <c:pt idx="27">
                  <c:v>South Korea</c:v>
                </c:pt>
                <c:pt idx="28">
                  <c:v>Ukraine</c:v>
                </c:pt>
                <c:pt idx="29">
                  <c:v>Saudi Arabia</c:v>
                </c:pt>
                <c:pt idx="30">
                  <c:v>Rest of the world</c:v>
                </c:pt>
              </c:strCache>
            </c:strRef>
          </c:cat>
          <c:val>
            <c:numRef>
              <c:f>Hoja1!$K$7:$K$37</c:f>
              <c:numCache>
                <c:formatCode>##,#00</c:formatCode>
                <c:ptCount val="31"/>
                <c:pt idx="0">
                  <c:v>1759.7</c:v>
                </c:pt>
                <c:pt idx="1">
                  <c:v>1385.4</c:v>
                </c:pt>
                <c:pt idx="2">
                  <c:v>1254.5</c:v>
                </c:pt>
                <c:pt idx="3">
                  <c:v>834.5</c:v>
                </c:pt>
                <c:pt idx="4">
                  <c:v>629.4</c:v>
                </c:pt>
                <c:pt idx="5">
                  <c:v>352.7</c:v>
                </c:pt>
                <c:pt idx="6">
                  <c:v>273.2</c:v>
                </c:pt>
                <c:pt idx="7">
                  <c:v>270.89999999999998</c:v>
                </c:pt>
                <c:pt idx="8">
                  <c:v>270.5</c:v>
                </c:pt>
                <c:pt idx="9">
                  <c:v>229.5</c:v>
                </c:pt>
                <c:pt idx="10">
                  <c:v>219.8</c:v>
                </c:pt>
                <c:pt idx="11">
                  <c:v>213.7</c:v>
                </c:pt>
                <c:pt idx="12">
                  <c:v>213.2</c:v>
                </c:pt>
                <c:pt idx="13">
                  <c:v>199.2</c:v>
                </c:pt>
                <c:pt idx="14">
                  <c:v>197.8</c:v>
                </c:pt>
                <c:pt idx="15">
                  <c:v>184</c:v>
                </c:pt>
                <c:pt idx="16">
                  <c:v>169</c:v>
                </c:pt>
                <c:pt idx="17">
                  <c:v>168</c:v>
                </c:pt>
                <c:pt idx="18">
                  <c:v>167.5</c:v>
                </c:pt>
                <c:pt idx="19">
                  <c:v>157</c:v>
                </c:pt>
                <c:pt idx="20">
                  <c:v>132.6</c:v>
                </c:pt>
                <c:pt idx="21">
                  <c:v>128</c:v>
                </c:pt>
                <c:pt idx="22">
                  <c:v>123.1</c:v>
                </c:pt>
                <c:pt idx="23">
                  <c:v>111.4</c:v>
                </c:pt>
                <c:pt idx="24">
                  <c:v>98.8</c:v>
                </c:pt>
                <c:pt idx="25">
                  <c:v>90.6</c:v>
                </c:pt>
                <c:pt idx="26">
                  <c:v>86.4</c:v>
                </c:pt>
                <c:pt idx="27">
                  <c:v>82</c:v>
                </c:pt>
                <c:pt idx="28">
                  <c:v>78.5</c:v>
                </c:pt>
                <c:pt idx="29">
                  <c:v>74.3</c:v>
                </c:pt>
                <c:pt idx="30">
                  <c:v>1226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49123064"/>
        <c:axId val="549115224"/>
      </c:barChart>
      <c:catAx>
        <c:axId val="549123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5224"/>
        <c:crosses val="autoZero"/>
        <c:auto val="1"/>
        <c:lblAlgn val="ctr"/>
        <c:lblOffset val="100"/>
        <c:noMultiLvlLbl val="0"/>
      </c:catAx>
      <c:valAx>
        <c:axId val="549115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,#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230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Hoja1!$C$7</c:f>
              <c:strCache>
                <c:ptCount val="1"/>
                <c:pt idx="0">
                  <c:v>Surfactant Cleansers and Adjuvants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179811898512686E-2"/>
                  <c:y val="3.292699434101739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9254155730532661E-3"/>
                  <c:y val="3.0750214658668121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1290463692038495E-2"/>
                  <c:y val="1.5479510656263538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>
                <c:manualLayout>
                  <c:x val="2.1342490291480363E-2"/>
                  <c:y val="-1.847077263610015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Hoja1!$B$7:$B$37</c:f>
              <c:strCache>
                <c:ptCount val="31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Brazil</c:v>
                </c:pt>
                <c:pt idx="4">
                  <c:v>Mexico</c:v>
                </c:pt>
                <c:pt idx="5">
                  <c:v>Indonesia</c:v>
                </c:pt>
                <c:pt idx="6">
                  <c:v>Germany</c:v>
                </c:pt>
                <c:pt idx="7">
                  <c:v>Japan</c:v>
                </c:pt>
                <c:pt idx="8">
                  <c:v>Russia</c:v>
                </c:pt>
                <c:pt idx="9">
                  <c:v>Philippines</c:v>
                </c:pt>
                <c:pt idx="10">
                  <c:v>Italy</c:v>
                </c:pt>
                <c:pt idx="11">
                  <c:v>United Kingdom</c:v>
                </c:pt>
                <c:pt idx="12">
                  <c:v>Turkey</c:v>
                </c:pt>
                <c:pt idx="13">
                  <c:v>Pakistan</c:v>
                </c:pt>
                <c:pt idx="14">
                  <c:v>France</c:v>
                </c:pt>
                <c:pt idx="15">
                  <c:v>Spain</c:v>
                </c:pt>
                <c:pt idx="16">
                  <c:v>South Africa</c:v>
                </c:pt>
                <c:pt idx="17">
                  <c:v>Thailand</c:v>
                </c:pt>
                <c:pt idx="18">
                  <c:v>Argentina</c:v>
                </c:pt>
                <c:pt idx="19">
                  <c:v>Egypt</c:v>
                </c:pt>
                <c:pt idx="20">
                  <c:v>Vietnam</c:v>
                </c:pt>
                <c:pt idx="21">
                  <c:v>Colombia</c:v>
                </c:pt>
                <c:pt idx="22">
                  <c:v>Canada</c:v>
                </c:pt>
                <c:pt idx="23">
                  <c:v>Nigeria</c:v>
                </c:pt>
                <c:pt idx="24">
                  <c:v>Malaysia</c:v>
                </c:pt>
                <c:pt idx="25">
                  <c:v>Peru</c:v>
                </c:pt>
                <c:pt idx="26">
                  <c:v>Poland</c:v>
                </c:pt>
                <c:pt idx="27">
                  <c:v>South Korea</c:v>
                </c:pt>
                <c:pt idx="28">
                  <c:v>Ukraine</c:v>
                </c:pt>
                <c:pt idx="29">
                  <c:v>Saudi Arabia</c:v>
                </c:pt>
                <c:pt idx="30">
                  <c:v>Rest of the world</c:v>
                </c:pt>
              </c:strCache>
            </c:strRef>
          </c:cat>
          <c:val>
            <c:numRef>
              <c:f>Hoja1!$K$7:$K$37</c:f>
              <c:numCache>
                <c:formatCode>##,#00</c:formatCode>
                <c:ptCount val="31"/>
                <c:pt idx="0">
                  <c:v>1759.7</c:v>
                </c:pt>
                <c:pt idx="1">
                  <c:v>1385.4</c:v>
                </c:pt>
                <c:pt idx="2">
                  <c:v>1254.5</c:v>
                </c:pt>
                <c:pt idx="3">
                  <c:v>834.5</c:v>
                </c:pt>
                <c:pt idx="4">
                  <c:v>629.4</c:v>
                </c:pt>
                <c:pt idx="5">
                  <c:v>352.7</c:v>
                </c:pt>
                <c:pt idx="6">
                  <c:v>273.2</c:v>
                </c:pt>
                <c:pt idx="7">
                  <c:v>270.89999999999998</c:v>
                </c:pt>
                <c:pt idx="8">
                  <c:v>270.5</c:v>
                </c:pt>
                <c:pt idx="9">
                  <c:v>229.5</c:v>
                </c:pt>
                <c:pt idx="10">
                  <c:v>219.8</c:v>
                </c:pt>
                <c:pt idx="11">
                  <c:v>213.7</c:v>
                </c:pt>
                <c:pt idx="12">
                  <c:v>213.2</c:v>
                </c:pt>
                <c:pt idx="13">
                  <c:v>199.2</c:v>
                </c:pt>
                <c:pt idx="14">
                  <c:v>197.8</c:v>
                </c:pt>
                <c:pt idx="15">
                  <c:v>184</c:v>
                </c:pt>
                <c:pt idx="16">
                  <c:v>169</c:v>
                </c:pt>
                <c:pt idx="17">
                  <c:v>168</c:v>
                </c:pt>
                <c:pt idx="18">
                  <c:v>167.5</c:v>
                </c:pt>
                <c:pt idx="19">
                  <c:v>157</c:v>
                </c:pt>
                <c:pt idx="20">
                  <c:v>132.6</c:v>
                </c:pt>
                <c:pt idx="21">
                  <c:v>128</c:v>
                </c:pt>
                <c:pt idx="22">
                  <c:v>123.1</c:v>
                </c:pt>
                <c:pt idx="23">
                  <c:v>111.4</c:v>
                </c:pt>
                <c:pt idx="24">
                  <c:v>98.8</c:v>
                </c:pt>
                <c:pt idx="25">
                  <c:v>90.6</c:v>
                </c:pt>
                <c:pt idx="26">
                  <c:v>86.4</c:v>
                </c:pt>
                <c:pt idx="27">
                  <c:v>82</c:v>
                </c:pt>
                <c:pt idx="28">
                  <c:v>78.5</c:v>
                </c:pt>
                <c:pt idx="29">
                  <c:v>74.3</c:v>
                </c:pt>
                <c:pt idx="30">
                  <c:v>1226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Surfactans consumption Latam</a:t>
            </a:r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latam!$B$10</c:f>
              <c:strCache>
                <c:ptCount val="1"/>
                <c:pt idx="0">
                  <c:v>Brazil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latam!$F$10:$P$10</c:f>
              <c:numCache>
                <c:formatCode>##,#00</c:formatCode>
                <c:ptCount val="11"/>
                <c:pt idx="0">
                  <c:v>822.8</c:v>
                </c:pt>
                <c:pt idx="1">
                  <c:v>865.1</c:v>
                </c:pt>
                <c:pt idx="2">
                  <c:v>837.5</c:v>
                </c:pt>
                <c:pt idx="3">
                  <c:v>815.7</c:v>
                </c:pt>
                <c:pt idx="4">
                  <c:v>820.2</c:v>
                </c:pt>
                <c:pt idx="5">
                  <c:v>834.5</c:v>
                </c:pt>
                <c:pt idx="6">
                  <c:v>848.5</c:v>
                </c:pt>
                <c:pt idx="7">
                  <c:v>853.7</c:v>
                </c:pt>
                <c:pt idx="8">
                  <c:v>858.2</c:v>
                </c:pt>
                <c:pt idx="9">
                  <c:v>863.5</c:v>
                </c:pt>
                <c:pt idx="10">
                  <c:v>871.2</c:v>
                </c:pt>
              </c:numCache>
            </c:numRef>
          </c:val>
        </c:ser>
        <c:ser>
          <c:idx val="0"/>
          <c:order val="1"/>
          <c:tx>
            <c:strRef>
              <c:f>latam!$B$11</c:f>
              <c:strCache>
                <c:ptCount val="1"/>
                <c:pt idx="0">
                  <c:v>Mexico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latam!$F$11:$P$11</c:f>
              <c:numCache>
                <c:formatCode>##,#00</c:formatCode>
                <c:ptCount val="11"/>
                <c:pt idx="0">
                  <c:v>575</c:v>
                </c:pt>
                <c:pt idx="1">
                  <c:v>572</c:v>
                </c:pt>
                <c:pt idx="2">
                  <c:v>573.9</c:v>
                </c:pt>
                <c:pt idx="3">
                  <c:v>587.70000000000005</c:v>
                </c:pt>
                <c:pt idx="4">
                  <c:v>618</c:v>
                </c:pt>
                <c:pt idx="5">
                  <c:v>629.4</c:v>
                </c:pt>
                <c:pt idx="6">
                  <c:v>639.1</c:v>
                </c:pt>
                <c:pt idx="7">
                  <c:v>649.4</c:v>
                </c:pt>
                <c:pt idx="8">
                  <c:v>660.2</c:v>
                </c:pt>
                <c:pt idx="9">
                  <c:v>671.5</c:v>
                </c:pt>
                <c:pt idx="10">
                  <c:v>683.4</c:v>
                </c:pt>
              </c:numCache>
            </c:numRef>
          </c:val>
        </c:ser>
        <c:ser>
          <c:idx val="2"/>
          <c:order val="2"/>
          <c:tx>
            <c:strRef>
              <c:f>latam!$B$28</c:f>
              <c:strCache>
                <c:ptCount val="1"/>
                <c:pt idx="0">
                  <c:v>Colombia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latam!$F$28:$P$28</c:f>
              <c:numCache>
                <c:formatCode>##,#00</c:formatCode>
                <c:ptCount val="11"/>
                <c:pt idx="0">
                  <c:v>123.9</c:v>
                </c:pt>
                <c:pt idx="1">
                  <c:v>122.4</c:v>
                </c:pt>
                <c:pt idx="2">
                  <c:v>125.3</c:v>
                </c:pt>
                <c:pt idx="3">
                  <c:v>127.7</c:v>
                </c:pt>
                <c:pt idx="4">
                  <c:v>127.1</c:v>
                </c:pt>
                <c:pt idx="5">
                  <c:v>128</c:v>
                </c:pt>
                <c:pt idx="6">
                  <c:v>129</c:v>
                </c:pt>
                <c:pt idx="7">
                  <c:v>130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</c:numCache>
            </c:numRef>
          </c:val>
        </c:ser>
        <c:ser>
          <c:idx val="3"/>
          <c:order val="3"/>
          <c:tx>
            <c:strRef>
              <c:f>latam!$B$32</c:f>
              <c:strCache>
                <c:ptCount val="1"/>
                <c:pt idx="0">
                  <c:v>Peru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latam!$F$32:$P$32</c:f>
              <c:numCache>
                <c:formatCode>##,#00</c:formatCode>
                <c:ptCount val="11"/>
                <c:pt idx="0">
                  <c:v>87.9</c:v>
                </c:pt>
                <c:pt idx="1">
                  <c:v>89.6</c:v>
                </c:pt>
                <c:pt idx="2">
                  <c:v>91.2</c:v>
                </c:pt>
                <c:pt idx="3">
                  <c:v>91.9</c:v>
                </c:pt>
                <c:pt idx="4">
                  <c:v>91.8</c:v>
                </c:pt>
                <c:pt idx="5">
                  <c:v>90.6</c:v>
                </c:pt>
                <c:pt idx="6">
                  <c:v>91.1</c:v>
                </c:pt>
                <c:pt idx="7">
                  <c:v>91.7</c:v>
                </c:pt>
                <c:pt idx="8">
                  <c:v>92.5</c:v>
                </c:pt>
                <c:pt idx="9">
                  <c:v>93.5</c:v>
                </c:pt>
                <c:pt idx="10">
                  <c:v>94.5</c:v>
                </c:pt>
              </c:numCache>
            </c:numRef>
          </c:val>
        </c:ser>
        <c:ser>
          <c:idx val="4"/>
          <c:order val="4"/>
          <c:tx>
            <c:strRef>
              <c:f>latam!$B$37</c:f>
              <c:strCache>
                <c:ptCount val="1"/>
                <c:pt idx="0">
                  <c:v>Guatemala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latam!$F$37:$P$37</c:f>
              <c:numCache>
                <c:formatCode>##,#00</c:formatCode>
                <c:ptCount val="11"/>
                <c:pt idx="0">
                  <c:v>64.5</c:v>
                </c:pt>
                <c:pt idx="1">
                  <c:v>66.2</c:v>
                </c:pt>
                <c:pt idx="2">
                  <c:v>68</c:v>
                </c:pt>
                <c:pt idx="3">
                  <c:v>69.7</c:v>
                </c:pt>
                <c:pt idx="4">
                  <c:v>71.400000000000006</c:v>
                </c:pt>
                <c:pt idx="5">
                  <c:v>73.3</c:v>
                </c:pt>
                <c:pt idx="6">
                  <c:v>75.099999999999994</c:v>
                </c:pt>
                <c:pt idx="7">
                  <c:v>76.900000000000006</c:v>
                </c:pt>
                <c:pt idx="8">
                  <c:v>78.599999999999994</c:v>
                </c:pt>
                <c:pt idx="9">
                  <c:v>80.3</c:v>
                </c:pt>
                <c:pt idx="10">
                  <c:v>82.2</c:v>
                </c:pt>
              </c:numCache>
            </c:numRef>
          </c:val>
        </c:ser>
        <c:ser>
          <c:idx val="5"/>
          <c:order val="5"/>
          <c:tx>
            <c:strRef>
              <c:f>latam!$B$41</c:f>
              <c:strCache>
                <c:ptCount val="1"/>
                <c:pt idx="0">
                  <c:v>Chile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latam!$F$41:$P$41</c:f>
              <c:numCache>
                <c:formatCode>##,#00</c:formatCode>
                <c:ptCount val="11"/>
                <c:pt idx="0">
                  <c:v>53.8</c:v>
                </c:pt>
                <c:pt idx="1">
                  <c:v>55.3</c:v>
                </c:pt>
                <c:pt idx="2">
                  <c:v>56.7</c:v>
                </c:pt>
                <c:pt idx="3">
                  <c:v>57.8</c:v>
                </c:pt>
                <c:pt idx="4">
                  <c:v>59.9</c:v>
                </c:pt>
                <c:pt idx="5">
                  <c:v>61</c:v>
                </c:pt>
                <c:pt idx="6">
                  <c:v>62.6</c:v>
                </c:pt>
                <c:pt idx="7">
                  <c:v>64.2</c:v>
                </c:pt>
                <c:pt idx="8">
                  <c:v>65.8</c:v>
                </c:pt>
                <c:pt idx="9">
                  <c:v>67.400000000000006</c:v>
                </c:pt>
                <c:pt idx="10">
                  <c:v>68.8</c:v>
                </c:pt>
              </c:numCache>
            </c:numRef>
          </c:val>
        </c:ser>
        <c:ser>
          <c:idx val="6"/>
          <c:order val="6"/>
          <c:tx>
            <c:strRef>
              <c:f>latam!$B$43</c:f>
              <c:strCache>
                <c:ptCount val="1"/>
                <c:pt idx="0">
                  <c:v>Ecuador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latam!$F$43:$P$43</c:f>
              <c:numCache>
                <c:formatCode>##,#00</c:formatCode>
                <c:ptCount val="11"/>
                <c:pt idx="0">
                  <c:v>42.5</c:v>
                </c:pt>
                <c:pt idx="1">
                  <c:v>43.1</c:v>
                </c:pt>
                <c:pt idx="2">
                  <c:v>44.2</c:v>
                </c:pt>
                <c:pt idx="3">
                  <c:v>45.6</c:v>
                </c:pt>
                <c:pt idx="4">
                  <c:v>46.7</c:v>
                </c:pt>
                <c:pt idx="5">
                  <c:v>47.6</c:v>
                </c:pt>
                <c:pt idx="6">
                  <c:v>48.4</c:v>
                </c:pt>
                <c:pt idx="7">
                  <c:v>49.2</c:v>
                </c:pt>
                <c:pt idx="8">
                  <c:v>50</c:v>
                </c:pt>
                <c:pt idx="9">
                  <c:v>50.8</c:v>
                </c:pt>
                <c:pt idx="10">
                  <c:v>51.6</c:v>
                </c:pt>
              </c:numCache>
            </c:numRef>
          </c:val>
        </c:ser>
        <c:ser>
          <c:idx val="7"/>
          <c:order val="7"/>
          <c:tx>
            <c:strRef>
              <c:f>latam!$B$47</c:f>
              <c:strCache>
                <c:ptCount val="1"/>
                <c:pt idx="0">
                  <c:v>Dominican Republic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latam!$F$47:$P$47</c:f>
              <c:numCache>
                <c:formatCode>##,#00</c:formatCode>
                <c:ptCount val="11"/>
                <c:pt idx="0">
                  <c:v>32.5</c:v>
                </c:pt>
                <c:pt idx="1">
                  <c:v>33.200000000000003</c:v>
                </c:pt>
                <c:pt idx="2">
                  <c:v>33.9</c:v>
                </c:pt>
                <c:pt idx="3">
                  <c:v>34.4</c:v>
                </c:pt>
                <c:pt idx="4">
                  <c:v>35</c:v>
                </c:pt>
                <c:pt idx="5">
                  <c:v>35.6</c:v>
                </c:pt>
                <c:pt idx="6">
                  <c:v>36.200000000000003</c:v>
                </c:pt>
                <c:pt idx="7">
                  <c:v>36.799999999999997</c:v>
                </c:pt>
                <c:pt idx="8">
                  <c:v>37.299999999999997</c:v>
                </c:pt>
                <c:pt idx="9">
                  <c:v>37.9</c:v>
                </c:pt>
                <c:pt idx="10">
                  <c:v>38.5</c:v>
                </c:pt>
              </c:numCache>
            </c:numRef>
          </c:val>
        </c:ser>
        <c:ser>
          <c:idx val="8"/>
          <c:order val="8"/>
          <c:tx>
            <c:strRef>
              <c:f>latam!$B$48</c:f>
              <c:strCache>
                <c:ptCount val="1"/>
                <c:pt idx="0">
                  <c:v>Venezuela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latam!$F$48:$P$48</c:f>
              <c:numCache>
                <c:formatCode>##,#00</c:formatCode>
                <c:ptCount val="11"/>
                <c:pt idx="0">
                  <c:v>121.3</c:v>
                </c:pt>
                <c:pt idx="1">
                  <c:v>121.8</c:v>
                </c:pt>
                <c:pt idx="2">
                  <c:v>109.1</c:v>
                </c:pt>
                <c:pt idx="3">
                  <c:v>72.5</c:v>
                </c:pt>
                <c:pt idx="4">
                  <c:v>57.5</c:v>
                </c:pt>
                <c:pt idx="5">
                  <c:v>35.1</c:v>
                </c:pt>
                <c:pt idx="6">
                  <c:v>33.6</c:v>
                </c:pt>
                <c:pt idx="7">
                  <c:v>32.200000000000003</c:v>
                </c:pt>
                <c:pt idx="8">
                  <c:v>31.4</c:v>
                </c:pt>
                <c:pt idx="9">
                  <c:v>30.9</c:v>
                </c:pt>
                <c:pt idx="10">
                  <c:v>30.7</c:v>
                </c:pt>
              </c:numCache>
            </c:numRef>
          </c:val>
        </c:ser>
        <c:ser>
          <c:idx val="9"/>
          <c:order val="9"/>
          <c:tx>
            <c:strRef>
              <c:f>latam!$B$50</c:f>
              <c:strCache>
                <c:ptCount val="1"/>
                <c:pt idx="0">
                  <c:v>Bolivia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latam!$F$50:$P$50</c:f>
              <c:numCache>
                <c:formatCode>##,#00</c:formatCode>
                <c:ptCount val="11"/>
                <c:pt idx="0">
                  <c:v>28.4</c:v>
                </c:pt>
                <c:pt idx="1">
                  <c:v>29.3</c:v>
                </c:pt>
                <c:pt idx="2">
                  <c:v>30.2</c:v>
                </c:pt>
                <c:pt idx="3">
                  <c:v>30.5</c:v>
                </c:pt>
                <c:pt idx="4">
                  <c:v>30.6</c:v>
                </c:pt>
                <c:pt idx="5">
                  <c:v>30.4</c:v>
                </c:pt>
                <c:pt idx="6">
                  <c:v>30.3</c:v>
                </c:pt>
                <c:pt idx="7">
                  <c:v>30.3</c:v>
                </c:pt>
                <c:pt idx="8">
                  <c:v>30.5</c:v>
                </c:pt>
                <c:pt idx="9">
                  <c:v>30.7</c:v>
                </c:pt>
                <c:pt idx="10">
                  <c:v>31.1</c:v>
                </c:pt>
              </c:numCache>
            </c:numRef>
          </c:val>
        </c:ser>
        <c:ser>
          <c:idx val="10"/>
          <c:order val="10"/>
          <c:tx>
            <c:strRef>
              <c:f>latam!$B$63</c:f>
              <c:strCache>
                <c:ptCount val="1"/>
                <c:pt idx="0">
                  <c:v>Costa Rica</c:v>
                </c:pt>
              </c:strCache>
            </c:strRef>
          </c:tx>
          <c:invertIfNegative val="0"/>
          <c:cat>
            <c:strRef>
              <c:f>latam!$F$6:$P$6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latam!$F$63:$P$63</c:f>
              <c:numCache>
                <c:formatCode>##,#00</c:formatCode>
                <c:ptCount val="11"/>
                <c:pt idx="0">
                  <c:v>16.899999999999999</c:v>
                </c:pt>
                <c:pt idx="1">
                  <c:v>17.100000000000001</c:v>
                </c:pt>
                <c:pt idx="2">
                  <c:v>17.399999999999999</c:v>
                </c:pt>
                <c:pt idx="3">
                  <c:v>17.7</c:v>
                </c:pt>
                <c:pt idx="4">
                  <c:v>18.100000000000001</c:v>
                </c:pt>
                <c:pt idx="5">
                  <c:v>18.5</c:v>
                </c:pt>
                <c:pt idx="6">
                  <c:v>18.8</c:v>
                </c:pt>
                <c:pt idx="7">
                  <c:v>19.100000000000001</c:v>
                </c:pt>
                <c:pt idx="8">
                  <c:v>19.399999999999999</c:v>
                </c:pt>
                <c:pt idx="9">
                  <c:v>19.7</c:v>
                </c:pt>
                <c:pt idx="10">
                  <c:v>19.899999999999999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49120712"/>
        <c:axId val="549115616"/>
      </c:barChart>
      <c:catAx>
        <c:axId val="54912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5616"/>
        <c:crosses val="autoZero"/>
        <c:auto val="1"/>
        <c:lblAlgn val="ctr"/>
        <c:lblOffset val="100"/>
        <c:noMultiLvlLbl val="0"/>
      </c:catAx>
      <c:valAx>
        <c:axId val="54911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Thousands of tons</a:t>
                </a:r>
              </a:p>
            </c:rich>
          </c:tx>
          <c:overlay val="0"/>
        </c:title>
        <c:numFmt formatCode="##,#0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207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Surfactans consumption México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'Statistics Data'!$B$11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cat>
            <c:strRef>
              <c:f>'Statistics Data'!$F$6:$P$6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'Statistics Data'!$F$11:$P$11</c:f>
              <c:numCache>
                <c:formatCode>##,#00</c:formatCode>
                <c:ptCount val="11"/>
                <c:pt idx="0">
                  <c:v>575</c:v>
                </c:pt>
                <c:pt idx="1">
                  <c:v>572</c:v>
                </c:pt>
                <c:pt idx="2">
                  <c:v>573.9</c:v>
                </c:pt>
                <c:pt idx="3">
                  <c:v>587.70000000000005</c:v>
                </c:pt>
                <c:pt idx="4">
                  <c:v>618</c:v>
                </c:pt>
                <c:pt idx="5">
                  <c:v>629.4</c:v>
                </c:pt>
                <c:pt idx="6">
                  <c:v>639.1</c:v>
                </c:pt>
                <c:pt idx="7">
                  <c:v>649.4</c:v>
                </c:pt>
                <c:pt idx="8">
                  <c:v>660.2</c:v>
                </c:pt>
                <c:pt idx="9">
                  <c:v>671.5</c:v>
                </c:pt>
                <c:pt idx="10">
                  <c:v>683.4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9119144"/>
        <c:axId val="549119536"/>
      </c:barChart>
      <c:catAx>
        <c:axId val="549119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9536"/>
        <c:crosses val="autoZero"/>
        <c:auto val="1"/>
        <c:lblAlgn val="ctr"/>
        <c:lblOffset val="100"/>
        <c:noMultiLvlLbl val="0"/>
      </c:catAx>
      <c:valAx>
        <c:axId val="54911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thousands</a:t>
                </a:r>
                <a:r>
                  <a:rPr lang="en-US" baseline="0"/>
                  <a:t> of tons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#,#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1191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'euromonitor class'!$J$1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0.15323757394829385"/>
                  <c:y val="-4.986681131848575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'euromonitor class'!$B$3:$B$7</c:f>
              <c:strCache>
                <c:ptCount val="5"/>
                <c:pt idx="0">
                  <c:v>Amphoteric surfactants</c:v>
                </c:pt>
                <c:pt idx="1">
                  <c:v>Anionic surfactants</c:v>
                </c:pt>
                <c:pt idx="2">
                  <c:v>Cationic surfactants</c:v>
                </c:pt>
                <c:pt idx="3">
                  <c:v>Non ionic surfactants</c:v>
                </c:pt>
                <c:pt idx="4">
                  <c:v>Other Surfactant Cleansers and Adjuvants</c:v>
                </c:pt>
              </c:strCache>
            </c:strRef>
          </c:cat>
          <c:val>
            <c:numRef>
              <c:f>'euromonitor class'!$J$3:$J$7</c:f>
              <c:numCache>
                <c:formatCode>##,#00</c:formatCode>
                <c:ptCount val="5"/>
                <c:pt idx="0">
                  <c:v>26813.8</c:v>
                </c:pt>
                <c:pt idx="1">
                  <c:v>542084.6</c:v>
                </c:pt>
                <c:pt idx="2">
                  <c:v>18198.2</c:v>
                </c:pt>
                <c:pt idx="3">
                  <c:v>37458.6</c:v>
                </c:pt>
                <c:pt idx="4">
                  <c:v>4809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808080"/>
                </a:solidFill>
                <a:latin typeface="Calibri"/>
                <a:ea typeface="Calibri"/>
                <a:cs typeface="Calibri"/>
              </a:defRPr>
            </a:pPr>
            <a:r>
              <a:rPr lang="en-US" dirty="0" err="1"/>
              <a:t>Surfactans</a:t>
            </a:r>
            <a:r>
              <a:rPr lang="en-US" dirty="0"/>
              <a:t> Mexico 2018 ( 597 thousands of </a:t>
            </a:r>
            <a:r>
              <a:rPr lang="en-US" dirty="0" err="1" smtClean="0"/>
              <a:t>Mtons</a:t>
            </a:r>
            <a:r>
              <a:rPr lang="en-US" dirty="0"/>
              <a:t>)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'mexico ruben'!$B$2</c:f>
              <c:strCache>
                <c:ptCount val="1"/>
                <c:pt idx="0">
                  <c:v>Surfactans Mexico 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4.7466052399241745E-2"/>
                  <c:y val="-0.1591912395803756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'mexico ruben'!$B$3:$B$6</c:f>
              <c:strCache>
                <c:ptCount val="4"/>
                <c:pt idx="0">
                  <c:v>SLES &amp; SLS</c:v>
                </c:pt>
                <c:pt idx="1">
                  <c:v>LABSA</c:v>
                </c:pt>
                <c:pt idx="2">
                  <c:v>sterquats</c:v>
                </c:pt>
                <c:pt idx="3">
                  <c:v>Betaines &amp; amine oxides</c:v>
                </c:pt>
              </c:strCache>
            </c:strRef>
          </c:cat>
          <c:val>
            <c:numRef>
              <c:f>'mexico ruben'!$D$3:$D$6</c:f>
              <c:numCache>
                <c:formatCode>_(* #,##0.00_);_(* \(#,##0.00\);_(* "-"??_);_(@_)</c:formatCode>
                <c:ptCount val="4"/>
                <c:pt idx="0">
                  <c:v>249.37934864681367</c:v>
                </c:pt>
                <c:pt idx="1">
                  <c:v>244.57108613291757</c:v>
                </c:pt>
                <c:pt idx="2">
                  <c:v>72.879095000000007</c:v>
                </c:pt>
                <c:pt idx="3">
                  <c:v>30.606999999999999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80808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SLES 28% market 2018 249</a:t>
            </a:r>
            <a:r>
              <a:rPr lang="en-US" baseline="0" dirty="0"/>
              <a:t> 380 </a:t>
            </a:r>
            <a:r>
              <a:rPr lang="en-US" baseline="0" dirty="0" err="1" smtClean="0"/>
              <a:t>Mton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973403324584428"/>
          <c:y val="0.18562281277340331"/>
          <c:w val="0.32384897200349955"/>
          <c:h val="0.8096224300087488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4484087926509187E-2"/>
                  <c:y val="4.299841426071741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8842738407699041E-2"/>
                  <c:y val="-3.651027996500437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'sles 2018'!$V$3:$V$21</c:f>
              <c:strCache>
                <c:ptCount val="19"/>
                <c:pt idx="0">
                  <c:v>Wilmar </c:v>
                </c:pt>
                <c:pt idx="1">
                  <c:v>P&amp;G</c:v>
                </c:pt>
                <c:pt idx="2">
                  <c:v>IQC</c:v>
                </c:pt>
                <c:pt idx="3">
                  <c:v>Hjb</c:v>
                </c:pt>
                <c:pt idx="4">
                  <c:v>Basf</c:v>
                </c:pt>
                <c:pt idx="5">
                  <c:v>Oxiteno</c:v>
                </c:pt>
                <c:pt idx="6">
                  <c:v>Trasome</c:v>
                </c:pt>
                <c:pt idx="7">
                  <c:v>Mission Hills</c:v>
                </c:pt>
                <c:pt idx="8">
                  <c:v>Erca Mate</c:v>
                </c:pt>
                <c:pt idx="9">
                  <c:v>Disan</c:v>
                </c:pt>
                <c:pt idx="10">
                  <c:v>Stepan</c:v>
                </c:pt>
                <c:pt idx="11">
                  <c:v>Beiersdorf </c:v>
                </c:pt>
                <c:pt idx="12">
                  <c:v>Clariant</c:v>
                </c:pt>
                <c:pt idx="13">
                  <c:v>Pharmacosmetic (albek)</c:v>
                </c:pt>
                <c:pt idx="14">
                  <c:v>DISOSA</c:v>
                </c:pt>
                <c:pt idx="15">
                  <c:v>Polaquimia</c:v>
                </c:pt>
                <c:pt idx="16">
                  <c:v>Coty</c:v>
                </c:pt>
                <c:pt idx="17">
                  <c:v>Mexichem</c:v>
                </c:pt>
                <c:pt idx="18">
                  <c:v>others</c:v>
                </c:pt>
              </c:strCache>
            </c:strRef>
          </c:cat>
          <c:val>
            <c:numRef>
              <c:f>'sles 2018'!$W$3:$W$21</c:f>
              <c:numCache>
                <c:formatCode>_(* #,##0.00_);_(* \(#,##0.00\);_(* "-"??_);_(@_)</c:formatCode>
                <c:ptCount val="19"/>
                <c:pt idx="0">
                  <c:v>105223.83482993198</c:v>
                </c:pt>
                <c:pt idx="1">
                  <c:v>54337.718926004367</c:v>
                </c:pt>
                <c:pt idx="2">
                  <c:v>30709.355442176879</c:v>
                </c:pt>
                <c:pt idx="3">
                  <c:v>10299.447014824798</c:v>
                </c:pt>
                <c:pt idx="4">
                  <c:v>5581.414409693878</c:v>
                </c:pt>
                <c:pt idx="5">
                  <c:v>5163.8295501219354</c:v>
                </c:pt>
                <c:pt idx="6">
                  <c:v>4545.3229999999994</c:v>
                </c:pt>
                <c:pt idx="7">
                  <c:v>3833.9523809523803</c:v>
                </c:pt>
                <c:pt idx="8">
                  <c:v>3508.150170068026</c:v>
                </c:pt>
                <c:pt idx="9">
                  <c:v>3215.5519250000002</c:v>
                </c:pt>
                <c:pt idx="10">
                  <c:v>3089.861848469388</c:v>
                </c:pt>
                <c:pt idx="11">
                  <c:v>2413.7721000000001</c:v>
                </c:pt>
                <c:pt idx="12">
                  <c:v>2245.4110884353745</c:v>
                </c:pt>
                <c:pt idx="13">
                  <c:v>2210.7499999999995</c:v>
                </c:pt>
                <c:pt idx="14">
                  <c:v>2089.1451999999995</c:v>
                </c:pt>
                <c:pt idx="15">
                  <c:v>1292.1428571428571</c:v>
                </c:pt>
                <c:pt idx="16">
                  <c:v>1014.6415094339624</c:v>
                </c:pt>
                <c:pt idx="17">
                  <c:v>1002.0463945578231</c:v>
                </c:pt>
                <c:pt idx="18">
                  <c:v>7603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720581802274719"/>
          <c:y val="1.0135881452318449E-2"/>
          <c:w val="0.1444608486439195"/>
          <c:h val="0.98986411854768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SLES 28% 2018 size 176, 963.5</a:t>
            </a:r>
            <a:r>
              <a:rPr lang="en-US" baseline="0"/>
              <a:t> ton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2.5734251968503936E-2"/>
                  <c:y val="-9.4280900466467477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'sles 2018'!$V$31:$V$42</c:f>
              <c:strCache>
                <c:ptCount val="12"/>
                <c:pt idx="0">
                  <c:v>Wilmar </c:v>
                </c:pt>
                <c:pt idx="1">
                  <c:v>IQC</c:v>
                </c:pt>
                <c:pt idx="2">
                  <c:v>Hjb</c:v>
                </c:pt>
                <c:pt idx="3">
                  <c:v>Basf</c:v>
                </c:pt>
                <c:pt idx="4">
                  <c:v>Oxiteno</c:v>
                </c:pt>
                <c:pt idx="5">
                  <c:v>Trasome</c:v>
                </c:pt>
                <c:pt idx="6">
                  <c:v>Erca Mate</c:v>
                </c:pt>
                <c:pt idx="7">
                  <c:v>Disan</c:v>
                </c:pt>
                <c:pt idx="8">
                  <c:v>Stepan</c:v>
                </c:pt>
                <c:pt idx="9">
                  <c:v>Clariant</c:v>
                </c:pt>
                <c:pt idx="10">
                  <c:v>DISOSA</c:v>
                </c:pt>
                <c:pt idx="11">
                  <c:v>Polaquimia</c:v>
                </c:pt>
              </c:strCache>
            </c:strRef>
          </c:cat>
          <c:val>
            <c:numRef>
              <c:f>'sles 2018'!$W$31:$W$42</c:f>
              <c:numCache>
                <c:formatCode>_(* #,##0.00_);_(* \(#,##0.00\);_(* "-"??_);_(@_)</c:formatCode>
                <c:ptCount val="12"/>
                <c:pt idx="0">
                  <c:v>105223.83482993198</c:v>
                </c:pt>
                <c:pt idx="1">
                  <c:v>30709.355442176879</c:v>
                </c:pt>
                <c:pt idx="2">
                  <c:v>10299.447014824798</c:v>
                </c:pt>
                <c:pt idx="3">
                  <c:v>5581.414409693878</c:v>
                </c:pt>
                <c:pt idx="4">
                  <c:v>5163.8295501219354</c:v>
                </c:pt>
                <c:pt idx="5">
                  <c:v>4545.3229999999994</c:v>
                </c:pt>
                <c:pt idx="6">
                  <c:v>3508.150170068026</c:v>
                </c:pt>
                <c:pt idx="7">
                  <c:v>3215.5519250000002</c:v>
                </c:pt>
                <c:pt idx="8">
                  <c:v>3089.861848469388</c:v>
                </c:pt>
                <c:pt idx="9">
                  <c:v>2245.4110884353745</c:v>
                </c:pt>
                <c:pt idx="10">
                  <c:v>2089.1451999999995</c:v>
                </c:pt>
                <c:pt idx="11">
                  <c:v>1292.1428571428571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7D6FA6-9D68-BA47-BBAB-6FF859A4DF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CC2CFA-6FF4-7A4F-854B-50CC42E173F2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556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971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5" y="2276734"/>
            <a:ext cx="5868965" cy="3470189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CC0918D-CCEE-9F47-B81F-77E41569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3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D01DF3C-9567-0E4C-AE93-FCE4B805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5" y="6356353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F1BAD7B-B8F7-CF40-9DF4-131DC8B8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6" y="6356353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30BF247-581D-3448-B90F-9AC3DE38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423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6BCB154D-B79D-1848-9755-6A6AF1E0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423" y="4005225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4763" indent="0" algn="l">
              <a:buNone/>
              <a:tabLst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49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7D6FA6-9D68-BA47-BBAB-6FF859A4DF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9CC2CFA-6FF4-7A4F-854B-50CC42E173F2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422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22" y="4005223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0" algn="l"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0587BC23-23F9-6043-B082-A878B2AD0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7613F68-8DB6-354B-BB8A-30954EE3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DB4021CE-CD9F-2244-8973-EA1601D4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2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77425"/>
            <a:ext cx="8592255" cy="90345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46910"/>
            <a:ext cx="8592254" cy="4930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2D25FA-ECA3-0D4E-9B21-80DBC00455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4320" y="6394099"/>
            <a:ext cx="1277767" cy="289627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093E7F56-4A08-F14B-891B-95529E00A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C2C0CE8A-EE58-184D-BEEF-06B834A5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4685E19-CB85-6244-9F91-54153A5CB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197625E-FC74-6F4D-9BE1-2D848DE18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758952"/>
            <a:ext cx="8591550" cy="28257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8788" indent="0">
              <a:buNone/>
              <a:defRPr/>
            </a:lvl3pPr>
            <a:lvl4pPr marL="687388" indent="0">
              <a:buNone/>
              <a:defRPr/>
            </a:lvl4pPr>
            <a:lvl5pPr marL="9175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71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4" y="2276732"/>
            <a:ext cx="5868965" cy="3470189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CC0918D-CCEE-9F47-B81F-77E41569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D01DF3C-9567-0E4C-AE93-FCE4B805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F1BAD7B-B8F7-CF40-9DF4-131DC8B8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C30BF247-581D-3448-B90F-9AC3DE38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422" y="1787611"/>
            <a:ext cx="6711778" cy="22176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6BCB154D-B79D-1848-9755-6A6AF1E03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422" y="4005223"/>
            <a:ext cx="6711778" cy="1252577"/>
          </a:xfrm>
          <a:prstGeom prst="rect">
            <a:avLst/>
          </a:prstGeom>
        </p:spPr>
        <p:txBody>
          <a:bodyPr>
            <a:normAutofit/>
          </a:bodyPr>
          <a:lstStyle>
            <a:lvl1pPr marL="6350" indent="0" algn="l"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824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53" y="272053"/>
            <a:ext cx="8600097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CAC6BDC9-849D-5245-9FC4-CD6E3D9FB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C326D05B-8F8E-AA46-B38B-D045ED0E2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00F6AD46-0FBC-7043-AB21-0CBCB2F34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942C896C-4E8A-A54E-8471-409EA5CC0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758952"/>
            <a:ext cx="8591550" cy="282575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None/>
              <a:defRPr/>
            </a:lvl2pPr>
            <a:lvl3pPr marL="458788" indent="0">
              <a:buNone/>
              <a:defRPr/>
            </a:lvl3pPr>
            <a:lvl4pPr marL="687388" indent="0">
              <a:buNone/>
              <a:defRPr/>
            </a:lvl4pPr>
            <a:lvl5pPr marL="9175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4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3A3376C-BE96-434C-88F5-FD443391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C6D20BB-570C-E748-86D6-F4D56D13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782404E-7657-AC45-BCC2-43FD3A6A3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2369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867D5F-A40C-D242-AB05-863C6FE60C6A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EADAF7F-4EEF-2C44-BBE3-B39FD83627C7}"/>
              </a:ext>
            </a:extLst>
          </p:cNvPr>
          <p:cNvSpPr/>
          <p:nvPr userDrawn="1"/>
        </p:nvSpPr>
        <p:spPr>
          <a:xfrm>
            <a:off x="0" y="1787611"/>
            <a:ext cx="9144000" cy="44484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903A633-8AF8-034D-BDD3-8B35D8F79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7833" t="15889" b="19333"/>
          <a:stretch/>
        </p:blipFill>
        <p:spPr>
          <a:xfrm>
            <a:off x="3275035" y="2276734"/>
            <a:ext cx="5868965" cy="3470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47FDAE-A447-504C-9274-C9B08C24B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46422" y="958714"/>
            <a:ext cx="2743200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671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2213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327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833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453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BA10C8-E684-3A46-A40B-6F8BB846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40000"/>
          </a:blip>
          <a:srcRect t="10577" r="18403"/>
          <a:stretch/>
        </p:blipFill>
        <p:spPr>
          <a:xfrm>
            <a:off x="5841580" y="2"/>
            <a:ext cx="3302420" cy="1213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FE7A6B9-DB95-BA4C-A361-1807232919A7}"/>
              </a:ext>
            </a:extLst>
          </p:cNvPr>
          <p:cNvSpPr/>
          <p:nvPr userDrawn="1"/>
        </p:nvSpPr>
        <p:spPr>
          <a:xfrm>
            <a:off x="0" y="6236045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2E6135-BCEF-8C4D-A233-18167D386A2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74321" y="6394101"/>
            <a:ext cx="127776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8BA10C8-E684-3A46-A40B-6F8BB846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40000"/>
          </a:blip>
          <a:srcRect t="10577" r="18403"/>
          <a:stretch/>
        </p:blipFill>
        <p:spPr>
          <a:xfrm>
            <a:off x="5841580" y="0"/>
            <a:ext cx="3302420" cy="1213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FE7A6B9-DB95-BA4C-A361-1807232919A7}"/>
              </a:ext>
            </a:extLst>
          </p:cNvPr>
          <p:cNvSpPr/>
          <p:nvPr userDrawn="1"/>
        </p:nvSpPr>
        <p:spPr>
          <a:xfrm>
            <a:off x="0" y="6236043"/>
            <a:ext cx="9144000" cy="6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19" y="271849"/>
            <a:ext cx="8597831" cy="91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19" y="1243914"/>
            <a:ext cx="8597831" cy="49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0357" y="6356351"/>
            <a:ext cx="154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324" y="6356351"/>
            <a:ext cx="5058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405" y="6356351"/>
            <a:ext cx="45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Regular"/>
              </a:defRPr>
            </a:lvl1pPr>
          </a:lstStyle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B2E6135-BCEF-8C4D-A233-18167D386A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74320" y="6394099"/>
            <a:ext cx="1277767" cy="2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accent5"/>
          </a:solidFill>
          <a:latin typeface="Arial Regular"/>
          <a:ea typeface="+mj-ea"/>
          <a:cs typeface="+mj-cs"/>
        </a:defRPr>
      </a:lvl1pPr>
    </p:titleStyle>
    <p:bodyStyle>
      <a:lvl1pPr marL="114300" indent="-1143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1pPr>
      <a:lvl2pPr marL="342900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2pPr>
      <a:lvl3pPr marL="573088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3pPr>
      <a:lvl4pPr marL="801688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4pPr>
      <a:lvl5pPr marL="1031875" indent="-1143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>
              <a:lumMod val="75000"/>
              <a:lumOff val="25000"/>
            </a:schemeClr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C3C0565-C184-CC47-9125-062D1ABA32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87610"/>
            <a:ext cx="9143999" cy="44484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CB49405-7D67-A242-AD69-6DCA9018A824}"/>
              </a:ext>
            </a:extLst>
          </p:cNvPr>
          <p:cNvSpPr/>
          <p:nvPr/>
        </p:nvSpPr>
        <p:spPr>
          <a:xfrm>
            <a:off x="0" y="1787611"/>
            <a:ext cx="9143999" cy="444843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DADEC59-8A53-9E42-A19F-71FC7AC06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17833" t="15889" b="19333"/>
          <a:stretch/>
        </p:blipFill>
        <p:spPr>
          <a:xfrm>
            <a:off x="3275034" y="2276732"/>
            <a:ext cx="5868965" cy="347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17D3CE-7498-104D-A50C-C82B1D629A7C}"/>
              </a:ext>
            </a:extLst>
          </p:cNvPr>
          <p:cNvSpPr txBox="1"/>
          <p:nvPr/>
        </p:nvSpPr>
        <p:spPr>
          <a:xfrm>
            <a:off x="1746422" y="6401113"/>
            <a:ext cx="5697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chemical solutions for a cleaner, healthier, more energy efficient world 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Market</a:t>
            </a:r>
            <a:r>
              <a:rPr lang="es-MX" dirty="0" smtClean="0"/>
              <a:t> Share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Notes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280600" y="1315041"/>
            <a:ext cx="8591550" cy="44584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chemeClr val="tx1"/>
                </a:solidFill>
                <a:latin typeface="+mn-lt"/>
              </a:rPr>
              <a:t>Mexico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5th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consumer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surfactans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globally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629, 000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Mton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in 2018 (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after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China, USA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, India 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Brazil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); 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Colombia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goes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on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22nd place and Argentina 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19th.</a:t>
            </a:r>
            <a:endParaRPr lang="es-MX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Mexico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leads LATAM región (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excluding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Brazil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The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Trend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to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import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SLES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Forecast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to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increase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from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629 000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Mtons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(2018) to 683 000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Mtons</a:t>
            </a:r>
            <a:r>
              <a:rPr lang="es-MX" sz="1800" dirty="0" smtClean="0">
                <a:solidFill>
                  <a:schemeClr val="tx1"/>
                </a:solidFill>
                <a:latin typeface="+mn-lt"/>
              </a:rPr>
              <a:t> (2023) 8% in </a:t>
            </a:r>
            <a:r>
              <a:rPr lang="es-MX" sz="1800" dirty="0" err="1" smtClean="0">
                <a:solidFill>
                  <a:schemeClr val="tx1"/>
                </a:solidFill>
                <a:latin typeface="+mn-lt"/>
              </a:rPr>
              <a:t>Mexico</a:t>
            </a:r>
            <a:endParaRPr lang="es-MX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656316-A968-CB4B-B3CE-78030919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SLES 2018 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11370" y="4424772"/>
            <a:ext cx="7831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</a:t>
            </a:r>
            <a:r>
              <a:rPr lang="es-MX" sz="1400" dirty="0" err="1" smtClean="0"/>
              <a:t>Lauric</a:t>
            </a:r>
            <a:r>
              <a:rPr lang="es-MX" sz="1400" dirty="0" smtClean="0"/>
              <a:t> alcohol </a:t>
            </a:r>
            <a:r>
              <a:rPr lang="es-MX" sz="1400" dirty="0" err="1" smtClean="0"/>
              <a:t>becomes</a:t>
            </a:r>
            <a:r>
              <a:rPr lang="es-MX" sz="1400" dirty="0" smtClean="0"/>
              <a:t> AE2 and </a:t>
            </a:r>
            <a:r>
              <a:rPr lang="es-MX" sz="1400" dirty="0" err="1" smtClean="0"/>
              <a:t>then</a:t>
            </a:r>
            <a:r>
              <a:rPr lang="es-MX" sz="1400" dirty="0" smtClean="0"/>
              <a:t> to SLES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AE2 </a:t>
            </a:r>
            <a:r>
              <a:rPr lang="es-MX" sz="1400" dirty="0" err="1" smtClean="0"/>
              <a:t>becomes</a:t>
            </a:r>
            <a:r>
              <a:rPr lang="es-MX" sz="1400" dirty="0" smtClean="0"/>
              <a:t> SLES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SLES 70% </a:t>
            </a:r>
            <a:r>
              <a:rPr lang="es-MX" sz="1400" dirty="0" err="1" smtClean="0"/>
              <a:t>dilutes</a:t>
            </a:r>
            <a:r>
              <a:rPr lang="es-MX" sz="1400" dirty="0" smtClean="0"/>
              <a:t> to SLES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Stepan</a:t>
            </a:r>
            <a:r>
              <a:rPr lang="es-MX" sz="1400" dirty="0"/>
              <a:t> </a:t>
            </a:r>
            <a:r>
              <a:rPr lang="es-MX" sz="1400" dirty="0" err="1" smtClean="0"/>
              <a:t>bought</a:t>
            </a:r>
            <a:r>
              <a:rPr lang="es-MX" sz="1400" dirty="0" smtClean="0"/>
              <a:t> </a:t>
            </a:r>
            <a:r>
              <a:rPr lang="es-MX" sz="1400" dirty="0"/>
              <a:t>2, 206 </a:t>
            </a:r>
            <a:r>
              <a:rPr lang="es-MX" sz="1400" dirty="0" smtClean="0"/>
              <a:t>ton of </a:t>
            </a:r>
            <a:r>
              <a:rPr lang="es-MX" sz="1400" dirty="0" err="1" smtClean="0"/>
              <a:t>lauric</a:t>
            </a:r>
            <a:r>
              <a:rPr lang="es-MX" sz="1400" dirty="0" smtClean="0"/>
              <a:t> alcohol </a:t>
            </a:r>
            <a:r>
              <a:rPr lang="es-MX" sz="1400" dirty="0"/>
              <a:t>to Wilmar in </a:t>
            </a:r>
            <a:r>
              <a:rPr lang="es-MX" sz="1400" dirty="0" smtClean="0"/>
              <a:t>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30% of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market</a:t>
            </a:r>
            <a:r>
              <a:rPr lang="es-MX" sz="1400" dirty="0" smtClean="0"/>
              <a:t>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dirty="0" err="1"/>
              <a:t>our</a:t>
            </a:r>
            <a:r>
              <a:rPr lang="es-MX" sz="1400" dirty="0"/>
              <a:t> </a:t>
            </a:r>
            <a:r>
              <a:rPr lang="es-MX" sz="1400" dirty="0" err="1"/>
              <a:t>customers</a:t>
            </a:r>
            <a:r>
              <a:rPr lang="es-MX" sz="1400" dirty="0"/>
              <a:t> </a:t>
            </a:r>
            <a:r>
              <a:rPr lang="es-MX" sz="1400" dirty="0" smtClean="0"/>
              <a:t>(P&amp;G, Colgate, </a:t>
            </a:r>
            <a:r>
              <a:rPr lang="es-MX" sz="1400" dirty="0" err="1" smtClean="0"/>
              <a:t>Coty</a:t>
            </a:r>
            <a:r>
              <a:rPr lang="es-MX" sz="1400" dirty="0" smtClean="0"/>
              <a:t>), </a:t>
            </a:r>
            <a:r>
              <a:rPr lang="es-MX" sz="1400" dirty="0" err="1"/>
              <a:t>they</a:t>
            </a:r>
            <a:r>
              <a:rPr lang="es-MX" sz="1400" dirty="0"/>
              <a:t> </a:t>
            </a:r>
            <a:r>
              <a:rPr lang="es-MX" sz="1400" dirty="0" err="1"/>
              <a:t>import</a:t>
            </a:r>
            <a:r>
              <a:rPr lang="es-MX" sz="1400" dirty="0"/>
              <a:t> </a:t>
            </a:r>
            <a:r>
              <a:rPr lang="es-MX" sz="1400" dirty="0" smtClean="0"/>
              <a:t>SLES </a:t>
            </a:r>
            <a:r>
              <a:rPr lang="es-MX" sz="1400" dirty="0" err="1"/>
              <a:t>for</a:t>
            </a:r>
            <a:r>
              <a:rPr lang="es-MX" sz="1400" dirty="0"/>
              <a:t> </a:t>
            </a:r>
            <a:r>
              <a:rPr lang="es-MX" sz="1400" dirty="0" err="1"/>
              <a:t>its</a:t>
            </a:r>
            <a:r>
              <a:rPr lang="es-MX" sz="1400" dirty="0"/>
              <a:t> </a:t>
            </a:r>
            <a:r>
              <a:rPr lang="es-MX" sz="1400" dirty="0" err="1" smtClean="0"/>
              <a:t>consumption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829191"/>
              </p:ext>
            </p:extLst>
          </p:nvPr>
        </p:nvGraphicFramePr>
        <p:xfrm>
          <a:off x="-1" y="643944"/>
          <a:ext cx="9144001" cy="378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SLES 2018 (</a:t>
            </a:r>
            <a:r>
              <a:rPr lang="es-MX" dirty="0" err="1" smtClean="0"/>
              <a:t>excluding</a:t>
            </a:r>
            <a:r>
              <a:rPr lang="es-MX" dirty="0" smtClean="0"/>
              <a:t> </a:t>
            </a:r>
            <a:r>
              <a:rPr lang="es-MX" dirty="0" err="1" smtClean="0"/>
              <a:t>Stepan’s</a:t>
            </a:r>
            <a:r>
              <a:rPr lang="es-MX" dirty="0" smtClean="0"/>
              <a:t> </a:t>
            </a:r>
            <a:r>
              <a:rPr lang="es-MX" dirty="0" err="1" smtClean="0"/>
              <a:t>customers</a:t>
            </a:r>
            <a:r>
              <a:rPr lang="es-MX" dirty="0" smtClean="0"/>
              <a:t>) 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72733" y="4437651"/>
            <a:ext cx="7831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It</a:t>
            </a:r>
            <a:r>
              <a:rPr lang="es-MX" sz="1400" dirty="0"/>
              <a:t>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considered</a:t>
            </a:r>
            <a:r>
              <a:rPr lang="es-MX" sz="1400" dirty="0"/>
              <a:t> </a:t>
            </a:r>
            <a:r>
              <a:rPr lang="es-MX" sz="1400" dirty="0" err="1"/>
              <a:t>stepan’s</a:t>
            </a:r>
            <a:r>
              <a:rPr lang="es-MX" sz="1400" dirty="0"/>
              <a:t> </a:t>
            </a:r>
            <a:r>
              <a:rPr lang="es-MX" sz="1400" dirty="0" err="1"/>
              <a:t>competitor</a:t>
            </a:r>
            <a:r>
              <a:rPr lang="es-MX" sz="1400" dirty="0"/>
              <a:t> and </a:t>
            </a:r>
            <a:r>
              <a:rPr lang="es-MX" sz="1400" dirty="0" err="1" smtClean="0"/>
              <a:t>distribuitors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15,000 </a:t>
            </a:r>
            <a:r>
              <a:rPr lang="es-MX" sz="1400" dirty="0" err="1" smtClean="0"/>
              <a:t>Mton</a:t>
            </a:r>
            <a:r>
              <a:rPr lang="es-MX" sz="1400" dirty="0" smtClean="0"/>
              <a:t> </a:t>
            </a:r>
            <a:r>
              <a:rPr lang="es-MX" sz="1400" dirty="0" err="1" smtClean="0"/>
              <a:t>from</a:t>
            </a:r>
            <a:r>
              <a:rPr lang="es-MX" sz="1400" dirty="0" smtClean="0"/>
              <a:t> Wilmar are </a:t>
            </a:r>
            <a:r>
              <a:rPr lang="es-MX" sz="1400" dirty="0" err="1" smtClean="0"/>
              <a:t>part</a:t>
            </a:r>
            <a:r>
              <a:rPr lang="es-MX" sz="1400" dirty="0" smtClean="0"/>
              <a:t> of </a:t>
            </a:r>
            <a:r>
              <a:rPr lang="es-MX" sz="1400" dirty="0" err="1" smtClean="0"/>
              <a:t>Stepan’s</a:t>
            </a:r>
            <a:r>
              <a:rPr lang="es-MX" sz="1400" dirty="0" smtClean="0"/>
              <a:t> </a:t>
            </a:r>
            <a:r>
              <a:rPr lang="es-MX" sz="1400" dirty="0" err="1" smtClean="0"/>
              <a:t>deliveries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In </a:t>
            </a:r>
            <a:r>
              <a:rPr lang="es-MX" sz="1400" dirty="0"/>
              <a:t>2018 </a:t>
            </a:r>
            <a:r>
              <a:rPr lang="es-MX" sz="1400" dirty="0" err="1"/>
              <a:t>stepan</a:t>
            </a:r>
            <a:r>
              <a:rPr lang="es-MX" sz="1400" dirty="0"/>
              <a:t> </a:t>
            </a:r>
            <a:r>
              <a:rPr lang="es-MX" sz="1400" dirty="0" err="1"/>
              <a:t>delivered</a:t>
            </a:r>
            <a:r>
              <a:rPr lang="es-MX" sz="1400" dirty="0"/>
              <a:t> 33 200 </a:t>
            </a:r>
            <a:r>
              <a:rPr lang="es-MX" sz="1400" dirty="0" err="1"/>
              <a:t>mtons</a:t>
            </a:r>
            <a:r>
              <a:rPr lang="es-MX" sz="1400" dirty="0"/>
              <a:t> of SLES ( </a:t>
            </a:r>
            <a:r>
              <a:rPr lang="es-MX" sz="1400" dirty="0" smtClean="0"/>
              <a:t>18% </a:t>
            </a:r>
            <a:r>
              <a:rPr lang="es-MX" sz="1400" dirty="0"/>
              <a:t>of </a:t>
            </a:r>
            <a:r>
              <a:rPr lang="es-MX" sz="1400" dirty="0" err="1"/>
              <a:t>the</a:t>
            </a:r>
            <a:r>
              <a:rPr lang="es-MX" sz="1400" dirty="0"/>
              <a:t> </a:t>
            </a:r>
            <a:r>
              <a:rPr lang="es-MX" sz="1400" dirty="0" err="1"/>
              <a:t>market</a:t>
            </a:r>
            <a:r>
              <a:rPr lang="es-MX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84212"/>
              </p:ext>
            </p:extLst>
          </p:nvPr>
        </p:nvGraphicFramePr>
        <p:xfrm>
          <a:off x="0" y="788193"/>
          <a:ext cx="9144000" cy="374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8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656316-A968-CB4B-B3CE-78030919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dodecyl</a:t>
            </a:r>
            <a:r>
              <a:rPr lang="es-MX" dirty="0"/>
              <a:t> </a:t>
            </a:r>
            <a:r>
              <a:rPr lang="es-MX" dirty="0" err="1"/>
              <a:t>benzene</a:t>
            </a:r>
            <a:r>
              <a:rPr lang="es-MX" dirty="0"/>
              <a:t> </a:t>
            </a:r>
            <a:r>
              <a:rPr lang="es-MX" dirty="0" err="1"/>
              <a:t>sulfonic</a:t>
            </a:r>
            <a:r>
              <a:rPr lang="es-MX" dirty="0"/>
              <a:t> </a:t>
            </a:r>
            <a:r>
              <a:rPr lang="es-MX" dirty="0" err="1"/>
              <a:t>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Sulfonic</a:t>
            </a:r>
            <a:r>
              <a:rPr lang="es-MX" dirty="0" smtClean="0"/>
              <a:t> </a:t>
            </a:r>
            <a:r>
              <a:rPr lang="es-MX" dirty="0" err="1" smtClean="0"/>
              <a:t>acid</a:t>
            </a:r>
            <a:r>
              <a:rPr lang="es-MX" dirty="0" smtClean="0"/>
              <a:t> 2018 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15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1114" y="4826675"/>
            <a:ext cx="760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LAB </a:t>
            </a:r>
            <a:r>
              <a:rPr lang="es-MX" sz="1400" dirty="0" err="1" smtClean="0"/>
              <a:t>becomes</a:t>
            </a:r>
            <a:r>
              <a:rPr lang="es-MX" sz="1400" dirty="0" smtClean="0"/>
              <a:t> </a:t>
            </a:r>
            <a:r>
              <a:rPr lang="es-MX" sz="1400" dirty="0" err="1" smtClean="0"/>
              <a:t>sulfonic</a:t>
            </a:r>
            <a:r>
              <a:rPr lang="es-MX" sz="1400" dirty="0" smtClean="0"/>
              <a:t> </a:t>
            </a:r>
            <a:r>
              <a:rPr lang="es-MX" sz="1400" dirty="0" err="1" smtClean="0"/>
              <a:t>acid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was</a:t>
            </a:r>
            <a:r>
              <a:rPr lang="es-MX" sz="1400" dirty="0" smtClean="0"/>
              <a:t> </a:t>
            </a:r>
            <a:r>
              <a:rPr lang="es-MX" sz="1400" dirty="0" err="1" smtClean="0"/>
              <a:t>added</a:t>
            </a:r>
            <a:r>
              <a:rPr lang="es-MX" sz="1400" dirty="0" smtClean="0"/>
              <a:t>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</a:t>
            </a:r>
            <a:r>
              <a:rPr lang="es-MX" sz="1400" dirty="0" err="1" smtClean="0"/>
              <a:t>sulfonic</a:t>
            </a:r>
            <a:r>
              <a:rPr lang="es-MX" sz="1400" dirty="0" smtClean="0"/>
              <a:t> </a:t>
            </a:r>
            <a:r>
              <a:rPr lang="es-MX" sz="1400" dirty="0" err="1" smtClean="0"/>
              <a:t>acid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Almost</a:t>
            </a:r>
            <a:r>
              <a:rPr lang="es-MX" sz="1400" dirty="0" smtClean="0"/>
              <a:t> 75% of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market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from</a:t>
            </a:r>
            <a:r>
              <a:rPr lang="es-MX" sz="1400" dirty="0" smtClean="0"/>
              <a:t> </a:t>
            </a:r>
            <a:r>
              <a:rPr lang="es-MX" sz="1400" dirty="0" err="1" smtClean="0"/>
              <a:t>our</a:t>
            </a:r>
            <a:r>
              <a:rPr lang="es-MX" sz="1400" dirty="0" smtClean="0"/>
              <a:t> </a:t>
            </a:r>
            <a:r>
              <a:rPr lang="es-MX" sz="1400" dirty="0" err="1" smtClean="0"/>
              <a:t>customers</a:t>
            </a:r>
            <a:r>
              <a:rPr lang="es-MX" sz="1400" dirty="0" smtClean="0"/>
              <a:t> (la corona, P&amp;G etc.), </a:t>
            </a:r>
            <a:r>
              <a:rPr lang="es-MX" sz="1400" dirty="0" err="1" smtClean="0"/>
              <a:t>they</a:t>
            </a:r>
            <a:r>
              <a:rPr lang="es-MX" sz="1400" dirty="0" smtClean="0"/>
              <a:t> </a:t>
            </a:r>
            <a:r>
              <a:rPr lang="es-MX" sz="1400" dirty="0" err="1" smtClean="0"/>
              <a:t>import</a:t>
            </a:r>
            <a:r>
              <a:rPr lang="es-MX" sz="1400" dirty="0" smtClean="0"/>
              <a:t> LAB </a:t>
            </a:r>
            <a:r>
              <a:rPr lang="es-MX" sz="1400" dirty="0" err="1" smtClean="0"/>
              <a:t>for</a:t>
            </a:r>
            <a:r>
              <a:rPr lang="es-MX" sz="1400" dirty="0" smtClean="0"/>
              <a:t> </a:t>
            </a:r>
            <a:r>
              <a:rPr lang="es-MX" sz="1400" dirty="0" err="1" smtClean="0"/>
              <a:t>its</a:t>
            </a:r>
            <a:r>
              <a:rPr lang="es-MX" sz="1400" dirty="0" smtClean="0"/>
              <a:t> </a:t>
            </a:r>
            <a:r>
              <a:rPr lang="es-MX" sz="1400" dirty="0" err="1" smtClean="0"/>
              <a:t>consumption</a:t>
            </a:r>
            <a:r>
              <a:rPr lang="es-MX" sz="1400" dirty="0" smtClean="0"/>
              <a:t>; </a:t>
            </a:r>
            <a:r>
              <a:rPr lang="es-MX" sz="1400" dirty="0" err="1" smtClean="0"/>
              <a:t>only</a:t>
            </a:r>
            <a:r>
              <a:rPr lang="es-MX" sz="1400" dirty="0" smtClean="0"/>
              <a:t> 25% of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market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from</a:t>
            </a:r>
            <a:r>
              <a:rPr lang="es-MX" sz="1400" dirty="0" smtClean="0"/>
              <a:t> </a:t>
            </a:r>
            <a:r>
              <a:rPr lang="es-MX" sz="1400" dirty="0" err="1" smtClean="0"/>
              <a:t>Stepan’s</a:t>
            </a:r>
            <a:r>
              <a:rPr lang="es-MX" sz="1400" dirty="0" smtClean="0"/>
              <a:t> </a:t>
            </a:r>
            <a:r>
              <a:rPr lang="es-MX" sz="1400" dirty="0" err="1" smtClean="0"/>
              <a:t>competitor</a:t>
            </a:r>
            <a:r>
              <a:rPr lang="es-MX" sz="1400" dirty="0" smtClean="0"/>
              <a:t>. </a:t>
            </a:r>
            <a:r>
              <a:rPr lang="es-MX" sz="1400" dirty="0" err="1"/>
              <a:t>Stepan</a:t>
            </a:r>
            <a:r>
              <a:rPr lang="es-MX" sz="1400" dirty="0"/>
              <a:t> </a:t>
            </a:r>
            <a:r>
              <a:rPr lang="es-MX" sz="1400" dirty="0" err="1"/>
              <a:t>owns</a:t>
            </a:r>
            <a:r>
              <a:rPr lang="es-MX" sz="1400" dirty="0"/>
              <a:t> </a:t>
            </a:r>
            <a:r>
              <a:rPr lang="es-MX" sz="1400" dirty="0" smtClean="0"/>
              <a:t>1.5 % </a:t>
            </a:r>
            <a:r>
              <a:rPr lang="es-MX" sz="1400" dirty="0"/>
              <a:t>of </a:t>
            </a:r>
            <a:r>
              <a:rPr lang="es-MX" sz="1400" dirty="0" err="1"/>
              <a:t>this</a:t>
            </a:r>
            <a:r>
              <a:rPr lang="es-MX" sz="1400" dirty="0"/>
              <a:t> </a:t>
            </a:r>
            <a:r>
              <a:rPr lang="es-MX" sz="1400" dirty="0" smtClean="0"/>
              <a:t>25%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336006"/>
              </p:ext>
            </p:extLst>
          </p:nvPr>
        </p:nvGraphicFramePr>
        <p:xfrm>
          <a:off x="0" y="888642"/>
          <a:ext cx="9144000" cy="3938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5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Sulfonic</a:t>
            </a:r>
            <a:r>
              <a:rPr lang="es-MX" dirty="0" smtClean="0"/>
              <a:t> </a:t>
            </a:r>
            <a:r>
              <a:rPr lang="es-MX" dirty="0" err="1" smtClean="0"/>
              <a:t>acid</a:t>
            </a:r>
            <a:r>
              <a:rPr lang="es-MX" dirty="0" smtClean="0"/>
              <a:t> 2018 (</a:t>
            </a:r>
            <a:r>
              <a:rPr lang="es-MX" dirty="0" err="1" smtClean="0"/>
              <a:t>excluding</a:t>
            </a:r>
            <a:r>
              <a:rPr lang="es-MX" dirty="0" smtClean="0"/>
              <a:t> </a:t>
            </a:r>
            <a:r>
              <a:rPr lang="es-MX" dirty="0" err="1" smtClean="0"/>
              <a:t>Stepan’s</a:t>
            </a:r>
            <a:r>
              <a:rPr lang="es-MX" dirty="0" smtClean="0"/>
              <a:t> </a:t>
            </a:r>
            <a:r>
              <a:rPr lang="es-MX" dirty="0" err="1" smtClean="0"/>
              <a:t>customers</a:t>
            </a:r>
            <a:r>
              <a:rPr lang="es-MX" dirty="0" smtClean="0"/>
              <a:t>) 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16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9352" y="4833130"/>
            <a:ext cx="760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LAB </a:t>
            </a:r>
            <a:r>
              <a:rPr lang="es-MX" sz="1400" dirty="0" err="1" smtClean="0"/>
              <a:t>becomes</a:t>
            </a:r>
            <a:r>
              <a:rPr lang="es-MX" sz="1400" dirty="0" smtClean="0"/>
              <a:t> </a:t>
            </a:r>
            <a:r>
              <a:rPr lang="es-MX" sz="1400" dirty="0" err="1" smtClean="0"/>
              <a:t>sulfonic</a:t>
            </a:r>
            <a:r>
              <a:rPr lang="es-MX" sz="1400" dirty="0" smtClean="0"/>
              <a:t> </a:t>
            </a:r>
            <a:r>
              <a:rPr lang="es-MX" sz="1400" dirty="0" err="1" smtClean="0"/>
              <a:t>acid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was</a:t>
            </a:r>
            <a:r>
              <a:rPr lang="es-MX" sz="1400" dirty="0" smtClean="0"/>
              <a:t> </a:t>
            </a:r>
            <a:r>
              <a:rPr lang="es-MX" sz="1400" dirty="0" err="1" smtClean="0"/>
              <a:t>added</a:t>
            </a:r>
            <a:r>
              <a:rPr lang="es-MX" sz="1400" dirty="0" smtClean="0"/>
              <a:t> </a:t>
            </a:r>
            <a:r>
              <a:rPr lang="es-MX" sz="1400" dirty="0" err="1" smtClean="0"/>
              <a:t>the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</a:t>
            </a:r>
            <a:r>
              <a:rPr lang="es-MX" sz="1400" dirty="0" err="1" smtClean="0"/>
              <a:t>sulfonic</a:t>
            </a:r>
            <a:r>
              <a:rPr lang="es-MX" sz="1400" dirty="0" smtClean="0"/>
              <a:t> </a:t>
            </a:r>
            <a:r>
              <a:rPr lang="es-MX" sz="1400" dirty="0" err="1" smtClean="0"/>
              <a:t>acid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considered</a:t>
            </a:r>
            <a:r>
              <a:rPr lang="es-MX" sz="1400" dirty="0" smtClean="0"/>
              <a:t> </a:t>
            </a:r>
            <a:r>
              <a:rPr lang="es-MX" sz="1400" dirty="0" err="1" smtClean="0"/>
              <a:t>stepan’s</a:t>
            </a:r>
            <a:r>
              <a:rPr lang="es-MX" sz="1400" dirty="0" smtClean="0"/>
              <a:t> </a:t>
            </a:r>
            <a:r>
              <a:rPr lang="es-MX" sz="1400" dirty="0" err="1" smtClean="0"/>
              <a:t>competitor</a:t>
            </a:r>
            <a:r>
              <a:rPr lang="es-MX" sz="1400" dirty="0" smtClean="0"/>
              <a:t> and </a:t>
            </a:r>
            <a:r>
              <a:rPr lang="es-MX" sz="1400" dirty="0" err="1" smtClean="0"/>
              <a:t>distribuitors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258044"/>
              </p:ext>
            </p:extLst>
          </p:nvPr>
        </p:nvGraphicFramePr>
        <p:xfrm>
          <a:off x="0" y="664014"/>
          <a:ext cx="9143999" cy="4461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15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656316-A968-CB4B-B3CE-78030919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Esterquats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Esterquat</a:t>
            </a:r>
            <a:r>
              <a:rPr lang="es-MX" dirty="0" smtClean="0"/>
              <a:t> </a:t>
            </a:r>
            <a:r>
              <a:rPr lang="es-MX" dirty="0" err="1" smtClean="0"/>
              <a:t>Market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18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(</a:t>
            </a:r>
            <a:r>
              <a:rPr lang="es-MX" dirty="0" err="1"/>
              <a:t>according</a:t>
            </a:r>
            <a:r>
              <a:rPr lang="es-MX" dirty="0"/>
              <a:t> to </a:t>
            </a:r>
            <a:r>
              <a:rPr lang="es-MX" dirty="0" err="1" smtClean="0"/>
              <a:t>fabric</a:t>
            </a:r>
            <a:r>
              <a:rPr lang="es-MX" dirty="0" smtClean="0"/>
              <a:t> </a:t>
            </a:r>
            <a:r>
              <a:rPr lang="es-MX" dirty="0" err="1" smtClean="0"/>
              <a:t>softener</a:t>
            </a:r>
            <a:r>
              <a:rPr lang="es-MX" dirty="0" smtClean="0"/>
              <a:t> local </a:t>
            </a:r>
            <a:r>
              <a:rPr lang="es-MX" dirty="0" err="1"/>
              <a:t>consumption</a:t>
            </a:r>
            <a:r>
              <a:rPr lang="es-MX" dirty="0"/>
              <a:t> and </a:t>
            </a:r>
            <a:r>
              <a:rPr lang="es-MX" dirty="0" err="1" smtClean="0"/>
              <a:t>exports</a:t>
            </a:r>
            <a:r>
              <a:rPr lang="es-MX" smtClean="0"/>
              <a:t>).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351068" y="1208911"/>
          <a:ext cx="7389433" cy="337080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886123"/>
                <a:gridCol w="1503310"/>
              </a:tblGrid>
              <a:tr h="48154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Ton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Mexico consumption 2018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724,270.60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Exports fabric softeners Mexico 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124,104.00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production fabric softener Mexico 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848,374.60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Sterquat</a:t>
                      </a:r>
                      <a:r>
                        <a:rPr lang="en-US" sz="1600" u="none" strike="noStrike" dirty="0">
                          <a:effectLst/>
                        </a:rPr>
                        <a:t> Market Mexico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63,628.10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 err="1">
                          <a:effectLst/>
                        </a:rPr>
                        <a:t>Kao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err="1">
                          <a:effectLst/>
                        </a:rPr>
                        <a:t>Mexico's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err="1">
                          <a:effectLst/>
                        </a:rPr>
                        <a:t>exports</a:t>
                      </a:r>
                      <a:r>
                        <a:rPr lang="es-ES" sz="1600" u="none" strike="noStrike" dirty="0">
                          <a:effectLst/>
                        </a:rPr>
                        <a:t> (</a:t>
                      </a:r>
                      <a:r>
                        <a:rPr lang="es-ES" sz="1600" u="none" strike="noStrike" dirty="0" err="1">
                          <a:effectLst/>
                        </a:rPr>
                        <a:t>kaosoft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smtClean="0">
                          <a:effectLst/>
                        </a:rPr>
                        <a:t>and </a:t>
                      </a:r>
                      <a:r>
                        <a:rPr lang="es-ES" sz="1600" u="none" strike="noStrike" dirty="0" err="1">
                          <a:effectLst/>
                        </a:rPr>
                        <a:t>tetranyl</a:t>
                      </a:r>
                      <a:r>
                        <a:rPr lang="es-ES" sz="1600" u="none" strike="noStrike" dirty="0">
                          <a:effectLst/>
                        </a:rPr>
                        <a:t>)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      9,251.00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1">
                                <a:alpha val="40000"/>
                              </a:schemeClr>
                            </a:glow>
                          </a:effectLst>
                        </a:rPr>
                        <a:t>        </a:t>
                      </a:r>
                      <a:r>
                        <a:rPr lang="en-US" sz="1600" b="1" u="none" strike="noStrike" dirty="0">
                          <a:effectLst>
                            <a:glow rad="228600">
                              <a:schemeClr val="accent1"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72,879.10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>
                          <a:glow rad="228600">
                            <a:schemeClr val="accent1"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51069" y="4579719"/>
            <a:ext cx="871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assumed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fabric</a:t>
            </a:r>
            <a:r>
              <a:rPr lang="es-MX" dirty="0" smtClean="0"/>
              <a:t> </a:t>
            </a:r>
            <a:r>
              <a:rPr lang="es-MX" dirty="0" err="1" smtClean="0"/>
              <a:t>softener</a:t>
            </a:r>
            <a:r>
              <a:rPr lang="es-MX" dirty="0" smtClean="0"/>
              <a:t> </a:t>
            </a:r>
            <a:r>
              <a:rPr lang="es-MX" dirty="0" err="1" smtClean="0"/>
              <a:t>contains</a:t>
            </a:r>
            <a:r>
              <a:rPr lang="es-MX" dirty="0" smtClean="0"/>
              <a:t> 7.5% of </a:t>
            </a:r>
            <a:r>
              <a:rPr lang="es-MX" dirty="0" err="1" smtClean="0"/>
              <a:t>sterquat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1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80" y="0"/>
            <a:ext cx="8600097" cy="1325563"/>
          </a:xfrm>
        </p:spPr>
        <p:txBody>
          <a:bodyPr/>
          <a:lstStyle/>
          <a:p>
            <a:r>
              <a:rPr lang="es-MX" dirty="0" err="1" smtClean="0"/>
              <a:t>Esterquats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19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9334" y="4828743"/>
            <a:ext cx="7605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It</a:t>
            </a:r>
            <a:r>
              <a:rPr lang="es-MX" sz="1400" dirty="0" smtClean="0"/>
              <a:t> </a:t>
            </a:r>
            <a:r>
              <a:rPr lang="es-MX" sz="1400" dirty="0" err="1" smtClean="0"/>
              <a:t>is</a:t>
            </a:r>
            <a:r>
              <a:rPr lang="es-MX" sz="1400" dirty="0" smtClean="0"/>
              <a:t> </a:t>
            </a:r>
            <a:r>
              <a:rPr lang="es-MX" sz="1400" dirty="0" err="1" smtClean="0"/>
              <a:t>assumed</a:t>
            </a:r>
            <a:r>
              <a:rPr lang="es-MX" sz="1400" dirty="0" smtClean="0"/>
              <a:t> </a:t>
            </a:r>
            <a:r>
              <a:rPr lang="es-MX" sz="1400" dirty="0" err="1" smtClean="0"/>
              <a:t>all</a:t>
            </a:r>
            <a:r>
              <a:rPr lang="es-MX" sz="1400" dirty="0" smtClean="0"/>
              <a:t> </a:t>
            </a:r>
            <a:r>
              <a:rPr lang="es-MX" sz="1400" dirty="0" err="1" smtClean="0"/>
              <a:t>imported</a:t>
            </a:r>
            <a:r>
              <a:rPr lang="es-MX" sz="1400" dirty="0" smtClean="0"/>
              <a:t> </a:t>
            </a:r>
            <a:r>
              <a:rPr lang="es-MX" sz="1400" dirty="0" err="1" smtClean="0"/>
              <a:t>benzyl</a:t>
            </a:r>
            <a:r>
              <a:rPr lang="es-MX" sz="1400" dirty="0" smtClean="0"/>
              <a:t> </a:t>
            </a:r>
            <a:r>
              <a:rPr lang="es-MX" sz="1400" dirty="0" err="1" smtClean="0"/>
              <a:t>chloride</a:t>
            </a:r>
            <a:r>
              <a:rPr lang="es-MX" sz="1400" dirty="0" smtClean="0"/>
              <a:t>, </a:t>
            </a:r>
            <a:r>
              <a:rPr lang="es-MX" sz="1400" dirty="0" err="1" smtClean="0"/>
              <a:t>methyl</a:t>
            </a:r>
            <a:r>
              <a:rPr lang="es-MX" sz="1400" dirty="0" smtClean="0"/>
              <a:t> </a:t>
            </a:r>
            <a:r>
              <a:rPr lang="es-MX" sz="1400" dirty="0" err="1" smtClean="0"/>
              <a:t>cloride</a:t>
            </a:r>
            <a:r>
              <a:rPr lang="es-MX" sz="1400" dirty="0" smtClean="0"/>
              <a:t> and </a:t>
            </a:r>
            <a:r>
              <a:rPr lang="es-MX" sz="1400" dirty="0" err="1" smtClean="0"/>
              <a:t>dimethyk</a:t>
            </a:r>
            <a:r>
              <a:rPr lang="es-MX" sz="1400" dirty="0" smtClean="0"/>
              <a:t> sulfate </a:t>
            </a:r>
            <a:r>
              <a:rPr lang="es-MX" sz="1400" dirty="0" err="1" smtClean="0"/>
              <a:t>become</a:t>
            </a:r>
            <a:r>
              <a:rPr lang="es-MX" sz="1400" dirty="0" smtClean="0"/>
              <a:t> </a:t>
            </a:r>
            <a:r>
              <a:rPr lang="es-MX" sz="1400" dirty="0" err="1" smtClean="0"/>
              <a:t>an</a:t>
            </a:r>
            <a:r>
              <a:rPr lang="es-MX" sz="1400" dirty="0" smtClean="0"/>
              <a:t> </a:t>
            </a:r>
            <a:r>
              <a:rPr lang="es-MX" sz="1400" dirty="0" err="1" smtClean="0"/>
              <a:t>sterquat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Stepan</a:t>
            </a:r>
            <a:r>
              <a:rPr lang="es-MX" sz="1400" dirty="0" smtClean="0"/>
              <a:t> </a:t>
            </a:r>
            <a:r>
              <a:rPr lang="es-MX" sz="1400" dirty="0" err="1" smtClean="0"/>
              <a:t>buys</a:t>
            </a:r>
            <a:r>
              <a:rPr lang="es-MX" sz="1400" dirty="0" smtClean="0"/>
              <a:t> </a:t>
            </a:r>
            <a:r>
              <a:rPr lang="es-MX" sz="1400" dirty="0" err="1" smtClean="0"/>
              <a:t>benzyl</a:t>
            </a:r>
            <a:r>
              <a:rPr lang="es-MX" sz="1400" dirty="0" smtClean="0"/>
              <a:t> </a:t>
            </a:r>
            <a:r>
              <a:rPr lang="es-MX" sz="1400" dirty="0" err="1" smtClean="0"/>
              <a:t>chloride</a:t>
            </a:r>
            <a:r>
              <a:rPr lang="es-MX" sz="1400" dirty="0" smtClean="0"/>
              <a:t> </a:t>
            </a:r>
            <a:r>
              <a:rPr lang="es-MX" sz="1400" dirty="0" err="1" smtClean="0"/>
              <a:t>locally</a:t>
            </a:r>
            <a:r>
              <a:rPr lang="es-MX" sz="1400" dirty="0" smtClean="0"/>
              <a:t> to Química </a:t>
            </a:r>
            <a:r>
              <a:rPr lang="es-MX" sz="1400" dirty="0" err="1" smtClean="0"/>
              <a:t>Treza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Kao</a:t>
            </a:r>
            <a:r>
              <a:rPr lang="es-MX" sz="1400" dirty="0" smtClean="0"/>
              <a:t> </a:t>
            </a:r>
            <a:r>
              <a:rPr lang="es-MX" sz="1400" dirty="0" err="1" smtClean="0"/>
              <a:t>exports</a:t>
            </a:r>
            <a:r>
              <a:rPr lang="es-MX" sz="1400" dirty="0" smtClean="0"/>
              <a:t> 9 251 </a:t>
            </a:r>
            <a:r>
              <a:rPr lang="es-MX" sz="1400" dirty="0" err="1" smtClean="0"/>
              <a:t>tons</a:t>
            </a:r>
            <a:r>
              <a:rPr lang="es-MX" sz="1400" dirty="0" smtClean="0"/>
              <a:t> of </a:t>
            </a:r>
            <a:r>
              <a:rPr lang="es-MX" sz="1400" dirty="0" err="1" smtClean="0"/>
              <a:t>sterquats</a:t>
            </a:r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03736"/>
              </p:ext>
            </p:extLst>
          </p:nvPr>
        </p:nvGraphicFramePr>
        <p:xfrm>
          <a:off x="0" y="425765"/>
          <a:ext cx="9144000" cy="440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6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656316-A968-CB4B-B3CE-78030919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Surfactans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Personal and </a:t>
            </a:r>
            <a:r>
              <a:rPr lang="es-MX" dirty="0" err="1" smtClean="0"/>
              <a:t>house</a:t>
            </a:r>
            <a:r>
              <a:rPr lang="es-MX" dirty="0" smtClean="0"/>
              <a:t> </a:t>
            </a:r>
            <a:r>
              <a:rPr lang="es-MX" dirty="0" err="1" smtClean="0"/>
              <a:t>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656316-A968-CB4B-B3CE-78030919C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July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Amphoterics</a:t>
            </a:r>
            <a:r>
              <a:rPr lang="es-MX" dirty="0" smtClean="0"/>
              <a:t> (</a:t>
            </a:r>
            <a:r>
              <a:rPr lang="es-MX" dirty="0" err="1" smtClean="0"/>
              <a:t>betaines</a:t>
            </a:r>
            <a:r>
              <a:rPr lang="es-MX" dirty="0" smtClean="0"/>
              <a:t> and amine oxides)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Amphoterics</a:t>
            </a:r>
            <a:r>
              <a:rPr lang="es-MX" dirty="0" smtClean="0"/>
              <a:t> (</a:t>
            </a:r>
            <a:r>
              <a:rPr lang="es-MX" dirty="0" err="1" smtClean="0"/>
              <a:t>betaines</a:t>
            </a:r>
            <a:r>
              <a:rPr lang="es-MX" dirty="0" smtClean="0"/>
              <a:t> and amine oxides)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D&amp;O Underwriting Presentation - CONFIDENTIAL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21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91115" y="4443211"/>
            <a:ext cx="760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 smtClean="0"/>
              <a:t>It</a:t>
            </a:r>
            <a:r>
              <a:rPr lang="es-MX" sz="1600" dirty="0" smtClean="0"/>
              <a:t> </a:t>
            </a:r>
            <a:r>
              <a:rPr lang="es-MX" sz="1600" dirty="0" err="1" smtClean="0"/>
              <a:t>is</a:t>
            </a:r>
            <a:r>
              <a:rPr lang="es-MX" sz="1600" dirty="0" smtClean="0"/>
              <a:t> </a:t>
            </a:r>
            <a:r>
              <a:rPr lang="es-MX" sz="1600" dirty="0" err="1" smtClean="0"/>
              <a:t>assumed</a:t>
            </a:r>
            <a:r>
              <a:rPr lang="es-MX" sz="1600" dirty="0" smtClean="0"/>
              <a:t> </a:t>
            </a:r>
            <a:r>
              <a:rPr lang="es-MX" sz="1600" dirty="0" err="1" smtClean="0"/>
              <a:t>all</a:t>
            </a:r>
            <a:r>
              <a:rPr lang="es-MX" sz="1600" dirty="0" smtClean="0"/>
              <a:t> </a:t>
            </a:r>
            <a:r>
              <a:rPr lang="es-MX" sz="1600" dirty="0" err="1" smtClean="0"/>
              <a:t>imported</a:t>
            </a:r>
            <a:r>
              <a:rPr lang="es-MX" sz="1600" dirty="0" smtClean="0"/>
              <a:t> DMAPA and </a:t>
            </a:r>
            <a:r>
              <a:rPr lang="es-MX" sz="1400" dirty="0" err="1"/>
              <a:t>O</a:t>
            </a:r>
            <a:r>
              <a:rPr lang="es-MX" sz="1400" dirty="0" err="1" smtClean="0"/>
              <a:t>namine</a:t>
            </a:r>
            <a:r>
              <a:rPr lang="es-MX" sz="1600" dirty="0" smtClean="0"/>
              <a:t> 121416 </a:t>
            </a:r>
            <a:r>
              <a:rPr lang="es-MX" sz="1600" dirty="0" err="1" smtClean="0"/>
              <a:t>become</a:t>
            </a:r>
            <a:r>
              <a:rPr lang="es-MX" sz="1600" dirty="0" smtClean="0"/>
              <a:t> </a:t>
            </a:r>
            <a:r>
              <a:rPr lang="es-MX" sz="1600" dirty="0" err="1" smtClean="0"/>
              <a:t>betaine</a:t>
            </a:r>
            <a:r>
              <a:rPr lang="es-MX" sz="1600" dirty="0" smtClean="0"/>
              <a:t> </a:t>
            </a:r>
            <a:r>
              <a:rPr lang="es-MX" sz="1600" dirty="0" err="1" smtClean="0"/>
              <a:t>or</a:t>
            </a:r>
            <a:r>
              <a:rPr lang="es-MX" sz="1600" dirty="0" smtClean="0"/>
              <a:t> amine oxide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 smtClean="0"/>
              <a:t>Stepan</a:t>
            </a:r>
            <a:r>
              <a:rPr lang="es-MX" sz="1600" dirty="0" smtClean="0"/>
              <a:t> </a:t>
            </a:r>
            <a:r>
              <a:rPr lang="es-MX" sz="1600" dirty="0" err="1" smtClean="0"/>
              <a:t>buys</a:t>
            </a:r>
            <a:r>
              <a:rPr lang="es-MX" sz="1600" dirty="0" smtClean="0"/>
              <a:t> 660 </a:t>
            </a:r>
            <a:r>
              <a:rPr lang="es-MX" sz="1600" dirty="0" err="1" smtClean="0"/>
              <a:t>Mtons</a:t>
            </a:r>
            <a:r>
              <a:rPr lang="es-MX" sz="1600" dirty="0" smtClean="0"/>
              <a:t> of DMAPA </a:t>
            </a:r>
            <a:r>
              <a:rPr lang="es-MX" sz="1600" dirty="0" err="1" smtClean="0"/>
              <a:t>locally</a:t>
            </a:r>
            <a:r>
              <a:rPr lang="es-MX" sz="1600" dirty="0" smtClean="0"/>
              <a:t> </a:t>
            </a:r>
            <a:r>
              <a:rPr lang="es-MX" sz="1600" dirty="0" err="1" smtClean="0"/>
              <a:t>from</a:t>
            </a:r>
            <a:r>
              <a:rPr lang="es-MX" sz="1600" dirty="0" smtClean="0"/>
              <a:t> </a:t>
            </a:r>
            <a:r>
              <a:rPr lang="es-MX" sz="1600" dirty="0" err="1" smtClean="0"/>
              <a:t>basf</a:t>
            </a:r>
            <a:r>
              <a:rPr lang="es-MX" sz="1600" dirty="0" smtClean="0"/>
              <a:t> </a:t>
            </a:r>
            <a:r>
              <a:rPr lang="es-MX" sz="1600" dirty="0" err="1" smtClean="0"/>
              <a:t>equivalent</a:t>
            </a:r>
            <a:r>
              <a:rPr lang="es-MX" sz="1600" dirty="0" smtClean="0"/>
              <a:t> to 6 600 </a:t>
            </a:r>
            <a:r>
              <a:rPr lang="es-MX" sz="1600" dirty="0" err="1" smtClean="0"/>
              <a:t>Mton</a:t>
            </a:r>
            <a:r>
              <a:rPr lang="es-MX" sz="1600" dirty="0" smtClean="0"/>
              <a:t> of </a:t>
            </a:r>
            <a:r>
              <a:rPr lang="es-MX" sz="1600" dirty="0" err="1" smtClean="0"/>
              <a:t>betaine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 smtClean="0"/>
              <a:t>Stepan</a:t>
            </a:r>
            <a:r>
              <a:rPr lang="es-MX" sz="1600" dirty="0" smtClean="0"/>
              <a:t> </a:t>
            </a:r>
            <a:r>
              <a:rPr lang="es-MX" sz="1600" dirty="0" err="1" smtClean="0"/>
              <a:t>delivered</a:t>
            </a:r>
            <a:r>
              <a:rPr lang="es-MX" sz="1600" dirty="0" smtClean="0"/>
              <a:t> 8 600 </a:t>
            </a:r>
            <a:r>
              <a:rPr lang="es-MX" sz="1600" dirty="0" err="1" smtClean="0"/>
              <a:t>Mtons</a:t>
            </a:r>
            <a:r>
              <a:rPr lang="es-MX" sz="1600" dirty="0" smtClean="0"/>
              <a:t> in 2018 ( 28% of </a:t>
            </a:r>
            <a:r>
              <a:rPr lang="es-MX" sz="1600" dirty="0" err="1" smtClean="0"/>
              <a:t>the</a:t>
            </a:r>
            <a:r>
              <a:rPr lang="es-MX" sz="1600" dirty="0" smtClean="0"/>
              <a:t> </a:t>
            </a:r>
            <a:r>
              <a:rPr lang="es-MX" sz="1600" dirty="0" err="1" smtClean="0"/>
              <a:t>market</a:t>
            </a:r>
            <a:r>
              <a:rPr lang="es-MX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31336"/>
              </p:ext>
            </p:extLst>
          </p:nvPr>
        </p:nvGraphicFramePr>
        <p:xfrm>
          <a:off x="0" y="781345"/>
          <a:ext cx="9144000" cy="380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11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Sources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22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280600" y="1315041"/>
            <a:ext cx="8591550" cy="44584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chemeClr val="tx1"/>
                </a:solidFill>
                <a:latin typeface="+mn-lt"/>
              </a:rPr>
              <a:t>Euromonitor</a:t>
            </a:r>
            <a:endParaRPr lang="es-MX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chemeClr val="tx1"/>
                </a:solidFill>
                <a:latin typeface="+mn-lt"/>
              </a:rPr>
              <a:t>Panjiva</a:t>
            </a:r>
            <a:endParaRPr lang="es-MX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chemeClr val="tx1"/>
                </a:solidFill>
                <a:latin typeface="+mn-lt"/>
              </a:rPr>
              <a:t>Pentatransation</a:t>
            </a:r>
            <a:endParaRPr lang="es-MX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chemeClr val="tx1"/>
                </a:solidFill>
                <a:latin typeface="+mn-lt"/>
              </a:rPr>
              <a:t>Internal</a:t>
            </a:r>
            <a:r>
              <a:rPr lang="es-MX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MX" sz="1800" dirty="0" err="1">
                <a:solidFill>
                  <a:schemeClr val="tx1"/>
                </a:solidFill>
                <a:latin typeface="+mn-lt"/>
              </a:rPr>
              <a:t>Anallysis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3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08815"/>
              </p:ext>
            </p:extLst>
          </p:nvPr>
        </p:nvGraphicFramePr>
        <p:xfrm>
          <a:off x="1" y="1"/>
          <a:ext cx="9144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792652"/>
              </p:ext>
            </p:extLst>
          </p:nvPr>
        </p:nvGraphicFramePr>
        <p:xfrm>
          <a:off x="223836" y="292893"/>
          <a:ext cx="8920163" cy="594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24453" y="424454"/>
            <a:ext cx="8600097" cy="708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accent5"/>
                </a:solidFill>
                <a:latin typeface="Arial Regular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consumption</a:t>
            </a:r>
            <a:r>
              <a:rPr lang="es-MX" dirty="0" smtClean="0"/>
              <a:t> (11 381 </a:t>
            </a:r>
            <a:r>
              <a:rPr lang="es-MX" dirty="0" err="1" smtClean="0"/>
              <a:t>thousands</a:t>
            </a:r>
            <a:r>
              <a:rPr lang="es-MX" dirty="0" smtClean="0"/>
              <a:t> </a:t>
            </a:r>
            <a:r>
              <a:rPr lang="es-MX" dirty="0" err="1" smtClean="0"/>
              <a:t>Mton</a:t>
            </a:r>
            <a:r>
              <a:rPr lang="es-MX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consumption</a:t>
            </a:r>
            <a:r>
              <a:rPr lang="es-MX" dirty="0" smtClean="0"/>
              <a:t> 11 381 </a:t>
            </a:r>
            <a:r>
              <a:rPr lang="es-MX" dirty="0" err="1" smtClean="0"/>
              <a:t>thousands</a:t>
            </a:r>
            <a:r>
              <a:rPr lang="es-MX" dirty="0" smtClean="0"/>
              <a:t> </a:t>
            </a:r>
            <a:r>
              <a:rPr lang="es-MX" dirty="0" err="1" smtClean="0"/>
              <a:t>Mton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226386"/>
              </p:ext>
            </p:extLst>
          </p:nvPr>
        </p:nvGraphicFramePr>
        <p:xfrm>
          <a:off x="0" y="669701"/>
          <a:ext cx="9144000" cy="556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40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61066"/>
              </p:ext>
            </p:extLst>
          </p:nvPr>
        </p:nvGraphicFramePr>
        <p:xfrm>
          <a:off x="-1" y="0"/>
          <a:ext cx="9144001" cy="6356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78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Forecast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689184"/>
              </p:ext>
            </p:extLst>
          </p:nvPr>
        </p:nvGraphicFramePr>
        <p:xfrm>
          <a:off x="272052" y="861237"/>
          <a:ext cx="8600097" cy="5358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45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Surfactants</a:t>
            </a:r>
            <a:r>
              <a:rPr lang="es-MX" dirty="0" smtClean="0"/>
              <a:t> </a:t>
            </a:r>
            <a:r>
              <a:rPr lang="es-MX" dirty="0" err="1"/>
              <a:t>Market</a:t>
            </a:r>
            <a:r>
              <a:rPr lang="es-MX" dirty="0"/>
              <a:t> in </a:t>
            </a:r>
            <a:r>
              <a:rPr lang="es-MX" dirty="0" smtClean="0"/>
              <a:t>México </a:t>
            </a:r>
            <a:r>
              <a:rPr lang="es-MX" dirty="0" err="1" smtClean="0"/>
              <a:t>Euromonitor</a:t>
            </a:r>
            <a:r>
              <a:rPr lang="es-MX" dirty="0" smtClean="0"/>
              <a:t> </a:t>
            </a:r>
            <a:r>
              <a:rPr lang="es-MX" dirty="0" err="1" smtClean="0"/>
              <a:t>Classification</a:t>
            </a:r>
            <a:r>
              <a:rPr lang="es-MX" dirty="0" smtClean="0"/>
              <a:t> </a:t>
            </a:r>
            <a:r>
              <a:rPr lang="es-MX" dirty="0"/>
              <a:t>( 629, 000 </a:t>
            </a:r>
            <a:r>
              <a:rPr lang="es-MX" dirty="0" err="1" smtClean="0"/>
              <a:t>Mton</a:t>
            </a:r>
            <a:r>
              <a:rPr lang="es-MX" dirty="0" smtClean="0"/>
              <a:t> </a:t>
            </a:r>
            <a:r>
              <a:rPr lang="es-MX" dirty="0"/>
              <a:t>in 2018)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71665"/>
              </p:ext>
            </p:extLst>
          </p:nvPr>
        </p:nvGraphicFramePr>
        <p:xfrm>
          <a:off x="272052" y="1210614"/>
          <a:ext cx="8600097" cy="437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808074" y="5326559"/>
            <a:ext cx="7605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Clasification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Euromonitor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Euromonitor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</a:t>
            </a:r>
            <a:r>
              <a:rPr lang="es-MX" dirty="0" err="1"/>
              <a:t>considers</a:t>
            </a:r>
            <a:r>
              <a:rPr lang="es-MX" dirty="0"/>
              <a:t> Personal and </a:t>
            </a:r>
            <a:r>
              <a:rPr lang="es-MX" dirty="0" err="1"/>
              <a:t>House</a:t>
            </a:r>
            <a:r>
              <a:rPr lang="es-MX" dirty="0"/>
              <a:t> </a:t>
            </a:r>
            <a:r>
              <a:rPr lang="es-MX" dirty="0" err="1"/>
              <a:t>Care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Surfactants</a:t>
            </a:r>
            <a:r>
              <a:rPr lang="es-MX" dirty="0" smtClean="0"/>
              <a:t> </a:t>
            </a:r>
            <a:r>
              <a:rPr lang="es-MX" dirty="0" err="1" smtClean="0"/>
              <a:t>Market</a:t>
            </a:r>
            <a:r>
              <a:rPr lang="es-MX" dirty="0" smtClean="0"/>
              <a:t> in México, </a:t>
            </a:r>
            <a:r>
              <a:rPr lang="es-MX" dirty="0" err="1" smtClean="0"/>
              <a:t>Stepan</a:t>
            </a:r>
            <a:r>
              <a:rPr lang="es-MX" dirty="0" smtClean="0"/>
              <a:t> </a:t>
            </a:r>
            <a:r>
              <a:rPr lang="es-MX" dirty="0" err="1" smtClean="0"/>
              <a:t>clasification</a:t>
            </a:r>
            <a:r>
              <a:rPr lang="es-MX" dirty="0" smtClean="0"/>
              <a:t> ( 597, 000 </a:t>
            </a:r>
            <a:r>
              <a:rPr lang="es-MX" dirty="0" err="1" smtClean="0"/>
              <a:t>Mton</a:t>
            </a:r>
            <a:r>
              <a:rPr lang="es-MX" dirty="0" smtClean="0"/>
              <a:t> in 2018)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May 2019</a:t>
            </a:r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337-CB0A-B743-8EA8-DCB8C99C6A7B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2711" y="3771028"/>
            <a:ext cx="7605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assumed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imported</a:t>
            </a:r>
            <a:r>
              <a:rPr lang="es-MX" dirty="0" smtClean="0"/>
              <a:t> </a:t>
            </a:r>
            <a:r>
              <a:rPr lang="es-MX" dirty="0" err="1" smtClean="0"/>
              <a:t>Lauric</a:t>
            </a:r>
            <a:r>
              <a:rPr lang="es-MX" dirty="0" smtClean="0"/>
              <a:t> C12-14 </a:t>
            </a:r>
            <a:r>
              <a:rPr lang="es-MX" dirty="0" err="1" smtClean="0"/>
              <a:t>becomes</a:t>
            </a:r>
            <a:r>
              <a:rPr lang="es-MX" dirty="0" smtClean="0"/>
              <a:t> </a:t>
            </a:r>
            <a:r>
              <a:rPr lang="es-MX" dirty="0" err="1"/>
              <a:t>ethoxylated</a:t>
            </a:r>
            <a:r>
              <a:rPr lang="es-MX" dirty="0"/>
              <a:t> </a:t>
            </a:r>
            <a:r>
              <a:rPr lang="es-MX" dirty="0" smtClean="0"/>
              <a:t>Alcohol and </a:t>
            </a:r>
            <a:r>
              <a:rPr lang="es-MX" dirty="0" err="1" smtClean="0"/>
              <a:t>then</a:t>
            </a:r>
            <a:r>
              <a:rPr lang="es-MX" dirty="0" smtClean="0"/>
              <a:t> to 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supposed</a:t>
            </a:r>
            <a:r>
              <a:rPr lang="es-MX" dirty="0" smtClean="0"/>
              <a:t> </a:t>
            </a:r>
            <a:r>
              <a:rPr lang="es-MX" dirty="0" err="1" smtClean="0"/>
              <a:t>imported</a:t>
            </a:r>
            <a:r>
              <a:rPr lang="es-MX" dirty="0" smtClean="0"/>
              <a:t> AEM </a:t>
            </a:r>
            <a:r>
              <a:rPr lang="es-MX" dirty="0" err="1" smtClean="0"/>
              <a:t>becomes</a:t>
            </a:r>
            <a:r>
              <a:rPr lang="es-MX" dirty="0" smtClean="0"/>
              <a:t> 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assumed</a:t>
            </a:r>
            <a:r>
              <a:rPr lang="es-MX" dirty="0" smtClean="0"/>
              <a:t> </a:t>
            </a:r>
            <a:r>
              <a:rPr lang="es-MX" dirty="0" err="1" smtClean="0"/>
              <a:t>imported</a:t>
            </a:r>
            <a:r>
              <a:rPr lang="es-MX" dirty="0" smtClean="0"/>
              <a:t> SLES 70% </a:t>
            </a:r>
            <a:r>
              <a:rPr lang="es-MX" dirty="0" err="1" smtClean="0"/>
              <a:t>dilutes</a:t>
            </a:r>
            <a:r>
              <a:rPr lang="es-MX" dirty="0" smtClean="0"/>
              <a:t> to SLES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consider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imported</a:t>
            </a:r>
            <a:r>
              <a:rPr lang="es-MX" dirty="0" smtClean="0"/>
              <a:t> LAB produces LABSA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considered</a:t>
            </a:r>
            <a:r>
              <a:rPr lang="es-MX" dirty="0" smtClean="0"/>
              <a:t> </a:t>
            </a:r>
            <a:r>
              <a:rPr lang="es-MX" dirty="0" err="1" smtClean="0"/>
              <a:t>imported</a:t>
            </a:r>
            <a:r>
              <a:rPr lang="es-MX" dirty="0"/>
              <a:t> </a:t>
            </a:r>
            <a:r>
              <a:rPr lang="es-MX" dirty="0" smtClean="0"/>
              <a:t>DMAPA and ONAMINE 121416 </a:t>
            </a:r>
            <a:r>
              <a:rPr lang="es-MX" dirty="0" err="1" smtClean="0"/>
              <a:t>becomes</a:t>
            </a:r>
            <a:r>
              <a:rPr lang="es-MX" dirty="0" smtClean="0"/>
              <a:t> </a:t>
            </a:r>
            <a:r>
              <a:rPr lang="es-MX" dirty="0" err="1" smtClean="0"/>
              <a:t>betaines</a:t>
            </a:r>
            <a:r>
              <a:rPr lang="es-MX" dirty="0" smtClean="0"/>
              <a:t> and amine oxides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959107"/>
              </p:ext>
            </p:extLst>
          </p:nvPr>
        </p:nvGraphicFramePr>
        <p:xfrm>
          <a:off x="602711" y="1089381"/>
          <a:ext cx="7938779" cy="2778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0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6">
      <a:dk1>
        <a:srgbClr val="000000"/>
      </a:dk1>
      <a:lt1>
        <a:srgbClr val="FFFFFF"/>
      </a:lt1>
      <a:dk2>
        <a:srgbClr val="333333"/>
      </a:dk2>
      <a:lt2>
        <a:srgbClr val="EFEFEF"/>
      </a:lt2>
      <a:accent1>
        <a:srgbClr val="538BC8"/>
      </a:accent1>
      <a:accent2>
        <a:srgbClr val="555659"/>
      </a:accent2>
      <a:accent3>
        <a:srgbClr val="FFC000"/>
      </a:accent3>
      <a:accent4>
        <a:srgbClr val="6D9648"/>
      </a:accent4>
      <a:accent5>
        <a:srgbClr val="0F6593"/>
      </a:accent5>
      <a:accent6>
        <a:srgbClr val="EE2B2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767</Words>
  <Application>Microsoft Office PowerPoint</Application>
  <PresentationFormat>Presentación en pantalla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Regular</vt:lpstr>
      <vt:lpstr>Calibri</vt:lpstr>
      <vt:lpstr>Calibri Light</vt:lpstr>
      <vt:lpstr>1_Office Theme</vt:lpstr>
      <vt:lpstr>Office Theme</vt:lpstr>
      <vt:lpstr>Market Share</vt:lpstr>
      <vt:lpstr>Surfactans for Personal and house Care</vt:lpstr>
      <vt:lpstr>Presentación de PowerPoint</vt:lpstr>
      <vt:lpstr>Presentación de PowerPoint</vt:lpstr>
      <vt:lpstr>World consumption 11 381 thousands Mton</vt:lpstr>
      <vt:lpstr>Presentación de PowerPoint</vt:lpstr>
      <vt:lpstr>Forecast</vt:lpstr>
      <vt:lpstr>Surfactants Market in México Euromonitor Classification ( 629, 000 Mton in 2018)</vt:lpstr>
      <vt:lpstr>Surfactants Market in México, Stepan clasification ( 597, 000 Mton in 2018)</vt:lpstr>
      <vt:lpstr>Notes</vt:lpstr>
      <vt:lpstr>SLES</vt:lpstr>
      <vt:lpstr>SLES 2018 </vt:lpstr>
      <vt:lpstr>SLES 2018 (excluding Stepan’s customers) </vt:lpstr>
      <vt:lpstr>dodecyl benzene sulfonic acid</vt:lpstr>
      <vt:lpstr>Sulfonic acid 2018 </vt:lpstr>
      <vt:lpstr>Sulfonic acid 2018 (excluding Stepan’s customers) </vt:lpstr>
      <vt:lpstr>Esterquats</vt:lpstr>
      <vt:lpstr>Esterquat Market</vt:lpstr>
      <vt:lpstr>Esterquats</vt:lpstr>
      <vt:lpstr>Amphoterics (betaines and amine oxides)</vt:lpstr>
      <vt:lpstr>Amphoterics (betaines and amine oxides)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ZGarcia</dc:creator>
  <cp:lastModifiedBy>Ruben Lopez</cp:lastModifiedBy>
  <cp:revision>109</cp:revision>
  <dcterms:created xsi:type="dcterms:W3CDTF">2019-07-10T14:10:01Z</dcterms:created>
  <dcterms:modified xsi:type="dcterms:W3CDTF">2019-09-20T14:49:47Z</dcterms:modified>
</cp:coreProperties>
</file>