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notesSlides/notesSlide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notesSlides/notesSlide5.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3" r:id="rId2"/>
  </p:sldMasterIdLst>
  <p:notesMasterIdLst>
    <p:notesMasterId r:id="rId11"/>
  </p:notesMasterIdLst>
  <p:handoutMasterIdLst>
    <p:handoutMasterId r:id="rId12"/>
  </p:handoutMasterIdLst>
  <p:sldIdLst>
    <p:sldId id="630" r:id="rId3"/>
    <p:sldId id="791" r:id="rId4"/>
    <p:sldId id="794" r:id="rId5"/>
    <p:sldId id="793" r:id="rId6"/>
    <p:sldId id="795" r:id="rId7"/>
    <p:sldId id="797" r:id="rId8"/>
    <p:sldId id="796" r:id="rId9"/>
    <p:sldId id="798" r:id="rId10"/>
  </p:sldIdLst>
  <p:sldSz cx="9144000" cy="6858000" type="screen4x3"/>
  <p:notesSz cx="6950075" cy="9236075"/>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FF"/>
    <a:srgbClr val="007FFE"/>
    <a:srgbClr val="3399FF"/>
    <a:srgbClr val="0000CC"/>
    <a:srgbClr val="009900"/>
    <a:srgbClr val="008000"/>
    <a:srgbClr val="D4F4D0"/>
    <a:srgbClr val="00FF00"/>
    <a:srgbClr val="54B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93" autoAdjust="0"/>
    <p:restoredTop sz="94434" autoAdjust="0"/>
  </p:normalViewPr>
  <p:slideViewPr>
    <p:cSldViewPr snapToGrid="0">
      <p:cViewPr>
        <p:scale>
          <a:sx n="100" d="100"/>
          <a:sy n="100" d="100"/>
        </p:scale>
        <p:origin x="1578" y="366"/>
      </p:cViewPr>
      <p:guideLst>
        <p:guide orient="horz" pos="2160"/>
        <p:guide pos="2880"/>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64" d="100"/>
          <a:sy n="64" d="100"/>
        </p:scale>
        <p:origin x="308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3" Type="http://schemas.openxmlformats.org/officeDocument/2006/relationships/oleObject" Target="file:///C:\Users\RLopez\Documents\zori\petroleo\grafica.xls"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package" Target="../embeddings/Microsoft_Excel_Worksheet13.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Size </a:t>
            </a:r>
            <a:r>
              <a:rPr lang="en-US" dirty="0"/>
              <a:t>7,977</a:t>
            </a:r>
            <a:r>
              <a:rPr lang="en-US" baseline="0" dirty="0"/>
              <a:t> millions </a:t>
            </a:r>
            <a:r>
              <a:rPr lang="en-US" baseline="0" dirty="0" err="1"/>
              <a:t>usd</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v>oild field</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(Hoja1!$A$3,Hoja1!$A$4,Hoja1!$A$9)</c:f>
              <c:strCache>
                <c:ptCount val="3"/>
                <c:pt idx="0">
                  <c:v>Drilling fluids</c:v>
                </c:pt>
                <c:pt idx="1">
                  <c:v>Cementing and stimulation</c:v>
                </c:pt>
                <c:pt idx="2">
                  <c:v>Oil production chemicals</c:v>
                </c:pt>
              </c:strCache>
            </c:strRef>
          </c:cat>
          <c:val>
            <c:numRef>
              <c:f>(Hoja1!$J$3,Hoja1!$J$7,Hoja1!$J$9)</c:f>
              <c:numCache>
                <c:formatCode>#,##0</c:formatCode>
                <c:ptCount val="3"/>
                <c:pt idx="0" formatCode="General">
                  <c:v>435</c:v>
                </c:pt>
                <c:pt idx="1">
                  <c:v>1840</c:v>
                </c:pt>
                <c:pt idx="2">
                  <c:v>4314</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rtl="0">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2262248468941392E-2"/>
          <c:y val="0.26833041703120442"/>
          <c:w val="0.40047572178477692"/>
          <c:h val="0.66745953630796151"/>
        </c:manualLayout>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'Cementing and Stimlation'!$A$37:$A$43</c:f>
              <c:strCache>
                <c:ptCount val="7"/>
                <c:pt idx="0">
                  <c:v>Viscosifiers: Guar gum, hydroxypropylcarboxymethyl guar, hydroxypropyl guar, xanthan gum, polyacrylamides, CMHEC, HEC</c:v>
                </c:pt>
                <c:pt idx="1">
                  <c:v>Surfactants: Sulfonates and ethoxylates</c:v>
                </c:pt>
                <c:pt idx="2">
                  <c:v>Cross-linkers: Borates, titanates, etc.</c:v>
                </c:pt>
                <c:pt idx="3">
                  <c:v>Fluid-loss additives: Silica flour, hydroxyethylcellulose, polyamines</c:v>
                </c:pt>
                <c:pt idx="4">
                  <c:v>Friction reducers: Polyacrylamides</c:v>
                </c:pt>
                <c:pt idx="5">
                  <c:v>Breakers: Enzymes, oxidizing agents</c:v>
                </c:pt>
                <c:pt idx="6">
                  <c:v>Other: Clay stabilizers, etc.</c:v>
                </c:pt>
              </c:strCache>
            </c:strRef>
          </c:cat>
          <c:val>
            <c:numRef>
              <c:f>'Cementing and Stimlation'!$E$37:$E$43</c:f>
              <c:numCache>
                <c:formatCode>General</c:formatCode>
                <c:ptCount val="7"/>
                <c:pt idx="0">
                  <c:v>52</c:v>
                </c:pt>
                <c:pt idx="1">
                  <c:v>14</c:v>
                </c:pt>
                <c:pt idx="2">
                  <c:v>13</c:v>
                </c:pt>
                <c:pt idx="4">
                  <c:v>9</c:v>
                </c:pt>
                <c:pt idx="5">
                  <c:v>6</c:v>
                </c:pt>
                <c:pt idx="6">
                  <c:v>7</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49444444444444446"/>
          <c:y val="0.14516987459900846"/>
          <c:w val="0.48888888888888887"/>
          <c:h val="0.83970618256051321"/>
        </c:manualLayout>
      </c:layout>
      <c:overlay val="0"/>
      <c:spPr>
        <a:noFill/>
        <a:ln>
          <a:noFill/>
        </a:ln>
        <a:effectLst/>
      </c:spPr>
      <c:txPr>
        <a:bodyPr rot="0" spcFirstLastPara="1" vertOverflow="ellipsis" vert="horz" wrap="square" anchor="ctr" anchorCtr="1"/>
        <a:lstStyle/>
        <a:p>
          <a:pPr rtl="0">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'oil production chemical'!$A$17:$A$23</c:f>
              <c:strCache>
                <c:ptCount val="7"/>
                <c:pt idx="0">
                  <c:v>Brazil</c:v>
                </c:pt>
                <c:pt idx="1">
                  <c:v>Argentina</c:v>
                </c:pt>
                <c:pt idx="2">
                  <c:v>Venezuela</c:v>
                </c:pt>
                <c:pt idx="3">
                  <c:v>Mexico</c:v>
                </c:pt>
                <c:pt idx="4">
                  <c:v>Ecuador</c:v>
                </c:pt>
                <c:pt idx="5">
                  <c:v>Trinidad</c:v>
                </c:pt>
                <c:pt idx="6">
                  <c:v>Other</c:v>
                </c:pt>
              </c:strCache>
            </c:strRef>
          </c:tx>
          <c:explosion val="2"/>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dLbl>
              <c:idx val="4"/>
              <c:layout>
                <c:manualLayout>
                  <c:x val="-9.7216972878390207E-2"/>
                  <c:y val="7.3723388743073784E-2"/>
                </c:manualLayout>
              </c:layout>
              <c:showLegendKey val="0"/>
              <c:showVal val="1"/>
              <c:showCatName val="0"/>
              <c:showSerName val="0"/>
              <c:showPercent val="1"/>
              <c:showBubbleSize val="0"/>
              <c:extLst>
                <c:ext xmlns:c15="http://schemas.microsoft.com/office/drawing/2012/chart" uri="{CE6537A1-D6FC-4f65-9D91-7224C49458BB}">
                  <c15:layout/>
                </c:ext>
              </c:extLst>
            </c:dLbl>
            <c:dLbl>
              <c:idx val="5"/>
              <c:layout>
                <c:manualLayout>
                  <c:x val="-0.11470220909886264"/>
                  <c:y val="-1.4163385826771653E-2"/>
                </c:manualLayout>
              </c:layout>
              <c:showLegendKey val="0"/>
              <c:showVal val="1"/>
              <c:showCatName val="0"/>
              <c:showSerName val="0"/>
              <c:showPercent val="1"/>
              <c:showBubbleSize val="0"/>
              <c:extLst>
                <c:ext xmlns:c15="http://schemas.microsoft.com/office/drawing/2012/chart" uri="{CE6537A1-D6FC-4f65-9D91-7224C49458BB}">
                  <c15:layout/>
                </c:ext>
              </c:extLst>
            </c:dLbl>
            <c:dLbl>
              <c:idx val="6"/>
              <c:layout>
                <c:manualLayout>
                  <c:x val="-3.6262029746281714E-3"/>
                  <c:y val="5.5741469816272963E-3"/>
                </c:manualLayout>
              </c:layout>
              <c:showLegendKey val="0"/>
              <c:showVal val="1"/>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'oil production chemical'!$A$17:$A$23</c:f>
              <c:strCache>
                <c:ptCount val="7"/>
                <c:pt idx="0">
                  <c:v>Brazil</c:v>
                </c:pt>
                <c:pt idx="1">
                  <c:v>Argentina</c:v>
                </c:pt>
                <c:pt idx="2">
                  <c:v>Venezuela</c:v>
                </c:pt>
                <c:pt idx="3">
                  <c:v>Mexico</c:v>
                </c:pt>
                <c:pt idx="4">
                  <c:v>Ecuador</c:v>
                </c:pt>
                <c:pt idx="5">
                  <c:v>Trinidad</c:v>
                </c:pt>
                <c:pt idx="6">
                  <c:v>Other</c:v>
                </c:pt>
              </c:strCache>
            </c:strRef>
          </c:cat>
          <c:val>
            <c:numRef>
              <c:f>'oil production chemical'!$B$17:$B$23</c:f>
              <c:numCache>
                <c:formatCode>General</c:formatCode>
                <c:ptCount val="7"/>
                <c:pt idx="0">
                  <c:v>323</c:v>
                </c:pt>
                <c:pt idx="1">
                  <c:v>86</c:v>
                </c:pt>
                <c:pt idx="2">
                  <c:v>74</c:v>
                </c:pt>
                <c:pt idx="3">
                  <c:v>36</c:v>
                </c:pt>
                <c:pt idx="4">
                  <c:v>22</c:v>
                </c:pt>
                <c:pt idx="5">
                  <c:v>7</c:v>
                </c:pt>
                <c:pt idx="6">
                  <c:v>46</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'oil production chemical'!$A$4:$A$12</c:f>
              <c:strCache>
                <c:ptCount val="9"/>
                <c:pt idx="0">
                  <c:v>Demulsifiers</c:v>
                </c:pt>
                <c:pt idx="1">
                  <c:v>Corrosion inhibitors</c:v>
                </c:pt>
                <c:pt idx="2">
                  <c:v>Flocculants</c:v>
                </c:pt>
                <c:pt idx="3">
                  <c:v>Scale inhibitors</c:v>
                </c:pt>
                <c:pt idx="4">
                  <c:v>Hydrogen sulfide scavengers</c:v>
                </c:pt>
                <c:pt idx="5">
                  <c:v>Biocides</c:v>
                </c:pt>
                <c:pt idx="6">
                  <c:v>Paraffin inhibitors</c:v>
                </c:pt>
                <c:pt idx="7">
                  <c:v>Other</c:v>
                </c:pt>
                <c:pt idx="8">
                  <c:v>Associated services</c:v>
                </c:pt>
              </c:strCache>
            </c:strRef>
          </c:cat>
          <c:val>
            <c:numRef>
              <c:f>'oil production chemical'!$D$4:$D$12</c:f>
              <c:numCache>
                <c:formatCode>General</c:formatCode>
                <c:ptCount val="9"/>
                <c:pt idx="0">
                  <c:v>206</c:v>
                </c:pt>
                <c:pt idx="1">
                  <c:v>69</c:v>
                </c:pt>
                <c:pt idx="2">
                  <c:v>66</c:v>
                </c:pt>
                <c:pt idx="3">
                  <c:v>53</c:v>
                </c:pt>
                <c:pt idx="4">
                  <c:v>47</c:v>
                </c:pt>
                <c:pt idx="5">
                  <c:v>43</c:v>
                </c:pt>
                <c:pt idx="6">
                  <c:v>20</c:v>
                </c:pt>
                <c:pt idx="7">
                  <c:v>48</c:v>
                </c:pt>
                <c:pt idx="8">
                  <c:v>43</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Petroleum Production</c:v>
          </c:tx>
          <c:spPr>
            <a:solidFill>
              <a:schemeClr val="accent1"/>
            </a:solidFill>
            <a:ln>
              <a:noFill/>
            </a:ln>
            <a:effectLst/>
          </c:spPr>
          <c:invertIfNegative val="0"/>
          <c:cat>
            <c:numRef>
              <c:f>gráfic!$B$2:$AD$2</c:f>
              <c:numCache>
                <c:formatCode>General</c:formatCode>
                <c:ptCount val="29"/>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numCache>
            </c:numRef>
          </c:cat>
          <c:val>
            <c:numRef>
              <c:f>gráfic!$B$5:$AD$5</c:f>
              <c:numCache>
                <c:formatCode>_-* #,##0_-;\-* #,##0_-;_-* "-"??_-;_-@_-</c:formatCode>
                <c:ptCount val="29"/>
                <c:pt idx="0">
                  <c:v>2548.0088849315071</c:v>
                </c:pt>
                <c:pt idx="1">
                  <c:v>2675.8412739726027</c:v>
                </c:pt>
                <c:pt idx="2">
                  <c:v>2667.7243633879784</c:v>
                </c:pt>
                <c:pt idx="3">
                  <c:v>2673.4004958904111</c:v>
                </c:pt>
                <c:pt idx="4">
                  <c:v>2685.1019646136983</c:v>
                </c:pt>
                <c:pt idx="5">
                  <c:v>2617.1995479452053</c:v>
                </c:pt>
                <c:pt idx="6">
                  <c:v>2858.3328524590165</c:v>
                </c:pt>
                <c:pt idx="7">
                  <c:v>3022.2199013671238</c:v>
                </c:pt>
                <c:pt idx="8">
                  <c:v>3070.454473117808</c:v>
                </c:pt>
                <c:pt idx="9">
                  <c:v>2906.0283448027403</c:v>
                </c:pt>
                <c:pt idx="10">
                  <c:v>3011.9650975628419</c:v>
                </c:pt>
                <c:pt idx="11">
                  <c:v>3127.0364224273972</c:v>
                </c:pt>
                <c:pt idx="12">
                  <c:v>3177.0990143068493</c:v>
                </c:pt>
                <c:pt idx="13">
                  <c:v>3370.8959689452058</c:v>
                </c:pt>
                <c:pt idx="14">
                  <c:v>3382.8983053961747</c:v>
                </c:pt>
                <c:pt idx="15">
                  <c:v>3333.3486549452055</c:v>
                </c:pt>
                <c:pt idx="16">
                  <c:v>3255.5786794602736</c:v>
                </c:pt>
                <c:pt idx="17">
                  <c:v>3075.7098209561645</c:v>
                </c:pt>
                <c:pt idx="18">
                  <c:v>2791.5759754371579</c:v>
                </c:pt>
                <c:pt idx="19">
                  <c:v>2601.4812090328769</c:v>
                </c:pt>
                <c:pt idx="20">
                  <c:v>2577.0194210630139</c:v>
                </c:pt>
                <c:pt idx="21">
                  <c:v>2552.6153883260272</c:v>
                </c:pt>
                <c:pt idx="22">
                  <c:v>2547.9117551885242</c:v>
                </c:pt>
                <c:pt idx="23">
                  <c:v>2522.1271052575344</c:v>
                </c:pt>
                <c:pt idx="24">
                  <c:v>2428.7675268219177</c:v>
                </c:pt>
                <c:pt idx="25">
                  <c:v>2266.8314187561646</c:v>
                </c:pt>
                <c:pt idx="26">
                  <c:v>2153.526155136612</c:v>
                </c:pt>
                <c:pt idx="27">
                  <c:v>1948.2631730383564</c:v>
                </c:pt>
                <c:pt idx="28">
                  <c:v>1833.2951139205477</c:v>
                </c:pt>
              </c:numCache>
            </c:numRef>
          </c:val>
        </c:ser>
        <c:dLbls>
          <c:showLegendKey val="0"/>
          <c:showVal val="0"/>
          <c:showCatName val="0"/>
          <c:showSerName val="0"/>
          <c:showPercent val="0"/>
          <c:showBubbleSize val="0"/>
        </c:dLbls>
        <c:gapWidth val="219"/>
        <c:overlap val="-27"/>
        <c:axId val="363627120"/>
        <c:axId val="363628296"/>
      </c:barChart>
      <c:catAx>
        <c:axId val="3636271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63628296"/>
        <c:crosses val="autoZero"/>
        <c:auto val="1"/>
        <c:lblAlgn val="ctr"/>
        <c:lblOffset val="100"/>
        <c:noMultiLvlLbl val="0"/>
      </c:catAx>
      <c:valAx>
        <c:axId val="363628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thousands of barrels per day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627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stepan!$B$1</c:f>
              <c:strCache>
                <c:ptCount val="1"/>
                <c:pt idx="0">
                  <c:v>Stepan posible market size $68.50 million usd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stepan!$B$2:$B$4</c:f>
              <c:strCache>
                <c:ptCount val="3"/>
                <c:pt idx="0">
                  <c:v>Drilling fluids (Foaming, corrosion control, emulsification)</c:v>
                </c:pt>
                <c:pt idx="1">
                  <c:v>Cementing &amp; stimulation (Ethoxylated alkylphenols, Sulfonates and ethoxylates)</c:v>
                </c:pt>
                <c:pt idx="2">
                  <c:v>Oil production chemical (biocides)</c:v>
                </c:pt>
              </c:strCache>
            </c:strRef>
          </c:cat>
          <c:val>
            <c:numRef>
              <c:f>stepan!$C$2:$C$4</c:f>
              <c:numCache>
                <c:formatCode>_("$"* #,##0.00_);_("$"* \(#,##0.00\);_("$"* "-"??_);_(@_)</c:formatCode>
                <c:ptCount val="3"/>
                <c:pt idx="0">
                  <c:v>3.5</c:v>
                </c:pt>
                <c:pt idx="1">
                  <c:v>22</c:v>
                </c:pt>
                <c:pt idx="2">
                  <c:v>43</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Size 7</a:t>
            </a:r>
            <a:r>
              <a:rPr lang="en-US" dirty="0"/>
              <a:t>, 977 millions </a:t>
            </a:r>
            <a:r>
              <a:rPr lang="en-US" dirty="0" err="1"/>
              <a:t>usd</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Hoja1!$A$10</c:f>
              <c:strCache>
                <c:ptCount val="1"/>
                <c:pt idx="0">
                  <c:v>Total</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Hoja1!$B$2:$I$2</c:f>
              <c:strCache>
                <c:ptCount val="8"/>
                <c:pt idx="0">
                  <c:v>North Americaa</c:v>
                </c:pt>
                <c:pt idx="1">
                  <c:v>Latin America</c:v>
                </c:pt>
                <c:pt idx="2">
                  <c:v>Europe</c:v>
                </c:pt>
                <c:pt idx="3">
                  <c:v>Russia and ex USSR</c:v>
                </c:pt>
                <c:pt idx="4">
                  <c:v>Middle East</c:v>
                </c:pt>
                <c:pt idx="5">
                  <c:v>Africa</c:v>
                </c:pt>
                <c:pt idx="6">
                  <c:v>China</c:v>
                </c:pt>
                <c:pt idx="7">
                  <c:v>SE Asia/ Oceania</c:v>
                </c:pt>
              </c:strCache>
            </c:strRef>
          </c:cat>
          <c:val>
            <c:numRef>
              <c:f>Hoja1!$B$10:$I$10</c:f>
              <c:numCache>
                <c:formatCode>General</c:formatCode>
                <c:ptCount val="8"/>
                <c:pt idx="0" formatCode="#,##0">
                  <c:v>2640</c:v>
                </c:pt>
                <c:pt idx="1">
                  <c:v>447</c:v>
                </c:pt>
                <c:pt idx="2" formatCode="#,##0">
                  <c:v>1013</c:v>
                </c:pt>
                <c:pt idx="3" formatCode="#,##0">
                  <c:v>1063</c:v>
                </c:pt>
                <c:pt idx="4" formatCode="#,##0">
                  <c:v>1228</c:v>
                </c:pt>
                <c:pt idx="5">
                  <c:v>714</c:v>
                </c:pt>
                <c:pt idx="6">
                  <c:v>615</c:v>
                </c:pt>
                <c:pt idx="7">
                  <c:v>257</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Latin America Size</a:t>
            </a:r>
            <a:r>
              <a:rPr lang="en-US" baseline="0"/>
              <a:t> 447 million usd</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Hoja1!$C$2</c:f>
              <c:strCache>
                <c:ptCount val="1"/>
                <c:pt idx="0">
                  <c:v>Latin America</c:v>
                </c:pt>
              </c:strCache>
            </c:strRef>
          </c:tx>
          <c:dPt>
            <c:idx val="0"/>
            <c:bubble3D val="0"/>
            <c:spPr>
              <a:solidFill>
                <a:schemeClr val="accent1"/>
              </a:solidFill>
              <a:ln w="19050">
                <a:solidFill>
                  <a:schemeClr val="lt1"/>
                </a:solidFill>
              </a:ln>
              <a:effectLst/>
            </c:spPr>
          </c:dPt>
          <c:dPt>
            <c:idx val="1"/>
            <c:bubble3D val="0"/>
            <c:spPr>
              <a:solidFill>
                <a:schemeClr val="accent2">
                  <a:lumMod val="20000"/>
                  <a:lumOff val="80000"/>
                </a:schemeClr>
              </a:solidFill>
              <a:ln w="19050">
                <a:solidFill>
                  <a:schemeClr val="lt1"/>
                </a:solidFill>
              </a:ln>
              <a:effectLst/>
            </c:spPr>
          </c:dPt>
          <c:dPt>
            <c:idx val="2"/>
            <c:bubble3D val="0"/>
            <c:spPr>
              <a:solidFill>
                <a:schemeClr val="accent2">
                  <a:lumMod val="40000"/>
                  <a:lumOff val="60000"/>
                </a:schemeClr>
              </a:solidFill>
              <a:ln w="19050">
                <a:solidFill>
                  <a:schemeClr val="lt1"/>
                </a:solidFill>
              </a:ln>
              <a:effectLst/>
            </c:spPr>
          </c:dPt>
          <c:dPt>
            <c:idx val="3"/>
            <c:bubble3D val="0"/>
            <c:spPr>
              <a:solidFill>
                <a:schemeClr val="accent2">
                  <a:lumMod val="60000"/>
                  <a:lumOff val="40000"/>
                </a:schemeClr>
              </a:solidFill>
              <a:ln w="19050">
                <a:solidFill>
                  <a:schemeClr val="lt1"/>
                </a:solidFill>
              </a:ln>
              <a:effectLst/>
            </c:spPr>
          </c:dPt>
          <c:dPt>
            <c:idx val="4"/>
            <c:bubble3D val="0"/>
            <c:spPr>
              <a:solidFill>
                <a:srgbClr val="92D050"/>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(Hoja1!$A$3,Hoja1!$A$5:$A$7,Hoja1!$A$9)</c:f>
              <c:strCache>
                <c:ptCount val="5"/>
                <c:pt idx="0">
                  <c:v>Drilling fluids</c:v>
                </c:pt>
                <c:pt idx="1">
                  <c:v>Cementing</c:v>
                </c:pt>
                <c:pt idx="2">
                  <c:v>Acidizing</c:v>
                </c:pt>
                <c:pt idx="3">
                  <c:v>Fracturing</c:v>
                </c:pt>
                <c:pt idx="4">
                  <c:v>Oil production chemicals</c:v>
                </c:pt>
              </c:strCache>
            </c:strRef>
          </c:cat>
          <c:val>
            <c:numRef>
              <c:f>(Hoja1!$C$3,Hoja1!$C$5:$C$7,Hoja1!$C$10)</c:f>
              <c:numCache>
                <c:formatCode>General</c:formatCode>
                <c:ptCount val="5"/>
                <c:pt idx="0">
                  <c:v>39</c:v>
                </c:pt>
                <c:pt idx="1">
                  <c:v>72</c:v>
                </c:pt>
                <c:pt idx="2">
                  <c:v>88</c:v>
                </c:pt>
                <c:pt idx="3">
                  <c:v>101</c:v>
                </c:pt>
                <c:pt idx="4">
                  <c:v>447</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barriles!$A$3</c:f>
              <c:strCache>
                <c:ptCount val="1"/>
                <c:pt idx="0">
                  <c:v>Argentina</c:v>
                </c:pt>
              </c:strCache>
            </c:strRef>
          </c:tx>
          <c:spPr>
            <a:solidFill>
              <a:schemeClr val="accent1"/>
            </a:solidFill>
            <a:ln>
              <a:noFill/>
            </a:ln>
            <a:effectLst/>
          </c:spPr>
          <c:invertIfNegative val="0"/>
          <c:cat>
            <c:numRef>
              <c:f>barriles!$B$2:$M$2</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barriles!$B$3:$M$3</c:f>
              <c:numCache>
                <c:formatCode>General</c:formatCode>
                <c:ptCount val="12"/>
                <c:pt idx="0">
                  <c:v>852</c:v>
                </c:pt>
                <c:pt idx="1">
                  <c:v>815</c:v>
                </c:pt>
                <c:pt idx="2">
                  <c:v>803</c:v>
                </c:pt>
                <c:pt idx="3">
                  <c:v>729</c:v>
                </c:pt>
                <c:pt idx="4">
                  <c:v>715</c:v>
                </c:pt>
                <c:pt idx="5">
                  <c:v>660</c:v>
                </c:pt>
                <c:pt idx="6">
                  <c:v>664</c:v>
                </c:pt>
                <c:pt idx="7">
                  <c:v>655</c:v>
                </c:pt>
                <c:pt idx="8">
                  <c:v>641</c:v>
                </c:pt>
                <c:pt idx="9">
                  <c:v>641</c:v>
                </c:pt>
                <c:pt idx="10">
                  <c:v>619</c:v>
                </c:pt>
                <c:pt idx="11">
                  <c:v>564</c:v>
                </c:pt>
              </c:numCache>
            </c:numRef>
          </c:val>
        </c:ser>
        <c:ser>
          <c:idx val="1"/>
          <c:order val="1"/>
          <c:tx>
            <c:strRef>
              <c:f>barriles!$A$4</c:f>
              <c:strCache>
                <c:ptCount val="1"/>
                <c:pt idx="0">
                  <c:v>Brazil</c:v>
                </c:pt>
              </c:strCache>
            </c:strRef>
          </c:tx>
          <c:spPr>
            <a:solidFill>
              <a:schemeClr val="accent2"/>
            </a:solidFill>
            <a:ln>
              <a:noFill/>
            </a:ln>
            <a:effectLst/>
          </c:spPr>
          <c:invertIfNegative val="0"/>
          <c:cat>
            <c:numRef>
              <c:f>barriles!$B$2:$M$2</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barriles!$B$4:$M$4</c:f>
              <c:numCache>
                <c:formatCode>#,##0</c:formatCode>
                <c:ptCount val="12"/>
                <c:pt idx="0">
                  <c:v>1806</c:v>
                </c:pt>
                <c:pt idx="1">
                  <c:v>1831</c:v>
                </c:pt>
                <c:pt idx="2">
                  <c:v>1897</c:v>
                </c:pt>
                <c:pt idx="3">
                  <c:v>2029</c:v>
                </c:pt>
                <c:pt idx="4">
                  <c:v>2137</c:v>
                </c:pt>
                <c:pt idx="5">
                  <c:v>2179</c:v>
                </c:pt>
                <c:pt idx="6">
                  <c:v>2145</c:v>
                </c:pt>
                <c:pt idx="7">
                  <c:v>2110</c:v>
                </c:pt>
                <c:pt idx="8">
                  <c:v>2341</c:v>
                </c:pt>
                <c:pt idx="9">
                  <c:v>2525</c:v>
                </c:pt>
                <c:pt idx="10">
                  <c:v>2605</c:v>
                </c:pt>
                <c:pt idx="11">
                  <c:v>2741</c:v>
                </c:pt>
              </c:numCache>
            </c:numRef>
          </c:val>
        </c:ser>
        <c:ser>
          <c:idx val="2"/>
          <c:order val="2"/>
          <c:tx>
            <c:strRef>
              <c:f>barriles!$A$5</c:f>
              <c:strCache>
                <c:ptCount val="1"/>
                <c:pt idx="0">
                  <c:v>Colombia</c:v>
                </c:pt>
              </c:strCache>
            </c:strRef>
          </c:tx>
          <c:spPr>
            <a:solidFill>
              <a:schemeClr val="accent3"/>
            </a:solidFill>
            <a:ln>
              <a:noFill/>
            </a:ln>
            <a:effectLst/>
          </c:spPr>
          <c:invertIfNegative val="0"/>
          <c:cat>
            <c:numRef>
              <c:f>barriles!$B$2:$M$2</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barriles!$B$5:$M$5</c:f>
              <c:numCache>
                <c:formatCode>General</c:formatCode>
                <c:ptCount val="12"/>
                <c:pt idx="0">
                  <c:v>529</c:v>
                </c:pt>
                <c:pt idx="1">
                  <c:v>531</c:v>
                </c:pt>
                <c:pt idx="2">
                  <c:v>588</c:v>
                </c:pt>
                <c:pt idx="3">
                  <c:v>671</c:v>
                </c:pt>
                <c:pt idx="4">
                  <c:v>786</c:v>
                </c:pt>
                <c:pt idx="5">
                  <c:v>915</c:v>
                </c:pt>
                <c:pt idx="6">
                  <c:v>944</c:v>
                </c:pt>
                <c:pt idx="7" formatCode="#,##0">
                  <c:v>1004</c:v>
                </c:pt>
                <c:pt idx="8">
                  <c:v>990</c:v>
                </c:pt>
                <c:pt idx="9" formatCode="#,##0">
                  <c:v>1006</c:v>
                </c:pt>
                <c:pt idx="10">
                  <c:v>924</c:v>
                </c:pt>
                <c:pt idx="11">
                  <c:v>888</c:v>
                </c:pt>
              </c:numCache>
            </c:numRef>
          </c:val>
        </c:ser>
        <c:ser>
          <c:idx val="3"/>
          <c:order val="3"/>
          <c:tx>
            <c:strRef>
              <c:f>barriles!$A$6</c:f>
              <c:strCache>
                <c:ptCount val="1"/>
                <c:pt idx="0">
                  <c:v>Ecuador</c:v>
                </c:pt>
              </c:strCache>
            </c:strRef>
          </c:tx>
          <c:spPr>
            <a:solidFill>
              <a:schemeClr val="accent4"/>
            </a:solidFill>
            <a:ln>
              <a:noFill/>
            </a:ln>
            <a:effectLst/>
          </c:spPr>
          <c:invertIfNegative val="0"/>
          <c:cat>
            <c:numRef>
              <c:f>barriles!$B$2:$M$2</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barriles!$B$6:$M$6</c:f>
              <c:numCache>
                <c:formatCode>General</c:formatCode>
                <c:ptCount val="12"/>
                <c:pt idx="0">
                  <c:v>538</c:v>
                </c:pt>
                <c:pt idx="1">
                  <c:v>513</c:v>
                </c:pt>
                <c:pt idx="2">
                  <c:v>507</c:v>
                </c:pt>
                <c:pt idx="3">
                  <c:v>488</c:v>
                </c:pt>
                <c:pt idx="4">
                  <c:v>488</c:v>
                </c:pt>
                <c:pt idx="5">
                  <c:v>501</c:v>
                </c:pt>
                <c:pt idx="6">
                  <c:v>505</c:v>
                </c:pt>
                <c:pt idx="7">
                  <c:v>527</c:v>
                </c:pt>
                <c:pt idx="8">
                  <c:v>557</c:v>
                </c:pt>
                <c:pt idx="9">
                  <c:v>543</c:v>
                </c:pt>
                <c:pt idx="10">
                  <c:v>545</c:v>
                </c:pt>
                <c:pt idx="11">
                  <c:v>540</c:v>
                </c:pt>
              </c:numCache>
            </c:numRef>
          </c:val>
        </c:ser>
        <c:ser>
          <c:idx val="4"/>
          <c:order val="4"/>
          <c:tx>
            <c:strRef>
              <c:f>barriles!$A$7</c:f>
              <c:strCache>
                <c:ptCount val="1"/>
                <c:pt idx="0">
                  <c:v>Mexico</c:v>
                </c:pt>
              </c:strCache>
            </c:strRef>
          </c:tx>
          <c:spPr>
            <a:solidFill>
              <a:schemeClr val="accent5"/>
            </a:solidFill>
            <a:ln>
              <a:noFill/>
            </a:ln>
            <a:effectLst/>
          </c:spPr>
          <c:invertIfNegative val="0"/>
          <c:cat>
            <c:numRef>
              <c:f>barriles!$B$2:$M$2</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barriles!$B$7:$M$7</c:f>
              <c:numCache>
                <c:formatCode>#,##0</c:formatCode>
                <c:ptCount val="12"/>
                <c:pt idx="0">
                  <c:v>3689</c:v>
                </c:pt>
                <c:pt idx="1">
                  <c:v>3479</c:v>
                </c:pt>
                <c:pt idx="2">
                  <c:v>3165</c:v>
                </c:pt>
                <c:pt idx="3">
                  <c:v>2978</c:v>
                </c:pt>
                <c:pt idx="4">
                  <c:v>2959</c:v>
                </c:pt>
                <c:pt idx="5">
                  <c:v>2940</c:v>
                </c:pt>
                <c:pt idx="6">
                  <c:v>2911</c:v>
                </c:pt>
                <c:pt idx="7">
                  <c:v>2875</c:v>
                </c:pt>
                <c:pt idx="8">
                  <c:v>2784</c:v>
                </c:pt>
                <c:pt idx="9">
                  <c:v>2587</c:v>
                </c:pt>
                <c:pt idx="10">
                  <c:v>2456</c:v>
                </c:pt>
                <c:pt idx="11">
                  <c:v>2241</c:v>
                </c:pt>
              </c:numCache>
            </c:numRef>
          </c:val>
        </c:ser>
        <c:ser>
          <c:idx val="5"/>
          <c:order val="5"/>
          <c:tx>
            <c:strRef>
              <c:f>barriles!$A$8</c:f>
              <c:strCache>
                <c:ptCount val="1"/>
                <c:pt idx="0">
                  <c:v>Peru</c:v>
                </c:pt>
              </c:strCache>
            </c:strRef>
          </c:tx>
          <c:spPr>
            <a:solidFill>
              <a:schemeClr val="accent6"/>
            </a:solidFill>
            <a:ln>
              <a:noFill/>
            </a:ln>
            <a:effectLst/>
          </c:spPr>
          <c:invertIfNegative val="0"/>
          <c:cat>
            <c:numRef>
              <c:f>barriles!$B$2:$M$2</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barriles!$B$8:$M$8</c:f>
              <c:numCache>
                <c:formatCode>General</c:formatCode>
                <c:ptCount val="12"/>
                <c:pt idx="0">
                  <c:v>118</c:v>
                </c:pt>
                <c:pt idx="1">
                  <c:v>117</c:v>
                </c:pt>
                <c:pt idx="2">
                  <c:v>122</c:v>
                </c:pt>
                <c:pt idx="3">
                  <c:v>147</c:v>
                </c:pt>
                <c:pt idx="4">
                  <c:v>158</c:v>
                </c:pt>
                <c:pt idx="5">
                  <c:v>153</c:v>
                </c:pt>
                <c:pt idx="6">
                  <c:v>154</c:v>
                </c:pt>
                <c:pt idx="7">
                  <c:v>167</c:v>
                </c:pt>
                <c:pt idx="8">
                  <c:v>169</c:v>
                </c:pt>
                <c:pt idx="9">
                  <c:v>145</c:v>
                </c:pt>
                <c:pt idx="10">
                  <c:v>135</c:v>
                </c:pt>
                <c:pt idx="11">
                  <c:v>135</c:v>
                </c:pt>
              </c:numCache>
            </c:numRef>
          </c:val>
        </c:ser>
        <c:ser>
          <c:idx val="6"/>
          <c:order val="6"/>
          <c:tx>
            <c:strRef>
              <c:f>barriles!$A$9</c:f>
              <c:strCache>
                <c:ptCount val="1"/>
                <c:pt idx="0">
                  <c:v>Trinidad</c:v>
                </c:pt>
              </c:strCache>
            </c:strRef>
          </c:tx>
          <c:spPr>
            <a:solidFill>
              <a:schemeClr val="accent1">
                <a:lumMod val="60000"/>
              </a:schemeClr>
            </a:solidFill>
            <a:ln>
              <a:noFill/>
            </a:ln>
            <a:effectLst/>
          </c:spPr>
          <c:invertIfNegative val="0"/>
          <c:cat>
            <c:numRef>
              <c:f>barriles!$B$2:$M$2</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barriles!$B$9:$M$9</c:f>
              <c:numCache>
                <c:formatCode>General</c:formatCode>
                <c:ptCount val="12"/>
                <c:pt idx="0">
                  <c:v>177</c:v>
                </c:pt>
                <c:pt idx="1">
                  <c:v>154</c:v>
                </c:pt>
                <c:pt idx="2">
                  <c:v>152</c:v>
                </c:pt>
                <c:pt idx="3">
                  <c:v>151</c:v>
                </c:pt>
                <c:pt idx="4">
                  <c:v>145</c:v>
                </c:pt>
                <c:pt idx="5">
                  <c:v>137</c:v>
                </c:pt>
                <c:pt idx="6">
                  <c:v>117</c:v>
                </c:pt>
                <c:pt idx="7">
                  <c:v>115</c:v>
                </c:pt>
                <c:pt idx="8">
                  <c:v>114</c:v>
                </c:pt>
                <c:pt idx="9">
                  <c:v>109</c:v>
                </c:pt>
                <c:pt idx="10">
                  <c:v>96</c:v>
                </c:pt>
                <c:pt idx="11">
                  <c:v>92</c:v>
                </c:pt>
              </c:numCache>
            </c:numRef>
          </c:val>
        </c:ser>
        <c:ser>
          <c:idx val="7"/>
          <c:order val="7"/>
          <c:tx>
            <c:strRef>
              <c:f>barriles!$A$10</c:f>
              <c:strCache>
                <c:ptCount val="1"/>
                <c:pt idx="0">
                  <c:v>Venezuelaa</c:v>
                </c:pt>
              </c:strCache>
            </c:strRef>
          </c:tx>
          <c:spPr>
            <a:solidFill>
              <a:schemeClr val="accent2">
                <a:lumMod val="60000"/>
              </a:schemeClr>
            </a:solidFill>
            <a:ln>
              <a:noFill/>
            </a:ln>
            <a:effectLst/>
          </c:spPr>
          <c:invertIfNegative val="0"/>
          <c:cat>
            <c:numRef>
              <c:f>barriles!$B$2:$M$2</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barriles!$B$10:$M$10</c:f>
              <c:numCache>
                <c:formatCode>#,##0</c:formatCode>
                <c:ptCount val="12"/>
                <c:pt idx="0">
                  <c:v>3340</c:v>
                </c:pt>
                <c:pt idx="1">
                  <c:v>3233</c:v>
                </c:pt>
                <c:pt idx="2">
                  <c:v>3222</c:v>
                </c:pt>
                <c:pt idx="3">
                  <c:v>3042</c:v>
                </c:pt>
                <c:pt idx="4">
                  <c:v>2842</c:v>
                </c:pt>
                <c:pt idx="5">
                  <c:v>2755</c:v>
                </c:pt>
                <c:pt idx="6">
                  <c:v>2704</c:v>
                </c:pt>
                <c:pt idx="7">
                  <c:v>2680</c:v>
                </c:pt>
                <c:pt idx="8">
                  <c:v>2692</c:v>
                </c:pt>
                <c:pt idx="9">
                  <c:v>2644</c:v>
                </c:pt>
                <c:pt idx="10">
                  <c:v>2410</c:v>
                </c:pt>
                <c:pt idx="11">
                  <c:v>2149</c:v>
                </c:pt>
              </c:numCache>
            </c:numRef>
          </c:val>
        </c:ser>
        <c:ser>
          <c:idx val="8"/>
          <c:order val="8"/>
          <c:tx>
            <c:strRef>
              <c:f>barriles!$A$11</c:f>
              <c:strCache>
                <c:ptCount val="1"/>
                <c:pt idx="0">
                  <c:v>Other</c:v>
                </c:pt>
              </c:strCache>
            </c:strRef>
          </c:tx>
          <c:spPr>
            <a:solidFill>
              <a:schemeClr val="accent3">
                <a:lumMod val="60000"/>
              </a:schemeClr>
            </a:solidFill>
            <a:ln>
              <a:noFill/>
            </a:ln>
            <a:effectLst/>
          </c:spPr>
          <c:invertIfNegative val="0"/>
          <c:cat>
            <c:numRef>
              <c:f>barriles!$B$2:$M$2</c:f>
              <c:numCache>
                <c:formatCode>General</c:formatCode>
                <c:ptCount val="12"/>
                <c:pt idx="0">
                  <c:v>2006</c:v>
                </c:pt>
                <c:pt idx="1">
                  <c:v>2007</c:v>
                </c:pt>
                <c:pt idx="2">
                  <c:v>2008</c:v>
                </c:pt>
                <c:pt idx="3">
                  <c:v>2009</c:v>
                </c:pt>
                <c:pt idx="4">
                  <c:v>2010</c:v>
                </c:pt>
                <c:pt idx="5">
                  <c:v>2011</c:v>
                </c:pt>
                <c:pt idx="6">
                  <c:v>2012</c:v>
                </c:pt>
                <c:pt idx="7">
                  <c:v>2013</c:v>
                </c:pt>
                <c:pt idx="8">
                  <c:v>2014</c:v>
                </c:pt>
                <c:pt idx="9">
                  <c:v>2015</c:v>
                </c:pt>
                <c:pt idx="10">
                  <c:v>2016</c:v>
                </c:pt>
                <c:pt idx="11">
                  <c:v>2017</c:v>
                </c:pt>
              </c:numCache>
            </c:numRef>
          </c:cat>
          <c:val>
            <c:numRef>
              <c:f>barriles!$B$11:$M$11</c:f>
              <c:numCache>
                <c:formatCode>General</c:formatCode>
                <c:ptCount val="12"/>
                <c:pt idx="0">
                  <c:v>138</c:v>
                </c:pt>
                <c:pt idx="1">
                  <c:v>139</c:v>
                </c:pt>
                <c:pt idx="2">
                  <c:v>138</c:v>
                </c:pt>
                <c:pt idx="3">
                  <c:v>129</c:v>
                </c:pt>
                <c:pt idx="4">
                  <c:v>134</c:v>
                </c:pt>
                <c:pt idx="5">
                  <c:v>137</c:v>
                </c:pt>
                <c:pt idx="6">
                  <c:v>143</c:v>
                </c:pt>
                <c:pt idx="7">
                  <c:v>148</c:v>
                </c:pt>
                <c:pt idx="8">
                  <c:v>154</c:v>
                </c:pt>
                <c:pt idx="9">
                  <c:v>149</c:v>
                </c:pt>
                <c:pt idx="10">
                  <c:v>138</c:v>
                </c:pt>
                <c:pt idx="11">
                  <c:v>95</c:v>
                </c:pt>
              </c:numCache>
            </c:numRef>
          </c:val>
        </c:ser>
        <c:dLbls>
          <c:showLegendKey val="0"/>
          <c:showVal val="0"/>
          <c:showCatName val="0"/>
          <c:showSerName val="0"/>
          <c:showPercent val="0"/>
          <c:showBubbleSize val="0"/>
        </c:dLbls>
        <c:gapWidth val="219"/>
        <c:overlap val="-27"/>
        <c:axId val="451993984"/>
        <c:axId val="451988888"/>
      </c:barChart>
      <c:catAx>
        <c:axId val="451993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988888"/>
        <c:crosses val="autoZero"/>
        <c:auto val="1"/>
        <c:lblAlgn val="ctr"/>
        <c:lblOffset val="100"/>
        <c:noMultiLvlLbl val="0"/>
      </c:catAx>
      <c:valAx>
        <c:axId val="451988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thousands of barrels per day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9939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pozos!$A$3</c:f>
              <c:strCache>
                <c:ptCount val="1"/>
                <c:pt idx="0">
                  <c:v>Argentina</c:v>
                </c:pt>
              </c:strCache>
            </c:strRef>
          </c:tx>
          <c:spPr>
            <a:solidFill>
              <a:schemeClr val="accent1"/>
            </a:solidFill>
            <a:ln>
              <a:noFill/>
            </a:ln>
            <a:effectLst/>
          </c:spPr>
          <c:invertIfNegative val="0"/>
          <c:cat>
            <c:numRef>
              <c:f>pozos!$B$2:$G$2</c:f>
              <c:numCache>
                <c:formatCode>General</c:formatCode>
                <c:ptCount val="6"/>
                <c:pt idx="0">
                  <c:v>2012</c:v>
                </c:pt>
                <c:pt idx="1">
                  <c:v>2013</c:v>
                </c:pt>
                <c:pt idx="2">
                  <c:v>2014</c:v>
                </c:pt>
                <c:pt idx="3">
                  <c:v>2015</c:v>
                </c:pt>
                <c:pt idx="4">
                  <c:v>2016</c:v>
                </c:pt>
                <c:pt idx="5">
                  <c:v>2017</c:v>
                </c:pt>
              </c:numCache>
            </c:numRef>
          </c:cat>
          <c:val>
            <c:numRef>
              <c:f>pozos!$B$3:$G$3</c:f>
              <c:numCache>
                <c:formatCode>General</c:formatCode>
                <c:ptCount val="6"/>
                <c:pt idx="0" formatCode="#,##0">
                  <c:v>1464</c:v>
                </c:pt>
                <c:pt idx="1">
                  <c:v>987</c:v>
                </c:pt>
                <c:pt idx="2" formatCode="#,##0">
                  <c:v>1239</c:v>
                </c:pt>
                <c:pt idx="3" formatCode="#,##0">
                  <c:v>1261</c:v>
                </c:pt>
                <c:pt idx="4">
                  <c:v>817</c:v>
                </c:pt>
                <c:pt idx="5">
                  <c:v>739</c:v>
                </c:pt>
              </c:numCache>
            </c:numRef>
          </c:val>
        </c:ser>
        <c:ser>
          <c:idx val="1"/>
          <c:order val="1"/>
          <c:tx>
            <c:strRef>
              <c:f>pozos!$A$4</c:f>
              <c:strCache>
                <c:ptCount val="1"/>
                <c:pt idx="0">
                  <c:v>Brazil</c:v>
                </c:pt>
              </c:strCache>
            </c:strRef>
          </c:tx>
          <c:spPr>
            <a:solidFill>
              <a:schemeClr val="accent2"/>
            </a:solidFill>
            <a:ln>
              <a:noFill/>
            </a:ln>
            <a:effectLst/>
          </c:spPr>
          <c:invertIfNegative val="0"/>
          <c:cat>
            <c:numRef>
              <c:f>pozos!$B$2:$G$2</c:f>
              <c:numCache>
                <c:formatCode>General</c:formatCode>
                <c:ptCount val="6"/>
                <c:pt idx="0">
                  <c:v>2012</c:v>
                </c:pt>
                <c:pt idx="1">
                  <c:v>2013</c:v>
                </c:pt>
                <c:pt idx="2">
                  <c:v>2014</c:v>
                </c:pt>
                <c:pt idx="3">
                  <c:v>2015</c:v>
                </c:pt>
                <c:pt idx="4">
                  <c:v>2016</c:v>
                </c:pt>
                <c:pt idx="5">
                  <c:v>2017</c:v>
                </c:pt>
              </c:numCache>
            </c:numRef>
          </c:cat>
          <c:val>
            <c:numRef>
              <c:f>pozos!$B$4:$G$4</c:f>
              <c:numCache>
                <c:formatCode>General</c:formatCode>
                <c:ptCount val="6"/>
                <c:pt idx="0">
                  <c:v>823</c:v>
                </c:pt>
                <c:pt idx="1">
                  <c:v>753</c:v>
                </c:pt>
                <c:pt idx="2">
                  <c:v>552</c:v>
                </c:pt>
                <c:pt idx="3">
                  <c:v>484</c:v>
                </c:pt>
                <c:pt idx="4">
                  <c:v>233</c:v>
                </c:pt>
                <c:pt idx="5">
                  <c:v>183</c:v>
                </c:pt>
              </c:numCache>
            </c:numRef>
          </c:val>
        </c:ser>
        <c:ser>
          <c:idx val="2"/>
          <c:order val="2"/>
          <c:tx>
            <c:strRef>
              <c:f>pozos!$A$5</c:f>
              <c:strCache>
                <c:ptCount val="1"/>
                <c:pt idx="0">
                  <c:v>Colombia</c:v>
                </c:pt>
              </c:strCache>
            </c:strRef>
          </c:tx>
          <c:spPr>
            <a:solidFill>
              <a:schemeClr val="accent3"/>
            </a:solidFill>
            <a:ln>
              <a:noFill/>
            </a:ln>
            <a:effectLst/>
          </c:spPr>
          <c:invertIfNegative val="0"/>
          <c:cat>
            <c:numRef>
              <c:f>pozos!$B$2:$G$2</c:f>
              <c:numCache>
                <c:formatCode>General</c:formatCode>
                <c:ptCount val="6"/>
                <c:pt idx="0">
                  <c:v>2012</c:v>
                </c:pt>
                <c:pt idx="1">
                  <c:v>2013</c:v>
                </c:pt>
                <c:pt idx="2">
                  <c:v>2014</c:v>
                </c:pt>
                <c:pt idx="3">
                  <c:v>2015</c:v>
                </c:pt>
                <c:pt idx="4">
                  <c:v>2016</c:v>
                </c:pt>
                <c:pt idx="5">
                  <c:v>2017</c:v>
                </c:pt>
              </c:numCache>
            </c:numRef>
          </c:cat>
          <c:val>
            <c:numRef>
              <c:f>pozos!$B$5:$G$5</c:f>
              <c:numCache>
                <c:formatCode>General</c:formatCode>
                <c:ptCount val="6"/>
                <c:pt idx="0">
                  <c:v>855</c:v>
                </c:pt>
                <c:pt idx="1">
                  <c:v>510</c:v>
                </c:pt>
                <c:pt idx="2">
                  <c:v>518</c:v>
                </c:pt>
                <c:pt idx="3">
                  <c:v>303</c:v>
                </c:pt>
                <c:pt idx="4">
                  <c:v>99</c:v>
                </c:pt>
                <c:pt idx="5">
                  <c:v>259</c:v>
                </c:pt>
              </c:numCache>
            </c:numRef>
          </c:val>
        </c:ser>
        <c:ser>
          <c:idx val="3"/>
          <c:order val="3"/>
          <c:tx>
            <c:strRef>
              <c:f>pozos!$A$6</c:f>
              <c:strCache>
                <c:ptCount val="1"/>
                <c:pt idx="0">
                  <c:v>Ecuador</c:v>
                </c:pt>
              </c:strCache>
            </c:strRef>
          </c:tx>
          <c:spPr>
            <a:solidFill>
              <a:schemeClr val="accent4"/>
            </a:solidFill>
            <a:ln>
              <a:noFill/>
            </a:ln>
            <a:effectLst/>
          </c:spPr>
          <c:invertIfNegative val="0"/>
          <c:cat>
            <c:numRef>
              <c:f>pozos!$B$2:$G$2</c:f>
              <c:numCache>
                <c:formatCode>General</c:formatCode>
                <c:ptCount val="6"/>
                <c:pt idx="0">
                  <c:v>2012</c:v>
                </c:pt>
                <c:pt idx="1">
                  <c:v>2013</c:v>
                </c:pt>
                <c:pt idx="2">
                  <c:v>2014</c:v>
                </c:pt>
                <c:pt idx="3">
                  <c:v>2015</c:v>
                </c:pt>
                <c:pt idx="4">
                  <c:v>2016</c:v>
                </c:pt>
                <c:pt idx="5">
                  <c:v>2017</c:v>
                </c:pt>
              </c:numCache>
            </c:numRef>
          </c:cat>
          <c:val>
            <c:numRef>
              <c:f>pozos!$B$6:$G$6</c:f>
              <c:numCache>
                <c:formatCode>General</c:formatCode>
                <c:ptCount val="6"/>
                <c:pt idx="0">
                  <c:v>290</c:v>
                </c:pt>
                <c:pt idx="1">
                  <c:v>314</c:v>
                </c:pt>
                <c:pt idx="2">
                  <c:v>288</c:v>
                </c:pt>
                <c:pt idx="3">
                  <c:v>145</c:v>
                </c:pt>
                <c:pt idx="4">
                  <c:v>50</c:v>
                </c:pt>
                <c:pt idx="5">
                  <c:v>76</c:v>
                </c:pt>
              </c:numCache>
            </c:numRef>
          </c:val>
        </c:ser>
        <c:ser>
          <c:idx val="4"/>
          <c:order val="4"/>
          <c:tx>
            <c:strRef>
              <c:f>pozos!$A$7</c:f>
              <c:strCache>
                <c:ptCount val="1"/>
                <c:pt idx="0">
                  <c:v>Mexico</c:v>
                </c:pt>
              </c:strCache>
            </c:strRef>
          </c:tx>
          <c:spPr>
            <a:solidFill>
              <a:schemeClr val="accent5"/>
            </a:solidFill>
            <a:ln>
              <a:noFill/>
            </a:ln>
            <a:effectLst/>
          </c:spPr>
          <c:invertIfNegative val="0"/>
          <c:cat>
            <c:numRef>
              <c:f>pozos!$B$2:$G$2</c:f>
              <c:numCache>
                <c:formatCode>General</c:formatCode>
                <c:ptCount val="6"/>
                <c:pt idx="0">
                  <c:v>2012</c:v>
                </c:pt>
                <c:pt idx="1">
                  <c:v>2013</c:v>
                </c:pt>
                <c:pt idx="2">
                  <c:v>2014</c:v>
                </c:pt>
                <c:pt idx="3">
                  <c:v>2015</c:v>
                </c:pt>
                <c:pt idx="4">
                  <c:v>2016</c:v>
                </c:pt>
                <c:pt idx="5">
                  <c:v>2017</c:v>
                </c:pt>
              </c:numCache>
            </c:numRef>
          </c:cat>
          <c:val>
            <c:numRef>
              <c:f>pozos!$B$7:$G$7</c:f>
              <c:numCache>
                <c:formatCode>#,##0</c:formatCode>
                <c:ptCount val="6"/>
                <c:pt idx="0">
                  <c:v>1248</c:v>
                </c:pt>
                <c:pt idx="1">
                  <c:v>1270</c:v>
                </c:pt>
                <c:pt idx="2">
                  <c:v>1027</c:v>
                </c:pt>
                <c:pt idx="3" formatCode="General">
                  <c:v>621</c:v>
                </c:pt>
                <c:pt idx="4" formatCode="General">
                  <c:v>306</c:v>
                </c:pt>
                <c:pt idx="5" formatCode="General">
                  <c:v>194</c:v>
                </c:pt>
              </c:numCache>
            </c:numRef>
          </c:val>
        </c:ser>
        <c:ser>
          <c:idx val="5"/>
          <c:order val="5"/>
          <c:tx>
            <c:strRef>
              <c:f>pozos!$A$8</c:f>
              <c:strCache>
                <c:ptCount val="1"/>
                <c:pt idx="0">
                  <c:v>Trinidad</c:v>
                </c:pt>
              </c:strCache>
            </c:strRef>
          </c:tx>
          <c:spPr>
            <a:solidFill>
              <a:schemeClr val="accent6"/>
            </a:solidFill>
            <a:ln>
              <a:noFill/>
            </a:ln>
            <a:effectLst/>
          </c:spPr>
          <c:invertIfNegative val="0"/>
          <c:cat>
            <c:numRef>
              <c:f>pozos!$B$2:$G$2</c:f>
              <c:numCache>
                <c:formatCode>General</c:formatCode>
                <c:ptCount val="6"/>
                <c:pt idx="0">
                  <c:v>2012</c:v>
                </c:pt>
                <c:pt idx="1">
                  <c:v>2013</c:v>
                </c:pt>
                <c:pt idx="2">
                  <c:v>2014</c:v>
                </c:pt>
                <c:pt idx="3">
                  <c:v>2015</c:v>
                </c:pt>
                <c:pt idx="4">
                  <c:v>2016</c:v>
                </c:pt>
                <c:pt idx="5">
                  <c:v>2017</c:v>
                </c:pt>
              </c:numCache>
            </c:numRef>
          </c:cat>
          <c:val>
            <c:numRef>
              <c:f>pozos!$B$8:$G$8</c:f>
              <c:numCache>
                <c:formatCode>General</c:formatCode>
                <c:ptCount val="6"/>
                <c:pt idx="0">
                  <c:v>95</c:v>
                </c:pt>
                <c:pt idx="1">
                  <c:v>40</c:v>
                </c:pt>
                <c:pt idx="2">
                  <c:v>36</c:v>
                </c:pt>
                <c:pt idx="3">
                  <c:v>64</c:v>
                </c:pt>
                <c:pt idx="4">
                  <c:v>55</c:v>
                </c:pt>
                <c:pt idx="5">
                  <c:v>73</c:v>
                </c:pt>
              </c:numCache>
            </c:numRef>
          </c:val>
        </c:ser>
        <c:ser>
          <c:idx val="6"/>
          <c:order val="6"/>
          <c:tx>
            <c:strRef>
              <c:f>pozos!$A$9</c:f>
              <c:strCache>
                <c:ptCount val="1"/>
                <c:pt idx="0">
                  <c:v>Venezuela</c:v>
                </c:pt>
              </c:strCache>
            </c:strRef>
          </c:tx>
          <c:spPr>
            <a:solidFill>
              <a:schemeClr val="accent1">
                <a:lumMod val="60000"/>
              </a:schemeClr>
            </a:solidFill>
            <a:ln>
              <a:noFill/>
            </a:ln>
            <a:effectLst/>
          </c:spPr>
          <c:invertIfNegative val="0"/>
          <c:cat>
            <c:numRef>
              <c:f>pozos!$B$2:$G$2</c:f>
              <c:numCache>
                <c:formatCode>General</c:formatCode>
                <c:ptCount val="6"/>
                <c:pt idx="0">
                  <c:v>2012</c:v>
                </c:pt>
                <c:pt idx="1">
                  <c:v>2013</c:v>
                </c:pt>
                <c:pt idx="2">
                  <c:v>2014</c:v>
                </c:pt>
                <c:pt idx="3">
                  <c:v>2015</c:v>
                </c:pt>
                <c:pt idx="4">
                  <c:v>2016</c:v>
                </c:pt>
                <c:pt idx="5">
                  <c:v>2017</c:v>
                </c:pt>
              </c:numCache>
            </c:numRef>
          </c:cat>
          <c:val>
            <c:numRef>
              <c:f>pozos!$B$9:$G$9</c:f>
              <c:numCache>
                <c:formatCode>General</c:formatCode>
                <c:ptCount val="6"/>
                <c:pt idx="0" formatCode="#,##0">
                  <c:v>1029</c:v>
                </c:pt>
                <c:pt idx="1">
                  <c:v>944</c:v>
                </c:pt>
                <c:pt idx="2">
                  <c:v>885</c:v>
                </c:pt>
                <c:pt idx="3">
                  <c:v>813</c:v>
                </c:pt>
                <c:pt idx="4">
                  <c:v>694</c:v>
                </c:pt>
                <c:pt idx="5">
                  <c:v>589</c:v>
                </c:pt>
              </c:numCache>
            </c:numRef>
          </c:val>
        </c:ser>
        <c:ser>
          <c:idx val="7"/>
          <c:order val="7"/>
          <c:tx>
            <c:strRef>
              <c:f>pozos!$A$10</c:f>
              <c:strCache>
                <c:ptCount val="1"/>
                <c:pt idx="0">
                  <c:v>Other</c:v>
                </c:pt>
              </c:strCache>
            </c:strRef>
          </c:tx>
          <c:spPr>
            <a:solidFill>
              <a:schemeClr val="accent2">
                <a:lumMod val="60000"/>
              </a:schemeClr>
            </a:solidFill>
            <a:ln>
              <a:noFill/>
            </a:ln>
            <a:effectLst/>
          </c:spPr>
          <c:invertIfNegative val="0"/>
          <c:cat>
            <c:numRef>
              <c:f>pozos!$B$2:$G$2</c:f>
              <c:numCache>
                <c:formatCode>General</c:formatCode>
                <c:ptCount val="6"/>
                <c:pt idx="0">
                  <c:v>2012</c:v>
                </c:pt>
                <c:pt idx="1">
                  <c:v>2013</c:v>
                </c:pt>
                <c:pt idx="2">
                  <c:v>2014</c:v>
                </c:pt>
                <c:pt idx="3">
                  <c:v>2015</c:v>
                </c:pt>
                <c:pt idx="4">
                  <c:v>2016</c:v>
                </c:pt>
                <c:pt idx="5">
                  <c:v>2017</c:v>
                </c:pt>
              </c:numCache>
            </c:numRef>
          </c:cat>
          <c:val>
            <c:numRef>
              <c:f>pozos!$B$10:$G$10</c:f>
              <c:numCache>
                <c:formatCode>General</c:formatCode>
                <c:ptCount val="6"/>
                <c:pt idx="0">
                  <c:v>136</c:v>
                </c:pt>
                <c:pt idx="1">
                  <c:v>205</c:v>
                </c:pt>
                <c:pt idx="2">
                  <c:v>223</c:v>
                </c:pt>
                <c:pt idx="3">
                  <c:v>133</c:v>
                </c:pt>
                <c:pt idx="4">
                  <c:v>123</c:v>
                </c:pt>
                <c:pt idx="5">
                  <c:v>93</c:v>
                </c:pt>
              </c:numCache>
            </c:numRef>
          </c:val>
        </c:ser>
        <c:dLbls>
          <c:showLegendKey val="0"/>
          <c:showVal val="0"/>
          <c:showCatName val="0"/>
          <c:showSerName val="0"/>
          <c:showPercent val="0"/>
          <c:showBubbleSize val="0"/>
        </c:dLbls>
        <c:gapWidth val="150"/>
        <c:axId val="453747136"/>
        <c:axId val="453752624"/>
      </c:barChart>
      <c:catAx>
        <c:axId val="4537471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3752624"/>
        <c:crosses val="autoZero"/>
        <c:auto val="1"/>
        <c:lblAlgn val="ctr"/>
        <c:lblOffset val="100"/>
        <c:noMultiLvlLbl val="0"/>
      </c:catAx>
      <c:valAx>
        <c:axId val="453752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wells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37471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178858710248361E-2"/>
          <c:y val="0.22256131627465223"/>
          <c:w val="0.49013115894491677"/>
          <c:h val="0.77743868372534775"/>
        </c:manualLayout>
      </c:layout>
      <c:pieChart>
        <c:varyColors val="1"/>
        <c:ser>
          <c:idx val="0"/>
          <c:order val="0"/>
          <c:tx>
            <c:strRef>
              <c:f>'Drilling fluids'!$A$2</c:f>
              <c:strCache>
                <c:ptCount val="1"/>
                <c:pt idx="0">
                  <c:v>Water-based fluids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'Drilling fluids'!$A$3:$A$9</c:f>
              <c:strCache>
                <c:ptCount val="7"/>
                <c:pt idx="0">
                  <c:v>Carboxymethylcellulose</c:v>
                </c:pt>
                <c:pt idx="1">
                  <c:v>Polyacrylamide shale inhibitor</c:v>
                </c:pt>
                <c:pt idx="2">
                  <c:v>Polyacrylates</c:v>
                </c:pt>
                <c:pt idx="3">
                  <c:v>Other polyglycols</c:v>
                </c:pt>
                <c:pt idx="4">
                  <c:v>Polyglycol shale inhibitor</c:v>
                </c:pt>
                <c:pt idx="5">
                  <c:v>Corrosion inhibitor</c:v>
                </c:pt>
                <c:pt idx="6">
                  <c:v>Lubricants</c:v>
                </c:pt>
              </c:strCache>
            </c:strRef>
          </c:cat>
          <c:val>
            <c:numRef>
              <c:f>'Drilling fluids'!$B$3:$B$9</c:f>
              <c:numCache>
                <c:formatCode>General</c:formatCode>
                <c:ptCount val="7"/>
                <c:pt idx="0">
                  <c:v>10.4</c:v>
                </c:pt>
                <c:pt idx="1">
                  <c:v>9.6999999999999993</c:v>
                </c:pt>
                <c:pt idx="2">
                  <c:v>4.3</c:v>
                </c:pt>
                <c:pt idx="3">
                  <c:v>2.4</c:v>
                </c:pt>
                <c:pt idx="4">
                  <c:v>1.4</c:v>
                </c:pt>
                <c:pt idx="5">
                  <c:v>0.5</c:v>
                </c:pt>
                <c:pt idx="6">
                  <c:v>0.7</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rtl="0">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243460192475942"/>
          <c:y val="0.22453703703703703"/>
          <c:w val="0.46388888888888891"/>
          <c:h val="0.77314814814814814"/>
        </c:manualLayout>
      </c:layout>
      <c:pieChart>
        <c:varyColors val="1"/>
        <c:ser>
          <c:idx val="0"/>
          <c:order val="0"/>
          <c:tx>
            <c:strRef>
              <c:f>'Drilling fluids'!$D$2</c:f>
              <c:strCache>
                <c:ptCount val="1"/>
                <c:pt idx="0">
                  <c:v>Oil-based fluids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'Drilling fluids'!$D$3:$D$7</c:f>
              <c:strCache>
                <c:ptCount val="5"/>
                <c:pt idx="0">
                  <c:v>Organophilic clays</c:v>
                </c:pt>
                <c:pt idx="1">
                  <c:v>Emulsifier</c:v>
                </c:pt>
                <c:pt idx="2">
                  <c:v>Emulsifier solvent DPME</c:v>
                </c:pt>
                <c:pt idx="3">
                  <c:v>Gilsonite</c:v>
                </c:pt>
                <c:pt idx="4">
                  <c:v>Corrosion inhibitor</c:v>
                </c:pt>
              </c:strCache>
            </c:strRef>
          </c:cat>
          <c:val>
            <c:numRef>
              <c:f>'Drilling fluids'!$E$3:$E$7</c:f>
              <c:numCache>
                <c:formatCode>General</c:formatCode>
                <c:ptCount val="5"/>
                <c:pt idx="0">
                  <c:v>4.0999999999999996</c:v>
                </c:pt>
                <c:pt idx="1">
                  <c:v>2.9</c:v>
                </c:pt>
                <c:pt idx="2">
                  <c:v>2</c:v>
                </c:pt>
                <c:pt idx="3">
                  <c:v>0.4</c:v>
                </c:pt>
                <c:pt idx="4">
                  <c:v>0.1</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'Cementing and Stimlation'!$A$9</c:f>
              <c:strCache>
                <c:ptCount val="1"/>
                <c:pt idx="0">
                  <c:v>Cementing</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('Cementing and Stimlation'!$A$9,'Cementing and Stimlation'!$A$10:$A$11)</c:f>
              <c:strCache>
                <c:ptCount val="3"/>
                <c:pt idx="0">
                  <c:v>Cementing</c:v>
                </c:pt>
                <c:pt idx="1">
                  <c:v>Acidizing</c:v>
                </c:pt>
                <c:pt idx="2">
                  <c:v>Fracturinga</c:v>
                </c:pt>
              </c:strCache>
            </c:strRef>
          </c:cat>
          <c:val>
            <c:numRef>
              <c:f>('Cementing and Stimlation'!$G$9,'Cementing and Stimlation'!$G$10:$G$11)</c:f>
              <c:numCache>
                <c:formatCode>General</c:formatCode>
                <c:ptCount val="3"/>
                <c:pt idx="0">
                  <c:v>72</c:v>
                </c:pt>
                <c:pt idx="1">
                  <c:v>88</c:v>
                </c:pt>
                <c:pt idx="2">
                  <c:v>101</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9893681523097606E-2"/>
          <c:y val="0.1913992868310882"/>
          <c:w val="0.43289960629921259"/>
          <c:h val="0.76675945027166803"/>
        </c:manualLayout>
      </c:layout>
      <c:pieChart>
        <c:varyColors val="1"/>
        <c:ser>
          <c:idx val="0"/>
          <c:order val="0"/>
          <c:tx>
            <c:strRef>
              <c:f>'Cementing and Stimlation'!$A$15:$E$15</c:f>
              <c:strCache>
                <c:ptCount val="1"/>
                <c:pt idx="0">
                  <c:v>Latin American consumption of acidizing chemicals(millions of dollars)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'Cementing and Stimlation'!$A$21:$A$26</c:f>
              <c:strCache>
                <c:ptCount val="6"/>
                <c:pt idx="0">
                  <c:v>Acids: Hydrochloric acid, ammonium bifluoride</c:v>
                </c:pt>
                <c:pt idx="1">
                  <c:v>Corrosion inhibitors: Acetylenic alcohols, imidazolines, amines</c:v>
                </c:pt>
                <c:pt idx="2">
                  <c:v>Clay stabilizers: Hydroxy alumina, zirconium oxychloride, polymeric amines, sodium chloride, potassium chloride</c:v>
                </c:pt>
                <c:pt idx="3">
                  <c:v>Viscosifiers: Polyacrylamides, guar gum</c:v>
                </c:pt>
                <c:pt idx="4">
                  <c:v>Friction reducers: Polyacrylamides</c:v>
                </c:pt>
                <c:pt idx="5">
                  <c:v>Other: Ethoxylated alkylphenols, graded naphthalene, benzoic acid, nitrogen, oil-dispersible surfactants</c:v>
                </c:pt>
              </c:strCache>
            </c:strRef>
          </c:cat>
          <c:val>
            <c:numRef>
              <c:f>'Cementing and Stimlation'!$E$21:$E$26</c:f>
              <c:numCache>
                <c:formatCode>General</c:formatCode>
                <c:ptCount val="6"/>
                <c:pt idx="0">
                  <c:v>43</c:v>
                </c:pt>
                <c:pt idx="1">
                  <c:v>13</c:v>
                </c:pt>
                <c:pt idx="2">
                  <c:v>11</c:v>
                </c:pt>
                <c:pt idx="3">
                  <c:v>7</c:v>
                </c:pt>
                <c:pt idx="4">
                  <c:v>6</c:v>
                </c:pt>
                <c:pt idx="5">
                  <c:v>8</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51167545630121181"/>
          <c:y val="0.11037373617524383"/>
          <c:w val="0.46878040244969377"/>
          <c:h val="0.82552139117010226"/>
        </c:manualLayout>
      </c:layout>
      <c:overlay val="0"/>
      <c:spPr>
        <a:noFill/>
        <a:ln>
          <a:noFill/>
        </a:ln>
        <a:effectLst/>
      </c:spPr>
      <c:txPr>
        <a:bodyPr rot="0" spcFirstLastPara="1" vertOverflow="ellipsis" vert="horz" wrap="square" anchor="ctr" anchorCtr="1"/>
        <a:lstStyle/>
        <a:p>
          <a:pPr rtl="0">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7"/>
          </a:xfrm>
          <a:prstGeom prst="rect">
            <a:avLst/>
          </a:prstGeom>
        </p:spPr>
        <p:txBody>
          <a:bodyPr vert="horz" lIns="92487" tIns="46244" rIns="92487" bIns="46244" rtlCol="0"/>
          <a:lstStyle>
            <a:lvl1pPr algn="l">
              <a:defRPr sz="1200"/>
            </a:lvl1pPr>
          </a:lstStyle>
          <a:p>
            <a:endParaRPr lang="en-US" dirty="0"/>
          </a:p>
        </p:txBody>
      </p:sp>
      <p:sp>
        <p:nvSpPr>
          <p:cNvPr id="3" name="Date Placeholder 2"/>
          <p:cNvSpPr>
            <a:spLocks noGrp="1"/>
          </p:cNvSpPr>
          <p:nvPr>
            <p:ph type="dt" sz="quarter" idx="1"/>
          </p:nvPr>
        </p:nvSpPr>
        <p:spPr>
          <a:xfrm>
            <a:off x="3936768" y="0"/>
            <a:ext cx="3011699" cy="463407"/>
          </a:xfrm>
          <a:prstGeom prst="rect">
            <a:avLst/>
          </a:prstGeom>
        </p:spPr>
        <p:txBody>
          <a:bodyPr vert="horz" lIns="92487" tIns="46244" rIns="92487" bIns="46244" rtlCol="0"/>
          <a:lstStyle>
            <a:lvl1pPr algn="r">
              <a:defRPr sz="1200"/>
            </a:lvl1pPr>
          </a:lstStyle>
          <a:p>
            <a:fld id="{D63D5444-F62C-42C3-A75A-D9DBA807730F}" type="datetimeFigureOut">
              <a:rPr lang="en-US" smtClean="0"/>
              <a:pPr/>
              <a:t>10/24/2019</a:t>
            </a:fld>
            <a:endParaRPr lang="en-US" dirty="0"/>
          </a:p>
        </p:txBody>
      </p:sp>
      <p:sp>
        <p:nvSpPr>
          <p:cNvPr id="4" name="Footer Placeholder 3"/>
          <p:cNvSpPr>
            <a:spLocks noGrp="1"/>
          </p:cNvSpPr>
          <p:nvPr>
            <p:ph type="ftr" sz="quarter" idx="2"/>
          </p:nvPr>
        </p:nvSpPr>
        <p:spPr>
          <a:xfrm>
            <a:off x="0" y="8772669"/>
            <a:ext cx="3011699" cy="463406"/>
          </a:xfrm>
          <a:prstGeom prst="rect">
            <a:avLst/>
          </a:prstGeom>
        </p:spPr>
        <p:txBody>
          <a:bodyPr vert="horz" lIns="92487" tIns="46244" rIns="92487" bIns="4624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6768" y="8772669"/>
            <a:ext cx="3011699" cy="463406"/>
          </a:xfrm>
          <a:prstGeom prst="rect">
            <a:avLst/>
          </a:prstGeom>
        </p:spPr>
        <p:txBody>
          <a:bodyPr vert="horz" lIns="92487" tIns="46244" rIns="92487" bIns="46244" rtlCol="0" anchor="b"/>
          <a:lstStyle>
            <a:lvl1pPr algn="r">
              <a:defRPr sz="1200"/>
            </a:lvl1pPr>
          </a:lstStyle>
          <a:p>
            <a:fld id="{84A4F617-7A30-41D4-AB86-5D833C98E18B}" type="slidenum">
              <a:rPr lang="en-US" smtClean="0"/>
              <a:pPr/>
              <a:t>‹Nº›</a:t>
            </a:fld>
            <a:endParaRPr lang="en-US" dirty="0"/>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7"/>
          </a:xfrm>
          <a:prstGeom prst="rect">
            <a:avLst/>
          </a:prstGeom>
        </p:spPr>
        <p:txBody>
          <a:bodyPr vert="horz" lIns="92487" tIns="46244" rIns="92487" bIns="46244"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7"/>
          </a:xfrm>
          <a:prstGeom prst="rect">
            <a:avLst/>
          </a:prstGeom>
        </p:spPr>
        <p:txBody>
          <a:bodyPr vert="horz" lIns="92487" tIns="46244" rIns="92487" bIns="46244" rtlCol="0"/>
          <a:lstStyle>
            <a:lvl1pPr algn="r">
              <a:defRPr sz="1200"/>
            </a:lvl1pPr>
          </a:lstStyle>
          <a:p>
            <a:fld id="{12CAA1FA-7B6A-47D2-8D61-F225D71B51FF}" type="datetimeFigureOut">
              <a:rPr lang="en-US" smtClean="0"/>
              <a:pPr/>
              <a:t>10/24/2019</a:t>
            </a:fld>
            <a:endParaRPr lang="en-US" dirty="0"/>
          </a:p>
        </p:txBody>
      </p:sp>
      <p:sp>
        <p:nvSpPr>
          <p:cNvPr id="4" name="Slide Image Placeholder 3"/>
          <p:cNvSpPr>
            <a:spLocks noGrp="1" noRot="1" noChangeAspect="1"/>
          </p:cNvSpPr>
          <p:nvPr>
            <p:ph type="sldImg" idx="2"/>
          </p:nvPr>
        </p:nvSpPr>
        <p:spPr>
          <a:xfrm>
            <a:off x="1398588" y="1154113"/>
            <a:ext cx="4152900" cy="3116262"/>
          </a:xfrm>
          <a:prstGeom prst="rect">
            <a:avLst/>
          </a:prstGeom>
          <a:noFill/>
          <a:ln w="12700">
            <a:solidFill>
              <a:prstClr val="black"/>
            </a:solidFill>
          </a:ln>
        </p:spPr>
        <p:txBody>
          <a:bodyPr vert="horz" lIns="92487" tIns="46244" rIns="92487" bIns="46244"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6"/>
          </a:xfrm>
          <a:prstGeom prst="rect">
            <a:avLst/>
          </a:prstGeom>
        </p:spPr>
        <p:txBody>
          <a:bodyPr vert="horz" lIns="92487" tIns="46244" rIns="92487" bIns="4624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6"/>
          </a:xfrm>
          <a:prstGeom prst="rect">
            <a:avLst/>
          </a:prstGeom>
        </p:spPr>
        <p:txBody>
          <a:bodyPr vert="horz" lIns="92487" tIns="46244" rIns="92487" bIns="46244" rtlCol="0" anchor="b"/>
          <a:lstStyle>
            <a:lvl1pPr algn="r">
              <a:defRPr sz="1200"/>
            </a:lvl1pPr>
          </a:lstStyle>
          <a:p>
            <a:fld id="{1B9A179D-2D27-49E2-B022-8EDDA2EFE682}" type="slidenum">
              <a:rPr lang="en-US" smtClean="0"/>
              <a:pPr/>
              <a:t>‹Nº›</a:t>
            </a:fld>
            <a:endParaRPr lang="en-US" dirty="0"/>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defTabSz="955009">
              <a:defRPr/>
            </a:pPr>
            <a:fld id="{16EE682E-8C37-414F-8C25-1BB69BF30AB7}" type="slidenum">
              <a:rPr lang="en-US" smtClean="0">
                <a:solidFill>
                  <a:srgbClr val="000000"/>
                </a:solidFill>
              </a:rPr>
              <a:pPr defTabSz="955009">
                <a:defRPr/>
              </a:pPr>
              <a:t>2</a:t>
            </a:fld>
            <a:endParaRPr lang="en-US" dirty="0">
              <a:solidFill>
                <a:srgbClr val="000000"/>
              </a:solidFill>
            </a:endParaRPr>
          </a:p>
        </p:txBody>
      </p:sp>
      <p:sp>
        <p:nvSpPr>
          <p:cNvPr id="62467" name="Rectangle 2"/>
          <p:cNvSpPr>
            <a:spLocks noGrp="1" noRot="1" noChangeAspect="1" noChangeArrowheads="1" noTextEdit="1"/>
          </p:cNvSpPr>
          <p:nvPr>
            <p:ph type="sldImg"/>
          </p:nvPr>
        </p:nvSpPr>
        <p:spPr>
          <a:xfrm>
            <a:off x="936625" y="750888"/>
            <a:ext cx="5016500" cy="3762375"/>
          </a:xfrm>
          <a:ln w="12699" cap="flat">
            <a:solidFill>
              <a:schemeClr val="tx1"/>
            </a:solidFill>
          </a:ln>
        </p:spPr>
      </p:sp>
      <p:sp>
        <p:nvSpPr>
          <p:cNvPr id="62468" name="Rectangle 3"/>
          <p:cNvSpPr>
            <a:spLocks noGrp="1" noChangeArrowheads="1"/>
          </p:cNvSpPr>
          <p:nvPr>
            <p:ph type="body" idx="1"/>
          </p:nvPr>
        </p:nvSpPr>
        <p:spPr>
          <a:xfrm>
            <a:off x="890076" y="5088972"/>
            <a:ext cx="4899753" cy="4826726"/>
          </a:xfrm>
          <a:noFill/>
          <a:ln/>
        </p:spPr>
        <p:txBody>
          <a:bodyPr lIns="96666" tIns="46722" rIns="96666" bIns="46722"/>
          <a:lstStyle/>
          <a:p>
            <a:pPr eaLnBrk="1" hangingPunct="1"/>
            <a:endParaRPr lang="en-GB" dirty="0"/>
          </a:p>
        </p:txBody>
      </p:sp>
    </p:spTree>
    <p:extLst>
      <p:ext uri="{BB962C8B-B14F-4D97-AF65-F5344CB8AC3E}">
        <p14:creationId xmlns:p14="http://schemas.microsoft.com/office/powerpoint/2010/main" val="2412143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defTabSz="955009">
              <a:defRPr/>
            </a:pPr>
            <a:fld id="{16EE682E-8C37-414F-8C25-1BB69BF30AB7}" type="slidenum">
              <a:rPr lang="en-US" smtClean="0">
                <a:solidFill>
                  <a:srgbClr val="000000"/>
                </a:solidFill>
              </a:rPr>
              <a:pPr defTabSz="955009">
                <a:defRPr/>
              </a:pPr>
              <a:t>4</a:t>
            </a:fld>
            <a:endParaRPr lang="en-US" dirty="0">
              <a:solidFill>
                <a:srgbClr val="000000"/>
              </a:solidFill>
            </a:endParaRPr>
          </a:p>
        </p:txBody>
      </p:sp>
      <p:sp>
        <p:nvSpPr>
          <p:cNvPr id="62467" name="Rectangle 2"/>
          <p:cNvSpPr>
            <a:spLocks noGrp="1" noRot="1" noChangeAspect="1" noChangeArrowheads="1" noTextEdit="1"/>
          </p:cNvSpPr>
          <p:nvPr>
            <p:ph type="sldImg"/>
          </p:nvPr>
        </p:nvSpPr>
        <p:spPr>
          <a:xfrm>
            <a:off x="936625" y="750888"/>
            <a:ext cx="5016500" cy="3762375"/>
          </a:xfrm>
          <a:ln w="12699" cap="flat">
            <a:solidFill>
              <a:schemeClr val="tx1"/>
            </a:solidFill>
          </a:ln>
        </p:spPr>
      </p:sp>
      <p:sp>
        <p:nvSpPr>
          <p:cNvPr id="62468" name="Rectangle 3"/>
          <p:cNvSpPr>
            <a:spLocks noGrp="1" noChangeArrowheads="1"/>
          </p:cNvSpPr>
          <p:nvPr>
            <p:ph type="body" idx="1"/>
          </p:nvPr>
        </p:nvSpPr>
        <p:spPr>
          <a:xfrm>
            <a:off x="890076" y="5088972"/>
            <a:ext cx="4899753" cy="4826726"/>
          </a:xfrm>
          <a:noFill/>
          <a:ln/>
        </p:spPr>
        <p:txBody>
          <a:bodyPr lIns="96666" tIns="46722" rIns="96666" bIns="46722"/>
          <a:lstStyle/>
          <a:p>
            <a:pPr eaLnBrk="1" hangingPunct="1"/>
            <a:endParaRPr lang="en-GB" dirty="0"/>
          </a:p>
        </p:txBody>
      </p:sp>
    </p:spTree>
    <p:extLst>
      <p:ext uri="{BB962C8B-B14F-4D97-AF65-F5344CB8AC3E}">
        <p14:creationId xmlns:p14="http://schemas.microsoft.com/office/powerpoint/2010/main" val="123779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defTabSz="955009">
              <a:defRPr/>
            </a:pPr>
            <a:fld id="{16EE682E-8C37-414F-8C25-1BB69BF30AB7}" type="slidenum">
              <a:rPr lang="en-US" smtClean="0">
                <a:solidFill>
                  <a:srgbClr val="000000"/>
                </a:solidFill>
              </a:rPr>
              <a:pPr defTabSz="955009">
                <a:defRPr/>
              </a:pPr>
              <a:t>5</a:t>
            </a:fld>
            <a:endParaRPr lang="en-US" dirty="0">
              <a:solidFill>
                <a:srgbClr val="000000"/>
              </a:solidFill>
            </a:endParaRPr>
          </a:p>
        </p:txBody>
      </p:sp>
      <p:sp>
        <p:nvSpPr>
          <p:cNvPr id="62467" name="Rectangle 2"/>
          <p:cNvSpPr>
            <a:spLocks noGrp="1" noRot="1" noChangeAspect="1" noChangeArrowheads="1" noTextEdit="1"/>
          </p:cNvSpPr>
          <p:nvPr>
            <p:ph type="sldImg"/>
          </p:nvPr>
        </p:nvSpPr>
        <p:spPr>
          <a:xfrm>
            <a:off x="936625" y="750888"/>
            <a:ext cx="5016500" cy="3762375"/>
          </a:xfrm>
          <a:ln w="12699" cap="flat">
            <a:solidFill>
              <a:schemeClr val="tx1"/>
            </a:solidFill>
          </a:ln>
        </p:spPr>
      </p:sp>
      <p:sp>
        <p:nvSpPr>
          <p:cNvPr id="62468" name="Rectangle 3"/>
          <p:cNvSpPr>
            <a:spLocks noGrp="1" noChangeArrowheads="1"/>
          </p:cNvSpPr>
          <p:nvPr>
            <p:ph type="body" idx="1"/>
          </p:nvPr>
        </p:nvSpPr>
        <p:spPr>
          <a:xfrm>
            <a:off x="890076" y="5088972"/>
            <a:ext cx="4899753" cy="4826726"/>
          </a:xfrm>
          <a:noFill/>
          <a:ln/>
        </p:spPr>
        <p:txBody>
          <a:bodyPr lIns="96666" tIns="46722" rIns="96666" bIns="46722"/>
          <a:lstStyle/>
          <a:p>
            <a:pPr eaLnBrk="1" hangingPunct="1"/>
            <a:endParaRPr lang="en-GB" dirty="0"/>
          </a:p>
        </p:txBody>
      </p:sp>
    </p:spTree>
    <p:extLst>
      <p:ext uri="{BB962C8B-B14F-4D97-AF65-F5344CB8AC3E}">
        <p14:creationId xmlns:p14="http://schemas.microsoft.com/office/powerpoint/2010/main" val="2161212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defTabSz="955009">
              <a:defRPr/>
            </a:pPr>
            <a:fld id="{16EE682E-8C37-414F-8C25-1BB69BF30AB7}" type="slidenum">
              <a:rPr lang="en-US" smtClean="0">
                <a:solidFill>
                  <a:srgbClr val="000000"/>
                </a:solidFill>
              </a:rPr>
              <a:pPr defTabSz="955009">
                <a:defRPr/>
              </a:pPr>
              <a:t>6</a:t>
            </a:fld>
            <a:endParaRPr lang="en-US" dirty="0">
              <a:solidFill>
                <a:srgbClr val="000000"/>
              </a:solidFill>
            </a:endParaRPr>
          </a:p>
        </p:txBody>
      </p:sp>
      <p:sp>
        <p:nvSpPr>
          <p:cNvPr id="62467" name="Rectangle 2"/>
          <p:cNvSpPr>
            <a:spLocks noGrp="1" noRot="1" noChangeAspect="1" noChangeArrowheads="1" noTextEdit="1"/>
          </p:cNvSpPr>
          <p:nvPr>
            <p:ph type="sldImg"/>
          </p:nvPr>
        </p:nvSpPr>
        <p:spPr>
          <a:xfrm>
            <a:off x="936625" y="750888"/>
            <a:ext cx="5016500" cy="3762375"/>
          </a:xfrm>
          <a:ln w="12699" cap="flat">
            <a:solidFill>
              <a:schemeClr val="tx1"/>
            </a:solidFill>
          </a:ln>
        </p:spPr>
      </p:sp>
      <p:sp>
        <p:nvSpPr>
          <p:cNvPr id="62468" name="Rectangle 3"/>
          <p:cNvSpPr>
            <a:spLocks noGrp="1" noChangeArrowheads="1"/>
          </p:cNvSpPr>
          <p:nvPr>
            <p:ph type="body" idx="1"/>
          </p:nvPr>
        </p:nvSpPr>
        <p:spPr>
          <a:xfrm>
            <a:off x="890076" y="5088972"/>
            <a:ext cx="4899753" cy="4826726"/>
          </a:xfrm>
          <a:noFill/>
          <a:ln/>
        </p:spPr>
        <p:txBody>
          <a:bodyPr lIns="96666" tIns="46722" rIns="96666" bIns="46722"/>
          <a:lstStyle/>
          <a:p>
            <a:pPr eaLnBrk="1" hangingPunct="1"/>
            <a:endParaRPr lang="en-GB" dirty="0"/>
          </a:p>
        </p:txBody>
      </p:sp>
    </p:spTree>
    <p:extLst>
      <p:ext uri="{BB962C8B-B14F-4D97-AF65-F5344CB8AC3E}">
        <p14:creationId xmlns:p14="http://schemas.microsoft.com/office/powerpoint/2010/main" val="4213127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defTabSz="955009">
              <a:defRPr/>
            </a:pPr>
            <a:fld id="{16EE682E-8C37-414F-8C25-1BB69BF30AB7}" type="slidenum">
              <a:rPr lang="en-US" smtClean="0">
                <a:solidFill>
                  <a:srgbClr val="000000"/>
                </a:solidFill>
              </a:rPr>
              <a:pPr defTabSz="955009">
                <a:defRPr/>
              </a:pPr>
              <a:t>8</a:t>
            </a:fld>
            <a:endParaRPr lang="en-US" dirty="0">
              <a:solidFill>
                <a:srgbClr val="000000"/>
              </a:solidFill>
            </a:endParaRPr>
          </a:p>
        </p:txBody>
      </p:sp>
      <p:sp>
        <p:nvSpPr>
          <p:cNvPr id="62467" name="Rectangle 2"/>
          <p:cNvSpPr>
            <a:spLocks noGrp="1" noRot="1" noChangeAspect="1" noChangeArrowheads="1" noTextEdit="1"/>
          </p:cNvSpPr>
          <p:nvPr>
            <p:ph type="sldImg"/>
          </p:nvPr>
        </p:nvSpPr>
        <p:spPr>
          <a:xfrm>
            <a:off x="936625" y="750888"/>
            <a:ext cx="5016500" cy="3762375"/>
          </a:xfrm>
          <a:ln w="12699" cap="flat">
            <a:solidFill>
              <a:schemeClr val="tx1"/>
            </a:solidFill>
          </a:ln>
        </p:spPr>
      </p:sp>
      <p:sp>
        <p:nvSpPr>
          <p:cNvPr id="62468" name="Rectangle 3"/>
          <p:cNvSpPr>
            <a:spLocks noGrp="1" noChangeArrowheads="1"/>
          </p:cNvSpPr>
          <p:nvPr>
            <p:ph type="body" idx="1"/>
          </p:nvPr>
        </p:nvSpPr>
        <p:spPr>
          <a:xfrm>
            <a:off x="890076" y="5088972"/>
            <a:ext cx="4899753" cy="4826726"/>
          </a:xfrm>
          <a:noFill/>
          <a:ln/>
        </p:spPr>
        <p:txBody>
          <a:bodyPr lIns="96666" tIns="46722" rIns="96666" bIns="46722"/>
          <a:lstStyle/>
          <a:p>
            <a:pPr eaLnBrk="1" hangingPunct="1"/>
            <a:endParaRPr lang="en-GB" dirty="0"/>
          </a:p>
        </p:txBody>
      </p:sp>
    </p:spTree>
    <p:extLst>
      <p:ext uri="{BB962C8B-B14F-4D97-AF65-F5344CB8AC3E}">
        <p14:creationId xmlns:p14="http://schemas.microsoft.com/office/powerpoint/2010/main" val="1845173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ctrTitle"/>
          </p:nvPr>
        </p:nvSpPr>
        <p:spPr>
          <a:xfrm>
            <a:off x="2951311" y="1721316"/>
            <a:ext cx="6110432" cy="1170493"/>
          </a:xfrm>
        </p:spPr>
        <p:txBody>
          <a:bodyPr/>
          <a:lstStyle>
            <a:lvl1pPr>
              <a:defRPr sz="2892"/>
            </a:lvl1pPr>
          </a:lstStyle>
          <a:p>
            <a:endParaRPr lang="en-US" altLang="en-US"/>
          </a:p>
        </p:txBody>
      </p:sp>
      <p:sp>
        <p:nvSpPr>
          <p:cNvPr id="448515" name="Rectangle 3"/>
          <p:cNvSpPr>
            <a:spLocks noGrp="1" noChangeArrowheads="1"/>
          </p:cNvSpPr>
          <p:nvPr>
            <p:ph type="subTitle" idx="1"/>
          </p:nvPr>
        </p:nvSpPr>
        <p:spPr>
          <a:xfrm>
            <a:off x="2814210" y="3167217"/>
            <a:ext cx="6179705" cy="826230"/>
          </a:xfrm>
        </p:spPr>
        <p:txBody>
          <a:bodyPr/>
          <a:lstStyle>
            <a:lvl1pPr marL="0" indent="0">
              <a:buFontTx/>
              <a:buNone/>
              <a:defRPr sz="2530"/>
            </a:lvl1pPr>
          </a:lstStyle>
          <a:p>
            <a:endParaRPr lang="en-US" altLang="en-US"/>
          </a:p>
        </p:txBody>
      </p:sp>
    </p:spTree>
    <p:extLst>
      <p:ext uri="{BB962C8B-B14F-4D97-AF65-F5344CB8AC3E}">
        <p14:creationId xmlns:p14="http://schemas.microsoft.com/office/powerpoint/2010/main" val="904382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A22F9D4-AFDB-48A9-B6AF-00C7C5C6C801}"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37213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221" y="68858"/>
            <a:ext cx="2057978" cy="63717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6956" y="68858"/>
            <a:ext cx="6039716" cy="6371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25D35EA8-C603-44E2-9878-64093409EF26}"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94404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1743" y="68856"/>
            <a:ext cx="7552170" cy="826230"/>
          </a:xfrm>
        </p:spPr>
        <p:txBody>
          <a:bodyPr/>
          <a:lstStyle/>
          <a:p>
            <a:r>
              <a:rPr lang="en-US"/>
              <a:t>Click to edit Master title style</a:t>
            </a:r>
          </a:p>
        </p:txBody>
      </p:sp>
      <p:sp>
        <p:nvSpPr>
          <p:cNvPr id="3" name="Table Placeholder 2"/>
          <p:cNvSpPr>
            <a:spLocks noGrp="1"/>
          </p:cNvSpPr>
          <p:nvPr>
            <p:ph type="tbl" idx="1"/>
          </p:nvPr>
        </p:nvSpPr>
        <p:spPr>
          <a:xfrm>
            <a:off x="274207" y="1377057"/>
            <a:ext cx="8648989" cy="4719268"/>
          </a:xfrm>
        </p:spPr>
        <p:txBody>
          <a:bodyPr/>
          <a:lstStyle/>
          <a:p>
            <a:pPr lvl="0"/>
            <a:endParaRPr lang="en-US" noProof="0" dirty="0"/>
          </a:p>
        </p:txBody>
      </p:sp>
      <p:sp>
        <p:nvSpPr>
          <p:cNvPr id="4" name="Rectangle 4"/>
          <p:cNvSpPr>
            <a:spLocks noGrp="1" noChangeArrowheads="1"/>
          </p:cNvSpPr>
          <p:nvPr>
            <p:ph type="dt" sz="half" idx="10"/>
          </p:nvPr>
        </p:nvSpPr>
        <p:spPr>
          <a:xfrm>
            <a:off x="686956" y="6248375"/>
            <a:ext cx="1905000" cy="457583"/>
          </a:xfrm>
          <a:prstGeom prst="rect">
            <a:avLst/>
          </a:prstGeom>
        </p:spPr>
        <p:txBody>
          <a:bodyPr lIns="91406" tIns="45703" rIns="91406" bIns="45703"/>
          <a:lstStyle>
            <a:lvl1pPr>
              <a:defRPr/>
            </a:lvl1pPr>
          </a:lstStyle>
          <a:p>
            <a:pPr fontAlgn="base">
              <a:spcBef>
                <a:spcPct val="0"/>
              </a:spcBef>
              <a:spcAft>
                <a:spcPct val="0"/>
              </a:spcAft>
              <a:defRPr/>
            </a:pPr>
            <a:endParaRPr lang="en-US" altLang="en-US" sz="2169" dirty="0">
              <a:solidFill>
                <a:srgbClr val="000000"/>
              </a:solidFill>
              <a:latin typeface="Times New Roman" pitchFamily="18" charset="0"/>
              <a:cs typeface="Arial" charset="0"/>
            </a:endParaRPr>
          </a:p>
        </p:txBody>
      </p:sp>
      <p:sp>
        <p:nvSpPr>
          <p:cNvPr id="5" name="Slide Number Placeholder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Tree>
    <p:extLst>
      <p:ext uri="{BB962C8B-B14F-4D97-AF65-F5344CB8AC3E}">
        <p14:creationId xmlns:p14="http://schemas.microsoft.com/office/powerpoint/2010/main" val="50127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41740" y="68853"/>
            <a:ext cx="7552170" cy="826230"/>
          </a:xfrm>
        </p:spPr>
        <p:txBody>
          <a:bodyPr/>
          <a:lstStyle/>
          <a:p>
            <a:r>
              <a:rPr lang="en-US"/>
              <a:t>Click to edit Master title style</a:t>
            </a:r>
          </a:p>
        </p:txBody>
      </p:sp>
      <p:sp>
        <p:nvSpPr>
          <p:cNvPr id="3" name="Content Placeholder 2"/>
          <p:cNvSpPr>
            <a:spLocks noGrp="1"/>
          </p:cNvSpPr>
          <p:nvPr>
            <p:ph sz="half" idx="1"/>
          </p:nvPr>
        </p:nvSpPr>
        <p:spPr>
          <a:xfrm>
            <a:off x="274205" y="1377052"/>
            <a:ext cx="4254500" cy="4719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7250" y="1377051"/>
            <a:ext cx="4255944" cy="2290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7250" y="3805539"/>
            <a:ext cx="4255944" cy="2290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7" name="Rectangle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Tree>
    <p:extLst>
      <p:ext uri="{BB962C8B-B14F-4D97-AF65-F5344CB8AC3E}">
        <p14:creationId xmlns:p14="http://schemas.microsoft.com/office/powerpoint/2010/main" val="210181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371728DE-0F83-4B23-88DD-82CFC4837B59}"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045451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9" y="4406563"/>
            <a:ext cx="7771534" cy="1362706"/>
          </a:xfrm>
        </p:spPr>
        <p:txBody>
          <a:bodyPr anchor="t"/>
          <a:lstStyle>
            <a:lvl1pPr algn="l">
              <a:defRPr sz="3614" b="1" cap="all"/>
            </a:lvl1pPr>
          </a:lstStyle>
          <a:p>
            <a:r>
              <a:rPr lang="en-US"/>
              <a:t>Click to edit Master title style</a:t>
            </a:r>
          </a:p>
        </p:txBody>
      </p:sp>
      <p:sp>
        <p:nvSpPr>
          <p:cNvPr id="3" name="Text Placeholder 2"/>
          <p:cNvSpPr>
            <a:spLocks noGrp="1"/>
          </p:cNvSpPr>
          <p:nvPr>
            <p:ph type="body" idx="1"/>
          </p:nvPr>
        </p:nvSpPr>
        <p:spPr>
          <a:xfrm>
            <a:off x="723039" y="2906151"/>
            <a:ext cx="7771534" cy="1500412"/>
          </a:xfrm>
        </p:spPr>
        <p:txBody>
          <a:bodyPr anchor="b"/>
          <a:lstStyle>
            <a:lvl1pPr marL="0" indent="0">
              <a:buNone/>
              <a:defRPr sz="1807"/>
            </a:lvl1pPr>
            <a:lvl2pPr marL="412974" indent="0">
              <a:buNone/>
              <a:defRPr sz="1626"/>
            </a:lvl2pPr>
            <a:lvl3pPr marL="825949" indent="0">
              <a:buNone/>
              <a:defRPr sz="1536"/>
            </a:lvl3pPr>
            <a:lvl4pPr marL="1238925" indent="0">
              <a:buNone/>
              <a:defRPr sz="1265"/>
            </a:lvl4pPr>
            <a:lvl5pPr marL="1651902" indent="0">
              <a:buNone/>
              <a:defRPr sz="1265"/>
            </a:lvl5pPr>
            <a:lvl6pPr marL="2064876" indent="0">
              <a:buNone/>
              <a:defRPr sz="1265"/>
            </a:lvl6pPr>
            <a:lvl7pPr marL="2477851" indent="0">
              <a:buNone/>
              <a:defRPr sz="1265"/>
            </a:lvl7pPr>
            <a:lvl8pPr marL="2890826" indent="0">
              <a:buNone/>
              <a:defRPr sz="1265"/>
            </a:lvl8pPr>
            <a:lvl9pPr marL="3303800" indent="0">
              <a:buNone/>
              <a:defRPr sz="1265"/>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AD464CC4-A2B1-4EBE-992C-25103E09ED42}"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63448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6958" y="1377051"/>
            <a:ext cx="4048126" cy="5063530"/>
          </a:xfrm>
        </p:spPr>
        <p:txBody>
          <a:bodyPr/>
          <a:lstStyle>
            <a:lvl1pPr>
              <a:defRPr sz="2530"/>
            </a:lvl1pPr>
            <a:lvl2pPr>
              <a:defRPr sz="2169"/>
            </a:lvl2pPr>
            <a:lvl3pPr>
              <a:defRPr sz="1807"/>
            </a:lvl3pPr>
            <a:lvl4pPr>
              <a:defRPr sz="1626"/>
            </a:lvl4pPr>
            <a:lvl5pPr>
              <a:defRPr sz="1626"/>
            </a:lvl5pPr>
            <a:lvl6pPr>
              <a:defRPr sz="1626"/>
            </a:lvl6pPr>
            <a:lvl7pPr>
              <a:defRPr sz="1626"/>
            </a:lvl7pPr>
            <a:lvl8pPr>
              <a:defRPr sz="1626"/>
            </a:lvl8pPr>
            <a:lvl9pPr>
              <a:defRPr sz="16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3630" y="1377051"/>
            <a:ext cx="4049568" cy="5063530"/>
          </a:xfrm>
        </p:spPr>
        <p:txBody>
          <a:bodyPr/>
          <a:lstStyle>
            <a:lvl1pPr>
              <a:defRPr sz="2530"/>
            </a:lvl1pPr>
            <a:lvl2pPr>
              <a:defRPr sz="2169"/>
            </a:lvl2pPr>
            <a:lvl3pPr>
              <a:defRPr sz="1807"/>
            </a:lvl3pPr>
            <a:lvl4pPr>
              <a:defRPr sz="1626"/>
            </a:lvl4pPr>
            <a:lvl5pPr>
              <a:defRPr sz="1626"/>
            </a:lvl5pPr>
            <a:lvl6pPr>
              <a:defRPr sz="1626"/>
            </a:lvl6pPr>
            <a:lvl7pPr>
              <a:defRPr sz="1626"/>
            </a:lvl7pPr>
            <a:lvl8pPr>
              <a:defRPr sz="1626"/>
            </a:lvl8pPr>
            <a:lvl9pPr>
              <a:defRPr sz="16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fld id="{986EF4CC-B622-4E70-A3DD-E61E6930BCED}"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36880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94" y="273979"/>
            <a:ext cx="8229023" cy="11432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89" y="1534845"/>
            <a:ext cx="4039466" cy="639755"/>
          </a:xfrm>
        </p:spPr>
        <p:txBody>
          <a:bodyPr anchor="b"/>
          <a:lstStyle>
            <a:lvl1pPr marL="0" indent="0">
              <a:buNone/>
              <a:defRPr sz="2169" b="1"/>
            </a:lvl1pPr>
            <a:lvl2pPr marL="412974" indent="0">
              <a:buNone/>
              <a:defRPr sz="1807" b="1"/>
            </a:lvl2pPr>
            <a:lvl3pPr marL="825949" indent="0">
              <a:buNone/>
              <a:defRPr sz="1626" b="1"/>
            </a:lvl3pPr>
            <a:lvl4pPr marL="1238925" indent="0">
              <a:buNone/>
              <a:defRPr sz="1536" b="1"/>
            </a:lvl4pPr>
            <a:lvl5pPr marL="1651902" indent="0">
              <a:buNone/>
              <a:defRPr sz="1536" b="1"/>
            </a:lvl5pPr>
            <a:lvl6pPr marL="2064876" indent="0">
              <a:buNone/>
              <a:defRPr sz="1536" b="1"/>
            </a:lvl6pPr>
            <a:lvl7pPr marL="2477851" indent="0">
              <a:buNone/>
              <a:defRPr sz="1536" b="1"/>
            </a:lvl7pPr>
            <a:lvl8pPr marL="2890826" indent="0">
              <a:buNone/>
              <a:defRPr sz="1536" b="1"/>
            </a:lvl8pPr>
            <a:lvl9pPr marL="3303800" indent="0">
              <a:buNone/>
              <a:defRPr sz="1536" b="1"/>
            </a:lvl9pPr>
          </a:lstStyle>
          <a:p>
            <a:pPr lvl="0"/>
            <a:r>
              <a:rPr lang="en-US"/>
              <a:t>Click to edit Master text styles</a:t>
            </a:r>
          </a:p>
        </p:txBody>
      </p:sp>
      <p:sp>
        <p:nvSpPr>
          <p:cNvPr id="4" name="Content Placeholder 3"/>
          <p:cNvSpPr>
            <a:spLocks noGrp="1"/>
          </p:cNvSpPr>
          <p:nvPr>
            <p:ph sz="half" idx="2"/>
          </p:nvPr>
        </p:nvSpPr>
        <p:spPr>
          <a:xfrm>
            <a:off x="457489" y="2174600"/>
            <a:ext cx="4039466" cy="3951849"/>
          </a:xfrm>
        </p:spPr>
        <p:txBody>
          <a:bodyPr/>
          <a:lstStyle>
            <a:lvl1pPr>
              <a:defRPr sz="2169"/>
            </a:lvl1pPr>
            <a:lvl2pPr>
              <a:defRPr sz="1807"/>
            </a:lvl2pPr>
            <a:lvl3pPr>
              <a:defRPr sz="1626"/>
            </a:lvl3pPr>
            <a:lvl4pPr>
              <a:defRPr sz="1536"/>
            </a:lvl4pPr>
            <a:lvl5pPr>
              <a:defRPr sz="1536"/>
            </a:lvl5pPr>
            <a:lvl6pPr>
              <a:defRPr sz="1536"/>
            </a:lvl6pPr>
            <a:lvl7pPr>
              <a:defRPr sz="1536"/>
            </a:lvl7pPr>
            <a:lvl8pPr>
              <a:defRPr sz="1536"/>
            </a:lvl8pPr>
            <a:lvl9pPr>
              <a:defRPr sz="15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608" y="1534845"/>
            <a:ext cx="4040909" cy="639755"/>
          </a:xfrm>
        </p:spPr>
        <p:txBody>
          <a:bodyPr anchor="b"/>
          <a:lstStyle>
            <a:lvl1pPr marL="0" indent="0">
              <a:buNone/>
              <a:defRPr sz="2169" b="1"/>
            </a:lvl1pPr>
            <a:lvl2pPr marL="412974" indent="0">
              <a:buNone/>
              <a:defRPr sz="1807" b="1"/>
            </a:lvl2pPr>
            <a:lvl3pPr marL="825949" indent="0">
              <a:buNone/>
              <a:defRPr sz="1626" b="1"/>
            </a:lvl3pPr>
            <a:lvl4pPr marL="1238925" indent="0">
              <a:buNone/>
              <a:defRPr sz="1536" b="1"/>
            </a:lvl4pPr>
            <a:lvl5pPr marL="1651902" indent="0">
              <a:buNone/>
              <a:defRPr sz="1536" b="1"/>
            </a:lvl5pPr>
            <a:lvl6pPr marL="2064876" indent="0">
              <a:buNone/>
              <a:defRPr sz="1536" b="1"/>
            </a:lvl6pPr>
            <a:lvl7pPr marL="2477851" indent="0">
              <a:buNone/>
              <a:defRPr sz="1536" b="1"/>
            </a:lvl7pPr>
            <a:lvl8pPr marL="2890826" indent="0">
              <a:buNone/>
              <a:defRPr sz="1536" b="1"/>
            </a:lvl8pPr>
            <a:lvl9pPr marL="3303800" indent="0">
              <a:buNone/>
              <a:defRPr sz="1536" b="1"/>
            </a:lvl9pPr>
          </a:lstStyle>
          <a:p>
            <a:pPr lvl="0"/>
            <a:r>
              <a:rPr lang="en-US"/>
              <a:t>Click to edit Master text styles</a:t>
            </a:r>
          </a:p>
        </p:txBody>
      </p:sp>
      <p:sp>
        <p:nvSpPr>
          <p:cNvPr id="6" name="Content Placeholder 5"/>
          <p:cNvSpPr>
            <a:spLocks noGrp="1"/>
          </p:cNvSpPr>
          <p:nvPr>
            <p:ph sz="quarter" idx="4"/>
          </p:nvPr>
        </p:nvSpPr>
        <p:spPr>
          <a:xfrm>
            <a:off x="4645608" y="2174600"/>
            <a:ext cx="4040909" cy="3951849"/>
          </a:xfrm>
        </p:spPr>
        <p:txBody>
          <a:bodyPr/>
          <a:lstStyle>
            <a:lvl1pPr>
              <a:defRPr sz="2169"/>
            </a:lvl1pPr>
            <a:lvl2pPr>
              <a:defRPr sz="1807"/>
            </a:lvl2pPr>
            <a:lvl3pPr>
              <a:defRPr sz="1626"/>
            </a:lvl3pPr>
            <a:lvl4pPr>
              <a:defRPr sz="1536"/>
            </a:lvl4pPr>
            <a:lvl5pPr>
              <a:defRPr sz="1536"/>
            </a:lvl5pPr>
            <a:lvl6pPr>
              <a:defRPr sz="1536"/>
            </a:lvl6pPr>
            <a:lvl7pPr>
              <a:defRPr sz="1536"/>
            </a:lvl7pPr>
            <a:lvl8pPr>
              <a:defRPr sz="1536"/>
            </a:lvl8pPr>
            <a:lvl9pPr>
              <a:defRPr sz="15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pPr>
              <a:defRPr/>
            </a:pPr>
            <a:fld id="{FC9A27CD-35AF-469C-87AF-78014E0100B9}"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48175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832DB06F-555C-4F44-B4E4-BCEF325F3201}"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55398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A6C836B-FDC4-4837-A0C4-A1663A82124F}"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73675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94" y="272549"/>
            <a:ext cx="3007591" cy="1161887"/>
          </a:xfrm>
        </p:spPr>
        <p:txBody>
          <a:bodyPr anchor="b"/>
          <a:lstStyle>
            <a:lvl1pPr algn="l">
              <a:defRPr sz="1807" b="1"/>
            </a:lvl1pPr>
          </a:lstStyle>
          <a:p>
            <a:r>
              <a:rPr lang="en-US"/>
              <a:t>Click to edit Master title style</a:t>
            </a:r>
          </a:p>
        </p:txBody>
      </p:sp>
      <p:sp>
        <p:nvSpPr>
          <p:cNvPr id="3" name="Content Placeholder 2"/>
          <p:cNvSpPr>
            <a:spLocks noGrp="1"/>
          </p:cNvSpPr>
          <p:nvPr>
            <p:ph idx="1"/>
          </p:nvPr>
        </p:nvSpPr>
        <p:spPr>
          <a:xfrm>
            <a:off x="3574764" y="272548"/>
            <a:ext cx="5111750" cy="5853901"/>
          </a:xfrm>
        </p:spPr>
        <p:txBody>
          <a:bodyPr/>
          <a:lstStyle>
            <a:lvl1pPr>
              <a:defRPr sz="2892"/>
            </a:lvl1pPr>
            <a:lvl2pPr>
              <a:defRPr sz="2530"/>
            </a:lvl2pPr>
            <a:lvl3pPr>
              <a:defRPr sz="2169"/>
            </a:lvl3pPr>
            <a:lvl4pPr>
              <a:defRPr sz="1807"/>
            </a:lvl4pPr>
            <a:lvl5pPr>
              <a:defRPr sz="1807"/>
            </a:lvl5pPr>
            <a:lvl6pPr>
              <a:defRPr sz="1807"/>
            </a:lvl6pPr>
            <a:lvl7pPr>
              <a:defRPr sz="1807"/>
            </a:lvl7pPr>
            <a:lvl8pPr>
              <a:defRPr sz="1807"/>
            </a:lvl8pPr>
            <a:lvl9pPr>
              <a:defRPr sz="18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94" y="1434428"/>
            <a:ext cx="3007591" cy="4692014"/>
          </a:xfrm>
        </p:spPr>
        <p:txBody>
          <a:bodyPr/>
          <a:lstStyle>
            <a:lvl1pPr marL="0" indent="0">
              <a:buNone/>
              <a:defRPr sz="1265"/>
            </a:lvl1pPr>
            <a:lvl2pPr marL="412974" indent="0">
              <a:buNone/>
              <a:defRPr sz="1084"/>
            </a:lvl2pPr>
            <a:lvl3pPr marL="825949" indent="0">
              <a:buNone/>
              <a:defRPr sz="904"/>
            </a:lvl3pPr>
            <a:lvl4pPr marL="1238925" indent="0">
              <a:buNone/>
              <a:defRPr sz="813"/>
            </a:lvl4pPr>
            <a:lvl5pPr marL="1651902" indent="0">
              <a:buNone/>
              <a:defRPr sz="813"/>
            </a:lvl5pPr>
            <a:lvl6pPr marL="2064876" indent="0">
              <a:buNone/>
              <a:defRPr sz="813"/>
            </a:lvl6pPr>
            <a:lvl7pPr marL="2477851" indent="0">
              <a:buNone/>
              <a:defRPr sz="813"/>
            </a:lvl7pPr>
            <a:lvl8pPr marL="2890826" indent="0">
              <a:buNone/>
              <a:defRPr sz="813"/>
            </a:lvl8pPr>
            <a:lvl9pPr marL="3303800" indent="0">
              <a:buNone/>
              <a:defRPr sz="813"/>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C83C2F7-508B-4DF5-95A1-E7D0C93A890D}"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09893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35" y="4801033"/>
            <a:ext cx="5486978" cy="566599"/>
          </a:xfrm>
        </p:spPr>
        <p:txBody>
          <a:bodyPr anchor="b"/>
          <a:lstStyle>
            <a:lvl1pPr algn="l">
              <a:defRPr sz="1807" b="1"/>
            </a:lvl1pPr>
          </a:lstStyle>
          <a:p>
            <a:r>
              <a:rPr lang="en-US"/>
              <a:t>Click to edit Master title style</a:t>
            </a:r>
          </a:p>
        </p:txBody>
      </p:sp>
      <p:sp>
        <p:nvSpPr>
          <p:cNvPr id="3" name="Picture Placeholder 2"/>
          <p:cNvSpPr>
            <a:spLocks noGrp="1"/>
          </p:cNvSpPr>
          <p:nvPr>
            <p:ph type="pic" idx="1"/>
          </p:nvPr>
        </p:nvSpPr>
        <p:spPr>
          <a:xfrm>
            <a:off x="1792435" y="612509"/>
            <a:ext cx="5486978" cy="4115373"/>
          </a:xfrm>
        </p:spPr>
        <p:txBody>
          <a:bodyPr/>
          <a:lstStyle>
            <a:lvl1pPr marL="0" indent="0">
              <a:buNone/>
              <a:defRPr sz="2892"/>
            </a:lvl1pPr>
            <a:lvl2pPr marL="412974" indent="0">
              <a:buNone/>
              <a:defRPr sz="2530"/>
            </a:lvl2pPr>
            <a:lvl3pPr marL="825949" indent="0">
              <a:buNone/>
              <a:defRPr sz="2169"/>
            </a:lvl3pPr>
            <a:lvl4pPr marL="1238925" indent="0">
              <a:buNone/>
              <a:defRPr sz="1807"/>
            </a:lvl4pPr>
            <a:lvl5pPr marL="1651902" indent="0">
              <a:buNone/>
              <a:defRPr sz="1807"/>
            </a:lvl5pPr>
            <a:lvl6pPr marL="2064876" indent="0">
              <a:buNone/>
              <a:defRPr sz="1807"/>
            </a:lvl6pPr>
            <a:lvl7pPr marL="2477851" indent="0">
              <a:buNone/>
              <a:defRPr sz="1807"/>
            </a:lvl7pPr>
            <a:lvl8pPr marL="2890826" indent="0">
              <a:buNone/>
              <a:defRPr sz="1807"/>
            </a:lvl8pPr>
            <a:lvl9pPr marL="3303800" indent="0">
              <a:buNone/>
              <a:defRPr sz="1807"/>
            </a:lvl9pPr>
          </a:lstStyle>
          <a:p>
            <a:pPr lvl="0"/>
            <a:endParaRPr lang="en-US" noProof="0" dirty="0"/>
          </a:p>
        </p:txBody>
      </p:sp>
      <p:sp>
        <p:nvSpPr>
          <p:cNvPr id="4" name="Text Placeholder 3"/>
          <p:cNvSpPr>
            <a:spLocks noGrp="1"/>
          </p:cNvSpPr>
          <p:nvPr>
            <p:ph type="body" sz="half" idx="2"/>
          </p:nvPr>
        </p:nvSpPr>
        <p:spPr>
          <a:xfrm>
            <a:off x="1792435" y="5367629"/>
            <a:ext cx="5486978" cy="804714"/>
          </a:xfrm>
        </p:spPr>
        <p:txBody>
          <a:bodyPr/>
          <a:lstStyle>
            <a:lvl1pPr marL="0" indent="0">
              <a:buNone/>
              <a:defRPr sz="1265"/>
            </a:lvl1pPr>
            <a:lvl2pPr marL="412974" indent="0">
              <a:buNone/>
              <a:defRPr sz="1084"/>
            </a:lvl2pPr>
            <a:lvl3pPr marL="825949" indent="0">
              <a:buNone/>
              <a:defRPr sz="904"/>
            </a:lvl3pPr>
            <a:lvl4pPr marL="1238925" indent="0">
              <a:buNone/>
              <a:defRPr sz="813"/>
            </a:lvl4pPr>
            <a:lvl5pPr marL="1651902" indent="0">
              <a:buNone/>
              <a:defRPr sz="813"/>
            </a:lvl5pPr>
            <a:lvl6pPr marL="2064876" indent="0">
              <a:buNone/>
              <a:defRPr sz="813"/>
            </a:lvl6pPr>
            <a:lvl7pPr marL="2477851" indent="0">
              <a:buNone/>
              <a:defRPr sz="813"/>
            </a:lvl7pPr>
            <a:lvl8pPr marL="2890826" indent="0">
              <a:buNone/>
              <a:defRPr sz="813"/>
            </a:lvl8pPr>
            <a:lvl9pPr marL="3303800" indent="0">
              <a:buNone/>
              <a:defRPr sz="813"/>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1D7AFBF0-17F5-45B6-872D-D6568EE3F5D8}"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80413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1441744" y="68853"/>
            <a:ext cx="7462693" cy="826230"/>
          </a:xfrm>
          <a:prstGeom prst="rect">
            <a:avLst/>
          </a:prstGeom>
          <a:noFill/>
          <a:ln w="9525">
            <a:noFill/>
            <a:miter lim="800000"/>
            <a:headEnd/>
            <a:tailEnd/>
          </a:ln>
        </p:spPr>
        <p:txBody>
          <a:bodyPr vert="horz" wrap="square" lIns="101313" tIns="50655" rIns="101313" bIns="50655" numCol="1" anchor="ctr" anchorCtr="0" compatLnSpc="1">
            <a:prstTxWarp prst="textNoShape">
              <a:avLst/>
            </a:prstTxWarp>
          </a:bodyPr>
          <a:lstStyle/>
          <a:p>
            <a:pPr lvl="0"/>
            <a:r>
              <a:rPr lang="en-US" altLang="en-US"/>
              <a:t>Click to Edit Master Title Style</a:t>
            </a:r>
          </a:p>
        </p:txBody>
      </p:sp>
      <p:sp>
        <p:nvSpPr>
          <p:cNvPr id="20483" name="Rectangle 3"/>
          <p:cNvSpPr>
            <a:spLocks noGrp="1" noChangeArrowheads="1"/>
          </p:cNvSpPr>
          <p:nvPr>
            <p:ph type="body" idx="1"/>
          </p:nvPr>
        </p:nvSpPr>
        <p:spPr bwMode="auto">
          <a:xfrm>
            <a:off x="686960" y="1377051"/>
            <a:ext cx="8236239" cy="5063530"/>
          </a:xfrm>
          <a:prstGeom prst="rect">
            <a:avLst/>
          </a:prstGeom>
          <a:noFill/>
          <a:ln w="9525">
            <a:noFill/>
            <a:miter lim="800000"/>
            <a:headEnd/>
            <a:tailEnd/>
          </a:ln>
        </p:spPr>
        <p:txBody>
          <a:bodyPr vert="horz" wrap="square" lIns="101313" tIns="50655" rIns="101313" bIns="5065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0"/>
            <a:endParaRPr lang="en-US" altLang="en-US"/>
          </a:p>
        </p:txBody>
      </p:sp>
      <p:sp>
        <p:nvSpPr>
          <p:cNvPr id="447492" name="Rectangle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
        <p:nvSpPr>
          <p:cNvPr id="447493" name="Text Box 5"/>
          <p:cNvSpPr txBox="1">
            <a:spLocks noChangeArrowheads="1"/>
          </p:cNvSpPr>
          <p:nvPr userDrawn="1"/>
        </p:nvSpPr>
        <p:spPr bwMode="auto">
          <a:xfrm>
            <a:off x="7459808" y="149181"/>
            <a:ext cx="1291647" cy="417190"/>
          </a:xfrm>
          <a:prstGeom prst="rect">
            <a:avLst/>
          </a:prstGeom>
          <a:noFill/>
          <a:ln w="12700">
            <a:noFill/>
            <a:miter lim="800000"/>
            <a:headEnd type="none" w="sm" len="sm"/>
            <a:tailEnd type="none" w="sm" len="sm"/>
          </a:ln>
          <a:effectLst/>
        </p:spPr>
        <p:txBody>
          <a:bodyPr lIns="82575" tIns="41287" rIns="82575" bIns="41287">
            <a:spAutoFit/>
          </a:bodyPr>
          <a:lstStyle/>
          <a:p>
            <a:pPr algn="ctr" fontAlgn="base">
              <a:spcBef>
                <a:spcPct val="50000"/>
              </a:spcBef>
              <a:spcAft>
                <a:spcPct val="0"/>
              </a:spcAft>
              <a:defRPr/>
            </a:pPr>
            <a:endParaRPr lang="en-US" sz="2169" dirty="0">
              <a:solidFill>
                <a:srgbClr val="000000"/>
              </a:solidFill>
              <a:latin typeface="Times New Roman" pitchFamily="18" charset="0"/>
              <a:cs typeface="Arial" charset="0"/>
            </a:endParaRPr>
          </a:p>
        </p:txBody>
      </p:sp>
      <p:pic>
        <p:nvPicPr>
          <p:cNvPr id="20486" name="Picture 6" descr="Stepanlogo"/>
          <p:cNvPicPr>
            <a:picLocks noChangeAspect="1" noChangeArrowheads="1"/>
          </p:cNvPicPr>
          <p:nvPr userDrawn="1"/>
        </p:nvPicPr>
        <p:blipFill>
          <a:blip r:embed="rId16" cstate="print">
            <a:clrChange>
              <a:clrFrom>
                <a:srgbClr val="FFFFFF"/>
              </a:clrFrom>
              <a:clrTo>
                <a:srgbClr val="FFFFFF">
                  <a:alpha val="0"/>
                </a:srgbClr>
              </a:clrTo>
            </a:clrChange>
          </a:blip>
          <a:srcRect/>
          <a:stretch>
            <a:fillRect/>
          </a:stretch>
        </p:blipFill>
        <p:spPr bwMode="auto">
          <a:xfrm>
            <a:off x="8032751" y="124801"/>
            <a:ext cx="832716" cy="197951"/>
          </a:xfrm>
          <a:prstGeom prst="rect">
            <a:avLst/>
          </a:prstGeom>
          <a:noFill/>
          <a:ln w="9525">
            <a:noFill/>
            <a:miter lim="800000"/>
            <a:headEnd/>
            <a:tailEnd/>
          </a:ln>
        </p:spPr>
      </p:pic>
    </p:spTree>
    <p:extLst>
      <p:ext uri="{BB962C8B-B14F-4D97-AF65-F5344CB8AC3E}">
        <p14:creationId xmlns:p14="http://schemas.microsoft.com/office/powerpoint/2010/main" val="399388531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hdr="0" dt="0"/>
  <p:txStyles>
    <p:title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p:titleStyle>
    <p:bodyStyle>
      <a:lvl1pPr marL="342712" indent="-342712" algn="l" defTabSz="916289" rtl="0" eaLnBrk="0" fontAlgn="base" hangingPunct="0">
        <a:spcBef>
          <a:spcPct val="20000"/>
        </a:spcBef>
        <a:spcAft>
          <a:spcPct val="0"/>
        </a:spcAft>
        <a:buChar char="•"/>
        <a:defRPr sz="1988" b="1">
          <a:solidFill>
            <a:schemeClr val="tx1"/>
          </a:solidFill>
          <a:latin typeface="+mn-lt"/>
          <a:ea typeface="+mn-ea"/>
          <a:cs typeface="+mn-cs"/>
        </a:defRPr>
      </a:lvl1pPr>
      <a:lvl2pPr marL="744217" indent="-286788" algn="l" defTabSz="916289" rtl="0" eaLnBrk="0" fontAlgn="base" hangingPunct="0">
        <a:spcBef>
          <a:spcPct val="20000"/>
        </a:spcBef>
        <a:spcAft>
          <a:spcPct val="0"/>
        </a:spcAft>
        <a:buChar char="–"/>
        <a:defRPr b="1">
          <a:solidFill>
            <a:schemeClr val="tx1"/>
          </a:solidFill>
          <a:latin typeface="+mn-lt"/>
        </a:defRPr>
      </a:lvl2pPr>
      <a:lvl3pPr marL="1144286" indent="-227997" algn="l" defTabSz="916289" rtl="0" eaLnBrk="0" fontAlgn="base" hangingPunct="0">
        <a:spcBef>
          <a:spcPct val="20000"/>
        </a:spcBef>
        <a:spcAft>
          <a:spcPct val="0"/>
        </a:spcAft>
        <a:buChar char="•"/>
        <a:defRPr b="1">
          <a:solidFill>
            <a:schemeClr val="tx1"/>
          </a:solidFill>
          <a:latin typeface="+mn-lt"/>
        </a:defRPr>
      </a:lvl3pPr>
      <a:lvl4pPr marL="1601712" indent="-227997" algn="l" defTabSz="916289" rtl="0" eaLnBrk="0" fontAlgn="base" hangingPunct="0">
        <a:spcBef>
          <a:spcPct val="20000"/>
        </a:spcBef>
        <a:spcAft>
          <a:spcPct val="0"/>
        </a:spcAft>
        <a:buChar char="–"/>
        <a:defRPr b="1">
          <a:solidFill>
            <a:schemeClr val="tx1"/>
          </a:solidFill>
          <a:latin typeface="+mn-lt"/>
        </a:defRPr>
      </a:lvl4pPr>
      <a:lvl5pPr marL="2060573" indent="-229431" algn="l" defTabSz="916289" rtl="0" eaLnBrk="0" fontAlgn="base" hangingPunct="0">
        <a:spcBef>
          <a:spcPct val="20000"/>
        </a:spcBef>
        <a:spcAft>
          <a:spcPct val="0"/>
        </a:spcAft>
        <a:buChar char="»"/>
        <a:defRPr b="1">
          <a:solidFill>
            <a:schemeClr val="tx1"/>
          </a:solidFill>
          <a:latin typeface="+mn-lt"/>
        </a:defRPr>
      </a:lvl5pPr>
      <a:lvl6pPr marL="2473550" indent="-229431" algn="l" defTabSz="916289" rtl="0" fontAlgn="base">
        <a:spcBef>
          <a:spcPct val="20000"/>
        </a:spcBef>
        <a:spcAft>
          <a:spcPct val="0"/>
        </a:spcAft>
        <a:buChar char="»"/>
        <a:defRPr b="1">
          <a:solidFill>
            <a:schemeClr val="tx1"/>
          </a:solidFill>
          <a:latin typeface="+mn-lt"/>
        </a:defRPr>
      </a:lvl6pPr>
      <a:lvl7pPr marL="2886524" indent="-229431" algn="l" defTabSz="916289" rtl="0" fontAlgn="base">
        <a:spcBef>
          <a:spcPct val="20000"/>
        </a:spcBef>
        <a:spcAft>
          <a:spcPct val="0"/>
        </a:spcAft>
        <a:buChar char="»"/>
        <a:defRPr b="1">
          <a:solidFill>
            <a:schemeClr val="tx1"/>
          </a:solidFill>
          <a:latin typeface="+mn-lt"/>
        </a:defRPr>
      </a:lvl7pPr>
      <a:lvl8pPr marL="3299499" indent="-229431" algn="l" defTabSz="916289" rtl="0" fontAlgn="base">
        <a:spcBef>
          <a:spcPct val="20000"/>
        </a:spcBef>
        <a:spcAft>
          <a:spcPct val="0"/>
        </a:spcAft>
        <a:buChar char="»"/>
        <a:defRPr b="1">
          <a:solidFill>
            <a:schemeClr val="tx1"/>
          </a:solidFill>
          <a:latin typeface="+mn-lt"/>
        </a:defRPr>
      </a:lvl8pPr>
      <a:lvl9pPr marL="3712475" indent="-229431" algn="l" defTabSz="916289" rtl="0" fontAlgn="base">
        <a:spcBef>
          <a:spcPct val="20000"/>
        </a:spcBef>
        <a:spcAft>
          <a:spcPct val="0"/>
        </a:spcAft>
        <a:buChar char="»"/>
        <a:defRPr b="1">
          <a:solidFill>
            <a:schemeClr val="tx1"/>
          </a:solidFill>
          <a:latin typeface="+mn-lt"/>
        </a:defRPr>
      </a:lvl9pPr>
    </p:bodyStyle>
    <p:otherStyle>
      <a:defPPr>
        <a:defRPr lang="en-US"/>
      </a:defPPr>
      <a:lvl1pPr marL="0" algn="l" defTabSz="825949" rtl="0" eaLnBrk="1" latinLnBrk="0" hangingPunct="1">
        <a:defRPr sz="1626" kern="1200">
          <a:solidFill>
            <a:schemeClr val="tx1"/>
          </a:solidFill>
          <a:latin typeface="+mn-lt"/>
          <a:ea typeface="+mn-ea"/>
          <a:cs typeface="+mn-cs"/>
        </a:defRPr>
      </a:lvl1pPr>
      <a:lvl2pPr marL="412974" algn="l" defTabSz="825949" rtl="0" eaLnBrk="1" latinLnBrk="0" hangingPunct="1">
        <a:defRPr sz="1626" kern="1200">
          <a:solidFill>
            <a:schemeClr val="tx1"/>
          </a:solidFill>
          <a:latin typeface="+mn-lt"/>
          <a:ea typeface="+mn-ea"/>
          <a:cs typeface="+mn-cs"/>
        </a:defRPr>
      </a:lvl2pPr>
      <a:lvl3pPr marL="825949" algn="l" defTabSz="825949" rtl="0" eaLnBrk="1" latinLnBrk="0" hangingPunct="1">
        <a:defRPr sz="1626" kern="1200">
          <a:solidFill>
            <a:schemeClr val="tx1"/>
          </a:solidFill>
          <a:latin typeface="+mn-lt"/>
          <a:ea typeface="+mn-ea"/>
          <a:cs typeface="+mn-cs"/>
        </a:defRPr>
      </a:lvl3pPr>
      <a:lvl4pPr marL="1238925" algn="l" defTabSz="825949" rtl="0" eaLnBrk="1" latinLnBrk="0" hangingPunct="1">
        <a:defRPr sz="1626" kern="1200">
          <a:solidFill>
            <a:schemeClr val="tx1"/>
          </a:solidFill>
          <a:latin typeface="+mn-lt"/>
          <a:ea typeface="+mn-ea"/>
          <a:cs typeface="+mn-cs"/>
        </a:defRPr>
      </a:lvl4pPr>
      <a:lvl5pPr marL="1651902" algn="l" defTabSz="825949" rtl="0" eaLnBrk="1" latinLnBrk="0" hangingPunct="1">
        <a:defRPr sz="1626" kern="1200">
          <a:solidFill>
            <a:schemeClr val="tx1"/>
          </a:solidFill>
          <a:latin typeface="+mn-lt"/>
          <a:ea typeface="+mn-ea"/>
          <a:cs typeface="+mn-cs"/>
        </a:defRPr>
      </a:lvl5pPr>
      <a:lvl6pPr marL="2064876" algn="l" defTabSz="825949" rtl="0" eaLnBrk="1" latinLnBrk="0" hangingPunct="1">
        <a:defRPr sz="1626" kern="1200">
          <a:solidFill>
            <a:schemeClr val="tx1"/>
          </a:solidFill>
          <a:latin typeface="+mn-lt"/>
          <a:ea typeface="+mn-ea"/>
          <a:cs typeface="+mn-cs"/>
        </a:defRPr>
      </a:lvl6pPr>
      <a:lvl7pPr marL="2477851" algn="l" defTabSz="825949" rtl="0" eaLnBrk="1" latinLnBrk="0" hangingPunct="1">
        <a:defRPr sz="1626" kern="1200">
          <a:solidFill>
            <a:schemeClr val="tx1"/>
          </a:solidFill>
          <a:latin typeface="+mn-lt"/>
          <a:ea typeface="+mn-ea"/>
          <a:cs typeface="+mn-cs"/>
        </a:defRPr>
      </a:lvl7pPr>
      <a:lvl8pPr marL="2890826" algn="l" defTabSz="825949" rtl="0" eaLnBrk="1" latinLnBrk="0" hangingPunct="1">
        <a:defRPr sz="1626" kern="1200">
          <a:solidFill>
            <a:schemeClr val="tx1"/>
          </a:solidFill>
          <a:latin typeface="+mn-lt"/>
          <a:ea typeface="+mn-ea"/>
          <a:cs typeface="+mn-cs"/>
        </a:defRPr>
      </a:lvl8pPr>
      <a:lvl9pPr marL="3303800" algn="l" defTabSz="825949" rtl="0" eaLnBrk="1" latinLnBrk="0" hangingPunct="1">
        <a:defRPr sz="16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pproved logo_ transparent background.png"/>
          <p:cNvPicPr>
            <a:picLocks noChangeAspect="1"/>
          </p:cNvPicPr>
          <p:nvPr/>
        </p:nvPicPr>
        <p:blipFill>
          <a:blip r:embed="rId2"/>
          <a:stretch>
            <a:fillRect/>
          </a:stretch>
        </p:blipFill>
        <p:spPr>
          <a:xfrm>
            <a:off x="3898900" y="756754"/>
            <a:ext cx="2823286" cy="640080"/>
          </a:xfrm>
          <a:prstGeom prst="rect">
            <a:avLst/>
          </a:prstGeom>
        </p:spPr>
      </p:pic>
      <p:sp>
        <p:nvSpPr>
          <p:cNvPr id="7" name="Rectangle 6">
            <a:extLst>
              <a:ext uri="{FF2B5EF4-FFF2-40B4-BE49-F238E27FC236}">
                <a16:creationId xmlns:a16="http://schemas.microsoft.com/office/drawing/2014/main" xmlns="" id="{D95A7E4D-3234-4B62-96DD-18ED7798A94F}"/>
              </a:ext>
            </a:extLst>
          </p:cNvPr>
          <p:cNvSpPr>
            <a:spLocks noChangeArrowheads="1"/>
          </p:cNvSpPr>
          <p:nvPr/>
        </p:nvSpPr>
        <p:spPr bwMode="auto">
          <a:xfrm>
            <a:off x="2399548" y="2659199"/>
            <a:ext cx="6073368" cy="1790166"/>
          </a:xfrm>
          <a:prstGeom prst="rect">
            <a:avLst/>
          </a:prstGeom>
          <a:noFill/>
          <a:ln w="9525">
            <a:noFill/>
            <a:miter lim="800000"/>
            <a:headEnd/>
            <a:tailEnd/>
          </a:ln>
        </p:spPr>
        <p:txBody>
          <a:bodyPr lIns="91563" tIns="45781" rIns="91563" bIns="45781" anchor="ctr"/>
          <a:lstStyle/>
          <a:p>
            <a:pPr algn="ctr"/>
            <a:r>
              <a:rPr lang="en-US" sz="2800" b="1" i="1" dirty="0">
                <a:latin typeface="Arial Black" pitchFamily="34" charset="0"/>
                <a:cs typeface="Arial" charset="0"/>
              </a:rPr>
              <a:t>LATAM </a:t>
            </a:r>
            <a:r>
              <a:rPr lang="en-US" sz="2800" b="1" i="1" dirty="0" smtClean="0">
                <a:latin typeface="Arial Black" pitchFamily="34" charset="0"/>
                <a:cs typeface="Arial" charset="0"/>
              </a:rPr>
              <a:t>Oil Field Surfactants</a:t>
            </a:r>
            <a:r>
              <a:rPr lang="en-US" sz="2800" b="1" i="1" dirty="0">
                <a:latin typeface="Arial Black" pitchFamily="34" charset="0"/>
                <a:cs typeface="Arial" charset="0"/>
              </a:rPr>
              <a:t/>
            </a:r>
            <a:br>
              <a:rPr lang="en-US" sz="2800" b="1" i="1" dirty="0">
                <a:latin typeface="Arial Black" pitchFamily="34" charset="0"/>
                <a:cs typeface="Arial" charset="0"/>
              </a:rPr>
            </a:br>
            <a:r>
              <a:rPr lang="en-US" sz="2800" b="1" i="1" dirty="0">
                <a:latin typeface="Arial Black" pitchFamily="34" charset="0"/>
                <a:cs typeface="Arial" charset="0"/>
              </a:rPr>
              <a:t>Five Year Plan</a:t>
            </a:r>
            <a:br>
              <a:rPr lang="en-US" sz="2800" b="1" i="1" dirty="0">
                <a:latin typeface="Arial Black" pitchFamily="34" charset="0"/>
                <a:cs typeface="Arial" charset="0"/>
              </a:rPr>
            </a:br>
            <a:r>
              <a:rPr lang="en-US" sz="2800" b="1" i="1" dirty="0">
                <a:latin typeface="Arial Black" pitchFamily="34" charset="0"/>
                <a:cs typeface="Arial" charset="0"/>
              </a:rPr>
              <a:t>2019– 2023</a:t>
            </a:r>
          </a:p>
        </p:txBody>
      </p:sp>
      <p:sp>
        <p:nvSpPr>
          <p:cNvPr id="2" name="TextBox 1"/>
          <p:cNvSpPr txBox="1"/>
          <p:nvPr/>
        </p:nvSpPr>
        <p:spPr>
          <a:xfrm>
            <a:off x="5310543" y="5151665"/>
            <a:ext cx="3069771" cy="369332"/>
          </a:xfrm>
          <a:prstGeom prst="rect">
            <a:avLst/>
          </a:prstGeom>
          <a:noFill/>
        </p:spPr>
        <p:txBody>
          <a:bodyPr wrap="square" rtlCol="0">
            <a:spAutoFit/>
          </a:bodyPr>
          <a:lstStyle/>
          <a:p>
            <a:r>
              <a:rPr lang="en-US" i="1" smtClean="0">
                <a:latin typeface="+mj-lt"/>
              </a:rPr>
              <a:t>October </a:t>
            </a:r>
            <a:r>
              <a:rPr lang="en-US" i="1" smtClean="0">
                <a:latin typeface="+mj-lt"/>
              </a:rPr>
              <a:t>24th</a:t>
            </a:r>
            <a:r>
              <a:rPr lang="en-US" i="1" dirty="0" smtClean="0">
                <a:latin typeface="+mj-lt"/>
              </a:rPr>
              <a:t>, 2019</a:t>
            </a:r>
            <a:endParaRPr lang="en-US" i="1" dirty="0">
              <a:latin typeface="+mj-lt"/>
            </a:endParaRPr>
          </a:p>
        </p:txBody>
      </p:sp>
    </p:spTree>
    <p:extLst>
      <p:ext uri="{BB962C8B-B14F-4D97-AF65-F5344CB8AC3E}">
        <p14:creationId xmlns:p14="http://schemas.microsoft.com/office/powerpoint/2010/main" val="2667144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a:off x="27733" y="4144663"/>
            <a:ext cx="9088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25" name="Rectangle 2"/>
          <p:cNvSpPr>
            <a:spLocks noChangeArrowheads="1"/>
          </p:cNvSpPr>
          <p:nvPr/>
        </p:nvSpPr>
        <p:spPr bwMode="auto">
          <a:xfrm>
            <a:off x="27732" y="-36810"/>
            <a:ext cx="166910" cy="486736"/>
          </a:xfrm>
          <a:prstGeom prst="rect">
            <a:avLst/>
          </a:prstGeom>
          <a:noFill/>
          <a:ln w="9525">
            <a:noFill/>
            <a:miter lim="800000"/>
            <a:headEnd/>
            <a:tailEnd/>
          </a:ln>
        </p:spPr>
        <p:txBody>
          <a:bodyPr wrap="none" lIns="82616" tIns="41307" rIns="82616" bIns="41307" anchor="ctr">
            <a:spAutoFit/>
          </a:bodyPr>
          <a:lstStyle/>
          <a:p>
            <a:endParaRPr lang="en-US" sz="2621" dirty="0"/>
          </a:p>
        </p:txBody>
      </p:sp>
      <p:sp>
        <p:nvSpPr>
          <p:cNvPr id="30729" name="Text Box 7"/>
          <p:cNvSpPr txBox="1">
            <a:spLocks noChangeArrowheads="1"/>
          </p:cNvSpPr>
          <p:nvPr/>
        </p:nvSpPr>
        <p:spPr bwMode="auto">
          <a:xfrm>
            <a:off x="579149" y="1000036"/>
            <a:ext cx="3732382" cy="239571"/>
          </a:xfrm>
          <a:prstGeom prst="rect">
            <a:avLst/>
          </a:prstGeom>
          <a:noFill/>
          <a:ln w="9525" algn="ctr">
            <a:noFill/>
            <a:miter lim="800000"/>
            <a:headEnd type="none" w="sm" len="sm"/>
            <a:tailEnd type="none" w="sm" len="sm"/>
          </a:ln>
        </p:spPr>
        <p:txBody>
          <a:bodyPr lIns="92220" tIns="46110" rIns="92220" bIns="46110">
            <a:spAutoFit/>
          </a:bodyPr>
          <a:lstStyle/>
          <a:p>
            <a:pPr marL="456160" indent="-195087" algn="ctr" defTabSz="915189" eaLnBrk="0" hangingPunct="0">
              <a:lnSpc>
                <a:spcPct val="75000"/>
              </a:lnSpc>
              <a:spcBef>
                <a:spcPct val="50000"/>
              </a:spcBef>
            </a:pPr>
            <a:r>
              <a:rPr lang="es-MX" sz="1265" b="1" u="sng" dirty="0" smtClean="0">
                <a:latin typeface="Arial" charset="0"/>
              </a:rPr>
              <a:t>WORLD OIL FIELD CHEMICALS</a:t>
            </a:r>
            <a:endParaRPr lang="en-US" sz="1265" b="1" u="sng" dirty="0">
              <a:latin typeface="Arial" charset="0"/>
            </a:endParaRPr>
          </a:p>
        </p:txBody>
      </p:sp>
      <p:sp>
        <p:nvSpPr>
          <p:cNvPr id="30731" name="Text Box 7"/>
          <p:cNvSpPr txBox="1">
            <a:spLocks noChangeArrowheads="1"/>
          </p:cNvSpPr>
          <p:nvPr/>
        </p:nvSpPr>
        <p:spPr bwMode="auto">
          <a:xfrm>
            <a:off x="4662153" y="994056"/>
            <a:ext cx="4481848" cy="239571"/>
          </a:xfrm>
          <a:prstGeom prst="rect">
            <a:avLst/>
          </a:prstGeom>
          <a:noFill/>
          <a:ln w="9525" algn="ctr">
            <a:noFill/>
            <a:miter lim="800000"/>
            <a:headEnd type="none" w="sm" len="sm"/>
            <a:tailEnd type="none" w="sm" len="sm"/>
          </a:ln>
        </p:spPr>
        <p:txBody>
          <a:bodyPr wrap="square" lIns="92220" tIns="46110" rIns="92220" bIns="46110">
            <a:spAutoFit/>
          </a:bodyPr>
          <a:lstStyle/>
          <a:p>
            <a:pPr marL="456160" indent="-195087" algn="ctr" defTabSz="915189" eaLnBrk="0" hangingPunct="0">
              <a:lnSpc>
                <a:spcPct val="75000"/>
              </a:lnSpc>
              <a:spcBef>
                <a:spcPct val="50000"/>
              </a:spcBef>
            </a:pPr>
            <a:r>
              <a:rPr lang="es-MX" sz="1265" b="1" u="sng" dirty="0" smtClean="0"/>
              <a:t>WORLD DISTRIBUTION</a:t>
            </a:r>
            <a:endParaRPr lang="en-US" sz="1265" b="1" u="sng" dirty="0"/>
          </a:p>
        </p:txBody>
      </p:sp>
      <p:cxnSp>
        <p:nvCxnSpPr>
          <p:cNvPr id="20" name="Conector recto 19">
            <a:extLst>
              <a:ext uri="{FF2B5EF4-FFF2-40B4-BE49-F238E27FC236}">
                <a16:creationId xmlns:a16="http://schemas.microsoft.com/office/drawing/2014/main" xmlns="" id="{00000000-0008-0000-0500-000003000000}"/>
              </a:ext>
            </a:extLst>
          </p:cNvPr>
          <p:cNvCxnSpPr>
            <a:cxnSpLocks/>
          </p:cNvCxnSpPr>
          <p:nvPr/>
        </p:nvCxnSpPr>
        <p:spPr>
          <a:xfrm>
            <a:off x="2768145" y="6059663"/>
            <a:ext cx="133350" cy="104775"/>
          </a:xfrm>
          <a:prstGeom prst="line">
            <a:avLst/>
          </a:prstGeom>
          <a:ln w="19050">
            <a:solidFill>
              <a:srgbClr val="FFFF00"/>
            </a:solidFill>
          </a:ln>
        </p:spPr>
        <p:style>
          <a:lnRef idx="3">
            <a:schemeClr val="accent4"/>
          </a:lnRef>
          <a:fillRef idx="0">
            <a:schemeClr val="accent4"/>
          </a:fillRef>
          <a:effectRef idx="2">
            <a:schemeClr val="accent4"/>
          </a:effectRef>
          <a:fontRef idx="minor">
            <a:schemeClr val="tx1"/>
          </a:fontRef>
        </p:style>
      </p:cxnSp>
      <p:sp>
        <p:nvSpPr>
          <p:cNvPr id="14" name="Título 1"/>
          <p:cNvSpPr txBox="1">
            <a:spLocks/>
          </p:cNvSpPr>
          <p:nvPr/>
        </p:nvSpPr>
        <p:spPr bwMode="auto">
          <a:xfrm>
            <a:off x="1538096" y="379164"/>
            <a:ext cx="6624524" cy="254713"/>
          </a:xfrm>
          <a:prstGeom prst="rect">
            <a:avLst/>
          </a:prstGeom>
          <a:noFill/>
          <a:ln w="9525">
            <a:noFill/>
            <a:miter lim="800000"/>
            <a:headEnd/>
            <a:tailEnd/>
          </a:ln>
        </p:spPr>
        <p:txBody>
          <a:bodyPr vert="horz" wrap="square" lIns="91109" tIns="45555" rIns="91109" bIns="45555" numCol="1" anchor="ctr" anchorCtr="0" compatLnSpc="1">
            <a:prstTxWarp prst="textNoShape">
              <a:avLst/>
            </a:prstTxWarp>
          </a:bodyPr>
          <a:lst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a:lstStyle>
          <a:p>
            <a:pPr defTabSz="910886"/>
            <a:r>
              <a:rPr lang="es-MX" sz="2800" dirty="0" err="1" smtClean="0">
                <a:solidFill>
                  <a:schemeClr val="tx2">
                    <a:lumMod val="75000"/>
                  </a:schemeClr>
                </a:solidFill>
                <a:latin typeface="Arial Black" panose="020B0A04020102020204" pitchFamily="34" charset="0"/>
                <a:ea typeface="+mn-ea"/>
                <a:cs typeface="+mn-cs"/>
              </a:rPr>
              <a:t>World</a:t>
            </a:r>
            <a:r>
              <a:rPr lang="es-MX" sz="2800" dirty="0" smtClean="0">
                <a:solidFill>
                  <a:schemeClr val="tx2">
                    <a:lumMod val="75000"/>
                  </a:schemeClr>
                </a:solidFill>
                <a:latin typeface="Arial Black" panose="020B0A04020102020204" pitchFamily="34" charset="0"/>
                <a:ea typeface="+mn-ea"/>
                <a:cs typeface="+mn-cs"/>
              </a:rPr>
              <a:t> </a:t>
            </a:r>
            <a:r>
              <a:rPr lang="es-MX" sz="2800" dirty="0" err="1" smtClean="0">
                <a:solidFill>
                  <a:schemeClr val="tx2">
                    <a:lumMod val="75000"/>
                  </a:schemeClr>
                </a:solidFill>
                <a:latin typeface="Arial Black" panose="020B0A04020102020204" pitchFamily="34" charset="0"/>
                <a:ea typeface="+mn-ea"/>
                <a:cs typeface="+mn-cs"/>
              </a:rPr>
              <a:t>Oilfield</a:t>
            </a:r>
            <a:r>
              <a:rPr lang="es-MX" sz="2800" dirty="0" smtClean="0">
                <a:solidFill>
                  <a:schemeClr val="tx2">
                    <a:lumMod val="75000"/>
                  </a:schemeClr>
                </a:solidFill>
                <a:latin typeface="Arial Black" panose="020B0A04020102020204" pitchFamily="34" charset="0"/>
                <a:ea typeface="+mn-ea"/>
                <a:cs typeface="+mn-cs"/>
              </a:rPr>
              <a:t> </a:t>
            </a:r>
            <a:r>
              <a:rPr lang="es-MX" sz="2800" dirty="0" err="1" smtClean="0">
                <a:solidFill>
                  <a:schemeClr val="tx2">
                    <a:lumMod val="75000"/>
                  </a:schemeClr>
                </a:solidFill>
                <a:latin typeface="Arial Black" panose="020B0A04020102020204" pitchFamily="34" charset="0"/>
                <a:ea typeface="+mn-ea"/>
                <a:cs typeface="+mn-cs"/>
              </a:rPr>
              <a:t>Market</a:t>
            </a:r>
            <a:endParaRPr lang="en-US" sz="2800" kern="1200" dirty="0">
              <a:solidFill>
                <a:schemeClr val="tx2">
                  <a:lumMod val="75000"/>
                </a:schemeClr>
              </a:solidFill>
              <a:latin typeface="Arial Black" panose="020B0A04020102020204" pitchFamily="34" charset="0"/>
              <a:ea typeface="+mn-ea"/>
              <a:cs typeface="+mn-cs"/>
            </a:endParaRPr>
          </a:p>
        </p:txBody>
      </p:sp>
      <p:sp>
        <p:nvSpPr>
          <p:cNvPr id="3" name="Slide Number Placeholder 2"/>
          <p:cNvSpPr>
            <a:spLocks noGrp="1"/>
          </p:cNvSpPr>
          <p:nvPr>
            <p:ph type="sldNum" sz="quarter" idx="10"/>
          </p:nvPr>
        </p:nvSpPr>
        <p:spPr/>
        <p:txBody>
          <a:bodyPr/>
          <a:lstStyle/>
          <a:p>
            <a:pPr fontAlgn="base">
              <a:spcBef>
                <a:spcPct val="0"/>
              </a:spcBef>
              <a:spcAft>
                <a:spcPct val="0"/>
              </a:spcAft>
              <a:defRPr/>
            </a:pPr>
            <a:fld id="{D881A9BE-9EB5-4833-9CB8-8C6FF62F0014}" type="slidenum">
              <a:rPr lang="en-US" altLang="en-US" smtClean="0">
                <a:solidFill>
                  <a:srgbClr val="000000"/>
                </a:solidFill>
              </a:rPr>
              <a:pPr fontAlgn="base">
                <a:spcBef>
                  <a:spcPct val="0"/>
                </a:spcBef>
                <a:spcAft>
                  <a:spcPct val="0"/>
                </a:spcAft>
                <a:defRPr/>
              </a:pPr>
              <a:t>2</a:t>
            </a:fld>
            <a:endParaRPr lang="en-US" altLang="en-US" dirty="0">
              <a:solidFill>
                <a:srgbClr val="000000"/>
              </a:solidFill>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 Box 7"/>
          <p:cNvSpPr txBox="1">
            <a:spLocks noChangeArrowheads="1"/>
          </p:cNvSpPr>
          <p:nvPr/>
        </p:nvSpPr>
        <p:spPr bwMode="auto">
          <a:xfrm>
            <a:off x="441325" y="4164535"/>
            <a:ext cx="3689349" cy="231620"/>
          </a:xfrm>
          <a:prstGeom prst="rect">
            <a:avLst/>
          </a:prstGeom>
          <a:noFill/>
          <a:ln w="9525" algn="ctr">
            <a:noFill/>
            <a:miter lim="800000"/>
            <a:headEnd type="none" w="sm" len="sm"/>
            <a:tailEnd type="none" w="sm" len="sm"/>
          </a:ln>
        </p:spPr>
        <p:txBody>
          <a:bodyPr lIns="92220" tIns="46110" rIns="92220" bIns="46110">
            <a:spAutoFit/>
          </a:bodyPr>
          <a:lstStyle/>
          <a:p>
            <a:pPr marL="457553" indent="-196504" algn="ctr" defTabSz="916540" eaLnBrk="0" hangingPunct="0">
              <a:lnSpc>
                <a:spcPct val="75000"/>
              </a:lnSpc>
              <a:spcBef>
                <a:spcPct val="50000"/>
              </a:spcBef>
              <a:defRPr/>
            </a:pPr>
            <a:r>
              <a:rPr lang="en-US" sz="1200" b="1" u="sng" dirty="0" smtClean="0"/>
              <a:t>TRENDS AND OPPORTUNITIES</a:t>
            </a:r>
            <a:endParaRPr lang="en-US" sz="1200" b="1" u="sng" dirty="0"/>
          </a:p>
        </p:txBody>
      </p:sp>
      <p:sp>
        <p:nvSpPr>
          <p:cNvPr id="23" name="Line 13"/>
          <p:cNvSpPr>
            <a:spLocks noChangeShapeType="1"/>
          </p:cNvSpPr>
          <p:nvPr/>
        </p:nvSpPr>
        <p:spPr bwMode="auto">
          <a:xfrm>
            <a:off x="4542580" y="1126026"/>
            <a:ext cx="0" cy="5779310"/>
          </a:xfrm>
          <a:prstGeom prst="line">
            <a:avLst/>
          </a:prstGeom>
          <a:noFill/>
          <a:ln w="9525">
            <a:solidFill>
              <a:schemeClr val="tx1"/>
            </a:solidFill>
            <a:round/>
            <a:headEnd/>
            <a:tailEnd/>
          </a:ln>
        </p:spPr>
        <p:txBody>
          <a:bodyPr lIns="82616" tIns="41307" rIns="82616" bIns="41307"/>
          <a:lstStyle/>
          <a:p>
            <a:endParaRPr lang="en-US" sz="2621" dirty="0"/>
          </a:p>
        </p:txBody>
      </p:sp>
      <p:sp>
        <p:nvSpPr>
          <p:cNvPr id="25" name="Text Placeholder 6">
            <a:extLst>
              <a:ext uri="{FF2B5EF4-FFF2-40B4-BE49-F238E27FC236}">
                <a16:creationId xmlns="" xmlns:a16="http://schemas.microsoft.com/office/drawing/2014/main" id="{8904806F-3F21-AD46-A78A-FCB75C4BA368}"/>
              </a:ext>
            </a:extLst>
          </p:cNvPr>
          <p:cNvSpPr txBox="1">
            <a:spLocks/>
          </p:cNvSpPr>
          <p:nvPr/>
        </p:nvSpPr>
        <p:spPr bwMode="auto">
          <a:xfrm>
            <a:off x="0" y="4334468"/>
            <a:ext cx="4572000" cy="2529907"/>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noAutofit/>
          </a:bodyPr>
          <a:lstStyle>
            <a:defPPr>
              <a:defRPr lang="en-US"/>
            </a:defPPr>
            <a:lvl1pPr marL="0" algn="r" defTabSz="914400" rtl="0" eaLnBrk="1" latinLnBrk="0" hangingPunct="1">
              <a:defRPr sz="813"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fontAlgn="base">
              <a:buFont typeface="Arial" panose="020B0604020202020204" pitchFamily="34" charset="0"/>
              <a:buChar char="•"/>
            </a:pPr>
            <a:r>
              <a:rPr lang="en-US" sz="1000" dirty="0" smtClean="0"/>
              <a:t>The </a:t>
            </a:r>
            <a:r>
              <a:rPr lang="en-US" sz="1000" dirty="0"/>
              <a:t>I</a:t>
            </a:r>
            <a:r>
              <a:rPr lang="en-US" sz="1000" dirty="0" smtClean="0"/>
              <a:t>ncreasing </a:t>
            </a:r>
            <a:r>
              <a:rPr lang="en-US" sz="1000" dirty="0"/>
              <a:t>use of </a:t>
            </a:r>
            <a:r>
              <a:rPr lang="en-US" sz="1000" dirty="0" smtClean="0"/>
              <a:t>Multilateral Drilling (More </a:t>
            </a:r>
            <a:r>
              <a:rPr lang="en-US" sz="1000" dirty="0"/>
              <a:t>T</a:t>
            </a:r>
            <a:r>
              <a:rPr lang="en-US" sz="1000" dirty="0" smtClean="0"/>
              <a:t>han </a:t>
            </a:r>
            <a:r>
              <a:rPr lang="en-US" sz="1000" dirty="0"/>
              <a:t>one </a:t>
            </a:r>
            <a:r>
              <a:rPr lang="en-US" sz="1000" dirty="0" smtClean="0"/>
              <a:t>Horizontal </a:t>
            </a:r>
            <a:r>
              <a:rPr lang="en-US" sz="1000" dirty="0"/>
              <a:t>B</a:t>
            </a:r>
            <a:r>
              <a:rPr lang="en-US" sz="1000" dirty="0" smtClean="0"/>
              <a:t>ore </a:t>
            </a:r>
            <a:r>
              <a:rPr lang="en-US" sz="1000" dirty="0"/>
              <a:t>off the </a:t>
            </a:r>
            <a:r>
              <a:rPr lang="en-US" sz="1000" dirty="0" smtClean="0"/>
              <a:t>Same </a:t>
            </a:r>
            <a:r>
              <a:rPr lang="en-US" sz="1000" dirty="0"/>
              <a:t>M</a:t>
            </a:r>
            <a:r>
              <a:rPr lang="en-US" sz="1000" dirty="0" smtClean="0"/>
              <a:t>ain </a:t>
            </a:r>
            <a:r>
              <a:rPr lang="en-US" sz="1000" dirty="0"/>
              <a:t>B</a:t>
            </a:r>
            <a:r>
              <a:rPr lang="en-US" sz="1000" dirty="0" smtClean="0"/>
              <a:t>ore</a:t>
            </a:r>
            <a:r>
              <a:rPr lang="en-US" sz="1000" dirty="0"/>
              <a:t>) and </a:t>
            </a:r>
            <a:r>
              <a:rPr lang="en-US" sz="1000" dirty="0" smtClean="0"/>
              <a:t>Coiled </a:t>
            </a:r>
            <a:r>
              <a:rPr lang="en-US" sz="1000" dirty="0"/>
              <a:t>T</a:t>
            </a:r>
            <a:r>
              <a:rPr lang="en-US" sz="1000" dirty="0" smtClean="0"/>
              <a:t>ube </a:t>
            </a:r>
            <a:r>
              <a:rPr lang="en-US" sz="1000" dirty="0"/>
              <a:t>D</a:t>
            </a:r>
            <a:r>
              <a:rPr lang="en-US" sz="1000" dirty="0" smtClean="0"/>
              <a:t>rilling</a:t>
            </a:r>
            <a:r>
              <a:rPr lang="en-US" sz="1000" dirty="0"/>
              <a:t>, </a:t>
            </a:r>
            <a:r>
              <a:rPr lang="en-US" sz="1000" dirty="0" smtClean="0"/>
              <a:t>Both </a:t>
            </a:r>
            <a:r>
              <a:rPr lang="en-US" sz="1000" dirty="0"/>
              <a:t>of </a:t>
            </a:r>
            <a:r>
              <a:rPr lang="en-US" sz="1000" dirty="0" smtClean="0"/>
              <a:t>Which </a:t>
            </a:r>
            <a:r>
              <a:rPr lang="en-US" sz="1000" dirty="0"/>
              <a:t>W</a:t>
            </a:r>
            <a:r>
              <a:rPr lang="en-US" sz="1000" dirty="0" smtClean="0"/>
              <a:t>ould </a:t>
            </a:r>
            <a:r>
              <a:rPr lang="en-US" sz="1000" dirty="0"/>
              <a:t>R</a:t>
            </a:r>
            <a:r>
              <a:rPr lang="en-US" sz="1000" dirty="0" smtClean="0"/>
              <a:t>educe </a:t>
            </a:r>
            <a:r>
              <a:rPr lang="en-US" sz="1000" dirty="0"/>
              <a:t>the </a:t>
            </a:r>
            <a:r>
              <a:rPr lang="en-US" sz="1000" dirty="0" smtClean="0"/>
              <a:t>Total </a:t>
            </a:r>
            <a:r>
              <a:rPr lang="en-US" sz="1000" dirty="0"/>
              <a:t>V</a:t>
            </a:r>
            <a:r>
              <a:rPr lang="en-US" sz="1000" dirty="0" smtClean="0"/>
              <a:t>olume </a:t>
            </a:r>
            <a:r>
              <a:rPr lang="en-US" sz="1000" dirty="0"/>
              <a:t>of </a:t>
            </a:r>
            <a:r>
              <a:rPr lang="en-US" sz="1000" dirty="0" smtClean="0"/>
              <a:t>Drilling </a:t>
            </a:r>
            <a:r>
              <a:rPr lang="en-US" sz="1000" dirty="0"/>
              <a:t>F</a:t>
            </a:r>
            <a:r>
              <a:rPr lang="en-US" sz="1000" dirty="0" smtClean="0"/>
              <a:t>luids </a:t>
            </a:r>
            <a:r>
              <a:rPr lang="en-US" sz="1000" dirty="0"/>
              <a:t>per </a:t>
            </a:r>
            <a:r>
              <a:rPr lang="en-US" sz="1000" dirty="0" smtClean="0"/>
              <a:t>Unit </a:t>
            </a:r>
            <a:r>
              <a:rPr lang="en-US" sz="1000" dirty="0"/>
              <a:t>of </a:t>
            </a:r>
            <a:r>
              <a:rPr lang="en-US" sz="1000" dirty="0" smtClean="0"/>
              <a:t>Drilling</a:t>
            </a:r>
            <a:r>
              <a:rPr lang="en-US" sz="1000" dirty="0"/>
              <a:t>, </a:t>
            </a:r>
            <a:r>
              <a:rPr lang="en-US" sz="1000" dirty="0" smtClean="0"/>
              <a:t>Although </a:t>
            </a:r>
            <a:r>
              <a:rPr lang="en-US" sz="1000" dirty="0"/>
              <a:t>M</a:t>
            </a:r>
            <a:r>
              <a:rPr lang="en-US" sz="1000" dirty="0" smtClean="0"/>
              <a:t>ore </a:t>
            </a:r>
            <a:r>
              <a:rPr lang="en-US" sz="1000" dirty="0"/>
              <a:t>E</a:t>
            </a:r>
            <a:r>
              <a:rPr lang="en-US" sz="1000" dirty="0" smtClean="0"/>
              <a:t>xpensive </a:t>
            </a:r>
            <a:r>
              <a:rPr lang="en-US" sz="1000" dirty="0"/>
              <a:t>F</a:t>
            </a:r>
            <a:r>
              <a:rPr lang="en-US" sz="1000" dirty="0" smtClean="0"/>
              <a:t>luids </a:t>
            </a:r>
            <a:r>
              <a:rPr lang="en-US" sz="1000" dirty="0"/>
              <a:t>M</a:t>
            </a:r>
            <a:r>
              <a:rPr lang="en-US" sz="1000" dirty="0" smtClean="0"/>
              <a:t>ight </a:t>
            </a:r>
            <a:r>
              <a:rPr lang="en-US" sz="1000" dirty="0"/>
              <a:t>be </a:t>
            </a:r>
            <a:r>
              <a:rPr lang="en-US" sz="1000" dirty="0" smtClean="0"/>
              <a:t>Necessary</a:t>
            </a:r>
            <a:r>
              <a:rPr lang="en-US" sz="1000" dirty="0" smtClean="0"/>
              <a:t>.</a:t>
            </a:r>
          </a:p>
          <a:p>
            <a:pPr marL="171450" indent="-171450" algn="l" fontAlgn="base">
              <a:buFont typeface="Arial" panose="020B0604020202020204" pitchFamily="34" charset="0"/>
              <a:buChar char="•"/>
            </a:pPr>
            <a:r>
              <a:rPr lang="en-US" sz="1000" dirty="0" smtClean="0"/>
              <a:t>The </a:t>
            </a:r>
            <a:r>
              <a:rPr lang="en-US" sz="1000" dirty="0"/>
              <a:t>I</a:t>
            </a:r>
            <a:r>
              <a:rPr lang="en-US" sz="1000" dirty="0" smtClean="0"/>
              <a:t>ncreasing </a:t>
            </a:r>
            <a:r>
              <a:rPr lang="en-US" sz="1000" dirty="0"/>
              <a:t>use of </a:t>
            </a:r>
            <a:r>
              <a:rPr lang="en-US" sz="1000" dirty="0" smtClean="0"/>
              <a:t>Polymeric </a:t>
            </a:r>
            <a:r>
              <a:rPr lang="en-US" sz="1000" dirty="0"/>
              <a:t>S</a:t>
            </a:r>
            <a:r>
              <a:rPr lang="en-US" sz="1000" dirty="0" smtClean="0"/>
              <a:t>urfactant </a:t>
            </a:r>
            <a:r>
              <a:rPr lang="en-US" sz="1000" dirty="0" err="1"/>
              <a:t>V</a:t>
            </a:r>
            <a:r>
              <a:rPr lang="en-US" sz="1000" dirty="0" err="1" smtClean="0"/>
              <a:t>iscosifiers</a:t>
            </a:r>
            <a:r>
              <a:rPr lang="en-US" sz="1000" dirty="0" smtClean="0"/>
              <a:t> </a:t>
            </a:r>
            <a:r>
              <a:rPr lang="en-US" sz="1000" dirty="0"/>
              <a:t>that </a:t>
            </a:r>
            <a:r>
              <a:rPr lang="en-US" sz="1000" dirty="0" smtClean="0"/>
              <a:t>Would </a:t>
            </a:r>
            <a:r>
              <a:rPr lang="en-US" sz="1000" dirty="0"/>
              <a:t>R</a:t>
            </a:r>
            <a:r>
              <a:rPr lang="en-US" sz="1000" dirty="0" smtClean="0"/>
              <a:t>eplace </a:t>
            </a:r>
            <a:r>
              <a:rPr lang="en-US" sz="1000" dirty="0"/>
              <a:t>G</a:t>
            </a:r>
            <a:r>
              <a:rPr lang="en-US" sz="1000" dirty="0" smtClean="0"/>
              <a:t>uar </a:t>
            </a:r>
            <a:r>
              <a:rPr lang="en-US" sz="1000" dirty="0" smtClean="0"/>
              <a:t>G</a:t>
            </a:r>
            <a:r>
              <a:rPr lang="en-US" sz="1000" dirty="0" smtClean="0"/>
              <a:t>um and </a:t>
            </a:r>
            <a:r>
              <a:rPr lang="en-US" sz="1000" dirty="0"/>
              <a:t>its </a:t>
            </a:r>
            <a:r>
              <a:rPr lang="en-US" sz="1000" dirty="0" smtClean="0"/>
              <a:t>Derivatives </a:t>
            </a:r>
            <a:r>
              <a:rPr lang="en-US" sz="1000" dirty="0"/>
              <a:t>in </a:t>
            </a:r>
            <a:r>
              <a:rPr lang="en-US" sz="1000" dirty="0" smtClean="0"/>
              <a:t>Hydraulic </a:t>
            </a:r>
            <a:r>
              <a:rPr lang="en-US" sz="1000" dirty="0"/>
              <a:t>F</a:t>
            </a:r>
            <a:r>
              <a:rPr lang="en-US" sz="1000" dirty="0" smtClean="0"/>
              <a:t>racturing</a:t>
            </a:r>
            <a:r>
              <a:rPr lang="en-US" sz="1000" dirty="0" smtClean="0"/>
              <a:t>.</a:t>
            </a:r>
          </a:p>
          <a:p>
            <a:pPr marL="171450" indent="-171450" algn="l" fontAlgn="base">
              <a:buFont typeface="Arial" panose="020B0604020202020204" pitchFamily="34" charset="0"/>
              <a:buChar char="•"/>
            </a:pPr>
            <a:r>
              <a:rPr lang="en-US" sz="1000" dirty="0" smtClean="0"/>
              <a:t>Increasing </a:t>
            </a:r>
            <a:r>
              <a:rPr lang="en-US" sz="1000" dirty="0"/>
              <a:t>R</a:t>
            </a:r>
            <a:r>
              <a:rPr lang="en-US" sz="1000" dirty="0" smtClean="0"/>
              <a:t>equests </a:t>
            </a:r>
            <a:r>
              <a:rPr lang="en-US" sz="1000" dirty="0"/>
              <a:t>F</a:t>
            </a:r>
            <a:r>
              <a:rPr lang="en-US" sz="1000" dirty="0" smtClean="0"/>
              <a:t>rom </a:t>
            </a:r>
            <a:r>
              <a:rPr lang="en-US" sz="1000" dirty="0"/>
              <a:t>S</a:t>
            </a:r>
            <a:r>
              <a:rPr lang="en-US" sz="1000" dirty="0" smtClean="0"/>
              <a:t>ervice </a:t>
            </a:r>
            <a:r>
              <a:rPr lang="en-US" sz="1000" dirty="0"/>
              <a:t>C</a:t>
            </a:r>
            <a:r>
              <a:rPr lang="en-US" sz="1000" dirty="0" smtClean="0"/>
              <a:t>ompanies </a:t>
            </a:r>
            <a:r>
              <a:rPr lang="en-US" sz="1000" dirty="0"/>
              <a:t>for </a:t>
            </a:r>
            <a:r>
              <a:rPr lang="en-US" sz="1000" dirty="0" err="1"/>
              <a:t>P</a:t>
            </a:r>
            <a:r>
              <a:rPr lang="en-US" sz="1000" dirty="0" err="1" smtClean="0"/>
              <a:t>reblended</a:t>
            </a:r>
            <a:r>
              <a:rPr lang="en-US" sz="1000" dirty="0" smtClean="0"/>
              <a:t> </a:t>
            </a:r>
            <a:r>
              <a:rPr lang="en-US" sz="1000" dirty="0"/>
              <a:t>P</a:t>
            </a:r>
            <a:r>
              <a:rPr lang="en-US" sz="1000" dirty="0" smtClean="0"/>
              <a:t>ackage </a:t>
            </a:r>
            <a:r>
              <a:rPr lang="en-US" sz="1000" dirty="0"/>
              <a:t>S</a:t>
            </a:r>
            <a:r>
              <a:rPr lang="en-US" sz="1000" dirty="0" smtClean="0"/>
              <a:t>ystems </a:t>
            </a:r>
            <a:r>
              <a:rPr lang="en-US" sz="1000" dirty="0"/>
              <a:t>F</a:t>
            </a:r>
            <a:r>
              <a:rPr lang="en-US" sz="1000" dirty="0" smtClean="0"/>
              <a:t>rom </a:t>
            </a:r>
            <a:r>
              <a:rPr lang="en-US" sz="1000" dirty="0"/>
              <a:t>T</a:t>
            </a:r>
            <a:r>
              <a:rPr lang="en-US" sz="1000" dirty="0" smtClean="0"/>
              <a:t>heir </a:t>
            </a:r>
            <a:r>
              <a:rPr lang="en-US" sz="1000" dirty="0"/>
              <a:t>C</a:t>
            </a:r>
            <a:r>
              <a:rPr lang="en-US" sz="1000" dirty="0" smtClean="0"/>
              <a:t>hemical </a:t>
            </a:r>
            <a:r>
              <a:rPr lang="en-US" sz="1000" dirty="0"/>
              <a:t>M</a:t>
            </a:r>
            <a:r>
              <a:rPr lang="en-US" sz="1000" dirty="0" smtClean="0"/>
              <a:t>anufacturers </a:t>
            </a:r>
            <a:r>
              <a:rPr lang="en-US" sz="1000" dirty="0"/>
              <a:t>for use in the oil </a:t>
            </a:r>
            <a:r>
              <a:rPr lang="en-US" sz="1000" dirty="0" smtClean="0"/>
              <a:t>Field </a:t>
            </a:r>
            <a:r>
              <a:rPr lang="en-US" sz="1000" dirty="0"/>
              <a:t>S</a:t>
            </a:r>
            <a:r>
              <a:rPr lang="en-US" sz="1000" dirty="0" smtClean="0"/>
              <a:t>timulation </a:t>
            </a:r>
            <a:r>
              <a:rPr lang="en-US" sz="1000" dirty="0"/>
              <a:t>S</a:t>
            </a:r>
            <a:r>
              <a:rPr lang="en-US" sz="1000" dirty="0" smtClean="0"/>
              <a:t>egment</a:t>
            </a:r>
            <a:r>
              <a:rPr lang="en-US" sz="1000" dirty="0"/>
              <a:t>.</a:t>
            </a:r>
          </a:p>
          <a:p>
            <a:pPr marL="171450" indent="-171450" algn="l" fontAlgn="base">
              <a:buFont typeface="Arial" panose="020B0604020202020204" pitchFamily="34" charset="0"/>
              <a:buChar char="•"/>
            </a:pPr>
            <a:r>
              <a:rPr lang="en-US" sz="1000" dirty="0"/>
              <a:t>The </a:t>
            </a:r>
            <a:r>
              <a:rPr lang="en-US" sz="1000" dirty="0" smtClean="0"/>
              <a:t>Continuing </a:t>
            </a:r>
            <a:r>
              <a:rPr lang="en-US" sz="1000" dirty="0"/>
              <a:t>D</a:t>
            </a:r>
            <a:r>
              <a:rPr lang="en-US" sz="1000" dirty="0" smtClean="0"/>
              <a:t>omination </a:t>
            </a:r>
            <a:r>
              <a:rPr lang="en-US" sz="1000" dirty="0"/>
              <a:t>of the </a:t>
            </a:r>
            <a:r>
              <a:rPr lang="en-US" sz="1000" dirty="0" smtClean="0"/>
              <a:t>Business </a:t>
            </a:r>
            <a:r>
              <a:rPr lang="en-US" sz="1000" dirty="0"/>
              <a:t>by the </a:t>
            </a:r>
            <a:r>
              <a:rPr lang="en-US" sz="1000" dirty="0" smtClean="0"/>
              <a:t>Global </a:t>
            </a:r>
            <a:r>
              <a:rPr lang="en-US" sz="1000" dirty="0"/>
              <a:t>I</a:t>
            </a:r>
            <a:r>
              <a:rPr lang="en-US" sz="1000" dirty="0" smtClean="0"/>
              <a:t>ntegrated </a:t>
            </a:r>
            <a:r>
              <a:rPr lang="en-US" sz="1000" dirty="0"/>
              <a:t>S</a:t>
            </a:r>
            <a:r>
              <a:rPr lang="en-US" sz="1000" dirty="0" smtClean="0"/>
              <a:t>ervice </a:t>
            </a:r>
            <a:r>
              <a:rPr lang="en-US" sz="1000" dirty="0"/>
              <a:t>C</a:t>
            </a:r>
            <a:r>
              <a:rPr lang="en-US" sz="1000" dirty="0" smtClean="0"/>
              <a:t>ompanies</a:t>
            </a:r>
            <a:r>
              <a:rPr lang="en-US" sz="1000" dirty="0"/>
              <a:t>.</a:t>
            </a:r>
          </a:p>
          <a:p>
            <a:pPr marL="171450" indent="-171450" algn="l" fontAlgn="base">
              <a:buFont typeface="Arial" panose="020B0604020202020204" pitchFamily="34" charset="0"/>
              <a:buChar char="•"/>
            </a:pPr>
            <a:r>
              <a:rPr lang="en-US" sz="1000" dirty="0"/>
              <a:t>Increasing </a:t>
            </a:r>
            <a:r>
              <a:rPr lang="en-US" sz="1000" dirty="0" smtClean="0"/>
              <a:t>Requirements </a:t>
            </a:r>
            <a:r>
              <a:rPr lang="en-US" sz="1000" dirty="0"/>
              <a:t>for </a:t>
            </a:r>
            <a:r>
              <a:rPr lang="en-US" sz="1000" dirty="0" smtClean="0"/>
              <a:t>Chemicals </a:t>
            </a:r>
            <a:r>
              <a:rPr lang="en-US" sz="1000" dirty="0"/>
              <a:t>to be </a:t>
            </a:r>
            <a:r>
              <a:rPr lang="en-US" sz="1000" dirty="0" smtClean="0"/>
              <a:t>Environmentally </a:t>
            </a:r>
            <a:r>
              <a:rPr lang="en-US" sz="1000" dirty="0"/>
              <a:t>F</a:t>
            </a:r>
            <a:r>
              <a:rPr lang="en-US" sz="1000" dirty="0" smtClean="0"/>
              <a:t>riendly</a:t>
            </a:r>
            <a:r>
              <a:rPr lang="en-US" sz="1000" dirty="0"/>
              <a:t>, </a:t>
            </a:r>
            <a:r>
              <a:rPr lang="en-US" sz="1000" dirty="0" smtClean="0"/>
              <a:t>Which </a:t>
            </a:r>
            <a:r>
              <a:rPr lang="en-US" sz="1000" dirty="0"/>
              <a:t>W</a:t>
            </a:r>
            <a:r>
              <a:rPr lang="en-US" sz="1000" dirty="0" smtClean="0"/>
              <a:t>ill </a:t>
            </a:r>
            <a:r>
              <a:rPr lang="en-US" sz="1000" dirty="0"/>
              <a:t>R</a:t>
            </a:r>
            <a:r>
              <a:rPr lang="en-US" sz="1000" dirty="0" smtClean="0"/>
              <a:t>esult </a:t>
            </a:r>
            <a:r>
              <a:rPr lang="en-US" sz="1000" dirty="0"/>
              <a:t>in </a:t>
            </a:r>
            <a:r>
              <a:rPr lang="en-US" sz="1000" dirty="0" smtClean="0"/>
              <a:t>More </a:t>
            </a:r>
            <a:r>
              <a:rPr lang="en-US" sz="1000" dirty="0"/>
              <a:t>R</a:t>
            </a:r>
            <a:r>
              <a:rPr lang="en-US" sz="1000" dirty="0" smtClean="0"/>
              <a:t>equests </a:t>
            </a:r>
            <a:r>
              <a:rPr lang="en-US" sz="1000" dirty="0"/>
              <a:t>F</a:t>
            </a:r>
            <a:r>
              <a:rPr lang="en-US" sz="1000" dirty="0" smtClean="0"/>
              <a:t>rom </a:t>
            </a:r>
            <a:r>
              <a:rPr lang="en-US" sz="1000" dirty="0"/>
              <a:t>S</a:t>
            </a:r>
            <a:r>
              <a:rPr lang="en-US" sz="1000" dirty="0" smtClean="0"/>
              <a:t>ervice </a:t>
            </a:r>
            <a:r>
              <a:rPr lang="en-US" sz="1000" dirty="0"/>
              <a:t>C</a:t>
            </a:r>
            <a:r>
              <a:rPr lang="en-US" sz="1000" dirty="0" smtClean="0"/>
              <a:t>ompanies </a:t>
            </a:r>
            <a:r>
              <a:rPr lang="en-US" sz="1000" dirty="0"/>
              <a:t>for </a:t>
            </a:r>
            <a:r>
              <a:rPr lang="en-US" sz="1000" dirty="0" smtClean="0"/>
              <a:t>Information </a:t>
            </a:r>
            <a:r>
              <a:rPr lang="en-US" sz="1000" dirty="0"/>
              <a:t>F</a:t>
            </a:r>
            <a:r>
              <a:rPr lang="en-US" sz="1000" dirty="0" smtClean="0"/>
              <a:t>rom </a:t>
            </a:r>
            <a:r>
              <a:rPr lang="en-US" sz="1000" dirty="0"/>
              <a:t>T</a:t>
            </a:r>
            <a:r>
              <a:rPr lang="en-US" sz="1000" dirty="0" smtClean="0"/>
              <a:t>heir </a:t>
            </a:r>
            <a:r>
              <a:rPr lang="en-US" sz="1000" dirty="0"/>
              <a:t>C</a:t>
            </a:r>
            <a:r>
              <a:rPr lang="en-US" sz="1000" dirty="0" smtClean="0"/>
              <a:t>hemical </a:t>
            </a:r>
            <a:r>
              <a:rPr lang="en-US" sz="1000" dirty="0"/>
              <a:t>M</a:t>
            </a:r>
            <a:r>
              <a:rPr lang="en-US" sz="1000" dirty="0" smtClean="0"/>
              <a:t>anufacturers</a:t>
            </a:r>
            <a:r>
              <a:rPr lang="en-US" sz="1000" dirty="0"/>
              <a:t>.</a:t>
            </a:r>
          </a:p>
          <a:p>
            <a:pPr marL="171450" indent="-171450" algn="l" fontAlgn="base">
              <a:buFont typeface="Arial" panose="020B0604020202020204" pitchFamily="34" charset="0"/>
              <a:buChar char="•"/>
            </a:pPr>
            <a:r>
              <a:rPr lang="en-US" sz="1000" dirty="0"/>
              <a:t>Higher </a:t>
            </a:r>
            <a:r>
              <a:rPr lang="en-US" sz="1000" dirty="0" smtClean="0"/>
              <a:t>Technical </a:t>
            </a:r>
            <a:r>
              <a:rPr lang="en-US" sz="1000" dirty="0"/>
              <a:t>D</a:t>
            </a:r>
            <a:r>
              <a:rPr lang="en-US" sz="1000" dirty="0" smtClean="0"/>
              <a:t>emands </a:t>
            </a:r>
            <a:r>
              <a:rPr lang="en-US" sz="1000" dirty="0"/>
              <a:t>on </a:t>
            </a:r>
            <a:r>
              <a:rPr lang="en-US" sz="1000" dirty="0" smtClean="0"/>
              <a:t>Chemicals </a:t>
            </a:r>
            <a:r>
              <a:rPr lang="en-US" sz="1000" dirty="0"/>
              <a:t>for use at </a:t>
            </a:r>
            <a:r>
              <a:rPr lang="en-US" sz="1000" dirty="0" smtClean="0"/>
              <a:t>Higher </a:t>
            </a:r>
            <a:r>
              <a:rPr lang="en-US" sz="1000" dirty="0"/>
              <a:t>T</a:t>
            </a:r>
            <a:r>
              <a:rPr lang="en-US" sz="1000" dirty="0" smtClean="0"/>
              <a:t>emperatures </a:t>
            </a:r>
            <a:r>
              <a:rPr lang="en-US" sz="1000" dirty="0"/>
              <a:t>and </a:t>
            </a:r>
            <a:r>
              <a:rPr lang="en-US" sz="1000" dirty="0" smtClean="0"/>
              <a:t>Pressures</a:t>
            </a:r>
            <a:r>
              <a:rPr lang="en-US" sz="1000" dirty="0"/>
              <a:t>, and in </a:t>
            </a:r>
            <a:r>
              <a:rPr lang="en-US" sz="1000" dirty="0" smtClean="0"/>
              <a:t>More </a:t>
            </a:r>
            <a:r>
              <a:rPr lang="en-US" sz="1000" dirty="0"/>
              <a:t>C</a:t>
            </a:r>
            <a:r>
              <a:rPr lang="en-US" sz="1000" dirty="0" smtClean="0"/>
              <a:t>orrosive </a:t>
            </a:r>
            <a:r>
              <a:rPr lang="en-US" sz="1000" dirty="0"/>
              <a:t>E</a:t>
            </a:r>
            <a:r>
              <a:rPr lang="en-US" sz="1000" dirty="0" smtClean="0"/>
              <a:t>nvironments</a:t>
            </a:r>
            <a:r>
              <a:rPr lang="en-US" sz="1000" dirty="0"/>
              <a:t>.</a:t>
            </a:r>
          </a:p>
          <a:p>
            <a:pPr marL="171450" indent="-171450" algn="l" fontAlgn="base">
              <a:buFont typeface="Arial" panose="020B0604020202020204" pitchFamily="34" charset="0"/>
              <a:buChar char="•"/>
            </a:pPr>
            <a:endParaRPr lang="en-US" sz="1000" dirty="0"/>
          </a:p>
          <a:p>
            <a:pPr marL="285750" indent="-285750" algn="l">
              <a:buFont typeface="Arial" panose="020B0604020202020204" pitchFamily="34" charset="0"/>
              <a:buChar char="•"/>
            </a:pPr>
            <a:endParaRPr lang="es-MX" sz="1000" dirty="0" smtClean="0">
              <a:latin typeface="+mn-lt"/>
            </a:endParaRPr>
          </a:p>
          <a:p>
            <a:pPr lvl="1" fontAlgn="base"/>
            <a:endParaRPr lang="en-US" sz="1000" dirty="0"/>
          </a:p>
          <a:p>
            <a:pPr marL="742950" lvl="1" indent="-285750">
              <a:buFont typeface="Arial" panose="020B0604020202020204" pitchFamily="34" charset="0"/>
              <a:buChar char="•"/>
            </a:pPr>
            <a:endParaRPr lang="es-MX" sz="1987" dirty="0" smtClean="0">
              <a:latin typeface="+mn-lt"/>
            </a:endParaRPr>
          </a:p>
          <a:p>
            <a:pPr marL="285750" indent="-285750" algn="l">
              <a:buFont typeface="Arial" panose="020B0604020202020204" pitchFamily="34" charset="0"/>
              <a:buChar char="•"/>
            </a:pPr>
            <a:endParaRPr lang="en-US" sz="1000" dirty="0" smtClean="0">
              <a:latin typeface="+mn-lt"/>
            </a:endParaRPr>
          </a:p>
        </p:txBody>
      </p:sp>
      <p:graphicFrame>
        <p:nvGraphicFramePr>
          <p:cNvPr id="15" name="Gráfico 14"/>
          <p:cNvGraphicFramePr>
            <a:graphicFrameLocks/>
          </p:cNvGraphicFramePr>
          <p:nvPr>
            <p:extLst>
              <p:ext uri="{D42A27DB-BD31-4B8C-83A1-F6EECF244321}">
                <p14:modId xmlns:p14="http://schemas.microsoft.com/office/powerpoint/2010/main" val="1002370753"/>
              </p:ext>
            </p:extLst>
          </p:nvPr>
        </p:nvGraphicFramePr>
        <p:xfrm>
          <a:off x="-58840" y="1272481"/>
          <a:ext cx="4601419" cy="28721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Gráfico 16"/>
          <p:cNvGraphicFramePr>
            <a:graphicFrameLocks/>
          </p:cNvGraphicFramePr>
          <p:nvPr>
            <p:extLst>
              <p:ext uri="{D42A27DB-BD31-4B8C-83A1-F6EECF244321}">
                <p14:modId xmlns:p14="http://schemas.microsoft.com/office/powerpoint/2010/main" val="2393771520"/>
              </p:ext>
            </p:extLst>
          </p:nvPr>
        </p:nvGraphicFramePr>
        <p:xfrm>
          <a:off x="4572000" y="1053368"/>
          <a:ext cx="4544267" cy="3050334"/>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ángulo 3"/>
          <p:cNvSpPr/>
          <p:nvPr/>
        </p:nvSpPr>
        <p:spPr>
          <a:xfrm>
            <a:off x="4572001" y="4364868"/>
            <a:ext cx="4572000" cy="2400657"/>
          </a:xfrm>
          <a:prstGeom prst="rect">
            <a:avLst/>
          </a:prstGeom>
        </p:spPr>
        <p:txBody>
          <a:bodyPr>
            <a:spAutoFit/>
          </a:bodyPr>
          <a:lstStyle/>
          <a:p>
            <a:pPr marL="628650" lvl="1" indent="-171450" fontAlgn="base">
              <a:buFont typeface="Arial" panose="020B0604020202020204" pitchFamily="34" charset="0"/>
              <a:buChar char="•"/>
            </a:pPr>
            <a:r>
              <a:rPr lang="en-US" sz="1000" dirty="0"/>
              <a:t>Drilling </a:t>
            </a:r>
            <a:r>
              <a:rPr lang="en-US" sz="1000" dirty="0" smtClean="0"/>
              <a:t>Fluids </a:t>
            </a:r>
            <a:r>
              <a:rPr lang="en-US" sz="1000" dirty="0"/>
              <a:t>(“mud”) </a:t>
            </a:r>
            <a:r>
              <a:rPr lang="en-US" sz="1000" dirty="0" smtClean="0"/>
              <a:t>Companies</a:t>
            </a:r>
            <a:endParaRPr lang="en-US" sz="1000" dirty="0"/>
          </a:p>
          <a:p>
            <a:pPr lvl="1" fontAlgn="base"/>
            <a:r>
              <a:rPr lang="en-US" sz="1000" dirty="0" smtClean="0"/>
              <a:t>	Baker </a:t>
            </a:r>
            <a:r>
              <a:rPr lang="en-US" sz="1000" dirty="0"/>
              <a:t>Hughes</a:t>
            </a:r>
          </a:p>
          <a:p>
            <a:pPr lvl="1" fontAlgn="base"/>
            <a:r>
              <a:rPr lang="en-US" sz="1000" dirty="0" smtClean="0"/>
              <a:t>	Halliburton </a:t>
            </a:r>
            <a:r>
              <a:rPr lang="en-US" sz="1000" dirty="0"/>
              <a:t>Company</a:t>
            </a:r>
          </a:p>
          <a:p>
            <a:pPr lvl="1" fontAlgn="base"/>
            <a:r>
              <a:rPr lang="en-US" sz="1000" dirty="0" smtClean="0"/>
              <a:t>	Schlumberger </a:t>
            </a:r>
            <a:r>
              <a:rPr lang="en-US" sz="1000" dirty="0"/>
              <a:t>Oilfield Services (M-I SWACO)</a:t>
            </a:r>
          </a:p>
          <a:p>
            <a:pPr marL="628650" lvl="1" indent="-171450" fontAlgn="base">
              <a:buFont typeface="Arial" panose="020B0604020202020204" pitchFamily="34" charset="0"/>
              <a:buChar char="•"/>
            </a:pPr>
            <a:r>
              <a:rPr lang="en-US" sz="1000" dirty="0" smtClean="0"/>
              <a:t>Cementing </a:t>
            </a:r>
            <a:r>
              <a:rPr lang="en-US" sz="1000" dirty="0"/>
              <a:t>and </a:t>
            </a:r>
            <a:r>
              <a:rPr lang="en-US" sz="1000" dirty="0" smtClean="0"/>
              <a:t>Stimulation </a:t>
            </a:r>
            <a:r>
              <a:rPr lang="en-US" sz="1000" dirty="0"/>
              <a:t>C</a:t>
            </a:r>
            <a:r>
              <a:rPr lang="en-US" sz="1000" dirty="0" smtClean="0"/>
              <a:t>ompanies</a:t>
            </a:r>
            <a:endParaRPr lang="en-US" sz="1000" dirty="0"/>
          </a:p>
          <a:p>
            <a:pPr lvl="1" fontAlgn="base"/>
            <a:r>
              <a:rPr lang="en-US" sz="1000" dirty="0" smtClean="0"/>
              <a:t>	Baker </a:t>
            </a:r>
            <a:r>
              <a:rPr lang="en-US" sz="1000" dirty="0"/>
              <a:t>Hughes</a:t>
            </a:r>
          </a:p>
          <a:p>
            <a:pPr lvl="1" fontAlgn="base"/>
            <a:r>
              <a:rPr lang="en-US" sz="1000" dirty="0" smtClean="0"/>
              <a:t>	Halliburton </a:t>
            </a:r>
            <a:r>
              <a:rPr lang="en-US" sz="1000" dirty="0"/>
              <a:t>Company</a:t>
            </a:r>
          </a:p>
          <a:p>
            <a:pPr lvl="1" fontAlgn="base"/>
            <a:r>
              <a:rPr lang="en-US" sz="1000" dirty="0" smtClean="0"/>
              <a:t>	Schlumberger </a:t>
            </a:r>
            <a:r>
              <a:rPr lang="en-US" sz="1000" dirty="0"/>
              <a:t>Oilfield Services</a:t>
            </a:r>
          </a:p>
          <a:p>
            <a:pPr marL="628650" lvl="1" indent="-171450" fontAlgn="base">
              <a:buFont typeface="Arial" panose="020B0604020202020204" pitchFamily="34" charset="0"/>
              <a:buChar char="•"/>
            </a:pPr>
            <a:r>
              <a:rPr lang="en-US" sz="1000" dirty="0" smtClean="0"/>
              <a:t>Oil </a:t>
            </a:r>
            <a:r>
              <a:rPr lang="en-US" sz="1000" dirty="0"/>
              <a:t>F</a:t>
            </a:r>
            <a:r>
              <a:rPr lang="en-US" sz="1000" dirty="0" smtClean="0"/>
              <a:t>ield </a:t>
            </a:r>
            <a:r>
              <a:rPr lang="en-US" sz="1000" dirty="0"/>
              <a:t>P</a:t>
            </a:r>
            <a:r>
              <a:rPr lang="en-US" sz="1000" dirty="0" smtClean="0"/>
              <a:t>roduction </a:t>
            </a:r>
            <a:r>
              <a:rPr lang="en-US" sz="1000" dirty="0"/>
              <a:t>S</a:t>
            </a:r>
            <a:r>
              <a:rPr lang="en-US" sz="1000" dirty="0" smtClean="0"/>
              <a:t>ervice </a:t>
            </a:r>
            <a:r>
              <a:rPr lang="en-US" sz="1000" dirty="0"/>
              <a:t>C</a:t>
            </a:r>
            <a:r>
              <a:rPr lang="en-US" sz="1000" dirty="0" smtClean="0"/>
              <a:t>ompanies</a:t>
            </a:r>
            <a:endParaRPr lang="en-US" sz="1000" dirty="0"/>
          </a:p>
          <a:p>
            <a:pPr lvl="1" fontAlgn="base"/>
            <a:r>
              <a:rPr lang="en-US" sz="1000" dirty="0" smtClean="0"/>
              <a:t>	Baker </a:t>
            </a:r>
            <a:r>
              <a:rPr lang="en-US" sz="1000" dirty="0"/>
              <a:t>Hughes (Baker </a:t>
            </a:r>
            <a:r>
              <a:rPr lang="en-US" sz="1000" dirty="0" err="1"/>
              <a:t>Petrolite</a:t>
            </a:r>
            <a:r>
              <a:rPr lang="en-US" sz="1000" dirty="0"/>
              <a:t>)</a:t>
            </a:r>
          </a:p>
          <a:p>
            <a:pPr lvl="1" fontAlgn="base"/>
            <a:r>
              <a:rPr lang="en-US" sz="1000" dirty="0" smtClean="0"/>
              <a:t>	Weatherford</a:t>
            </a:r>
            <a:endParaRPr lang="en-US" sz="1000" dirty="0"/>
          </a:p>
          <a:p>
            <a:pPr lvl="1" fontAlgn="base"/>
            <a:r>
              <a:rPr lang="en-US" sz="1000" dirty="0" smtClean="0"/>
              <a:t>	Ecolab</a:t>
            </a:r>
            <a:endParaRPr lang="en-US" sz="1000" dirty="0"/>
          </a:p>
          <a:p>
            <a:pPr marL="84138" lvl="1" indent="373063" fontAlgn="base"/>
            <a:endParaRPr lang="es-MX" sz="1000" dirty="0" smtClean="0"/>
          </a:p>
          <a:p>
            <a:pPr marL="255588" lvl="1" indent="-171450" fontAlgn="base">
              <a:buFont typeface="Arial" panose="020B0604020202020204" pitchFamily="34" charset="0"/>
              <a:buChar char="•"/>
            </a:pPr>
            <a:r>
              <a:rPr lang="es-MX" sz="1000" dirty="0" err="1" smtClean="0"/>
              <a:t>Direct</a:t>
            </a:r>
            <a:r>
              <a:rPr lang="es-MX" sz="1000" dirty="0" smtClean="0"/>
              <a:t> </a:t>
            </a:r>
            <a:r>
              <a:rPr lang="es-MX" sz="1000" dirty="0" err="1" smtClean="0"/>
              <a:t>Stepan</a:t>
            </a:r>
            <a:r>
              <a:rPr lang="es-MX" sz="1000" dirty="0" smtClean="0"/>
              <a:t> </a:t>
            </a:r>
            <a:r>
              <a:rPr lang="es-MX" sz="1000" dirty="0" err="1" smtClean="0"/>
              <a:t>Competitors</a:t>
            </a:r>
            <a:r>
              <a:rPr lang="es-MX" sz="1000" dirty="0" smtClean="0"/>
              <a:t>: BASF, </a:t>
            </a:r>
            <a:r>
              <a:rPr lang="es-MX" sz="1000" dirty="0" err="1" smtClean="0"/>
              <a:t>Clariant</a:t>
            </a:r>
            <a:r>
              <a:rPr lang="es-MX" sz="1000" dirty="0" smtClean="0"/>
              <a:t>, </a:t>
            </a:r>
            <a:r>
              <a:rPr lang="es-MX" sz="1000" dirty="0" err="1" smtClean="0"/>
              <a:t>Solvay</a:t>
            </a:r>
            <a:r>
              <a:rPr lang="es-MX" sz="1000" dirty="0" smtClean="0"/>
              <a:t> (</a:t>
            </a:r>
            <a:r>
              <a:rPr lang="es-MX" sz="1000" dirty="0" err="1" smtClean="0"/>
              <a:t>Cytec</a:t>
            </a:r>
            <a:r>
              <a:rPr lang="es-MX" sz="1000" dirty="0" smtClean="0"/>
              <a:t>), </a:t>
            </a:r>
            <a:r>
              <a:rPr lang="es-MX" sz="1000" dirty="0"/>
              <a:t>D</a:t>
            </a:r>
            <a:r>
              <a:rPr lang="es-MX" sz="1000" dirty="0" smtClean="0"/>
              <a:t>ow </a:t>
            </a:r>
            <a:r>
              <a:rPr lang="es-MX" sz="1000" dirty="0" err="1"/>
              <a:t>O</a:t>
            </a:r>
            <a:r>
              <a:rPr lang="es-MX" sz="1000" dirty="0" err="1" smtClean="0"/>
              <a:t>ilfield</a:t>
            </a:r>
            <a:r>
              <a:rPr lang="es-MX" sz="1000" dirty="0" smtClean="0"/>
              <a:t>, gas &amp; </a:t>
            </a:r>
            <a:r>
              <a:rPr lang="es-MX" sz="1000" dirty="0" err="1"/>
              <a:t>M</a:t>
            </a:r>
            <a:r>
              <a:rPr lang="es-MX" sz="1000" dirty="0" err="1" smtClean="0"/>
              <a:t>ining</a:t>
            </a:r>
            <a:r>
              <a:rPr lang="es-MX" sz="1000" dirty="0" smtClean="0"/>
              <a:t>, etc.</a:t>
            </a:r>
            <a:endParaRPr lang="es-MX" sz="1000" dirty="0" smtClean="0"/>
          </a:p>
        </p:txBody>
      </p:sp>
      <p:sp>
        <p:nvSpPr>
          <p:cNvPr id="24" name="Text Box 7"/>
          <p:cNvSpPr txBox="1">
            <a:spLocks noChangeArrowheads="1"/>
          </p:cNvSpPr>
          <p:nvPr/>
        </p:nvSpPr>
        <p:spPr bwMode="auto">
          <a:xfrm>
            <a:off x="4473271" y="4198786"/>
            <a:ext cx="3689349" cy="231620"/>
          </a:xfrm>
          <a:prstGeom prst="rect">
            <a:avLst/>
          </a:prstGeom>
          <a:noFill/>
          <a:ln w="9525" algn="ctr">
            <a:noFill/>
            <a:miter lim="800000"/>
            <a:headEnd type="none" w="sm" len="sm"/>
            <a:tailEnd type="none" w="sm" len="sm"/>
          </a:ln>
        </p:spPr>
        <p:txBody>
          <a:bodyPr lIns="92220" tIns="46110" rIns="92220" bIns="46110">
            <a:spAutoFit/>
          </a:bodyPr>
          <a:lstStyle/>
          <a:p>
            <a:pPr marL="457553" indent="-196504" algn="ctr" defTabSz="916540" eaLnBrk="0" hangingPunct="0">
              <a:lnSpc>
                <a:spcPct val="75000"/>
              </a:lnSpc>
              <a:spcBef>
                <a:spcPct val="50000"/>
              </a:spcBef>
              <a:defRPr/>
            </a:pPr>
            <a:r>
              <a:rPr lang="es-MX" sz="1200" b="1" u="sng" dirty="0" smtClean="0"/>
              <a:t>TOP COMPANIES GLOBALLY</a:t>
            </a:r>
            <a:endParaRPr lang="en-US" sz="1200" b="1" u="sng" dirty="0"/>
          </a:p>
        </p:txBody>
      </p:sp>
    </p:spTree>
    <p:extLst>
      <p:ext uri="{BB962C8B-B14F-4D97-AF65-F5344CB8AC3E}">
        <p14:creationId xmlns:p14="http://schemas.microsoft.com/office/powerpoint/2010/main" val="345008738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Oil</a:t>
            </a:r>
            <a:r>
              <a:rPr lang="es-MX" dirty="0" smtClean="0"/>
              <a:t> Field </a:t>
            </a:r>
            <a:r>
              <a:rPr lang="es-MX" dirty="0" err="1" smtClean="0"/>
              <a:t>Chemical</a:t>
            </a:r>
            <a:r>
              <a:rPr lang="es-MX" dirty="0" smtClean="0"/>
              <a:t> industrie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a:t>
            </a:fld>
            <a:endParaRPr lang="en-US" altLang="en-US" dirty="0">
              <a:solidFill>
                <a:srgbClr val="000000"/>
              </a:solidFill>
            </a:endParaRPr>
          </a:p>
        </p:txBody>
      </p:sp>
      <p:grpSp>
        <p:nvGrpSpPr>
          <p:cNvPr id="53" name="Grupo 52"/>
          <p:cNvGrpSpPr/>
          <p:nvPr/>
        </p:nvGrpSpPr>
        <p:grpSpPr>
          <a:xfrm>
            <a:off x="381000" y="1306907"/>
            <a:ext cx="8523437" cy="5078494"/>
            <a:chOff x="381000" y="1306907"/>
            <a:chExt cx="8523437" cy="5078494"/>
          </a:xfrm>
        </p:grpSpPr>
        <p:sp>
          <p:nvSpPr>
            <p:cNvPr id="7" name="Rectángulo 6"/>
            <p:cNvSpPr/>
            <p:nvPr/>
          </p:nvSpPr>
          <p:spPr>
            <a:xfrm>
              <a:off x="2810926" y="2560802"/>
              <a:ext cx="3759200" cy="64650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err="1" smtClean="0"/>
                <a:t>Distribution</a:t>
              </a:r>
              <a:r>
                <a:rPr lang="es-MX" dirty="0" smtClean="0"/>
                <a:t> </a:t>
              </a:r>
              <a:r>
                <a:rPr lang="es-MX" dirty="0" err="1" smtClean="0"/>
                <a:t>Wholesalers</a:t>
              </a:r>
              <a:endParaRPr lang="en-US" dirty="0"/>
            </a:p>
          </p:txBody>
        </p:sp>
        <p:sp>
          <p:nvSpPr>
            <p:cNvPr id="8" name="Rectángulo 7"/>
            <p:cNvSpPr/>
            <p:nvPr/>
          </p:nvSpPr>
          <p:spPr>
            <a:xfrm>
              <a:off x="855130" y="1306907"/>
              <a:ext cx="1947332" cy="7589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600" dirty="0" smtClean="0"/>
                <a:t>Basic </a:t>
              </a:r>
              <a:r>
                <a:rPr lang="es-MX" sz="1600" dirty="0" err="1" smtClean="0"/>
                <a:t>Chemical</a:t>
              </a:r>
              <a:r>
                <a:rPr lang="es-MX" sz="1600" dirty="0" smtClean="0"/>
                <a:t> </a:t>
              </a:r>
              <a:r>
                <a:rPr lang="es-MX" sz="1600" dirty="0" err="1" smtClean="0"/>
                <a:t>Manufacturers</a:t>
              </a:r>
              <a:endParaRPr lang="en-US" sz="1600" dirty="0"/>
            </a:p>
          </p:txBody>
        </p:sp>
        <p:sp>
          <p:nvSpPr>
            <p:cNvPr id="9" name="Rectángulo 8"/>
            <p:cNvSpPr/>
            <p:nvPr/>
          </p:nvSpPr>
          <p:spPr>
            <a:xfrm>
              <a:off x="6561661" y="1306908"/>
              <a:ext cx="2122637" cy="75895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600" dirty="0" err="1" smtClean="0"/>
                <a:t>Mixing</a:t>
              </a:r>
              <a:r>
                <a:rPr lang="es-MX" sz="1600" dirty="0" smtClean="0"/>
                <a:t> </a:t>
              </a:r>
              <a:r>
                <a:rPr lang="es-MX" sz="1600" dirty="0" err="1" smtClean="0"/>
                <a:t>Chemicals</a:t>
              </a:r>
              <a:endParaRPr lang="en-US" sz="1600" dirty="0"/>
            </a:p>
          </p:txBody>
        </p:sp>
        <p:sp>
          <p:nvSpPr>
            <p:cNvPr id="11" name="Rectángulo 10"/>
            <p:cNvSpPr/>
            <p:nvPr/>
          </p:nvSpPr>
          <p:spPr>
            <a:xfrm>
              <a:off x="855130" y="4037396"/>
              <a:ext cx="1947332" cy="7589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600" dirty="0" err="1" smtClean="0"/>
                <a:t>Drilling</a:t>
              </a:r>
              <a:r>
                <a:rPr lang="es-MX" sz="1600" dirty="0" smtClean="0"/>
                <a:t> Fluid </a:t>
              </a:r>
              <a:r>
                <a:rPr lang="es-MX" sz="1600" dirty="0" err="1"/>
                <a:t>S</a:t>
              </a:r>
              <a:r>
                <a:rPr lang="es-MX" sz="1600" dirty="0" err="1" smtClean="0"/>
                <a:t>ervice</a:t>
              </a:r>
              <a:r>
                <a:rPr lang="es-MX" sz="1600" dirty="0" smtClean="0"/>
                <a:t> </a:t>
              </a:r>
              <a:r>
                <a:rPr lang="es-MX" sz="1600" dirty="0" smtClean="0"/>
                <a:t>(</a:t>
              </a:r>
              <a:r>
                <a:rPr lang="es-MX" sz="1600" i="1" dirty="0" err="1" smtClean="0"/>
                <a:t>mud</a:t>
              </a:r>
              <a:r>
                <a:rPr lang="es-MX" sz="1600" dirty="0" smtClean="0"/>
                <a:t>) </a:t>
              </a:r>
              <a:r>
                <a:rPr lang="es-MX" sz="1600" dirty="0" err="1" smtClean="0"/>
                <a:t>Companies</a:t>
              </a:r>
              <a:r>
                <a:rPr lang="es-MX" sz="1600" dirty="0" smtClean="0"/>
                <a:t> </a:t>
              </a:r>
              <a:endParaRPr lang="en-US" sz="1600" dirty="0"/>
            </a:p>
          </p:txBody>
        </p:sp>
        <p:sp>
          <p:nvSpPr>
            <p:cNvPr id="12" name="Rectángulo 11"/>
            <p:cNvSpPr/>
            <p:nvPr/>
          </p:nvSpPr>
          <p:spPr>
            <a:xfrm>
              <a:off x="3716860" y="4037396"/>
              <a:ext cx="1947332" cy="7589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600" dirty="0" err="1" smtClean="0"/>
                <a:t>Oil</a:t>
              </a:r>
              <a:r>
                <a:rPr lang="es-MX" sz="1600" dirty="0" smtClean="0"/>
                <a:t> </a:t>
              </a:r>
              <a:r>
                <a:rPr lang="es-MX" sz="1600" dirty="0"/>
                <a:t>F</a:t>
              </a:r>
              <a:r>
                <a:rPr lang="es-MX" sz="1600" dirty="0" smtClean="0"/>
                <a:t>ield </a:t>
              </a:r>
              <a:r>
                <a:rPr lang="es-MX" sz="1600" dirty="0" err="1" smtClean="0"/>
                <a:t>Production</a:t>
              </a:r>
              <a:r>
                <a:rPr lang="es-MX" sz="1600" dirty="0" smtClean="0"/>
                <a:t> </a:t>
              </a:r>
              <a:r>
                <a:rPr lang="es-MX" sz="1600" dirty="0" err="1" smtClean="0"/>
                <a:t>Service</a:t>
              </a:r>
              <a:r>
                <a:rPr lang="es-MX" sz="1600" dirty="0" smtClean="0"/>
                <a:t> </a:t>
              </a:r>
              <a:r>
                <a:rPr lang="es-MX" sz="1600" dirty="0" err="1" smtClean="0"/>
                <a:t>Companies</a:t>
              </a:r>
              <a:endParaRPr lang="en-US" sz="1600" dirty="0"/>
            </a:p>
          </p:txBody>
        </p:sp>
        <p:sp>
          <p:nvSpPr>
            <p:cNvPr id="13" name="Rectángulo 12"/>
            <p:cNvSpPr/>
            <p:nvPr/>
          </p:nvSpPr>
          <p:spPr>
            <a:xfrm>
              <a:off x="6654795" y="3969663"/>
              <a:ext cx="2029503" cy="8266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600" dirty="0" err="1" smtClean="0"/>
                <a:t>Cementing</a:t>
              </a:r>
              <a:r>
                <a:rPr lang="es-MX" sz="1600" dirty="0" smtClean="0"/>
                <a:t> </a:t>
              </a:r>
              <a:r>
                <a:rPr lang="es-MX" sz="1600" dirty="0" err="1"/>
                <a:t>S</a:t>
              </a:r>
              <a:r>
                <a:rPr lang="es-MX" sz="1600" dirty="0" err="1" smtClean="0"/>
                <a:t>timulation</a:t>
              </a:r>
              <a:r>
                <a:rPr lang="es-MX" sz="1600" dirty="0" smtClean="0"/>
                <a:t> </a:t>
              </a:r>
              <a:r>
                <a:rPr lang="es-MX" sz="1600" dirty="0" err="1" smtClean="0"/>
                <a:t>Services</a:t>
              </a:r>
              <a:r>
                <a:rPr lang="es-MX" sz="1600" dirty="0" smtClean="0"/>
                <a:t> </a:t>
              </a:r>
              <a:r>
                <a:rPr lang="es-MX" sz="1600" dirty="0" err="1" smtClean="0"/>
                <a:t>Companies</a:t>
              </a:r>
              <a:endParaRPr lang="en-US" sz="1600" dirty="0"/>
            </a:p>
          </p:txBody>
        </p:sp>
        <p:sp>
          <p:nvSpPr>
            <p:cNvPr id="14" name="Rectángulo 13"/>
            <p:cNvSpPr/>
            <p:nvPr/>
          </p:nvSpPr>
          <p:spPr>
            <a:xfrm>
              <a:off x="3699929" y="5626441"/>
              <a:ext cx="1947332" cy="7589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1600" dirty="0" err="1" smtClean="0"/>
                <a:t>Oil</a:t>
              </a:r>
              <a:r>
                <a:rPr lang="es-MX" sz="1600" dirty="0" smtClean="0"/>
                <a:t> Field </a:t>
              </a:r>
              <a:r>
                <a:rPr lang="es-MX" sz="1600" dirty="0" err="1" smtClean="0"/>
                <a:t>Operators</a:t>
              </a:r>
              <a:endParaRPr lang="en-US" sz="1600" dirty="0"/>
            </a:p>
          </p:txBody>
        </p:sp>
        <p:cxnSp>
          <p:nvCxnSpPr>
            <p:cNvPr id="18" name="Conector recto de flecha 17"/>
            <p:cNvCxnSpPr/>
            <p:nvPr/>
          </p:nvCxnSpPr>
          <p:spPr>
            <a:xfrm flipH="1">
              <a:off x="4673595" y="3256412"/>
              <a:ext cx="8466" cy="78051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9" name="Conector recto de flecha 18"/>
            <p:cNvCxnSpPr/>
            <p:nvPr/>
          </p:nvCxnSpPr>
          <p:spPr>
            <a:xfrm flipH="1">
              <a:off x="4665129" y="4821143"/>
              <a:ext cx="8466" cy="78051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1" name="Conector recto 20"/>
            <p:cNvCxnSpPr/>
            <p:nvPr/>
          </p:nvCxnSpPr>
          <p:spPr>
            <a:xfrm>
              <a:off x="1828796" y="3581400"/>
              <a:ext cx="5935133"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2" name="Conector recto de flecha 21"/>
            <p:cNvCxnSpPr/>
            <p:nvPr/>
          </p:nvCxnSpPr>
          <p:spPr>
            <a:xfrm>
              <a:off x="1828796" y="3581400"/>
              <a:ext cx="0" cy="4555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Conector recto de flecha 24"/>
            <p:cNvCxnSpPr/>
            <p:nvPr/>
          </p:nvCxnSpPr>
          <p:spPr>
            <a:xfrm>
              <a:off x="7763929" y="3553534"/>
              <a:ext cx="0" cy="4555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Conector angular 26"/>
            <p:cNvCxnSpPr>
              <a:stCxn id="8" idx="2"/>
              <a:endCxn id="7" idx="1"/>
            </p:cNvCxnSpPr>
            <p:nvPr/>
          </p:nvCxnSpPr>
          <p:spPr>
            <a:xfrm rot="16200000" flipH="1">
              <a:off x="1910766" y="1983897"/>
              <a:ext cx="818190" cy="982130"/>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Conector angular 28"/>
            <p:cNvCxnSpPr>
              <a:stCxn id="9" idx="2"/>
              <a:endCxn id="7" idx="3"/>
            </p:cNvCxnSpPr>
            <p:nvPr/>
          </p:nvCxnSpPr>
          <p:spPr>
            <a:xfrm rot="5400000">
              <a:off x="6687458" y="1948535"/>
              <a:ext cx="818190" cy="1052854"/>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Conector recto de flecha 29"/>
            <p:cNvCxnSpPr/>
            <p:nvPr/>
          </p:nvCxnSpPr>
          <p:spPr>
            <a:xfrm>
              <a:off x="7746996" y="4796356"/>
              <a:ext cx="0" cy="4555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 name="Conector recto de flecha 30"/>
            <p:cNvCxnSpPr/>
            <p:nvPr/>
          </p:nvCxnSpPr>
          <p:spPr>
            <a:xfrm>
              <a:off x="1786463" y="4821143"/>
              <a:ext cx="0" cy="4555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Conector recto 31"/>
            <p:cNvCxnSpPr/>
            <p:nvPr/>
          </p:nvCxnSpPr>
          <p:spPr>
            <a:xfrm>
              <a:off x="397933" y="5300133"/>
              <a:ext cx="8506504" cy="1"/>
            </a:xfrm>
            <a:prstGeom prst="line">
              <a:avLst/>
            </a:prstGeom>
          </p:spPr>
          <p:style>
            <a:lnRef idx="3">
              <a:schemeClr val="accent4"/>
            </a:lnRef>
            <a:fillRef idx="0">
              <a:schemeClr val="accent4"/>
            </a:fillRef>
            <a:effectRef idx="2">
              <a:schemeClr val="accent4"/>
            </a:effectRef>
            <a:fontRef idx="minor">
              <a:schemeClr val="tx1"/>
            </a:fontRef>
          </p:style>
        </p:cxnSp>
        <p:cxnSp>
          <p:nvCxnSpPr>
            <p:cNvPr id="50" name="Conector angular 49"/>
            <p:cNvCxnSpPr>
              <a:stCxn id="8" idx="1"/>
            </p:cNvCxnSpPr>
            <p:nvPr/>
          </p:nvCxnSpPr>
          <p:spPr>
            <a:xfrm rot="10800000" flipV="1">
              <a:off x="381000" y="1686386"/>
              <a:ext cx="474130" cy="3622213"/>
            </a:xfrm>
            <a:prstGeom prst="bentConnector2">
              <a:avLst/>
            </a:prstGeom>
          </p:spPr>
          <p:style>
            <a:lnRef idx="3">
              <a:schemeClr val="accent4"/>
            </a:lnRef>
            <a:fillRef idx="0">
              <a:schemeClr val="accent4"/>
            </a:fillRef>
            <a:effectRef idx="2">
              <a:schemeClr val="accent4"/>
            </a:effectRef>
            <a:fontRef idx="minor">
              <a:schemeClr val="tx1"/>
            </a:fontRef>
          </p:style>
        </p:cxnSp>
        <p:cxnSp>
          <p:nvCxnSpPr>
            <p:cNvPr id="52" name="Conector angular 51"/>
            <p:cNvCxnSpPr>
              <a:stCxn id="9" idx="3"/>
            </p:cNvCxnSpPr>
            <p:nvPr/>
          </p:nvCxnSpPr>
          <p:spPr>
            <a:xfrm>
              <a:off x="8684298" y="1686388"/>
              <a:ext cx="220139" cy="3613745"/>
            </a:xfrm>
            <a:prstGeom prst="bentConnector2">
              <a:avLst/>
            </a:prstGeom>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342755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a:off x="27733" y="4144663"/>
            <a:ext cx="9088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25" name="Rectangle 2"/>
          <p:cNvSpPr>
            <a:spLocks noChangeArrowheads="1"/>
          </p:cNvSpPr>
          <p:nvPr/>
        </p:nvSpPr>
        <p:spPr bwMode="auto">
          <a:xfrm>
            <a:off x="27732" y="-36810"/>
            <a:ext cx="166910" cy="486736"/>
          </a:xfrm>
          <a:prstGeom prst="rect">
            <a:avLst/>
          </a:prstGeom>
          <a:noFill/>
          <a:ln w="9525">
            <a:noFill/>
            <a:miter lim="800000"/>
            <a:headEnd/>
            <a:tailEnd/>
          </a:ln>
        </p:spPr>
        <p:txBody>
          <a:bodyPr wrap="none" lIns="82616" tIns="41307" rIns="82616" bIns="41307" anchor="ctr">
            <a:spAutoFit/>
          </a:bodyPr>
          <a:lstStyle/>
          <a:p>
            <a:endParaRPr lang="en-US" sz="2621" dirty="0"/>
          </a:p>
        </p:txBody>
      </p:sp>
      <p:sp>
        <p:nvSpPr>
          <p:cNvPr id="30729" name="Text Box 7"/>
          <p:cNvSpPr txBox="1">
            <a:spLocks noChangeArrowheads="1"/>
          </p:cNvSpPr>
          <p:nvPr/>
        </p:nvSpPr>
        <p:spPr bwMode="auto">
          <a:xfrm>
            <a:off x="194642" y="4153471"/>
            <a:ext cx="3732382" cy="239123"/>
          </a:xfrm>
          <a:prstGeom prst="rect">
            <a:avLst/>
          </a:prstGeom>
          <a:noFill/>
          <a:ln w="9525" algn="ctr">
            <a:noFill/>
            <a:miter lim="800000"/>
            <a:headEnd type="none" w="sm" len="sm"/>
            <a:tailEnd type="none" w="sm" len="sm"/>
          </a:ln>
        </p:spPr>
        <p:txBody>
          <a:bodyPr lIns="92220" tIns="46110" rIns="92220" bIns="46110">
            <a:spAutoFit/>
          </a:bodyPr>
          <a:lstStyle/>
          <a:p>
            <a:pPr marL="456160" indent="-195087" algn="ctr" defTabSz="915189" eaLnBrk="0" hangingPunct="0">
              <a:lnSpc>
                <a:spcPct val="75000"/>
              </a:lnSpc>
              <a:spcBef>
                <a:spcPct val="50000"/>
              </a:spcBef>
            </a:pPr>
            <a:r>
              <a:rPr lang="es-MX" sz="1265" b="1" u="sng" dirty="0" smtClean="0">
                <a:latin typeface="Arial" charset="0"/>
              </a:rPr>
              <a:t>LATAM OIL </a:t>
            </a:r>
            <a:r>
              <a:rPr lang="es-MX" sz="1265" b="1" u="sng" dirty="0" smtClean="0">
                <a:latin typeface="Arial" charset="0"/>
              </a:rPr>
              <a:t>HISTORICAL PRODUCTION</a:t>
            </a:r>
            <a:endParaRPr lang="en-US" sz="1265" b="1" u="sng" dirty="0">
              <a:latin typeface="Arial" charset="0"/>
            </a:endParaRPr>
          </a:p>
        </p:txBody>
      </p:sp>
      <p:cxnSp>
        <p:nvCxnSpPr>
          <p:cNvPr id="20" name="Conector recto 19">
            <a:extLst>
              <a:ext uri="{FF2B5EF4-FFF2-40B4-BE49-F238E27FC236}">
                <a16:creationId xmlns:a16="http://schemas.microsoft.com/office/drawing/2014/main" xmlns="" id="{00000000-0008-0000-0500-000003000000}"/>
              </a:ext>
            </a:extLst>
          </p:cNvPr>
          <p:cNvCxnSpPr>
            <a:cxnSpLocks/>
          </p:cNvCxnSpPr>
          <p:nvPr/>
        </p:nvCxnSpPr>
        <p:spPr>
          <a:xfrm>
            <a:off x="2768145" y="6059663"/>
            <a:ext cx="133350" cy="104775"/>
          </a:xfrm>
          <a:prstGeom prst="line">
            <a:avLst/>
          </a:prstGeom>
          <a:ln w="19050">
            <a:solidFill>
              <a:srgbClr val="FFFF00"/>
            </a:solidFill>
          </a:ln>
        </p:spPr>
        <p:style>
          <a:lnRef idx="3">
            <a:schemeClr val="accent4"/>
          </a:lnRef>
          <a:fillRef idx="0">
            <a:schemeClr val="accent4"/>
          </a:fillRef>
          <a:effectRef idx="2">
            <a:schemeClr val="accent4"/>
          </a:effectRef>
          <a:fontRef idx="minor">
            <a:schemeClr val="tx1"/>
          </a:fontRef>
        </p:style>
      </p:cxnSp>
      <p:sp>
        <p:nvSpPr>
          <p:cNvPr id="14" name="Título 1"/>
          <p:cNvSpPr txBox="1">
            <a:spLocks/>
          </p:cNvSpPr>
          <p:nvPr/>
        </p:nvSpPr>
        <p:spPr bwMode="auto">
          <a:xfrm>
            <a:off x="1538096" y="379164"/>
            <a:ext cx="6624524" cy="254713"/>
          </a:xfrm>
          <a:prstGeom prst="rect">
            <a:avLst/>
          </a:prstGeom>
          <a:noFill/>
          <a:ln w="9525">
            <a:noFill/>
            <a:miter lim="800000"/>
            <a:headEnd/>
            <a:tailEnd/>
          </a:ln>
        </p:spPr>
        <p:txBody>
          <a:bodyPr vert="horz" wrap="square" lIns="91109" tIns="45555" rIns="91109" bIns="45555" numCol="1" anchor="ctr" anchorCtr="0" compatLnSpc="1">
            <a:prstTxWarp prst="textNoShape">
              <a:avLst/>
            </a:prstTxWarp>
          </a:bodyPr>
          <a:lst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a:lstStyle>
          <a:p>
            <a:pPr defTabSz="910886"/>
            <a:r>
              <a:rPr lang="es-MX" sz="2800" dirty="0" smtClean="0">
                <a:solidFill>
                  <a:schemeClr val="tx2">
                    <a:lumMod val="75000"/>
                  </a:schemeClr>
                </a:solidFill>
                <a:latin typeface="Arial Black" panose="020B0A04020102020204" pitchFamily="34" charset="0"/>
                <a:ea typeface="+mn-ea"/>
                <a:cs typeface="+mn-cs"/>
              </a:rPr>
              <a:t>LATAM </a:t>
            </a:r>
            <a:r>
              <a:rPr lang="es-MX" sz="2800" dirty="0" err="1" smtClean="0">
                <a:solidFill>
                  <a:schemeClr val="tx2">
                    <a:lumMod val="75000"/>
                  </a:schemeClr>
                </a:solidFill>
                <a:latin typeface="Arial Black" panose="020B0A04020102020204" pitchFamily="34" charset="0"/>
                <a:ea typeface="+mn-ea"/>
                <a:cs typeface="+mn-cs"/>
              </a:rPr>
              <a:t>Oilfield</a:t>
            </a:r>
            <a:r>
              <a:rPr lang="es-MX" sz="2800" dirty="0" smtClean="0">
                <a:solidFill>
                  <a:schemeClr val="tx2">
                    <a:lumMod val="75000"/>
                  </a:schemeClr>
                </a:solidFill>
                <a:latin typeface="Arial Black" panose="020B0A04020102020204" pitchFamily="34" charset="0"/>
                <a:ea typeface="+mn-ea"/>
                <a:cs typeface="+mn-cs"/>
              </a:rPr>
              <a:t> </a:t>
            </a:r>
            <a:r>
              <a:rPr lang="es-MX" sz="2800" dirty="0" err="1" smtClean="0">
                <a:solidFill>
                  <a:schemeClr val="tx2">
                    <a:lumMod val="75000"/>
                  </a:schemeClr>
                </a:solidFill>
                <a:latin typeface="Arial Black" panose="020B0A04020102020204" pitchFamily="34" charset="0"/>
                <a:ea typeface="+mn-ea"/>
                <a:cs typeface="+mn-cs"/>
              </a:rPr>
              <a:t>Market</a:t>
            </a:r>
            <a:endParaRPr lang="en-US" sz="2800" kern="1200" dirty="0">
              <a:solidFill>
                <a:schemeClr val="tx2">
                  <a:lumMod val="75000"/>
                </a:schemeClr>
              </a:solidFill>
              <a:latin typeface="Arial Black" panose="020B0A04020102020204" pitchFamily="34" charset="0"/>
              <a:ea typeface="+mn-ea"/>
              <a:cs typeface="+mn-cs"/>
            </a:endParaRPr>
          </a:p>
        </p:txBody>
      </p:sp>
      <p:sp>
        <p:nvSpPr>
          <p:cNvPr id="3" name="Slide Number Placeholder 2"/>
          <p:cNvSpPr>
            <a:spLocks noGrp="1"/>
          </p:cNvSpPr>
          <p:nvPr>
            <p:ph type="sldNum" sz="quarter" idx="10"/>
          </p:nvPr>
        </p:nvSpPr>
        <p:spPr/>
        <p:txBody>
          <a:bodyPr/>
          <a:lstStyle/>
          <a:p>
            <a:pPr fontAlgn="base">
              <a:spcBef>
                <a:spcPct val="0"/>
              </a:spcBef>
              <a:spcAft>
                <a:spcPct val="0"/>
              </a:spcAft>
              <a:defRPr/>
            </a:pPr>
            <a:fld id="{D881A9BE-9EB5-4833-9CB8-8C6FF62F0014}" type="slidenum">
              <a:rPr lang="en-US" altLang="en-US" smtClean="0">
                <a:solidFill>
                  <a:srgbClr val="000000"/>
                </a:solidFill>
              </a:rPr>
              <a:pPr fontAlgn="base">
                <a:spcBef>
                  <a:spcPct val="0"/>
                </a:spcBef>
                <a:spcAft>
                  <a:spcPct val="0"/>
                </a:spcAft>
                <a:defRPr/>
              </a:pPr>
              <a:t>4</a:t>
            </a:fld>
            <a:endParaRPr lang="en-US" altLang="en-US" dirty="0">
              <a:solidFill>
                <a:srgbClr val="000000"/>
              </a:solidFill>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Line 13"/>
          <p:cNvSpPr>
            <a:spLocks noChangeShapeType="1"/>
          </p:cNvSpPr>
          <p:nvPr/>
        </p:nvSpPr>
        <p:spPr bwMode="auto">
          <a:xfrm>
            <a:off x="4542580" y="1126026"/>
            <a:ext cx="0" cy="5779310"/>
          </a:xfrm>
          <a:prstGeom prst="line">
            <a:avLst/>
          </a:prstGeom>
          <a:noFill/>
          <a:ln w="9525">
            <a:solidFill>
              <a:schemeClr val="tx1"/>
            </a:solidFill>
            <a:round/>
            <a:headEnd/>
            <a:tailEnd/>
          </a:ln>
        </p:spPr>
        <p:txBody>
          <a:bodyPr lIns="82616" tIns="41307" rIns="82616" bIns="41307"/>
          <a:lstStyle/>
          <a:p>
            <a:endParaRPr lang="en-US" sz="2621" dirty="0"/>
          </a:p>
        </p:txBody>
      </p:sp>
      <p:sp>
        <p:nvSpPr>
          <p:cNvPr id="15" name="Text Box 7"/>
          <p:cNvSpPr txBox="1">
            <a:spLocks noChangeArrowheads="1"/>
          </p:cNvSpPr>
          <p:nvPr/>
        </p:nvSpPr>
        <p:spPr bwMode="auto">
          <a:xfrm>
            <a:off x="330707" y="1126026"/>
            <a:ext cx="3732382" cy="239571"/>
          </a:xfrm>
          <a:prstGeom prst="rect">
            <a:avLst/>
          </a:prstGeom>
          <a:noFill/>
          <a:ln w="9525" algn="ctr">
            <a:noFill/>
            <a:miter lim="800000"/>
            <a:headEnd type="none" w="sm" len="sm"/>
            <a:tailEnd type="none" w="sm" len="sm"/>
          </a:ln>
        </p:spPr>
        <p:txBody>
          <a:bodyPr lIns="92220" tIns="46110" rIns="92220" bIns="46110">
            <a:spAutoFit/>
          </a:bodyPr>
          <a:lstStyle/>
          <a:p>
            <a:pPr marL="456160" indent="-195087" algn="ctr" defTabSz="915189" eaLnBrk="0" hangingPunct="0">
              <a:lnSpc>
                <a:spcPct val="75000"/>
              </a:lnSpc>
              <a:spcBef>
                <a:spcPct val="50000"/>
              </a:spcBef>
            </a:pPr>
            <a:r>
              <a:rPr lang="es-MX" sz="1265" b="1" u="sng" dirty="0" smtClean="0">
                <a:latin typeface="Arial" charset="0"/>
              </a:rPr>
              <a:t>DESCRIPTION</a:t>
            </a:r>
            <a:endParaRPr lang="en-US" sz="1265" b="1" u="sng" dirty="0">
              <a:latin typeface="Arial" charset="0"/>
            </a:endParaRPr>
          </a:p>
        </p:txBody>
      </p:sp>
      <p:sp>
        <p:nvSpPr>
          <p:cNvPr id="17" name="Text Placeholder 6">
            <a:extLst>
              <a:ext uri="{FF2B5EF4-FFF2-40B4-BE49-F238E27FC236}">
                <a16:creationId xmlns="" xmlns:a16="http://schemas.microsoft.com/office/drawing/2014/main" id="{8904806F-3F21-AD46-A78A-FCB75C4BA368}"/>
              </a:ext>
            </a:extLst>
          </p:cNvPr>
          <p:cNvSpPr txBox="1">
            <a:spLocks/>
          </p:cNvSpPr>
          <p:nvPr/>
        </p:nvSpPr>
        <p:spPr bwMode="auto">
          <a:xfrm>
            <a:off x="118912" y="1099697"/>
            <a:ext cx="4300688" cy="3036159"/>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noAutofit/>
          </a:bodyPr>
          <a:lstStyle>
            <a:defPPr>
              <a:defRPr lang="en-US"/>
            </a:defPPr>
            <a:lvl1pPr marL="0" algn="r" defTabSz="914400" rtl="0" eaLnBrk="1" latinLnBrk="0" hangingPunct="1">
              <a:defRPr sz="813"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fontAlgn="base">
              <a:buFont typeface="Arial" panose="020B0604020202020204" pitchFamily="34" charset="0"/>
              <a:buChar char="•"/>
            </a:pPr>
            <a:endParaRPr lang="en-US" sz="1000" dirty="0"/>
          </a:p>
          <a:p>
            <a:pPr marL="171450" indent="-171450" algn="l" fontAlgn="base">
              <a:buFont typeface="Arial" panose="020B0604020202020204" pitchFamily="34" charset="0"/>
              <a:buChar char="•"/>
            </a:pPr>
            <a:r>
              <a:rPr lang="en-US" sz="1000" b="1" dirty="0"/>
              <a:t>Drilling </a:t>
            </a:r>
            <a:r>
              <a:rPr lang="en-US" sz="1000" b="1" dirty="0" smtClean="0"/>
              <a:t>Fluids</a:t>
            </a:r>
            <a:r>
              <a:rPr lang="en-US" sz="1000" b="1" i="1" dirty="0"/>
              <a:t>.</a:t>
            </a:r>
            <a:r>
              <a:rPr lang="en-US" sz="1000" dirty="0"/>
              <a:t> Chemical </a:t>
            </a:r>
            <a:r>
              <a:rPr lang="en-US" sz="1000" dirty="0" smtClean="0"/>
              <a:t>Systems </a:t>
            </a:r>
            <a:r>
              <a:rPr lang="en-US" sz="1000" dirty="0"/>
              <a:t>are used to </a:t>
            </a:r>
            <a:r>
              <a:rPr lang="en-US" sz="1000" dirty="0" smtClean="0"/>
              <a:t>Lubricate </a:t>
            </a:r>
            <a:r>
              <a:rPr lang="en-US" sz="1000" dirty="0"/>
              <a:t>the </a:t>
            </a:r>
            <a:r>
              <a:rPr lang="en-US" sz="1000" dirty="0" smtClean="0"/>
              <a:t>Drill </a:t>
            </a:r>
            <a:r>
              <a:rPr lang="en-US" sz="1000" dirty="0"/>
              <a:t>bit, to </a:t>
            </a:r>
            <a:r>
              <a:rPr lang="en-US" sz="1000" dirty="0" smtClean="0"/>
              <a:t>Control </a:t>
            </a:r>
            <a:r>
              <a:rPr lang="en-US" sz="1000" dirty="0"/>
              <a:t>F</a:t>
            </a:r>
            <a:r>
              <a:rPr lang="en-US" sz="1000" dirty="0" smtClean="0"/>
              <a:t>ormation </a:t>
            </a:r>
            <a:r>
              <a:rPr lang="en-US" sz="1000" dirty="0"/>
              <a:t>P</a:t>
            </a:r>
            <a:r>
              <a:rPr lang="en-US" sz="1000" dirty="0" smtClean="0"/>
              <a:t>ressure</a:t>
            </a:r>
            <a:r>
              <a:rPr lang="en-US" sz="1000" dirty="0"/>
              <a:t>, and to </a:t>
            </a:r>
            <a:r>
              <a:rPr lang="en-US" sz="1000" dirty="0" smtClean="0"/>
              <a:t>Remove </a:t>
            </a:r>
            <a:r>
              <a:rPr lang="en-US" sz="1000" dirty="0"/>
              <a:t>F</a:t>
            </a:r>
            <a:r>
              <a:rPr lang="en-US" sz="1000" dirty="0" smtClean="0"/>
              <a:t>ormation </a:t>
            </a:r>
            <a:r>
              <a:rPr lang="en-US" sz="1000" dirty="0"/>
              <a:t>C</a:t>
            </a:r>
            <a:r>
              <a:rPr lang="en-US" sz="1000" dirty="0" smtClean="0"/>
              <a:t>uttings</a:t>
            </a:r>
            <a:r>
              <a:rPr lang="en-US" sz="1000" dirty="0"/>
              <a:t>. The fluids may be </a:t>
            </a:r>
            <a:r>
              <a:rPr lang="en-US" sz="1000" dirty="0"/>
              <a:t>W</a:t>
            </a:r>
            <a:r>
              <a:rPr lang="en-US" sz="1000" dirty="0" smtClean="0"/>
              <a:t>ater-based</a:t>
            </a:r>
            <a:r>
              <a:rPr lang="en-US" sz="1000" dirty="0" smtClean="0"/>
              <a:t>, </a:t>
            </a:r>
            <a:r>
              <a:rPr lang="en-US" sz="1000" dirty="0" smtClean="0"/>
              <a:t>Oil-Based </a:t>
            </a:r>
            <a:r>
              <a:rPr lang="en-US" sz="1000" dirty="0" smtClean="0"/>
              <a:t>or </a:t>
            </a:r>
            <a:r>
              <a:rPr lang="en-US" sz="1000" dirty="0" smtClean="0"/>
              <a:t>Synthetic-Based</a:t>
            </a:r>
            <a:r>
              <a:rPr lang="en-US" sz="1000" dirty="0" smtClean="0"/>
              <a:t>, </a:t>
            </a:r>
            <a:r>
              <a:rPr lang="en-US" sz="1000" dirty="0"/>
              <a:t>D</a:t>
            </a:r>
            <a:r>
              <a:rPr lang="en-US" sz="1000" dirty="0" smtClean="0"/>
              <a:t>epending </a:t>
            </a:r>
            <a:r>
              <a:rPr lang="en-US" sz="1000" dirty="0"/>
              <a:t>on the </a:t>
            </a:r>
            <a:r>
              <a:rPr lang="en-US" sz="1000" dirty="0" smtClean="0"/>
              <a:t>Geological </a:t>
            </a:r>
            <a:r>
              <a:rPr lang="en-US" sz="1000" dirty="0"/>
              <a:t>C</a:t>
            </a:r>
            <a:r>
              <a:rPr lang="en-US" sz="1000" dirty="0" smtClean="0"/>
              <a:t>haracteristics </a:t>
            </a:r>
            <a:r>
              <a:rPr lang="en-US" sz="1000" dirty="0"/>
              <a:t>of the </a:t>
            </a:r>
            <a:r>
              <a:rPr lang="en-US" sz="1000" dirty="0" smtClean="0"/>
              <a:t>Reservoir </a:t>
            </a:r>
            <a:r>
              <a:rPr lang="en-US" sz="1000" dirty="0"/>
              <a:t>and the </a:t>
            </a:r>
            <a:r>
              <a:rPr lang="en-US" sz="1000" dirty="0" smtClean="0"/>
              <a:t>Phase </a:t>
            </a:r>
            <a:r>
              <a:rPr lang="en-US" sz="1000" dirty="0"/>
              <a:t>of </a:t>
            </a:r>
            <a:r>
              <a:rPr lang="en-US" sz="1000" dirty="0" smtClean="0"/>
              <a:t>Drilling</a:t>
            </a:r>
            <a:r>
              <a:rPr lang="en-US" sz="1000" dirty="0"/>
              <a:t>. Workover and </a:t>
            </a:r>
            <a:r>
              <a:rPr lang="en-US" sz="1000" dirty="0" smtClean="0"/>
              <a:t>Completion </a:t>
            </a:r>
            <a:r>
              <a:rPr lang="en-US" sz="1000" dirty="0"/>
              <a:t>F</a:t>
            </a:r>
            <a:r>
              <a:rPr lang="en-US" sz="1000" dirty="0" smtClean="0"/>
              <a:t>luids </a:t>
            </a:r>
            <a:r>
              <a:rPr lang="en-US" sz="1000" dirty="0"/>
              <a:t>are </a:t>
            </a:r>
            <a:r>
              <a:rPr lang="en-US" sz="1000" dirty="0" smtClean="0"/>
              <a:t>Used </a:t>
            </a:r>
            <a:r>
              <a:rPr lang="en-US" sz="1000" dirty="0"/>
              <a:t>W</a:t>
            </a:r>
            <a:r>
              <a:rPr lang="en-US" sz="1000" dirty="0" smtClean="0"/>
              <a:t>hen </a:t>
            </a:r>
            <a:r>
              <a:rPr lang="en-US" sz="1000" dirty="0"/>
              <a:t>O</a:t>
            </a:r>
            <a:r>
              <a:rPr lang="en-US" sz="1000" dirty="0" smtClean="0"/>
              <a:t>perating </a:t>
            </a:r>
            <a:r>
              <a:rPr lang="en-US" sz="1000" dirty="0"/>
              <a:t>in </a:t>
            </a:r>
            <a:r>
              <a:rPr lang="en-US" sz="1000" dirty="0" smtClean="0"/>
              <a:t>Producing </a:t>
            </a:r>
            <a:r>
              <a:rPr lang="en-US" sz="1000" dirty="0"/>
              <a:t>F</a:t>
            </a:r>
            <a:r>
              <a:rPr lang="en-US" sz="1000" dirty="0" smtClean="0"/>
              <a:t>ormations</a:t>
            </a:r>
            <a:r>
              <a:rPr lang="en-US" sz="1000" dirty="0"/>
              <a:t>.</a:t>
            </a:r>
          </a:p>
          <a:p>
            <a:pPr marL="171450" indent="-171450" algn="l" fontAlgn="base">
              <a:buFont typeface="Arial" panose="020B0604020202020204" pitchFamily="34" charset="0"/>
              <a:buChar char="•"/>
            </a:pPr>
            <a:r>
              <a:rPr lang="en-US" sz="1000" b="1" dirty="0"/>
              <a:t>Cementing and </a:t>
            </a:r>
            <a:r>
              <a:rPr lang="en-US" sz="1000" b="1" dirty="0" smtClean="0"/>
              <a:t>Stimulation</a:t>
            </a:r>
            <a:r>
              <a:rPr lang="en-US" sz="1000" b="1" dirty="0"/>
              <a:t>.</a:t>
            </a:r>
            <a:r>
              <a:rPr lang="en-US" sz="1000" dirty="0"/>
              <a:t> Chemicals are </a:t>
            </a:r>
            <a:r>
              <a:rPr lang="en-US" sz="1000" dirty="0" smtClean="0"/>
              <a:t>Used </a:t>
            </a:r>
            <a:r>
              <a:rPr lang="en-US" sz="1000" dirty="0"/>
              <a:t>to </a:t>
            </a:r>
            <a:r>
              <a:rPr lang="en-US" sz="1000" dirty="0" smtClean="0"/>
              <a:t>Cement </a:t>
            </a:r>
            <a:r>
              <a:rPr lang="en-US" sz="1000" dirty="0"/>
              <a:t>S</a:t>
            </a:r>
            <a:r>
              <a:rPr lang="en-US" sz="1000" dirty="0" smtClean="0"/>
              <a:t>teel </a:t>
            </a:r>
            <a:r>
              <a:rPr lang="en-US" sz="1000" dirty="0"/>
              <a:t>P</a:t>
            </a:r>
            <a:r>
              <a:rPr lang="en-US" sz="1000" dirty="0" smtClean="0"/>
              <a:t>ipes </a:t>
            </a:r>
            <a:r>
              <a:rPr lang="en-US" sz="1000" dirty="0"/>
              <a:t>or </a:t>
            </a:r>
            <a:r>
              <a:rPr lang="en-US" sz="1000" dirty="0" smtClean="0"/>
              <a:t>Casing </a:t>
            </a:r>
            <a:r>
              <a:rPr lang="en-US" sz="1000" dirty="0"/>
              <a:t>to the </a:t>
            </a:r>
            <a:r>
              <a:rPr lang="en-US" sz="1000" dirty="0" smtClean="0"/>
              <a:t>Sides </a:t>
            </a:r>
            <a:r>
              <a:rPr lang="en-US" sz="1000" dirty="0"/>
              <a:t>of the </a:t>
            </a:r>
            <a:r>
              <a:rPr lang="en-US" sz="1000" dirty="0" smtClean="0"/>
              <a:t>Borehole </a:t>
            </a:r>
            <a:r>
              <a:rPr lang="en-US" sz="1000" dirty="0"/>
              <a:t>and to </a:t>
            </a:r>
            <a:r>
              <a:rPr lang="en-US" sz="1000" dirty="0" smtClean="0"/>
              <a:t>Encourage </a:t>
            </a:r>
            <a:r>
              <a:rPr lang="en-US" sz="1000" dirty="0"/>
              <a:t>the </a:t>
            </a:r>
            <a:r>
              <a:rPr lang="en-US" sz="1000" dirty="0" smtClean="0"/>
              <a:t>Flow </a:t>
            </a:r>
            <a:r>
              <a:rPr lang="en-US" sz="1000" dirty="0"/>
              <a:t>of </a:t>
            </a:r>
            <a:r>
              <a:rPr lang="en-US" sz="1000" dirty="0" smtClean="0"/>
              <a:t>Crude </a:t>
            </a:r>
            <a:r>
              <a:rPr lang="en-US" sz="1000" dirty="0"/>
              <a:t>oil to the </a:t>
            </a:r>
            <a:r>
              <a:rPr lang="en-US" sz="1000" dirty="0" smtClean="0"/>
              <a:t>Well (Stimulation</a:t>
            </a:r>
            <a:r>
              <a:rPr lang="en-US" sz="1000" dirty="0"/>
              <a:t>). Two </a:t>
            </a:r>
            <a:r>
              <a:rPr lang="en-US" sz="1000" dirty="0" smtClean="0"/>
              <a:t>Commonly </a:t>
            </a:r>
            <a:r>
              <a:rPr lang="en-US" sz="1000" dirty="0"/>
              <a:t>U</a:t>
            </a:r>
            <a:r>
              <a:rPr lang="en-US" sz="1000" dirty="0" smtClean="0"/>
              <a:t>sed </a:t>
            </a:r>
            <a:r>
              <a:rPr lang="en-US" sz="1000" dirty="0"/>
              <a:t>S</a:t>
            </a:r>
            <a:r>
              <a:rPr lang="en-US" sz="1000" dirty="0" smtClean="0"/>
              <a:t>timulation </a:t>
            </a:r>
            <a:r>
              <a:rPr lang="en-US" sz="1000" dirty="0"/>
              <a:t>T</a:t>
            </a:r>
            <a:r>
              <a:rPr lang="en-US" sz="1000" dirty="0" smtClean="0"/>
              <a:t>echniques </a:t>
            </a:r>
            <a:r>
              <a:rPr lang="en-US" sz="1000" dirty="0"/>
              <a:t>are </a:t>
            </a:r>
            <a:r>
              <a:rPr lang="en-US" sz="1000" dirty="0" smtClean="0"/>
              <a:t>Acidizing </a:t>
            </a:r>
            <a:r>
              <a:rPr lang="en-US" sz="1000" dirty="0"/>
              <a:t>and </a:t>
            </a:r>
            <a:r>
              <a:rPr lang="en-US" sz="1000" dirty="0" smtClean="0"/>
              <a:t>Fracturing</a:t>
            </a:r>
            <a:r>
              <a:rPr lang="en-US" sz="1000" dirty="0"/>
              <a:t>. Oil and </a:t>
            </a:r>
            <a:r>
              <a:rPr lang="en-US" sz="1000" dirty="0" smtClean="0"/>
              <a:t>Natural </a:t>
            </a:r>
            <a:r>
              <a:rPr lang="en-US" sz="1000" dirty="0"/>
              <a:t>gas </a:t>
            </a:r>
            <a:r>
              <a:rPr lang="en-US" sz="1000" dirty="0" smtClean="0"/>
              <a:t>Stimulation </a:t>
            </a:r>
            <a:r>
              <a:rPr lang="en-US" sz="1000" dirty="0"/>
              <a:t>D</a:t>
            </a:r>
            <a:r>
              <a:rPr lang="en-US" sz="1000" dirty="0" smtClean="0"/>
              <a:t>iffer </a:t>
            </a:r>
            <a:r>
              <a:rPr lang="en-US" sz="1000" dirty="0"/>
              <a:t>G</a:t>
            </a:r>
            <a:r>
              <a:rPr lang="en-US" sz="1000" dirty="0" smtClean="0"/>
              <a:t>reatly </a:t>
            </a:r>
            <a:r>
              <a:rPr lang="en-US" sz="1000" dirty="0"/>
              <a:t>in that </a:t>
            </a:r>
            <a:r>
              <a:rPr lang="en-US" sz="1000" dirty="0" smtClean="0"/>
              <a:t>Natural </a:t>
            </a:r>
            <a:r>
              <a:rPr lang="en-US" sz="1000" dirty="0"/>
              <a:t>g</a:t>
            </a:r>
            <a:r>
              <a:rPr lang="en-US" sz="1000" dirty="0" smtClean="0"/>
              <a:t>as </a:t>
            </a:r>
            <a:r>
              <a:rPr lang="en-US" sz="1000" dirty="0"/>
              <a:t>W</a:t>
            </a:r>
            <a:r>
              <a:rPr lang="en-US" sz="1000" dirty="0" smtClean="0"/>
              <a:t>ells </a:t>
            </a:r>
            <a:r>
              <a:rPr lang="en-US" sz="1000" dirty="0"/>
              <a:t>R</a:t>
            </a:r>
            <a:r>
              <a:rPr lang="en-US" sz="1000" dirty="0" smtClean="0"/>
              <a:t>equire </a:t>
            </a:r>
            <a:r>
              <a:rPr lang="en-US" sz="1000" dirty="0"/>
              <a:t>S</a:t>
            </a:r>
            <a:r>
              <a:rPr lang="en-US" sz="1000" dirty="0" smtClean="0"/>
              <a:t>timulation </a:t>
            </a:r>
            <a:r>
              <a:rPr lang="en-US" sz="1000" dirty="0"/>
              <a:t>R</a:t>
            </a:r>
            <a:r>
              <a:rPr lang="en-US" sz="1000" dirty="0" smtClean="0"/>
              <a:t>oughly </a:t>
            </a:r>
            <a:r>
              <a:rPr lang="en-US" sz="1000" dirty="0"/>
              <a:t>T</a:t>
            </a:r>
            <a:r>
              <a:rPr lang="en-US" sz="1000" dirty="0" smtClean="0"/>
              <a:t>wice </a:t>
            </a:r>
            <a:r>
              <a:rPr lang="en-US" sz="1000" dirty="0"/>
              <a:t>as </a:t>
            </a:r>
            <a:r>
              <a:rPr lang="en-US" sz="1000" dirty="0" smtClean="0"/>
              <a:t>Often </a:t>
            </a:r>
            <a:r>
              <a:rPr lang="en-US" sz="1000" dirty="0"/>
              <a:t>as oil </a:t>
            </a:r>
            <a:r>
              <a:rPr lang="en-US" sz="1000" dirty="0" smtClean="0"/>
              <a:t>Wells</a:t>
            </a:r>
            <a:r>
              <a:rPr lang="en-US" sz="1000" dirty="0" smtClean="0"/>
              <a:t>. Includes Cementing </a:t>
            </a:r>
            <a:r>
              <a:rPr lang="en-US" sz="1000" dirty="0" smtClean="0"/>
              <a:t>Acidizing </a:t>
            </a:r>
            <a:r>
              <a:rPr lang="en-US" sz="1000" dirty="0" smtClean="0"/>
              <a:t>and Fracturing</a:t>
            </a:r>
            <a:endParaRPr lang="en-US" sz="1000" dirty="0"/>
          </a:p>
          <a:p>
            <a:pPr marL="171450" indent="-171450" algn="l" fontAlgn="base">
              <a:buFont typeface="Arial" panose="020B0604020202020204" pitchFamily="34" charset="0"/>
              <a:buChar char="•"/>
            </a:pPr>
            <a:r>
              <a:rPr lang="en-US" sz="1000" b="1" dirty="0"/>
              <a:t>Production </a:t>
            </a:r>
            <a:r>
              <a:rPr lang="en-US" sz="1000" b="1" dirty="0" smtClean="0"/>
              <a:t>Chemicals</a:t>
            </a:r>
            <a:r>
              <a:rPr lang="en-US" sz="1000" b="1" dirty="0"/>
              <a:t>.</a:t>
            </a:r>
            <a:r>
              <a:rPr lang="en-US" sz="1000" dirty="0"/>
              <a:t> Products are </a:t>
            </a:r>
            <a:r>
              <a:rPr lang="en-US" sz="1000" dirty="0" smtClean="0"/>
              <a:t>Used </a:t>
            </a:r>
            <a:r>
              <a:rPr lang="en-US" sz="1000" dirty="0"/>
              <a:t>at all </a:t>
            </a:r>
            <a:r>
              <a:rPr lang="en-US" sz="1000" dirty="0" smtClean="0"/>
              <a:t>Stages</a:t>
            </a:r>
            <a:r>
              <a:rPr lang="en-US" sz="1000" dirty="0"/>
              <a:t>, </a:t>
            </a:r>
            <a:r>
              <a:rPr lang="en-US" sz="1000" dirty="0" smtClean="0"/>
              <a:t>From </a:t>
            </a:r>
            <a:r>
              <a:rPr lang="en-US" sz="1000" dirty="0"/>
              <a:t>oil </a:t>
            </a:r>
            <a:r>
              <a:rPr lang="en-US" sz="1000" dirty="0" smtClean="0"/>
              <a:t>Production </a:t>
            </a:r>
            <a:r>
              <a:rPr lang="en-US" sz="1000" dirty="0"/>
              <a:t>at the </a:t>
            </a:r>
            <a:r>
              <a:rPr lang="en-US" sz="1000" dirty="0" smtClean="0"/>
              <a:t>Well </a:t>
            </a:r>
            <a:r>
              <a:rPr lang="en-US" sz="1000" dirty="0"/>
              <a:t>B</a:t>
            </a:r>
            <a:r>
              <a:rPr lang="en-US" sz="1000" dirty="0" smtClean="0"/>
              <a:t>ore </a:t>
            </a:r>
            <a:r>
              <a:rPr lang="en-US" sz="1000" dirty="0"/>
              <a:t>to the </a:t>
            </a:r>
            <a:r>
              <a:rPr lang="en-US" sz="1000" dirty="0" smtClean="0"/>
              <a:t>Delivery </a:t>
            </a:r>
            <a:r>
              <a:rPr lang="en-US" sz="1000" dirty="0"/>
              <a:t>of </a:t>
            </a:r>
            <a:r>
              <a:rPr lang="en-US" sz="1000" dirty="0" smtClean="0"/>
              <a:t>Crude </a:t>
            </a:r>
            <a:r>
              <a:rPr lang="en-US" sz="1000" dirty="0"/>
              <a:t>to the </a:t>
            </a:r>
            <a:r>
              <a:rPr lang="en-US" sz="1000" dirty="0" smtClean="0"/>
              <a:t>Refinery</a:t>
            </a:r>
            <a:r>
              <a:rPr lang="en-US" sz="1000" dirty="0"/>
              <a:t>. Products </a:t>
            </a:r>
            <a:r>
              <a:rPr lang="en-US" sz="1000" dirty="0" smtClean="0"/>
              <a:t>Include </a:t>
            </a:r>
            <a:r>
              <a:rPr lang="en-US" sz="1000" dirty="0"/>
              <a:t>C</a:t>
            </a:r>
            <a:r>
              <a:rPr lang="en-US" sz="1000" dirty="0" smtClean="0"/>
              <a:t>orrosion </a:t>
            </a:r>
            <a:r>
              <a:rPr lang="en-US" sz="1000" dirty="0"/>
              <a:t>and </a:t>
            </a:r>
            <a:r>
              <a:rPr lang="en-US" sz="1000" dirty="0" smtClean="0"/>
              <a:t>Scale </a:t>
            </a:r>
            <a:r>
              <a:rPr lang="en-US" sz="1000" dirty="0"/>
              <a:t>I</a:t>
            </a:r>
            <a:r>
              <a:rPr lang="en-US" sz="1000" dirty="0" smtClean="0"/>
              <a:t>nhibitors</a:t>
            </a:r>
            <a:r>
              <a:rPr lang="en-US" sz="1000" dirty="0"/>
              <a:t>, </a:t>
            </a:r>
            <a:r>
              <a:rPr lang="en-US" sz="1000" dirty="0" smtClean="0"/>
              <a:t>Biocides</a:t>
            </a:r>
            <a:r>
              <a:rPr lang="en-US" sz="1000" dirty="0"/>
              <a:t>, and </a:t>
            </a:r>
            <a:r>
              <a:rPr lang="en-US" sz="1000" dirty="0" err="1"/>
              <a:t>D</a:t>
            </a:r>
            <a:r>
              <a:rPr lang="en-US" sz="1000" dirty="0" err="1" smtClean="0"/>
              <a:t>emulsifiers</a:t>
            </a:r>
            <a:r>
              <a:rPr lang="en-US" sz="1000" dirty="0"/>
              <a:t>. Treatment of oil </a:t>
            </a:r>
            <a:r>
              <a:rPr lang="en-US" sz="1000" dirty="0" smtClean="0"/>
              <a:t>Produced </a:t>
            </a:r>
            <a:r>
              <a:rPr lang="en-US" sz="1000" dirty="0"/>
              <a:t>by </a:t>
            </a:r>
            <a:r>
              <a:rPr lang="en-US" sz="1000" dirty="0" smtClean="0"/>
              <a:t>Enhanced </a:t>
            </a:r>
            <a:r>
              <a:rPr lang="en-US" sz="1000" dirty="0"/>
              <a:t>R</a:t>
            </a:r>
            <a:r>
              <a:rPr lang="en-US" sz="1000" dirty="0" smtClean="0"/>
              <a:t>ecovery </a:t>
            </a:r>
            <a:r>
              <a:rPr lang="en-US" sz="1000" dirty="0"/>
              <a:t>T</a:t>
            </a:r>
            <a:r>
              <a:rPr lang="en-US" sz="1000" dirty="0" smtClean="0"/>
              <a:t>echniques </a:t>
            </a:r>
            <a:r>
              <a:rPr lang="en-US" sz="1000" dirty="0"/>
              <a:t>is </a:t>
            </a:r>
            <a:r>
              <a:rPr lang="en-US" sz="1000" dirty="0" smtClean="0"/>
              <a:t>Also </a:t>
            </a:r>
            <a:r>
              <a:rPr lang="en-US" sz="1000" dirty="0"/>
              <a:t>C</a:t>
            </a:r>
            <a:r>
              <a:rPr lang="en-US" sz="1000" dirty="0" smtClean="0"/>
              <a:t>onsidered </a:t>
            </a:r>
            <a:r>
              <a:rPr lang="en-US" sz="1000" dirty="0"/>
              <a:t>P</a:t>
            </a:r>
            <a:r>
              <a:rPr lang="en-US" sz="1000" dirty="0" smtClean="0"/>
              <a:t>art </a:t>
            </a:r>
            <a:r>
              <a:rPr lang="en-US" sz="1000" dirty="0"/>
              <a:t>of this </a:t>
            </a:r>
            <a:r>
              <a:rPr lang="en-US" sz="1000" dirty="0" smtClean="0"/>
              <a:t>Category.</a:t>
            </a:r>
            <a:endParaRPr lang="es-MX" sz="1987" dirty="0" smtClean="0">
              <a:latin typeface="+mn-lt"/>
            </a:endParaRPr>
          </a:p>
          <a:p>
            <a:pPr algn="l"/>
            <a:endParaRPr lang="en-US" sz="1000" dirty="0" smtClean="0">
              <a:latin typeface="+mn-lt"/>
            </a:endParaRPr>
          </a:p>
        </p:txBody>
      </p:sp>
      <p:graphicFrame>
        <p:nvGraphicFramePr>
          <p:cNvPr id="24" name="Gráfico 23"/>
          <p:cNvGraphicFramePr>
            <a:graphicFrameLocks/>
          </p:cNvGraphicFramePr>
          <p:nvPr>
            <p:extLst>
              <p:ext uri="{D42A27DB-BD31-4B8C-83A1-F6EECF244321}">
                <p14:modId xmlns:p14="http://schemas.microsoft.com/office/powerpoint/2010/main" val="1838460478"/>
              </p:ext>
            </p:extLst>
          </p:nvPr>
        </p:nvGraphicFramePr>
        <p:xfrm>
          <a:off x="4557004" y="1287413"/>
          <a:ext cx="4603108" cy="26958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Gráfico 17"/>
          <p:cNvGraphicFramePr>
            <a:graphicFrameLocks/>
          </p:cNvGraphicFramePr>
          <p:nvPr>
            <p:extLst>
              <p:ext uri="{D42A27DB-BD31-4B8C-83A1-F6EECF244321}">
                <p14:modId xmlns:p14="http://schemas.microsoft.com/office/powerpoint/2010/main" val="376609110"/>
              </p:ext>
            </p:extLst>
          </p:nvPr>
        </p:nvGraphicFramePr>
        <p:xfrm>
          <a:off x="0" y="4209521"/>
          <a:ext cx="4514848" cy="26958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Gráfico 26"/>
          <p:cNvGraphicFramePr>
            <a:graphicFrameLocks/>
          </p:cNvGraphicFramePr>
          <p:nvPr>
            <p:extLst>
              <p:ext uri="{D42A27DB-BD31-4B8C-83A1-F6EECF244321}">
                <p14:modId xmlns:p14="http://schemas.microsoft.com/office/powerpoint/2010/main" val="1409876463"/>
              </p:ext>
            </p:extLst>
          </p:nvPr>
        </p:nvGraphicFramePr>
        <p:xfrm>
          <a:off x="4542580" y="4135856"/>
          <a:ext cx="4573688" cy="2722144"/>
        </p:xfrm>
        <a:graphic>
          <a:graphicData uri="http://schemas.openxmlformats.org/drawingml/2006/chart">
            <c:chart xmlns:c="http://schemas.openxmlformats.org/drawingml/2006/chart" xmlns:r="http://schemas.openxmlformats.org/officeDocument/2006/relationships" r:id="rId5"/>
          </a:graphicData>
        </a:graphic>
      </p:graphicFrame>
      <p:sp>
        <p:nvSpPr>
          <p:cNvPr id="19" name="Text Box 7"/>
          <p:cNvSpPr txBox="1">
            <a:spLocks noChangeArrowheads="1"/>
          </p:cNvSpPr>
          <p:nvPr/>
        </p:nvSpPr>
        <p:spPr bwMode="auto">
          <a:xfrm>
            <a:off x="4850358" y="4209052"/>
            <a:ext cx="3732382" cy="239123"/>
          </a:xfrm>
          <a:prstGeom prst="rect">
            <a:avLst/>
          </a:prstGeom>
          <a:noFill/>
          <a:ln w="9525" algn="ctr">
            <a:noFill/>
            <a:miter lim="800000"/>
            <a:headEnd type="none" w="sm" len="sm"/>
            <a:tailEnd type="none" w="sm" len="sm"/>
          </a:ln>
        </p:spPr>
        <p:txBody>
          <a:bodyPr lIns="92220" tIns="46110" rIns="92220" bIns="46110">
            <a:spAutoFit/>
          </a:bodyPr>
          <a:lstStyle/>
          <a:p>
            <a:pPr marL="456160" indent="-195087" algn="ctr" defTabSz="915189" eaLnBrk="0" hangingPunct="0">
              <a:lnSpc>
                <a:spcPct val="75000"/>
              </a:lnSpc>
              <a:spcBef>
                <a:spcPct val="50000"/>
              </a:spcBef>
            </a:pPr>
            <a:r>
              <a:rPr lang="es-MX" sz="1265" b="1" u="sng" dirty="0" smtClean="0">
                <a:latin typeface="Arial" charset="0"/>
              </a:rPr>
              <a:t>LATAM WELLS DRILLED</a:t>
            </a:r>
            <a:endParaRPr lang="en-US" sz="1265" b="1" u="sng" dirty="0">
              <a:latin typeface="Arial" charset="0"/>
            </a:endParaRPr>
          </a:p>
        </p:txBody>
      </p:sp>
    </p:spTree>
    <p:extLst>
      <p:ext uri="{BB962C8B-B14F-4D97-AF65-F5344CB8AC3E}">
        <p14:creationId xmlns:p14="http://schemas.microsoft.com/office/powerpoint/2010/main" val="8282192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a:off x="0" y="3858913"/>
            <a:ext cx="9088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25" name="Rectangle 2"/>
          <p:cNvSpPr>
            <a:spLocks noChangeArrowheads="1"/>
          </p:cNvSpPr>
          <p:nvPr/>
        </p:nvSpPr>
        <p:spPr bwMode="auto">
          <a:xfrm>
            <a:off x="27732" y="-36810"/>
            <a:ext cx="166910" cy="486736"/>
          </a:xfrm>
          <a:prstGeom prst="rect">
            <a:avLst/>
          </a:prstGeom>
          <a:noFill/>
          <a:ln w="9525">
            <a:noFill/>
            <a:miter lim="800000"/>
            <a:headEnd/>
            <a:tailEnd/>
          </a:ln>
        </p:spPr>
        <p:txBody>
          <a:bodyPr wrap="none" lIns="82616" tIns="41307" rIns="82616" bIns="41307" anchor="ctr">
            <a:spAutoFit/>
          </a:bodyPr>
          <a:lstStyle/>
          <a:p>
            <a:endParaRPr lang="en-US" sz="2621" dirty="0"/>
          </a:p>
        </p:txBody>
      </p:sp>
      <p:cxnSp>
        <p:nvCxnSpPr>
          <p:cNvPr id="20" name="Conector recto 19">
            <a:extLst>
              <a:ext uri="{FF2B5EF4-FFF2-40B4-BE49-F238E27FC236}">
                <a16:creationId xmlns:a16="http://schemas.microsoft.com/office/drawing/2014/main" xmlns="" id="{00000000-0008-0000-0500-000003000000}"/>
              </a:ext>
            </a:extLst>
          </p:cNvPr>
          <p:cNvCxnSpPr>
            <a:cxnSpLocks/>
          </p:cNvCxnSpPr>
          <p:nvPr/>
        </p:nvCxnSpPr>
        <p:spPr>
          <a:xfrm>
            <a:off x="2768145" y="6059663"/>
            <a:ext cx="133350" cy="104775"/>
          </a:xfrm>
          <a:prstGeom prst="line">
            <a:avLst/>
          </a:prstGeom>
          <a:ln w="19050">
            <a:solidFill>
              <a:srgbClr val="FFFF00"/>
            </a:solidFill>
          </a:ln>
        </p:spPr>
        <p:style>
          <a:lnRef idx="3">
            <a:schemeClr val="accent4"/>
          </a:lnRef>
          <a:fillRef idx="0">
            <a:schemeClr val="accent4"/>
          </a:fillRef>
          <a:effectRef idx="2">
            <a:schemeClr val="accent4"/>
          </a:effectRef>
          <a:fontRef idx="minor">
            <a:schemeClr val="tx1"/>
          </a:fontRef>
        </p:style>
      </p:cxnSp>
      <p:sp>
        <p:nvSpPr>
          <p:cNvPr id="14" name="Título 1"/>
          <p:cNvSpPr txBox="1">
            <a:spLocks/>
          </p:cNvSpPr>
          <p:nvPr/>
        </p:nvSpPr>
        <p:spPr bwMode="auto">
          <a:xfrm>
            <a:off x="1538096" y="379164"/>
            <a:ext cx="6624524" cy="254713"/>
          </a:xfrm>
          <a:prstGeom prst="rect">
            <a:avLst/>
          </a:prstGeom>
          <a:noFill/>
          <a:ln w="9525">
            <a:noFill/>
            <a:miter lim="800000"/>
            <a:headEnd/>
            <a:tailEnd/>
          </a:ln>
        </p:spPr>
        <p:txBody>
          <a:bodyPr vert="horz" wrap="square" lIns="91109" tIns="45555" rIns="91109" bIns="45555" numCol="1" anchor="ctr" anchorCtr="0" compatLnSpc="1">
            <a:prstTxWarp prst="textNoShape">
              <a:avLst/>
            </a:prstTxWarp>
          </a:bodyPr>
          <a:lst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a:lstStyle>
          <a:p>
            <a:pPr defTabSz="910886"/>
            <a:r>
              <a:rPr lang="es-MX" sz="2800" dirty="0" smtClean="0">
                <a:solidFill>
                  <a:schemeClr val="tx2">
                    <a:lumMod val="75000"/>
                  </a:schemeClr>
                </a:solidFill>
                <a:latin typeface="Arial Black" panose="020B0A04020102020204" pitchFamily="34" charset="0"/>
                <a:ea typeface="+mn-ea"/>
                <a:cs typeface="+mn-cs"/>
              </a:rPr>
              <a:t>LATAM </a:t>
            </a:r>
            <a:r>
              <a:rPr lang="es-MX" sz="2800" dirty="0" err="1" smtClean="0"/>
              <a:t>Drilling</a:t>
            </a:r>
            <a:r>
              <a:rPr lang="es-MX" sz="2800" dirty="0" smtClean="0"/>
              <a:t> </a:t>
            </a:r>
            <a:r>
              <a:rPr lang="es-MX" sz="2800" dirty="0" err="1"/>
              <a:t>Fluids</a:t>
            </a:r>
            <a:endParaRPr lang="en-US" sz="2800" kern="1200" dirty="0">
              <a:solidFill>
                <a:schemeClr val="tx2">
                  <a:lumMod val="75000"/>
                </a:schemeClr>
              </a:solidFill>
              <a:latin typeface="Arial Black" panose="020B0A04020102020204" pitchFamily="34" charset="0"/>
              <a:ea typeface="+mn-ea"/>
              <a:cs typeface="+mn-cs"/>
            </a:endParaRPr>
          </a:p>
        </p:txBody>
      </p:sp>
      <p:sp>
        <p:nvSpPr>
          <p:cNvPr id="3" name="Slide Number Placeholder 2"/>
          <p:cNvSpPr>
            <a:spLocks noGrp="1"/>
          </p:cNvSpPr>
          <p:nvPr>
            <p:ph type="sldNum" sz="quarter" idx="10"/>
          </p:nvPr>
        </p:nvSpPr>
        <p:spPr/>
        <p:txBody>
          <a:bodyPr/>
          <a:lstStyle/>
          <a:p>
            <a:pPr fontAlgn="base">
              <a:spcBef>
                <a:spcPct val="0"/>
              </a:spcBef>
              <a:spcAft>
                <a:spcPct val="0"/>
              </a:spcAft>
              <a:defRPr/>
            </a:pPr>
            <a:fld id="{D881A9BE-9EB5-4833-9CB8-8C6FF62F0014}" type="slidenum">
              <a:rPr lang="en-US" altLang="en-US" smtClean="0">
                <a:solidFill>
                  <a:srgbClr val="000000"/>
                </a:solidFill>
              </a:rPr>
              <a:pPr fontAlgn="base">
                <a:spcBef>
                  <a:spcPct val="0"/>
                </a:spcBef>
                <a:spcAft>
                  <a:spcPct val="0"/>
                </a:spcAft>
                <a:defRPr/>
              </a:pPr>
              <a:t>5</a:t>
            </a:fld>
            <a:endParaRPr lang="en-US" altLang="en-US" dirty="0">
              <a:solidFill>
                <a:srgbClr val="000000"/>
              </a:solidFill>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Line 13"/>
          <p:cNvSpPr>
            <a:spLocks noChangeShapeType="1"/>
          </p:cNvSpPr>
          <p:nvPr/>
        </p:nvSpPr>
        <p:spPr bwMode="auto">
          <a:xfrm>
            <a:off x="4542580" y="1126026"/>
            <a:ext cx="0" cy="5779310"/>
          </a:xfrm>
          <a:prstGeom prst="line">
            <a:avLst/>
          </a:prstGeom>
          <a:noFill/>
          <a:ln w="9525">
            <a:solidFill>
              <a:schemeClr val="tx1"/>
            </a:solidFill>
            <a:round/>
            <a:headEnd/>
            <a:tailEnd/>
          </a:ln>
        </p:spPr>
        <p:txBody>
          <a:bodyPr lIns="82616" tIns="41307" rIns="82616" bIns="41307"/>
          <a:lstStyle/>
          <a:p>
            <a:endParaRPr lang="en-US" sz="2621" dirty="0"/>
          </a:p>
        </p:txBody>
      </p:sp>
      <p:sp>
        <p:nvSpPr>
          <p:cNvPr id="25" name="Text Placeholder 6">
            <a:extLst>
              <a:ext uri="{FF2B5EF4-FFF2-40B4-BE49-F238E27FC236}">
                <a16:creationId xmlns="" xmlns:a16="http://schemas.microsoft.com/office/drawing/2014/main" id="{8904806F-3F21-AD46-A78A-FCB75C4BA368}"/>
              </a:ext>
            </a:extLst>
          </p:cNvPr>
          <p:cNvSpPr txBox="1">
            <a:spLocks/>
          </p:cNvSpPr>
          <p:nvPr/>
        </p:nvSpPr>
        <p:spPr bwMode="auto">
          <a:xfrm>
            <a:off x="0" y="4564154"/>
            <a:ext cx="4572000" cy="2300221"/>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noAutofit/>
          </a:bodyPr>
          <a:lstStyle>
            <a:defPPr>
              <a:defRPr lang="en-US"/>
            </a:defPPr>
            <a:lvl1pPr marL="0" algn="r" defTabSz="914400" rtl="0" eaLnBrk="1" latinLnBrk="0" hangingPunct="1">
              <a:defRPr sz="813"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en-US" sz="1000" dirty="0" smtClean="0">
              <a:latin typeface="+mn-lt"/>
            </a:endParaRPr>
          </a:p>
        </p:txBody>
      </p:sp>
      <p:sp>
        <p:nvSpPr>
          <p:cNvPr id="15" name="Text Box 7"/>
          <p:cNvSpPr txBox="1">
            <a:spLocks noChangeArrowheads="1"/>
          </p:cNvSpPr>
          <p:nvPr/>
        </p:nvSpPr>
        <p:spPr bwMode="auto">
          <a:xfrm>
            <a:off x="330707" y="1010620"/>
            <a:ext cx="4182454" cy="385124"/>
          </a:xfrm>
          <a:prstGeom prst="rect">
            <a:avLst/>
          </a:prstGeom>
          <a:noFill/>
          <a:ln w="9525" algn="ctr">
            <a:noFill/>
            <a:miter lim="800000"/>
            <a:headEnd type="none" w="sm" len="sm"/>
            <a:tailEnd type="none" w="sm" len="sm"/>
          </a:ln>
        </p:spPr>
        <p:txBody>
          <a:bodyPr wrap="square" lIns="92220" tIns="46110" rIns="92220" bIns="46110">
            <a:spAutoFit/>
          </a:bodyPr>
          <a:lstStyle/>
          <a:p>
            <a:pPr marL="456160" indent="-195087" algn="ctr" defTabSz="915189" eaLnBrk="0" hangingPunct="0">
              <a:lnSpc>
                <a:spcPct val="75000"/>
              </a:lnSpc>
              <a:spcBef>
                <a:spcPct val="50000"/>
              </a:spcBef>
            </a:pPr>
            <a:r>
              <a:rPr lang="es-MX" sz="1265" b="1" u="sng" dirty="0" smtClean="0">
                <a:latin typeface="Arial" charset="0"/>
              </a:rPr>
              <a:t>WATER BASED FLUIDS ADDITIVES SIZE 29.4 MILLION USD</a:t>
            </a:r>
            <a:endParaRPr lang="en-US" sz="1265" b="1" u="sng" dirty="0">
              <a:latin typeface="Arial" charset="0"/>
            </a:endParaRPr>
          </a:p>
        </p:txBody>
      </p:sp>
      <p:sp>
        <p:nvSpPr>
          <p:cNvPr id="17" name="Text Placeholder 6">
            <a:extLst>
              <a:ext uri="{FF2B5EF4-FFF2-40B4-BE49-F238E27FC236}">
                <a16:creationId xmlns="" xmlns:a16="http://schemas.microsoft.com/office/drawing/2014/main" id="{8904806F-3F21-AD46-A78A-FCB75C4BA368}"/>
              </a:ext>
            </a:extLst>
          </p:cNvPr>
          <p:cNvSpPr txBox="1">
            <a:spLocks/>
          </p:cNvSpPr>
          <p:nvPr/>
        </p:nvSpPr>
        <p:spPr bwMode="auto">
          <a:xfrm>
            <a:off x="27732" y="4059130"/>
            <a:ext cx="4572000" cy="2779065"/>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noAutofit/>
          </a:bodyPr>
          <a:lstStyle>
            <a:defPPr>
              <a:defRPr lang="en-US"/>
            </a:defPPr>
            <a:lvl1pPr marL="0" algn="r" defTabSz="914400" rtl="0" eaLnBrk="1" latinLnBrk="0" hangingPunct="1">
              <a:defRPr sz="813"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fontAlgn="base">
              <a:buFont typeface="Arial" panose="020B0604020202020204" pitchFamily="34" charset="0"/>
              <a:buChar char="•"/>
            </a:pPr>
            <a:endParaRPr lang="en-US" sz="1000" dirty="0"/>
          </a:p>
          <a:p>
            <a:pPr marL="285750" indent="-285750" algn="l">
              <a:buFont typeface="Arial" panose="020B0604020202020204" pitchFamily="34" charset="0"/>
              <a:buChar char="•"/>
            </a:pPr>
            <a:r>
              <a:rPr lang="en-US" sz="1000" dirty="0" smtClean="0"/>
              <a:t>In </a:t>
            </a:r>
            <a:r>
              <a:rPr lang="en-US" sz="1000" dirty="0"/>
              <a:t>Latin America, the </a:t>
            </a:r>
            <a:r>
              <a:rPr lang="en-US" sz="1000" dirty="0" smtClean="0"/>
              <a:t>Three Major Suppliers—M-I </a:t>
            </a:r>
            <a:r>
              <a:rPr lang="en-US" sz="1000" dirty="0"/>
              <a:t>SWACO (Schlumberger), Halliburton, and Baker Hughes (GE</a:t>
            </a:r>
            <a:r>
              <a:rPr lang="en-US" sz="1000" dirty="0" smtClean="0"/>
              <a:t>)—Combine </a:t>
            </a:r>
            <a:r>
              <a:rPr lang="en-US" sz="1000" dirty="0"/>
              <a:t>for a </a:t>
            </a:r>
            <a:r>
              <a:rPr lang="en-US" sz="1000" dirty="0" smtClean="0"/>
              <a:t>Large Percentage </a:t>
            </a:r>
            <a:r>
              <a:rPr lang="en-US" sz="1000" dirty="0"/>
              <a:t>of </a:t>
            </a:r>
            <a:r>
              <a:rPr lang="en-US" sz="1000" dirty="0" smtClean="0"/>
              <a:t>Regional Total</a:t>
            </a:r>
            <a:r>
              <a:rPr lang="en-US" sz="1000" dirty="0"/>
              <a:t>. Schlumberger is </a:t>
            </a:r>
            <a:r>
              <a:rPr lang="en-US" sz="1000" dirty="0" smtClean="0"/>
              <a:t>Heavily Focused </a:t>
            </a:r>
            <a:r>
              <a:rPr lang="en-US" sz="1000" dirty="0"/>
              <a:t>in Brazil's </a:t>
            </a:r>
            <a:r>
              <a:rPr lang="en-US" sz="1000" dirty="0" smtClean="0"/>
              <a:t>Offshore Development</a:t>
            </a:r>
            <a:r>
              <a:rPr lang="en-US" sz="1000" dirty="0"/>
              <a:t>, </a:t>
            </a:r>
            <a:r>
              <a:rPr lang="en-US" sz="1000" dirty="0" smtClean="0"/>
              <a:t>While </a:t>
            </a:r>
            <a:r>
              <a:rPr lang="en-US" sz="1000" dirty="0"/>
              <a:t>Halliburton, </a:t>
            </a:r>
            <a:r>
              <a:rPr lang="en-US" sz="1000" dirty="0" smtClean="0"/>
              <a:t>Having Successfully Drilled </a:t>
            </a:r>
            <a:r>
              <a:rPr lang="en-US" sz="1000" dirty="0"/>
              <a:t>the </a:t>
            </a:r>
            <a:r>
              <a:rPr lang="en-US" sz="1000" dirty="0" smtClean="0"/>
              <a:t>First Horizontal Shale </a:t>
            </a:r>
            <a:r>
              <a:rPr lang="en-US" sz="1000" dirty="0"/>
              <a:t>gas </a:t>
            </a:r>
            <a:r>
              <a:rPr lang="en-US" sz="1000" dirty="0" smtClean="0"/>
              <a:t>Well </a:t>
            </a:r>
            <a:r>
              <a:rPr lang="en-US" sz="1000" dirty="0"/>
              <a:t>in Argentina, has </a:t>
            </a:r>
            <a:r>
              <a:rPr lang="en-US" sz="1000" dirty="0" smtClean="0"/>
              <a:t>Leveraged </a:t>
            </a:r>
            <a:r>
              <a:rPr lang="en-US" sz="1000" dirty="0"/>
              <a:t>its </a:t>
            </a:r>
            <a:r>
              <a:rPr lang="en-US" sz="1000" dirty="0" smtClean="0"/>
              <a:t>Expertise There </a:t>
            </a:r>
            <a:r>
              <a:rPr lang="en-US" sz="1000" dirty="0"/>
              <a:t>as </a:t>
            </a:r>
            <a:r>
              <a:rPr lang="en-US" sz="1000" dirty="0" smtClean="0"/>
              <a:t>Well </a:t>
            </a:r>
            <a:r>
              <a:rPr lang="en-US" sz="1000" dirty="0"/>
              <a:t>as in Brazil</a:t>
            </a:r>
            <a:r>
              <a:rPr lang="en-US" sz="1000" dirty="0" smtClean="0"/>
              <a:t>.</a:t>
            </a:r>
          </a:p>
          <a:p>
            <a:pPr marL="266700" indent="-266700" algn="l">
              <a:buFont typeface="Arial" panose="020B0604020202020204" pitchFamily="34" charset="0"/>
              <a:buChar char="•"/>
            </a:pPr>
            <a:r>
              <a:rPr lang="en-US" sz="1000" dirty="0"/>
              <a:t>DLS Argentina (Archer) is </a:t>
            </a:r>
            <a:r>
              <a:rPr lang="en-US" sz="1000" dirty="0" smtClean="0"/>
              <a:t>Primarily Focused </a:t>
            </a:r>
            <a:r>
              <a:rPr lang="en-US" sz="1000" dirty="0"/>
              <a:t>in Argentina's </a:t>
            </a:r>
            <a:r>
              <a:rPr lang="en-US" sz="1000" dirty="0" smtClean="0"/>
              <a:t>Onshore Market </a:t>
            </a:r>
            <a:r>
              <a:rPr lang="en-US" sz="1000" dirty="0"/>
              <a:t>and is </a:t>
            </a:r>
            <a:r>
              <a:rPr lang="en-US" sz="1000" dirty="0" smtClean="0"/>
              <a:t>Benefits From </a:t>
            </a:r>
            <a:r>
              <a:rPr lang="en-US" sz="1000" dirty="0"/>
              <a:t>a </a:t>
            </a:r>
            <a:r>
              <a:rPr lang="en-US" sz="1000" dirty="0" smtClean="0"/>
              <a:t>Broad Footprint </a:t>
            </a:r>
            <a:r>
              <a:rPr lang="en-US" sz="1000" dirty="0"/>
              <a:t>in all </a:t>
            </a:r>
            <a:r>
              <a:rPr lang="en-US" sz="1000" dirty="0" smtClean="0"/>
              <a:t>Producing Basins</a:t>
            </a:r>
            <a:r>
              <a:rPr lang="en-US" sz="1000" dirty="0"/>
              <a:t>, </a:t>
            </a:r>
            <a:r>
              <a:rPr lang="en-US" sz="1000" dirty="0" smtClean="0"/>
              <a:t>Strong Brand Recognition</a:t>
            </a:r>
            <a:r>
              <a:rPr lang="en-US" sz="1000" dirty="0"/>
              <a:t>, and </a:t>
            </a:r>
            <a:r>
              <a:rPr lang="en-US" sz="1000" dirty="0" smtClean="0"/>
              <a:t>Established Relationships With Major </a:t>
            </a:r>
            <a:r>
              <a:rPr lang="en-US" sz="1000" dirty="0"/>
              <a:t>oil </a:t>
            </a:r>
            <a:r>
              <a:rPr lang="en-US" sz="1000" dirty="0" smtClean="0"/>
              <a:t>Producers</a:t>
            </a:r>
            <a:r>
              <a:rPr lang="en-US" sz="1000" dirty="0"/>
              <a:t>. AMC Brazil (</a:t>
            </a:r>
            <a:r>
              <a:rPr lang="en-US" sz="1000" dirty="0" err="1"/>
              <a:t>Imdex</a:t>
            </a:r>
            <a:r>
              <a:rPr lang="en-US" sz="1000" dirty="0"/>
              <a:t> Ltd.) </a:t>
            </a:r>
            <a:r>
              <a:rPr lang="en-US" sz="1000" dirty="0" smtClean="0"/>
              <a:t>Manufactures </a:t>
            </a:r>
            <a:r>
              <a:rPr lang="en-US" sz="1000" dirty="0"/>
              <a:t>and </a:t>
            </a:r>
            <a:r>
              <a:rPr lang="en-US" sz="1000" dirty="0" smtClean="0"/>
              <a:t>Supplies Drilling Fluids</a:t>
            </a:r>
            <a:r>
              <a:rPr lang="en-US" sz="1000" dirty="0"/>
              <a:t>, </a:t>
            </a:r>
            <a:r>
              <a:rPr lang="en-US" sz="1000" dirty="0" smtClean="0"/>
              <a:t>Workover</a:t>
            </a:r>
            <a:r>
              <a:rPr lang="en-US" sz="1000" dirty="0"/>
              <a:t>, and </a:t>
            </a:r>
            <a:r>
              <a:rPr lang="en-US" sz="1000" dirty="0" smtClean="0"/>
              <a:t>Completion Chemicals </a:t>
            </a:r>
            <a:r>
              <a:rPr lang="en-US" sz="1000" dirty="0"/>
              <a:t>and O</a:t>
            </a:r>
            <a:r>
              <a:rPr lang="en-US" sz="1000" dirty="0" smtClean="0"/>
              <a:t>ther Specialty Products</a:t>
            </a:r>
            <a:r>
              <a:rPr lang="en-US" sz="1000" dirty="0"/>
              <a:t>. </a:t>
            </a:r>
            <a:endParaRPr lang="en-US" sz="1000" dirty="0" smtClean="0"/>
          </a:p>
          <a:p>
            <a:pPr marL="266700" indent="-266700" algn="l">
              <a:buFont typeface="Arial" panose="020B0604020202020204" pitchFamily="34" charset="0"/>
              <a:buChar char="•"/>
            </a:pPr>
            <a:r>
              <a:rPr lang="en-US" sz="1000" dirty="0" smtClean="0"/>
              <a:t>In Mid-2016</a:t>
            </a:r>
            <a:r>
              <a:rPr lang="en-US" sz="1000" dirty="0"/>
              <a:t>, </a:t>
            </a:r>
            <a:r>
              <a:rPr lang="en-US" sz="1000" dirty="0" err="1"/>
              <a:t>Clariant</a:t>
            </a:r>
            <a:r>
              <a:rPr lang="en-US" sz="1000" dirty="0"/>
              <a:t> </a:t>
            </a:r>
            <a:r>
              <a:rPr lang="en-US" sz="1000" dirty="0" smtClean="0"/>
              <a:t>Acquired </a:t>
            </a:r>
            <a:r>
              <a:rPr lang="en-US" sz="1000" dirty="0"/>
              <a:t>the </a:t>
            </a:r>
            <a:r>
              <a:rPr lang="en-US" sz="1000" dirty="0" smtClean="0"/>
              <a:t>Remaining </a:t>
            </a:r>
            <a:r>
              <a:rPr lang="en-US" sz="1000" dirty="0"/>
              <a:t>50% </a:t>
            </a:r>
            <a:r>
              <a:rPr lang="en-US" sz="1000" dirty="0" smtClean="0"/>
              <a:t>Stake </a:t>
            </a:r>
            <a:r>
              <a:rPr lang="en-US" sz="1000" dirty="0"/>
              <a:t>in its </a:t>
            </a:r>
            <a:r>
              <a:rPr lang="en-US" sz="1000" dirty="0" smtClean="0"/>
              <a:t>joint </a:t>
            </a:r>
            <a:r>
              <a:rPr lang="en-US" sz="1000" dirty="0"/>
              <a:t>V</a:t>
            </a:r>
            <a:r>
              <a:rPr lang="en-US" sz="1000" dirty="0" smtClean="0"/>
              <a:t>enture Project </a:t>
            </a:r>
            <a:r>
              <a:rPr lang="en-US" sz="1000" dirty="0"/>
              <a:t>with </a:t>
            </a:r>
            <a:r>
              <a:rPr lang="en-US" sz="1000" dirty="0" err="1"/>
              <a:t>Carboflex</a:t>
            </a:r>
            <a:r>
              <a:rPr lang="en-US" sz="1000" dirty="0"/>
              <a:t>.</a:t>
            </a:r>
            <a:endParaRPr lang="es-MX" sz="1000" dirty="0" smtClean="0">
              <a:latin typeface="+mn-lt"/>
            </a:endParaRPr>
          </a:p>
          <a:p>
            <a:pPr lvl="1" fontAlgn="base"/>
            <a:endParaRPr lang="en-US" sz="1000" dirty="0"/>
          </a:p>
          <a:p>
            <a:pPr marL="742950" lvl="1" indent="-285750">
              <a:buFont typeface="Arial" panose="020B0604020202020204" pitchFamily="34" charset="0"/>
              <a:buChar char="•"/>
            </a:pPr>
            <a:endParaRPr lang="es-MX" sz="1000" dirty="0" smtClean="0"/>
          </a:p>
          <a:p>
            <a:pPr marL="285750" indent="-285750" algn="l">
              <a:buFont typeface="Arial" panose="020B0604020202020204" pitchFamily="34" charset="0"/>
              <a:buChar char="•"/>
            </a:pPr>
            <a:endParaRPr lang="en-US" sz="1000" dirty="0" smtClean="0">
              <a:latin typeface="+mn-lt"/>
            </a:endParaRPr>
          </a:p>
        </p:txBody>
      </p:sp>
      <p:sp>
        <p:nvSpPr>
          <p:cNvPr id="18" name="Text Box 7"/>
          <p:cNvSpPr txBox="1">
            <a:spLocks noChangeArrowheads="1"/>
          </p:cNvSpPr>
          <p:nvPr/>
        </p:nvSpPr>
        <p:spPr bwMode="auto">
          <a:xfrm>
            <a:off x="4766642" y="3894071"/>
            <a:ext cx="3689349" cy="231620"/>
          </a:xfrm>
          <a:prstGeom prst="rect">
            <a:avLst/>
          </a:prstGeom>
          <a:noFill/>
          <a:ln w="9525" algn="ctr">
            <a:noFill/>
            <a:miter lim="800000"/>
            <a:headEnd type="none" w="sm" len="sm"/>
            <a:tailEnd type="none" w="sm" len="sm"/>
          </a:ln>
        </p:spPr>
        <p:txBody>
          <a:bodyPr lIns="92220" tIns="46110" rIns="92220" bIns="46110">
            <a:spAutoFit/>
          </a:bodyPr>
          <a:lstStyle/>
          <a:p>
            <a:pPr marL="457553" indent="-196504" algn="ctr" defTabSz="916540" eaLnBrk="0" hangingPunct="0">
              <a:lnSpc>
                <a:spcPct val="75000"/>
              </a:lnSpc>
              <a:spcBef>
                <a:spcPct val="50000"/>
              </a:spcBef>
              <a:defRPr/>
            </a:pPr>
            <a:r>
              <a:rPr lang="en-US" sz="1200" b="1" u="sng" dirty="0" smtClean="0"/>
              <a:t>TRENDS AND OPPORTUNITIES</a:t>
            </a:r>
            <a:endParaRPr lang="en-US" sz="1200" b="1" u="sng" dirty="0"/>
          </a:p>
        </p:txBody>
      </p:sp>
      <p:sp>
        <p:nvSpPr>
          <p:cNvPr id="19" name="Text Box 7"/>
          <p:cNvSpPr txBox="1">
            <a:spLocks noChangeArrowheads="1"/>
          </p:cNvSpPr>
          <p:nvPr/>
        </p:nvSpPr>
        <p:spPr bwMode="auto">
          <a:xfrm>
            <a:off x="194642" y="3941740"/>
            <a:ext cx="3689349" cy="231620"/>
          </a:xfrm>
          <a:prstGeom prst="rect">
            <a:avLst/>
          </a:prstGeom>
          <a:noFill/>
          <a:ln w="9525" algn="ctr">
            <a:noFill/>
            <a:miter lim="800000"/>
            <a:headEnd type="none" w="sm" len="sm"/>
            <a:tailEnd type="none" w="sm" len="sm"/>
          </a:ln>
        </p:spPr>
        <p:txBody>
          <a:bodyPr lIns="92220" tIns="46110" rIns="92220" bIns="46110">
            <a:spAutoFit/>
          </a:bodyPr>
          <a:lstStyle/>
          <a:p>
            <a:pPr marL="457553" indent="-196504" algn="ctr" defTabSz="916540" eaLnBrk="0" hangingPunct="0">
              <a:lnSpc>
                <a:spcPct val="75000"/>
              </a:lnSpc>
              <a:spcBef>
                <a:spcPct val="50000"/>
              </a:spcBef>
              <a:defRPr/>
            </a:pPr>
            <a:r>
              <a:rPr lang="en-US" sz="1200" b="1" u="sng" dirty="0" smtClean="0"/>
              <a:t>MARKET PARTICIPANTS</a:t>
            </a:r>
            <a:endParaRPr lang="en-US" sz="1200" b="1" u="sng" dirty="0"/>
          </a:p>
        </p:txBody>
      </p:sp>
      <p:sp>
        <p:nvSpPr>
          <p:cNvPr id="26" name="Text Placeholder 6">
            <a:extLst>
              <a:ext uri="{FF2B5EF4-FFF2-40B4-BE49-F238E27FC236}">
                <a16:creationId xmlns="" xmlns:a16="http://schemas.microsoft.com/office/drawing/2014/main" id="{8904806F-3F21-AD46-A78A-FCB75C4BA368}"/>
              </a:ext>
            </a:extLst>
          </p:cNvPr>
          <p:cNvSpPr txBox="1">
            <a:spLocks/>
          </p:cNvSpPr>
          <p:nvPr/>
        </p:nvSpPr>
        <p:spPr bwMode="auto">
          <a:xfrm>
            <a:off x="4516535" y="3831880"/>
            <a:ext cx="4572000" cy="3019405"/>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noAutofit/>
          </a:bodyPr>
          <a:lstStyle>
            <a:defPPr>
              <a:defRPr lang="en-US"/>
            </a:defPPr>
            <a:lvl1pPr marL="0" algn="r" defTabSz="914400" rtl="0" eaLnBrk="1" latinLnBrk="0" hangingPunct="1">
              <a:defRPr sz="813"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fontAlgn="base">
              <a:buFont typeface="Arial" panose="020B0604020202020204" pitchFamily="34" charset="0"/>
              <a:buChar char="•"/>
            </a:pPr>
            <a:endParaRPr lang="en-US" sz="1000" dirty="0"/>
          </a:p>
          <a:p>
            <a:pPr marL="171450" indent="-171450" algn="just">
              <a:buFont typeface="Arial" panose="020B0604020202020204" pitchFamily="34" charset="0"/>
              <a:buChar char="•"/>
            </a:pPr>
            <a:r>
              <a:rPr lang="en-US" sz="1000" dirty="0" smtClean="0"/>
              <a:t>For Water-Based Muds </a:t>
            </a:r>
            <a:r>
              <a:rPr lang="en-US" sz="1000" dirty="0"/>
              <a:t>are as </a:t>
            </a:r>
            <a:r>
              <a:rPr lang="en-US" sz="1000" dirty="0" smtClean="0"/>
              <a:t>Follows</a:t>
            </a:r>
            <a:r>
              <a:rPr lang="en-US" sz="1000" dirty="0"/>
              <a:t>:</a:t>
            </a:r>
          </a:p>
          <a:p>
            <a:pPr algn="just">
              <a:tabLst>
                <a:tab pos="447675" algn="l"/>
              </a:tabLst>
            </a:pPr>
            <a:r>
              <a:rPr lang="en-US" sz="1000" dirty="0" smtClean="0"/>
              <a:t>	Economical Shale-Controlling Additives,</a:t>
            </a:r>
          </a:p>
          <a:p>
            <a:pPr algn="just">
              <a:tabLst>
                <a:tab pos="447675" algn="l"/>
              </a:tabLst>
            </a:pPr>
            <a:r>
              <a:rPr lang="en-US" sz="1000" dirty="0" smtClean="0"/>
              <a:t>	Improved Rheology Modifiers</a:t>
            </a:r>
            <a:endParaRPr lang="en-US" sz="1000" dirty="0"/>
          </a:p>
          <a:p>
            <a:pPr algn="just">
              <a:tabLst>
                <a:tab pos="447675" algn="l"/>
              </a:tabLst>
            </a:pPr>
            <a:r>
              <a:rPr lang="en-US" sz="1000" dirty="0" smtClean="0"/>
              <a:t>	Additives Compatible With High Temperatures</a:t>
            </a:r>
            <a:endParaRPr lang="en-US" sz="1000" dirty="0"/>
          </a:p>
          <a:p>
            <a:pPr algn="just">
              <a:tabLst>
                <a:tab pos="447675" algn="l"/>
              </a:tabLst>
            </a:pPr>
            <a:r>
              <a:rPr lang="en-US" sz="1000" dirty="0" smtClean="0"/>
              <a:t>	Fluid-Loss Additives With </a:t>
            </a:r>
            <a:r>
              <a:rPr lang="en-US" sz="1000" dirty="0"/>
              <a:t>the </a:t>
            </a:r>
            <a:r>
              <a:rPr lang="en-US" sz="1000" dirty="0" smtClean="0"/>
              <a:t>Temperature Stability </a:t>
            </a:r>
            <a:r>
              <a:rPr lang="en-US" sz="1000" dirty="0"/>
              <a:t>and </a:t>
            </a:r>
            <a:r>
              <a:rPr lang="en-US" sz="1000" dirty="0" smtClean="0"/>
              <a:t>Calcium 	Tolerance Properties </a:t>
            </a:r>
            <a:r>
              <a:rPr lang="en-US" sz="1000" dirty="0"/>
              <a:t>of </a:t>
            </a:r>
            <a:r>
              <a:rPr lang="en-US" sz="1000" dirty="0" smtClean="0"/>
              <a:t>Synthetic Polymers </a:t>
            </a:r>
            <a:r>
              <a:rPr lang="en-US" sz="1000" dirty="0"/>
              <a:t>at </a:t>
            </a:r>
            <a:r>
              <a:rPr lang="en-US" sz="1000" dirty="0" smtClean="0"/>
              <a:t>Lower Cost</a:t>
            </a:r>
            <a:endParaRPr lang="en-US" sz="1000" dirty="0"/>
          </a:p>
          <a:p>
            <a:pPr algn="just">
              <a:tabLst>
                <a:tab pos="447675" algn="l"/>
              </a:tabLst>
            </a:pPr>
            <a:r>
              <a:rPr lang="en-US" sz="1000" dirty="0" smtClean="0"/>
              <a:t>	Additives That Improve </a:t>
            </a:r>
            <a:r>
              <a:rPr lang="en-US" sz="1000" dirty="0"/>
              <a:t>the </a:t>
            </a:r>
            <a:r>
              <a:rPr lang="en-US" sz="1000" dirty="0" smtClean="0"/>
              <a:t>Temperature Stability </a:t>
            </a:r>
            <a:r>
              <a:rPr lang="en-US" sz="1000" dirty="0"/>
              <a:t>of CMC and </a:t>
            </a:r>
            <a:r>
              <a:rPr lang="en-US" sz="1000" dirty="0" smtClean="0"/>
              <a:t>	</a:t>
            </a:r>
            <a:r>
              <a:rPr lang="en-US" sz="1000" dirty="0" err="1"/>
              <a:t>C</a:t>
            </a:r>
            <a:r>
              <a:rPr lang="en-US" sz="1000" dirty="0" err="1" smtClean="0"/>
              <a:t>arboxymethylhydroxyethyl</a:t>
            </a:r>
            <a:r>
              <a:rPr lang="en-US" sz="1000" dirty="0" smtClean="0"/>
              <a:t> Cellulose(CMHEC</a:t>
            </a:r>
            <a:r>
              <a:rPr lang="en-US" sz="1000" dirty="0"/>
              <a:t>) to A</a:t>
            </a:r>
            <a:r>
              <a:rPr lang="en-US" sz="1000" dirty="0" smtClean="0"/>
              <a:t>bove	 </a:t>
            </a:r>
            <a:r>
              <a:rPr lang="en-US" sz="1000" dirty="0"/>
              <a:t>165°C</a:t>
            </a:r>
          </a:p>
          <a:p>
            <a:pPr algn="just">
              <a:tabLst>
                <a:tab pos="447675" algn="l"/>
              </a:tabLst>
            </a:pPr>
            <a:r>
              <a:rPr lang="en-US" sz="1000" dirty="0" smtClean="0"/>
              <a:t>	</a:t>
            </a:r>
            <a:r>
              <a:rPr lang="en-US" sz="1000" dirty="0" err="1" smtClean="0"/>
              <a:t>Viscosifiers</a:t>
            </a:r>
            <a:r>
              <a:rPr lang="en-US" sz="1000" dirty="0" smtClean="0"/>
              <a:t> With High </a:t>
            </a:r>
            <a:r>
              <a:rPr lang="en-US" sz="1000" dirty="0" err="1" smtClean="0"/>
              <a:t>Thixotropy</a:t>
            </a:r>
            <a:r>
              <a:rPr lang="en-US" sz="1000" dirty="0" smtClean="0"/>
              <a:t> </a:t>
            </a:r>
            <a:r>
              <a:rPr lang="en-US" sz="1000" dirty="0"/>
              <a:t>to </a:t>
            </a:r>
            <a:r>
              <a:rPr lang="en-US" sz="1000" dirty="0" smtClean="0"/>
              <a:t>Meet </a:t>
            </a:r>
            <a:r>
              <a:rPr lang="en-US" sz="1000" dirty="0"/>
              <a:t>the </a:t>
            </a:r>
            <a:r>
              <a:rPr lang="en-US" sz="1000" dirty="0" smtClean="0"/>
              <a:t>Increased </a:t>
            </a:r>
            <a:r>
              <a:rPr lang="en-US" sz="1000" dirty="0"/>
              <a:t>D</a:t>
            </a:r>
            <a:r>
              <a:rPr lang="en-US" sz="1000" dirty="0" smtClean="0"/>
              <a:t>emands </a:t>
            </a:r>
            <a:r>
              <a:rPr lang="en-US" sz="1000" dirty="0"/>
              <a:t>of </a:t>
            </a:r>
            <a:r>
              <a:rPr lang="en-US" sz="1000" dirty="0" smtClean="0"/>
              <a:t>	Horizontal Drilling</a:t>
            </a:r>
            <a:endParaRPr lang="en-US" sz="1000" dirty="0"/>
          </a:p>
          <a:p>
            <a:pPr marL="171450" indent="-171450" algn="just">
              <a:buFont typeface="Arial" panose="020B0604020202020204" pitchFamily="34" charset="0"/>
              <a:buChar char="•"/>
            </a:pPr>
            <a:r>
              <a:rPr lang="en-US" sz="1000" dirty="0"/>
              <a:t>For oil-based </a:t>
            </a:r>
            <a:r>
              <a:rPr lang="en-US" sz="1000" dirty="0" smtClean="0"/>
              <a:t>muds:</a:t>
            </a:r>
            <a:endParaRPr lang="en-US" sz="1000" dirty="0"/>
          </a:p>
          <a:p>
            <a:pPr lvl="1" algn="just"/>
            <a:r>
              <a:rPr lang="en-US" sz="1000" dirty="0"/>
              <a:t>Lower </a:t>
            </a:r>
            <a:r>
              <a:rPr lang="en-US" sz="1000" dirty="0" smtClean="0"/>
              <a:t>Oil-to-Water-Ratio Systems</a:t>
            </a:r>
            <a:endParaRPr lang="en-US" sz="1000" dirty="0"/>
          </a:p>
          <a:p>
            <a:pPr lvl="1" algn="just"/>
            <a:r>
              <a:rPr lang="en-US" sz="1000" dirty="0"/>
              <a:t>Economical, </a:t>
            </a:r>
            <a:r>
              <a:rPr lang="en-US" sz="1000" dirty="0" smtClean="0"/>
              <a:t>Biodegradable Oils</a:t>
            </a:r>
            <a:endParaRPr lang="en-US" sz="1000" dirty="0"/>
          </a:p>
          <a:p>
            <a:pPr lvl="1" algn="just"/>
            <a:r>
              <a:rPr lang="en-US" sz="1000" dirty="0"/>
              <a:t>Less </a:t>
            </a:r>
            <a:r>
              <a:rPr lang="en-US" sz="1000" dirty="0" smtClean="0"/>
              <a:t>Expensive</a:t>
            </a:r>
            <a:r>
              <a:rPr lang="en-US" sz="1000" dirty="0"/>
              <a:t>, </a:t>
            </a:r>
            <a:r>
              <a:rPr lang="en-US" sz="1000" dirty="0" smtClean="0"/>
              <a:t>Lower-Toxicity Emulsifiers</a:t>
            </a:r>
            <a:endParaRPr lang="en-US" sz="1000" dirty="0"/>
          </a:p>
          <a:p>
            <a:pPr lvl="1" algn="just"/>
            <a:r>
              <a:rPr lang="en-US" sz="1000" dirty="0"/>
              <a:t>Nontoxic and </a:t>
            </a:r>
            <a:r>
              <a:rPr lang="en-US" sz="1000" dirty="0" smtClean="0"/>
              <a:t>Biodegradable Dispersants</a:t>
            </a:r>
            <a:endParaRPr lang="en-US" sz="1000" dirty="0"/>
          </a:p>
          <a:p>
            <a:pPr lvl="1" algn="just"/>
            <a:r>
              <a:rPr lang="en-US" sz="1000" dirty="0"/>
              <a:t>Improved </a:t>
            </a:r>
            <a:r>
              <a:rPr lang="en-US" sz="1000" dirty="0" smtClean="0"/>
              <a:t>Gelling Agents </a:t>
            </a:r>
            <a:r>
              <a:rPr lang="en-US" sz="1000" dirty="0"/>
              <a:t>to </a:t>
            </a:r>
            <a:r>
              <a:rPr lang="en-US" sz="1000" dirty="0" smtClean="0"/>
              <a:t>Provide Better Suspension Properties </a:t>
            </a:r>
            <a:r>
              <a:rPr lang="en-US" sz="1000" dirty="0"/>
              <a:t>at </a:t>
            </a:r>
            <a:r>
              <a:rPr lang="en-US" sz="1000" dirty="0" smtClean="0"/>
              <a:t>High Temperatures </a:t>
            </a:r>
          </a:p>
          <a:p>
            <a:pPr lvl="1" algn="just"/>
            <a:r>
              <a:rPr lang="en-US" sz="1000" dirty="0" smtClean="0"/>
              <a:t>Cost-Effective Recuperation </a:t>
            </a:r>
            <a:r>
              <a:rPr lang="en-US" sz="1000" dirty="0"/>
              <a:t>and </a:t>
            </a:r>
            <a:r>
              <a:rPr lang="en-US" sz="1000" dirty="0" smtClean="0"/>
              <a:t>Recycling Techniques</a:t>
            </a:r>
            <a:endParaRPr lang="en-US" sz="1000" dirty="0"/>
          </a:p>
          <a:p>
            <a:pPr lvl="1" algn="just" fontAlgn="base"/>
            <a:endParaRPr lang="en-US" sz="1000" dirty="0"/>
          </a:p>
          <a:p>
            <a:pPr marL="742950" lvl="1" indent="-285750" algn="just">
              <a:buFont typeface="Arial" panose="020B0604020202020204" pitchFamily="34" charset="0"/>
              <a:buChar char="•"/>
            </a:pPr>
            <a:endParaRPr lang="es-MX" sz="1000" dirty="0" smtClean="0"/>
          </a:p>
          <a:p>
            <a:pPr marL="285750" indent="-285750" algn="just">
              <a:buFont typeface="Arial" panose="020B0604020202020204" pitchFamily="34" charset="0"/>
              <a:buChar char="•"/>
            </a:pPr>
            <a:endParaRPr lang="en-US" sz="1000" dirty="0" smtClean="0">
              <a:latin typeface="+mn-lt"/>
            </a:endParaRPr>
          </a:p>
        </p:txBody>
      </p:sp>
      <p:graphicFrame>
        <p:nvGraphicFramePr>
          <p:cNvPr id="27" name="Gráfico 26"/>
          <p:cNvGraphicFramePr>
            <a:graphicFrameLocks/>
          </p:cNvGraphicFramePr>
          <p:nvPr>
            <p:extLst>
              <p:ext uri="{D42A27DB-BD31-4B8C-83A1-F6EECF244321}">
                <p14:modId xmlns:p14="http://schemas.microsoft.com/office/powerpoint/2010/main" val="1652381452"/>
              </p:ext>
            </p:extLst>
          </p:nvPr>
        </p:nvGraphicFramePr>
        <p:xfrm>
          <a:off x="1" y="1395744"/>
          <a:ext cx="4542580" cy="24230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8" name="Gráfico 27"/>
          <p:cNvGraphicFramePr>
            <a:graphicFrameLocks/>
          </p:cNvGraphicFramePr>
          <p:nvPr>
            <p:extLst>
              <p:ext uri="{D42A27DB-BD31-4B8C-83A1-F6EECF244321}">
                <p14:modId xmlns:p14="http://schemas.microsoft.com/office/powerpoint/2010/main" val="3844815103"/>
              </p:ext>
            </p:extLst>
          </p:nvPr>
        </p:nvGraphicFramePr>
        <p:xfrm>
          <a:off x="4542580" y="107559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9" name="Text Box 7"/>
          <p:cNvSpPr txBox="1">
            <a:spLocks noChangeArrowheads="1"/>
          </p:cNvSpPr>
          <p:nvPr/>
        </p:nvSpPr>
        <p:spPr bwMode="auto">
          <a:xfrm>
            <a:off x="4707933" y="1031091"/>
            <a:ext cx="4182454" cy="385124"/>
          </a:xfrm>
          <a:prstGeom prst="rect">
            <a:avLst/>
          </a:prstGeom>
          <a:noFill/>
          <a:ln w="9525" algn="ctr">
            <a:noFill/>
            <a:miter lim="800000"/>
            <a:headEnd type="none" w="sm" len="sm"/>
            <a:tailEnd type="none" w="sm" len="sm"/>
          </a:ln>
        </p:spPr>
        <p:txBody>
          <a:bodyPr wrap="square" lIns="92220" tIns="46110" rIns="92220" bIns="46110">
            <a:spAutoFit/>
          </a:bodyPr>
          <a:lstStyle/>
          <a:p>
            <a:pPr marL="456160" indent="-195087" algn="ctr" defTabSz="915189" eaLnBrk="0" hangingPunct="0">
              <a:lnSpc>
                <a:spcPct val="75000"/>
              </a:lnSpc>
              <a:spcBef>
                <a:spcPct val="50000"/>
              </a:spcBef>
            </a:pPr>
            <a:r>
              <a:rPr lang="es-MX" sz="1265" b="1" u="sng" dirty="0" smtClean="0">
                <a:latin typeface="Arial" charset="0"/>
              </a:rPr>
              <a:t>OIL BASED FLUIDS ADDITIVES SIZE 9.6 MILLION USD</a:t>
            </a:r>
            <a:endParaRPr lang="en-US" sz="1265" b="1" u="sng" dirty="0">
              <a:latin typeface="Arial" charset="0"/>
            </a:endParaRPr>
          </a:p>
        </p:txBody>
      </p:sp>
    </p:spTree>
    <p:extLst>
      <p:ext uri="{BB962C8B-B14F-4D97-AF65-F5344CB8AC3E}">
        <p14:creationId xmlns:p14="http://schemas.microsoft.com/office/powerpoint/2010/main" val="306531241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a:off x="27732" y="4015681"/>
            <a:ext cx="9088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25" name="Rectangle 2"/>
          <p:cNvSpPr>
            <a:spLocks noChangeArrowheads="1"/>
          </p:cNvSpPr>
          <p:nvPr/>
        </p:nvSpPr>
        <p:spPr bwMode="auto">
          <a:xfrm>
            <a:off x="27732" y="-36810"/>
            <a:ext cx="166910" cy="486736"/>
          </a:xfrm>
          <a:prstGeom prst="rect">
            <a:avLst/>
          </a:prstGeom>
          <a:noFill/>
          <a:ln w="9525">
            <a:noFill/>
            <a:miter lim="800000"/>
            <a:headEnd/>
            <a:tailEnd/>
          </a:ln>
        </p:spPr>
        <p:txBody>
          <a:bodyPr wrap="none" lIns="82616" tIns="41307" rIns="82616" bIns="41307" anchor="ctr">
            <a:spAutoFit/>
          </a:bodyPr>
          <a:lstStyle/>
          <a:p>
            <a:endParaRPr lang="en-US" sz="2621" dirty="0"/>
          </a:p>
        </p:txBody>
      </p:sp>
      <p:cxnSp>
        <p:nvCxnSpPr>
          <p:cNvPr id="20" name="Conector recto 19">
            <a:extLst>
              <a:ext uri="{FF2B5EF4-FFF2-40B4-BE49-F238E27FC236}">
                <a16:creationId xmlns:a16="http://schemas.microsoft.com/office/drawing/2014/main" xmlns="" id="{00000000-0008-0000-0500-000003000000}"/>
              </a:ext>
            </a:extLst>
          </p:cNvPr>
          <p:cNvCxnSpPr>
            <a:cxnSpLocks/>
          </p:cNvCxnSpPr>
          <p:nvPr/>
        </p:nvCxnSpPr>
        <p:spPr>
          <a:xfrm>
            <a:off x="2768145" y="6059663"/>
            <a:ext cx="133350" cy="104775"/>
          </a:xfrm>
          <a:prstGeom prst="line">
            <a:avLst/>
          </a:prstGeom>
          <a:ln w="19050">
            <a:solidFill>
              <a:srgbClr val="FFFF00"/>
            </a:solidFill>
          </a:ln>
        </p:spPr>
        <p:style>
          <a:lnRef idx="3">
            <a:schemeClr val="accent4"/>
          </a:lnRef>
          <a:fillRef idx="0">
            <a:schemeClr val="accent4"/>
          </a:fillRef>
          <a:effectRef idx="2">
            <a:schemeClr val="accent4"/>
          </a:effectRef>
          <a:fontRef idx="minor">
            <a:schemeClr val="tx1"/>
          </a:fontRef>
        </p:style>
      </p:cxnSp>
      <p:sp>
        <p:nvSpPr>
          <p:cNvPr id="14" name="Título 1"/>
          <p:cNvSpPr txBox="1">
            <a:spLocks/>
          </p:cNvSpPr>
          <p:nvPr/>
        </p:nvSpPr>
        <p:spPr bwMode="auto">
          <a:xfrm>
            <a:off x="1538096" y="379164"/>
            <a:ext cx="6624524" cy="254713"/>
          </a:xfrm>
          <a:prstGeom prst="rect">
            <a:avLst/>
          </a:prstGeom>
          <a:noFill/>
          <a:ln w="9525">
            <a:noFill/>
            <a:miter lim="800000"/>
            <a:headEnd/>
            <a:tailEnd/>
          </a:ln>
        </p:spPr>
        <p:txBody>
          <a:bodyPr vert="horz" wrap="square" lIns="91109" tIns="45555" rIns="91109" bIns="45555" numCol="1" anchor="ctr" anchorCtr="0" compatLnSpc="1">
            <a:prstTxWarp prst="textNoShape">
              <a:avLst/>
            </a:prstTxWarp>
          </a:bodyPr>
          <a:lst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a:lstStyle>
          <a:p>
            <a:pPr defTabSz="910886"/>
            <a:r>
              <a:rPr lang="es-MX" sz="2800" dirty="0" smtClean="0">
                <a:solidFill>
                  <a:schemeClr val="tx2">
                    <a:lumMod val="75000"/>
                  </a:schemeClr>
                </a:solidFill>
                <a:latin typeface="Arial Black" panose="020B0A04020102020204" pitchFamily="34" charset="0"/>
                <a:ea typeface="+mn-ea"/>
                <a:cs typeface="+mn-cs"/>
              </a:rPr>
              <a:t>LATAM </a:t>
            </a:r>
            <a:r>
              <a:rPr lang="es-MX" sz="2800" dirty="0" err="1" smtClean="0">
                <a:solidFill>
                  <a:schemeClr val="tx2">
                    <a:lumMod val="75000"/>
                  </a:schemeClr>
                </a:solidFill>
                <a:latin typeface="Arial Black" panose="020B0A04020102020204" pitchFamily="34" charset="0"/>
                <a:ea typeface="+mn-ea"/>
                <a:cs typeface="+mn-cs"/>
              </a:rPr>
              <a:t>Cementing</a:t>
            </a:r>
            <a:r>
              <a:rPr lang="es-MX" sz="2800" dirty="0" smtClean="0">
                <a:solidFill>
                  <a:schemeClr val="tx2">
                    <a:lumMod val="75000"/>
                  </a:schemeClr>
                </a:solidFill>
                <a:latin typeface="Arial Black" panose="020B0A04020102020204" pitchFamily="34" charset="0"/>
                <a:ea typeface="+mn-ea"/>
                <a:cs typeface="+mn-cs"/>
              </a:rPr>
              <a:t> and </a:t>
            </a:r>
            <a:r>
              <a:rPr lang="es-MX" sz="2800" dirty="0" err="1" smtClean="0">
                <a:solidFill>
                  <a:schemeClr val="tx2">
                    <a:lumMod val="75000"/>
                  </a:schemeClr>
                </a:solidFill>
                <a:latin typeface="Arial Black" panose="020B0A04020102020204" pitchFamily="34" charset="0"/>
                <a:ea typeface="+mn-ea"/>
                <a:cs typeface="+mn-cs"/>
              </a:rPr>
              <a:t>Stimulation</a:t>
            </a:r>
            <a:endParaRPr lang="en-US" sz="2800" kern="1200" dirty="0">
              <a:solidFill>
                <a:schemeClr val="tx2">
                  <a:lumMod val="75000"/>
                </a:schemeClr>
              </a:solidFill>
              <a:latin typeface="Arial Black" panose="020B0A04020102020204" pitchFamily="34" charset="0"/>
              <a:ea typeface="+mn-ea"/>
              <a:cs typeface="+mn-cs"/>
            </a:endParaRPr>
          </a:p>
        </p:txBody>
      </p:sp>
      <p:sp>
        <p:nvSpPr>
          <p:cNvPr id="3" name="Slide Number Placeholder 2"/>
          <p:cNvSpPr>
            <a:spLocks noGrp="1"/>
          </p:cNvSpPr>
          <p:nvPr>
            <p:ph type="sldNum" sz="quarter" idx="10"/>
          </p:nvPr>
        </p:nvSpPr>
        <p:spPr/>
        <p:txBody>
          <a:bodyPr/>
          <a:lstStyle/>
          <a:p>
            <a:pPr fontAlgn="base">
              <a:spcBef>
                <a:spcPct val="0"/>
              </a:spcBef>
              <a:spcAft>
                <a:spcPct val="0"/>
              </a:spcAft>
              <a:defRPr/>
            </a:pPr>
            <a:fld id="{D881A9BE-9EB5-4833-9CB8-8C6FF62F0014}" type="slidenum">
              <a:rPr lang="en-US" altLang="en-US" smtClean="0">
                <a:solidFill>
                  <a:srgbClr val="000000"/>
                </a:solidFill>
              </a:rPr>
              <a:pPr fontAlgn="base">
                <a:spcBef>
                  <a:spcPct val="0"/>
                </a:spcBef>
                <a:spcAft>
                  <a:spcPct val="0"/>
                </a:spcAft>
                <a:defRPr/>
              </a:pPr>
              <a:t>6</a:t>
            </a:fld>
            <a:endParaRPr lang="en-US" altLang="en-US" dirty="0">
              <a:solidFill>
                <a:srgbClr val="000000"/>
              </a:solidFill>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Line 13"/>
          <p:cNvSpPr>
            <a:spLocks noChangeShapeType="1"/>
          </p:cNvSpPr>
          <p:nvPr/>
        </p:nvSpPr>
        <p:spPr bwMode="auto">
          <a:xfrm>
            <a:off x="4542580" y="1126026"/>
            <a:ext cx="0" cy="5779310"/>
          </a:xfrm>
          <a:prstGeom prst="line">
            <a:avLst/>
          </a:prstGeom>
          <a:noFill/>
          <a:ln w="9525">
            <a:solidFill>
              <a:schemeClr val="tx1"/>
            </a:solidFill>
            <a:round/>
            <a:headEnd/>
            <a:tailEnd/>
          </a:ln>
        </p:spPr>
        <p:txBody>
          <a:bodyPr lIns="82616" tIns="41307" rIns="82616" bIns="41307"/>
          <a:lstStyle/>
          <a:p>
            <a:endParaRPr lang="en-US" sz="2621" dirty="0"/>
          </a:p>
        </p:txBody>
      </p:sp>
      <p:sp>
        <p:nvSpPr>
          <p:cNvPr id="15" name="Text Box 7"/>
          <p:cNvSpPr txBox="1">
            <a:spLocks noChangeArrowheads="1"/>
          </p:cNvSpPr>
          <p:nvPr/>
        </p:nvSpPr>
        <p:spPr bwMode="auto">
          <a:xfrm>
            <a:off x="330707" y="1126026"/>
            <a:ext cx="3929016" cy="277787"/>
          </a:xfrm>
          <a:prstGeom prst="rect">
            <a:avLst/>
          </a:prstGeom>
          <a:noFill/>
          <a:ln w="9525" algn="ctr">
            <a:noFill/>
            <a:miter lim="800000"/>
            <a:headEnd type="none" w="sm" len="sm"/>
            <a:tailEnd type="none" w="sm" len="sm"/>
          </a:ln>
        </p:spPr>
        <p:txBody>
          <a:bodyPr wrap="square" lIns="92220" tIns="46110" rIns="92220" bIns="46110">
            <a:spAutoFit/>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US" sz="1200" b="1" u="sng" dirty="0"/>
              <a:t>Cementing and stimulation size 261 millions USD</a:t>
            </a:r>
          </a:p>
        </p:txBody>
      </p:sp>
      <p:sp>
        <p:nvSpPr>
          <p:cNvPr id="17" name="Text Placeholder 6">
            <a:extLst>
              <a:ext uri="{FF2B5EF4-FFF2-40B4-BE49-F238E27FC236}">
                <a16:creationId xmlns="" xmlns:a16="http://schemas.microsoft.com/office/drawing/2014/main" id="{8904806F-3F21-AD46-A78A-FCB75C4BA368}"/>
              </a:ext>
            </a:extLst>
          </p:cNvPr>
          <p:cNvSpPr txBox="1">
            <a:spLocks/>
          </p:cNvSpPr>
          <p:nvPr/>
        </p:nvSpPr>
        <p:spPr bwMode="auto">
          <a:xfrm>
            <a:off x="4513160" y="4150319"/>
            <a:ext cx="4572000" cy="2779065"/>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noAutofit/>
          </a:bodyPr>
          <a:lstStyle>
            <a:defPPr>
              <a:defRPr lang="en-US"/>
            </a:defPPr>
            <a:lvl1pPr marL="0" algn="r" defTabSz="914400" rtl="0" eaLnBrk="1" latinLnBrk="0" hangingPunct="1">
              <a:defRPr sz="813"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fontAlgn="base">
              <a:buFont typeface="Arial" panose="020B0604020202020204" pitchFamily="34" charset="0"/>
              <a:buChar char="•"/>
            </a:pPr>
            <a:endParaRPr lang="en-US" sz="1000" dirty="0"/>
          </a:p>
          <a:p>
            <a:pPr marL="285750" indent="-285750" algn="l">
              <a:buFont typeface="Arial" panose="020B0604020202020204" pitchFamily="34" charset="0"/>
              <a:buChar char="•"/>
            </a:pPr>
            <a:r>
              <a:rPr lang="en-US" sz="1000" dirty="0"/>
              <a:t>BJ Services, Schlumberger, and Halliburton maintain a high percentage of the total market, estimated at near 90% in recent </a:t>
            </a:r>
            <a:r>
              <a:rPr lang="en-US" sz="1000" dirty="0" err="1" smtClean="0"/>
              <a:t>yearsThe</a:t>
            </a:r>
            <a:r>
              <a:rPr lang="en-US" sz="1000" dirty="0" smtClean="0"/>
              <a:t> </a:t>
            </a:r>
            <a:r>
              <a:rPr lang="en-US" sz="1000" dirty="0"/>
              <a:t>impact as a result of declines in Mexican and Venezuelan cementing and stimulation markets have been considerable—particularly as some suppliers with operations in Venezuela had to realize additional losses on account of the country's rising inflationary economy and currency </a:t>
            </a:r>
            <a:r>
              <a:rPr lang="en-US" sz="1000" dirty="0" smtClean="0"/>
              <a:t>devaluation</a:t>
            </a:r>
          </a:p>
          <a:p>
            <a:pPr marL="285750" indent="-285750" algn="l">
              <a:buFont typeface="Arial" panose="020B0604020202020204" pitchFamily="34" charset="0"/>
              <a:buChar char="•"/>
            </a:pPr>
            <a:r>
              <a:rPr lang="en-US" sz="1000" dirty="0"/>
              <a:t>Some service companies expect to require more testing by their chemical suppliers and also want more formulated packages that will reduce the need for inventories of large volumes of chemicals. Suppliers with a broad range of chemicals for various functions are also likely to have an advantageous position in supplying the service </a:t>
            </a:r>
            <a:r>
              <a:rPr lang="en-US" sz="1000" dirty="0" smtClean="0"/>
              <a:t>companies</a:t>
            </a:r>
          </a:p>
          <a:p>
            <a:pPr marL="285750" indent="-285750" algn="l">
              <a:buFont typeface="Arial" panose="020B0604020202020204" pitchFamily="34" charset="0"/>
              <a:buChar char="•"/>
            </a:pPr>
            <a:r>
              <a:rPr lang="en-US" sz="1000" dirty="0"/>
              <a:t>The effect of the current upset caused by the environmental controversy over shale gas operations will be a focus toward the use of registered, environmentally benign additives in service company formulations and a possible move toward nonchemical solutions</a:t>
            </a:r>
            <a:endParaRPr lang="es-MX" sz="1000" dirty="0" smtClean="0">
              <a:latin typeface="+mn-lt"/>
            </a:endParaRPr>
          </a:p>
          <a:p>
            <a:pPr lvl="1" fontAlgn="base"/>
            <a:endParaRPr lang="en-US" sz="1000" dirty="0"/>
          </a:p>
          <a:p>
            <a:pPr marL="742950" lvl="1" indent="-285750">
              <a:buFont typeface="Arial" panose="020B0604020202020204" pitchFamily="34" charset="0"/>
              <a:buChar char="•"/>
            </a:pPr>
            <a:endParaRPr lang="es-MX" sz="1987" dirty="0" smtClean="0">
              <a:latin typeface="+mn-lt"/>
            </a:endParaRPr>
          </a:p>
          <a:p>
            <a:pPr marL="285750" indent="-285750" algn="l">
              <a:buFont typeface="Arial" panose="020B0604020202020204" pitchFamily="34" charset="0"/>
              <a:buChar char="•"/>
            </a:pPr>
            <a:endParaRPr lang="en-US" sz="1000" dirty="0" smtClean="0">
              <a:latin typeface="+mn-lt"/>
            </a:endParaRPr>
          </a:p>
        </p:txBody>
      </p:sp>
      <p:sp>
        <p:nvSpPr>
          <p:cNvPr id="18" name="Text Box 7"/>
          <p:cNvSpPr txBox="1">
            <a:spLocks noChangeArrowheads="1"/>
          </p:cNvSpPr>
          <p:nvPr/>
        </p:nvSpPr>
        <p:spPr bwMode="auto">
          <a:xfrm>
            <a:off x="470323" y="4158951"/>
            <a:ext cx="3689349" cy="231620"/>
          </a:xfrm>
          <a:prstGeom prst="rect">
            <a:avLst/>
          </a:prstGeom>
          <a:noFill/>
          <a:ln w="9525" algn="ctr">
            <a:noFill/>
            <a:miter lim="800000"/>
            <a:headEnd type="none" w="sm" len="sm"/>
            <a:tailEnd type="none" w="sm" len="sm"/>
          </a:ln>
        </p:spPr>
        <p:txBody>
          <a:bodyPr lIns="92220" tIns="46110" rIns="92220" bIns="46110">
            <a:spAutoFit/>
          </a:bodyPr>
          <a:lstStyle/>
          <a:p>
            <a:pPr marL="457553" indent="-196504" algn="ctr" defTabSz="916540" eaLnBrk="0" hangingPunct="0">
              <a:lnSpc>
                <a:spcPct val="75000"/>
              </a:lnSpc>
              <a:spcBef>
                <a:spcPct val="50000"/>
              </a:spcBef>
              <a:defRPr/>
            </a:pPr>
            <a:r>
              <a:rPr lang="en-US" sz="1200" b="1" u="sng" dirty="0" smtClean="0"/>
              <a:t>Fracturing Chemicals size 101 Millions USD</a:t>
            </a:r>
            <a:endParaRPr lang="en-US" sz="1200" b="1" u="sng" dirty="0"/>
          </a:p>
        </p:txBody>
      </p:sp>
      <p:graphicFrame>
        <p:nvGraphicFramePr>
          <p:cNvPr id="26" name="Gráfico 25"/>
          <p:cNvGraphicFramePr>
            <a:graphicFrameLocks/>
          </p:cNvGraphicFramePr>
          <p:nvPr>
            <p:extLst>
              <p:ext uri="{D42A27DB-BD31-4B8C-83A1-F6EECF244321}">
                <p14:modId xmlns:p14="http://schemas.microsoft.com/office/powerpoint/2010/main" val="1130778033"/>
              </p:ext>
            </p:extLst>
          </p:nvPr>
        </p:nvGraphicFramePr>
        <p:xfrm>
          <a:off x="87414" y="1245154"/>
          <a:ext cx="4455166" cy="2765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Gráfico 26"/>
          <p:cNvGraphicFramePr>
            <a:graphicFrameLocks/>
          </p:cNvGraphicFramePr>
          <p:nvPr>
            <p:extLst>
              <p:ext uri="{D42A27DB-BD31-4B8C-83A1-F6EECF244321}">
                <p14:modId xmlns:p14="http://schemas.microsoft.com/office/powerpoint/2010/main" val="2933677478"/>
              </p:ext>
            </p:extLst>
          </p:nvPr>
        </p:nvGraphicFramePr>
        <p:xfrm>
          <a:off x="4542580" y="1126027"/>
          <a:ext cx="4413532" cy="2848694"/>
        </p:xfrm>
        <a:graphic>
          <a:graphicData uri="http://schemas.openxmlformats.org/drawingml/2006/chart">
            <c:chart xmlns:c="http://schemas.openxmlformats.org/drawingml/2006/chart" xmlns:r="http://schemas.openxmlformats.org/officeDocument/2006/relationships" r:id="rId4"/>
          </a:graphicData>
        </a:graphic>
      </p:graphicFrame>
      <p:sp>
        <p:nvSpPr>
          <p:cNvPr id="28" name="Text Box 7"/>
          <p:cNvSpPr txBox="1">
            <a:spLocks noChangeArrowheads="1"/>
          </p:cNvSpPr>
          <p:nvPr/>
        </p:nvSpPr>
        <p:spPr bwMode="auto">
          <a:xfrm>
            <a:off x="4705604" y="1123952"/>
            <a:ext cx="3929016" cy="277787"/>
          </a:xfrm>
          <a:prstGeom prst="rect">
            <a:avLst/>
          </a:prstGeom>
          <a:noFill/>
          <a:ln w="9525" algn="ctr">
            <a:noFill/>
            <a:miter lim="800000"/>
            <a:headEnd type="none" w="sm" len="sm"/>
            <a:tailEnd type="none" w="sm" len="sm"/>
          </a:ln>
        </p:spPr>
        <p:txBody>
          <a:bodyPr wrap="square" lIns="92220" tIns="46110" rIns="92220" bIns="46110">
            <a:spAutoFit/>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US" sz="1200" b="1" u="sng" dirty="0" smtClean="0"/>
              <a:t>Acidizing size 88 </a:t>
            </a:r>
            <a:r>
              <a:rPr lang="en-US" sz="1200" b="1" u="sng" dirty="0"/>
              <a:t>millions USD</a:t>
            </a:r>
          </a:p>
        </p:txBody>
      </p:sp>
      <p:sp>
        <p:nvSpPr>
          <p:cNvPr id="29" name="Text Box 7"/>
          <p:cNvSpPr txBox="1">
            <a:spLocks noChangeArrowheads="1"/>
          </p:cNvSpPr>
          <p:nvPr/>
        </p:nvSpPr>
        <p:spPr bwMode="auto">
          <a:xfrm>
            <a:off x="4955329" y="4109358"/>
            <a:ext cx="3689349" cy="231620"/>
          </a:xfrm>
          <a:prstGeom prst="rect">
            <a:avLst/>
          </a:prstGeom>
          <a:noFill/>
          <a:ln w="9525" algn="ctr">
            <a:noFill/>
            <a:miter lim="800000"/>
            <a:headEnd type="none" w="sm" len="sm"/>
            <a:tailEnd type="none" w="sm" len="sm"/>
          </a:ln>
        </p:spPr>
        <p:txBody>
          <a:bodyPr lIns="92220" tIns="46110" rIns="92220" bIns="46110">
            <a:spAutoFit/>
          </a:bodyPr>
          <a:lstStyle/>
          <a:p>
            <a:pPr marL="457553" indent="-196504" algn="ctr" defTabSz="916540" eaLnBrk="0" hangingPunct="0">
              <a:lnSpc>
                <a:spcPct val="75000"/>
              </a:lnSpc>
              <a:spcBef>
                <a:spcPct val="50000"/>
              </a:spcBef>
              <a:defRPr/>
            </a:pPr>
            <a:r>
              <a:rPr lang="en-US" sz="1200" b="1" u="sng" dirty="0" smtClean="0"/>
              <a:t>TRENDS AND OPPORTUNITIES</a:t>
            </a:r>
            <a:endParaRPr lang="en-US" sz="1200" b="1" u="sng" dirty="0"/>
          </a:p>
        </p:txBody>
      </p:sp>
      <p:graphicFrame>
        <p:nvGraphicFramePr>
          <p:cNvPr id="30" name="Gráfico 29"/>
          <p:cNvGraphicFramePr>
            <a:graphicFrameLocks/>
          </p:cNvGraphicFramePr>
          <p:nvPr>
            <p:extLst>
              <p:ext uri="{D42A27DB-BD31-4B8C-83A1-F6EECF244321}">
                <p14:modId xmlns:p14="http://schemas.microsoft.com/office/powerpoint/2010/main" val="2053819067"/>
              </p:ext>
            </p:extLst>
          </p:nvPr>
        </p:nvGraphicFramePr>
        <p:xfrm>
          <a:off x="1" y="4051307"/>
          <a:ext cx="4513160" cy="280669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9442729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Latam</a:t>
            </a:r>
            <a:r>
              <a:rPr lang="es-MX" dirty="0" smtClean="0"/>
              <a:t> </a:t>
            </a:r>
            <a:r>
              <a:rPr lang="es-MX" dirty="0" err="1" smtClean="0"/>
              <a:t>Oil</a:t>
            </a:r>
            <a:r>
              <a:rPr lang="es-MX" dirty="0" smtClean="0"/>
              <a:t> </a:t>
            </a:r>
            <a:r>
              <a:rPr lang="es-MX" dirty="0" err="1" smtClean="0"/>
              <a:t>Production</a:t>
            </a:r>
            <a:r>
              <a:rPr lang="es-MX" dirty="0" smtClean="0"/>
              <a:t> </a:t>
            </a:r>
            <a:r>
              <a:rPr lang="es-MX" dirty="0" err="1" smtClean="0"/>
              <a:t>Chemicals</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7</a:t>
            </a:fld>
            <a:endParaRPr lang="en-US" altLang="en-US" dirty="0">
              <a:solidFill>
                <a:srgbClr val="000000"/>
              </a:solidFill>
            </a:endParaRPr>
          </a:p>
        </p:txBody>
      </p:sp>
      <p:sp>
        <p:nvSpPr>
          <p:cNvPr id="5" name="Line 13"/>
          <p:cNvSpPr>
            <a:spLocks noChangeShapeType="1"/>
          </p:cNvSpPr>
          <p:nvPr/>
        </p:nvSpPr>
        <p:spPr bwMode="auto">
          <a:xfrm>
            <a:off x="4542580" y="1126026"/>
            <a:ext cx="0" cy="5779310"/>
          </a:xfrm>
          <a:prstGeom prst="line">
            <a:avLst/>
          </a:prstGeom>
          <a:noFill/>
          <a:ln w="9525">
            <a:solidFill>
              <a:schemeClr val="tx1"/>
            </a:solidFill>
            <a:round/>
            <a:headEnd/>
            <a:tailEnd/>
          </a:ln>
        </p:spPr>
        <p:txBody>
          <a:bodyPr lIns="82616" tIns="41307" rIns="82616" bIns="41307"/>
          <a:lstStyle/>
          <a:p>
            <a:endParaRPr lang="en-US" sz="2621" dirty="0"/>
          </a:p>
        </p:txBody>
      </p:sp>
      <p:cxnSp>
        <p:nvCxnSpPr>
          <p:cNvPr id="6" name="Straight Connector 20"/>
          <p:cNvCxnSpPr/>
          <p:nvPr/>
        </p:nvCxnSpPr>
        <p:spPr>
          <a:xfrm>
            <a:off x="27733" y="4144663"/>
            <a:ext cx="9088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 xmlns:a16="http://schemas.microsoft.com/office/drawing/2014/main" id="{8904806F-3F21-AD46-A78A-FCB75C4BA368}"/>
              </a:ext>
            </a:extLst>
          </p:cNvPr>
          <p:cNvSpPr txBox="1">
            <a:spLocks/>
          </p:cNvSpPr>
          <p:nvPr/>
        </p:nvSpPr>
        <p:spPr bwMode="auto">
          <a:xfrm>
            <a:off x="0" y="4363523"/>
            <a:ext cx="4572000" cy="2779065"/>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noAutofit/>
          </a:bodyPr>
          <a:lstStyle>
            <a:defPPr>
              <a:defRPr lang="en-US"/>
            </a:defPPr>
            <a:lvl1pPr marL="0" algn="r" defTabSz="914400" rtl="0" eaLnBrk="1" latinLnBrk="0" hangingPunct="1">
              <a:defRPr sz="813"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fontAlgn="base">
              <a:buFont typeface="Arial" panose="020B0604020202020204" pitchFamily="34" charset="0"/>
              <a:buChar char="•"/>
            </a:pPr>
            <a:endParaRPr lang="en-US" sz="1000" dirty="0"/>
          </a:p>
          <a:p>
            <a:pPr marL="361950" lvl="1" indent="-361950" fontAlgn="base">
              <a:buFont typeface="Arial" panose="020B0604020202020204" pitchFamily="34" charset="0"/>
              <a:buChar char="•"/>
              <a:tabLst>
                <a:tab pos="361950" algn="l"/>
              </a:tabLst>
            </a:pPr>
            <a:r>
              <a:rPr lang="en-US" sz="1000" dirty="0"/>
              <a:t>Major </a:t>
            </a:r>
            <a:r>
              <a:rPr lang="en-US" sz="1000" dirty="0" smtClean="0"/>
              <a:t>Regional Suppliers Include </a:t>
            </a:r>
            <a:r>
              <a:rPr lang="en-US" sz="1000" dirty="0"/>
              <a:t>Nalco Champion (Ecolab), Baker Hughes (GE), and </a:t>
            </a:r>
            <a:r>
              <a:rPr lang="en-US" sz="1000" dirty="0" err="1"/>
              <a:t>Clariant</a:t>
            </a:r>
            <a:r>
              <a:rPr lang="en-US" sz="1000" dirty="0"/>
              <a:t> International </a:t>
            </a:r>
            <a:r>
              <a:rPr lang="en-US" sz="1000" dirty="0" smtClean="0"/>
              <a:t>Historically Combining </a:t>
            </a:r>
            <a:r>
              <a:rPr lang="en-US" sz="1000" dirty="0"/>
              <a:t>for an </a:t>
            </a:r>
            <a:r>
              <a:rPr lang="en-US" sz="1000" dirty="0" smtClean="0"/>
              <a:t>Estimated two-Thirds </a:t>
            </a:r>
            <a:r>
              <a:rPr lang="en-US" sz="1000" dirty="0"/>
              <a:t>to </a:t>
            </a:r>
            <a:r>
              <a:rPr lang="en-US" sz="1000" dirty="0" smtClean="0"/>
              <a:t>Nearly Three-Quarters </a:t>
            </a:r>
            <a:r>
              <a:rPr lang="en-US" sz="1000" dirty="0"/>
              <a:t>of the </a:t>
            </a:r>
            <a:r>
              <a:rPr lang="en-US" sz="1000" dirty="0" smtClean="0"/>
              <a:t>Market</a:t>
            </a:r>
            <a:r>
              <a:rPr lang="en-US" sz="1000" dirty="0"/>
              <a:t>. In </a:t>
            </a:r>
            <a:r>
              <a:rPr lang="en-US" sz="1000" dirty="0" smtClean="0"/>
              <a:t>Recent Years</a:t>
            </a:r>
            <a:r>
              <a:rPr lang="en-US" sz="1000" dirty="0"/>
              <a:t>, </a:t>
            </a:r>
            <a:r>
              <a:rPr lang="en-US" sz="1000" dirty="0" smtClean="0"/>
              <a:t>Declines </a:t>
            </a:r>
            <a:r>
              <a:rPr lang="en-US" sz="1000" dirty="0"/>
              <a:t>in </a:t>
            </a:r>
            <a:r>
              <a:rPr lang="en-US" sz="1000" dirty="0" smtClean="0"/>
              <a:t>Traditional </a:t>
            </a:r>
            <a:r>
              <a:rPr lang="en-US" sz="1000" dirty="0"/>
              <a:t>oil and gas </a:t>
            </a:r>
            <a:r>
              <a:rPr lang="en-US" sz="1000" dirty="0" smtClean="0"/>
              <a:t>Producing Countries Such </a:t>
            </a:r>
            <a:r>
              <a:rPr lang="en-US" sz="1000" dirty="0"/>
              <a:t>as Mexico and Venezuela are </a:t>
            </a:r>
            <a:r>
              <a:rPr lang="en-US" sz="1000" dirty="0" smtClean="0"/>
              <a:t>Believed </a:t>
            </a:r>
            <a:r>
              <a:rPr lang="en-US" sz="1000" dirty="0"/>
              <a:t>to not </a:t>
            </a:r>
            <a:r>
              <a:rPr lang="en-US" sz="1000" dirty="0" smtClean="0"/>
              <a:t>Only Cause Some Positional Shifts Amongst </a:t>
            </a:r>
            <a:r>
              <a:rPr lang="en-US" sz="1000" dirty="0"/>
              <a:t>the top </a:t>
            </a:r>
            <a:r>
              <a:rPr lang="en-US" sz="1000" dirty="0" smtClean="0"/>
              <a:t>Three Suppliers </a:t>
            </a:r>
            <a:r>
              <a:rPr lang="en-US" sz="1000" dirty="0"/>
              <a:t>but </a:t>
            </a:r>
            <a:r>
              <a:rPr lang="en-US" sz="1000" dirty="0" smtClean="0"/>
              <a:t>Also Helped Lift Smaller Market Participants Such </a:t>
            </a:r>
            <a:r>
              <a:rPr lang="en-US" sz="1000" dirty="0"/>
              <a:t>as M-I </a:t>
            </a:r>
            <a:r>
              <a:rPr lang="en-US" sz="1000" dirty="0" err="1"/>
              <a:t>Swaco</a:t>
            </a:r>
            <a:r>
              <a:rPr lang="en-US" sz="1000" dirty="0"/>
              <a:t> (Schlumberger), Multi-</a:t>
            </a:r>
            <a:r>
              <a:rPr lang="en-US" sz="1000" dirty="0" err="1"/>
              <a:t>Chem</a:t>
            </a:r>
            <a:r>
              <a:rPr lang="en-US" sz="1000" dirty="0"/>
              <a:t> (Halliburton) and </a:t>
            </a:r>
            <a:r>
              <a:rPr lang="en-US" sz="1000" dirty="0" smtClean="0"/>
              <a:t>Even </a:t>
            </a:r>
            <a:r>
              <a:rPr lang="en-US" sz="1000" dirty="0" err="1"/>
              <a:t>Bolland</a:t>
            </a:r>
            <a:r>
              <a:rPr lang="en-US" sz="1000" dirty="0"/>
              <a:t> Chemical </a:t>
            </a:r>
            <a:r>
              <a:rPr lang="en-US" sz="1000" dirty="0" smtClean="0"/>
              <a:t>With </a:t>
            </a:r>
            <a:r>
              <a:rPr lang="en-US" sz="1000" dirty="0"/>
              <a:t>expanding </a:t>
            </a:r>
            <a:r>
              <a:rPr lang="en-US" sz="1000" dirty="0" smtClean="0"/>
              <a:t>Activity </a:t>
            </a:r>
            <a:r>
              <a:rPr lang="en-US" sz="1000" dirty="0"/>
              <a:t>in Argentina and Brazil and to a </a:t>
            </a:r>
            <a:r>
              <a:rPr lang="en-US" sz="1000" dirty="0" smtClean="0"/>
              <a:t>Lesser Extent </a:t>
            </a:r>
            <a:r>
              <a:rPr lang="en-US" sz="1000" dirty="0"/>
              <a:t>Peru and </a:t>
            </a:r>
            <a:r>
              <a:rPr lang="en-US" sz="1000" dirty="0" smtClean="0"/>
              <a:t>Other Regions</a:t>
            </a:r>
            <a:r>
              <a:rPr lang="en-US" sz="1000" dirty="0"/>
              <a:t>. </a:t>
            </a:r>
            <a:endParaRPr lang="en-US" sz="1000" dirty="0"/>
          </a:p>
          <a:p>
            <a:pPr marL="742950" lvl="1" indent="-285750">
              <a:buFont typeface="Arial" panose="020B0604020202020204" pitchFamily="34" charset="0"/>
              <a:buChar char="•"/>
            </a:pPr>
            <a:endParaRPr lang="es-MX" sz="1987" dirty="0" smtClean="0">
              <a:latin typeface="+mn-lt"/>
            </a:endParaRPr>
          </a:p>
          <a:p>
            <a:pPr marL="285750" indent="-285750" algn="l">
              <a:buFont typeface="Arial" panose="020B0604020202020204" pitchFamily="34" charset="0"/>
              <a:buChar char="•"/>
            </a:pPr>
            <a:endParaRPr lang="en-US" sz="1000" dirty="0" smtClean="0">
              <a:latin typeface="+mn-lt"/>
            </a:endParaRPr>
          </a:p>
        </p:txBody>
      </p:sp>
      <p:sp>
        <p:nvSpPr>
          <p:cNvPr id="8" name="Text Placeholder 6">
            <a:extLst>
              <a:ext uri="{FF2B5EF4-FFF2-40B4-BE49-F238E27FC236}">
                <a16:creationId xmlns="" xmlns:a16="http://schemas.microsoft.com/office/drawing/2014/main" id="{8904806F-3F21-AD46-A78A-FCB75C4BA368}"/>
              </a:ext>
            </a:extLst>
          </p:cNvPr>
          <p:cNvSpPr txBox="1">
            <a:spLocks/>
          </p:cNvSpPr>
          <p:nvPr/>
        </p:nvSpPr>
        <p:spPr bwMode="auto">
          <a:xfrm>
            <a:off x="4572000" y="4186807"/>
            <a:ext cx="4572000" cy="2779065"/>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noAutofit/>
          </a:bodyPr>
          <a:lstStyle>
            <a:defPPr>
              <a:defRPr lang="en-US"/>
            </a:defPPr>
            <a:lvl1pPr marL="0" algn="r" defTabSz="914400" rtl="0" eaLnBrk="1" latinLnBrk="0" hangingPunct="1">
              <a:defRPr sz="813"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fontAlgn="base">
              <a:buFont typeface="Arial" panose="020B0604020202020204" pitchFamily="34" charset="0"/>
              <a:buChar char="•"/>
            </a:pPr>
            <a:endParaRPr lang="en-US" sz="1000" dirty="0"/>
          </a:p>
          <a:p>
            <a:pPr algn="just"/>
            <a:r>
              <a:rPr lang="en-US" sz="1000" dirty="0">
                <a:latin typeface="+mn-lt"/>
              </a:rPr>
              <a:t>The </a:t>
            </a:r>
            <a:r>
              <a:rPr lang="en-US" sz="1000" dirty="0" smtClean="0">
                <a:latin typeface="+mn-lt"/>
              </a:rPr>
              <a:t>Major </a:t>
            </a:r>
            <a:r>
              <a:rPr lang="en-US" sz="1000" dirty="0">
                <a:latin typeface="+mn-lt"/>
              </a:rPr>
              <a:t>G</a:t>
            </a:r>
            <a:r>
              <a:rPr lang="en-US" sz="1000" dirty="0" smtClean="0">
                <a:latin typeface="+mn-lt"/>
              </a:rPr>
              <a:t>rowth </a:t>
            </a:r>
            <a:r>
              <a:rPr lang="en-US" sz="1000" dirty="0">
                <a:latin typeface="+mn-lt"/>
              </a:rPr>
              <a:t>in the </a:t>
            </a:r>
            <a:r>
              <a:rPr lang="en-US" sz="1000" dirty="0" smtClean="0">
                <a:latin typeface="+mn-lt"/>
              </a:rPr>
              <a:t>Production </a:t>
            </a:r>
            <a:r>
              <a:rPr lang="en-US" sz="1000" dirty="0">
                <a:latin typeface="+mn-lt"/>
              </a:rPr>
              <a:t>of </a:t>
            </a:r>
            <a:r>
              <a:rPr lang="en-US" sz="1000" dirty="0" smtClean="0">
                <a:latin typeface="+mn-lt"/>
              </a:rPr>
              <a:t>Shale </a:t>
            </a:r>
            <a:r>
              <a:rPr lang="en-US" sz="1000" dirty="0">
                <a:latin typeface="+mn-lt"/>
              </a:rPr>
              <a:t>gas and oil is </a:t>
            </a:r>
            <a:r>
              <a:rPr lang="en-US" sz="1000" dirty="0" smtClean="0">
                <a:latin typeface="+mn-lt"/>
              </a:rPr>
              <a:t>Covered </a:t>
            </a:r>
            <a:r>
              <a:rPr lang="en-US" sz="1000" dirty="0">
                <a:latin typeface="+mn-lt"/>
              </a:rPr>
              <a:t>in </a:t>
            </a:r>
            <a:r>
              <a:rPr lang="en-US" sz="1000" dirty="0" smtClean="0">
                <a:latin typeface="+mn-lt"/>
              </a:rPr>
              <a:t>Detail </a:t>
            </a:r>
            <a:r>
              <a:rPr lang="en-US" sz="1000" dirty="0">
                <a:latin typeface="+mn-lt"/>
              </a:rPr>
              <a:t>A</a:t>
            </a:r>
            <a:r>
              <a:rPr lang="en-US" sz="1000" dirty="0" smtClean="0">
                <a:latin typeface="+mn-lt"/>
              </a:rPr>
              <a:t>bove </a:t>
            </a:r>
            <a:r>
              <a:rPr lang="en-US" sz="1000" dirty="0">
                <a:latin typeface="+mn-lt"/>
              </a:rPr>
              <a:t>in the Cementing and </a:t>
            </a:r>
            <a:r>
              <a:rPr lang="en-US" sz="1000" dirty="0" smtClean="0">
                <a:latin typeface="+mn-lt"/>
              </a:rPr>
              <a:t>Stimulation </a:t>
            </a:r>
            <a:r>
              <a:rPr lang="en-US" sz="1000" dirty="0">
                <a:latin typeface="+mn-lt"/>
              </a:rPr>
              <a:t>C</a:t>
            </a:r>
            <a:r>
              <a:rPr lang="en-US" sz="1000" dirty="0" smtClean="0">
                <a:latin typeface="+mn-lt"/>
              </a:rPr>
              <a:t>hemicals </a:t>
            </a:r>
            <a:r>
              <a:rPr lang="en-US" sz="1000" dirty="0">
                <a:latin typeface="+mn-lt"/>
              </a:rPr>
              <a:t>S</a:t>
            </a:r>
            <a:r>
              <a:rPr lang="en-US" sz="1000" dirty="0" smtClean="0">
                <a:latin typeface="+mn-lt"/>
              </a:rPr>
              <a:t>ection</a:t>
            </a:r>
            <a:r>
              <a:rPr lang="en-US" sz="1000" dirty="0">
                <a:latin typeface="+mn-lt"/>
              </a:rPr>
              <a:t>, but this </a:t>
            </a:r>
            <a:r>
              <a:rPr lang="en-US" sz="1000" dirty="0" smtClean="0">
                <a:latin typeface="+mn-lt"/>
              </a:rPr>
              <a:t>Sector </a:t>
            </a:r>
            <a:r>
              <a:rPr lang="en-US" sz="1000" dirty="0">
                <a:latin typeface="+mn-lt"/>
              </a:rPr>
              <a:t>W</a:t>
            </a:r>
            <a:r>
              <a:rPr lang="en-US" sz="1000" dirty="0" smtClean="0">
                <a:latin typeface="+mn-lt"/>
              </a:rPr>
              <a:t>ill </a:t>
            </a:r>
            <a:r>
              <a:rPr lang="en-US" sz="1000" dirty="0">
                <a:latin typeface="+mn-lt"/>
              </a:rPr>
              <a:t>H</a:t>
            </a:r>
            <a:r>
              <a:rPr lang="en-US" sz="1000" dirty="0" smtClean="0">
                <a:latin typeface="+mn-lt"/>
              </a:rPr>
              <a:t>ave </a:t>
            </a:r>
            <a:r>
              <a:rPr lang="en-US" sz="1000" dirty="0">
                <a:latin typeface="+mn-lt"/>
              </a:rPr>
              <a:t>B</a:t>
            </a:r>
            <a:r>
              <a:rPr lang="en-US" sz="1000" dirty="0" smtClean="0">
                <a:latin typeface="+mn-lt"/>
              </a:rPr>
              <a:t>oth </a:t>
            </a:r>
            <a:r>
              <a:rPr lang="en-US" sz="1000" dirty="0">
                <a:latin typeface="+mn-lt"/>
              </a:rPr>
              <a:t>D</a:t>
            </a:r>
            <a:r>
              <a:rPr lang="en-US" sz="1000" dirty="0" smtClean="0">
                <a:latin typeface="+mn-lt"/>
              </a:rPr>
              <a:t>irect </a:t>
            </a:r>
            <a:r>
              <a:rPr lang="en-US" sz="1000" dirty="0">
                <a:latin typeface="+mn-lt"/>
              </a:rPr>
              <a:t>and </a:t>
            </a:r>
            <a:r>
              <a:rPr lang="en-US" sz="1000" dirty="0" smtClean="0">
                <a:latin typeface="+mn-lt"/>
              </a:rPr>
              <a:t>Indirect </a:t>
            </a:r>
            <a:r>
              <a:rPr lang="en-US" sz="1000" dirty="0">
                <a:latin typeface="+mn-lt"/>
              </a:rPr>
              <a:t>I</a:t>
            </a:r>
            <a:r>
              <a:rPr lang="en-US" sz="1000" dirty="0" smtClean="0">
                <a:latin typeface="+mn-lt"/>
              </a:rPr>
              <a:t>mpacts </a:t>
            </a:r>
            <a:r>
              <a:rPr lang="en-US" sz="1000" dirty="0">
                <a:latin typeface="+mn-lt"/>
              </a:rPr>
              <a:t>on the use of </a:t>
            </a:r>
            <a:r>
              <a:rPr lang="en-US" sz="1000" dirty="0" smtClean="0">
                <a:latin typeface="+mn-lt"/>
              </a:rPr>
              <a:t>Production </a:t>
            </a:r>
            <a:r>
              <a:rPr lang="en-US" sz="1000" dirty="0">
                <a:latin typeface="+mn-lt"/>
              </a:rPr>
              <a:t>C</a:t>
            </a:r>
            <a:r>
              <a:rPr lang="en-US" sz="1000" dirty="0" smtClean="0">
                <a:latin typeface="+mn-lt"/>
              </a:rPr>
              <a:t>hemicals</a:t>
            </a:r>
            <a:r>
              <a:rPr lang="en-US" sz="1000" dirty="0">
                <a:latin typeface="+mn-lt"/>
              </a:rPr>
              <a:t>. The </a:t>
            </a:r>
            <a:r>
              <a:rPr lang="en-US" sz="1000" dirty="0" smtClean="0">
                <a:latin typeface="+mn-lt"/>
              </a:rPr>
              <a:t>Environmental </a:t>
            </a:r>
            <a:r>
              <a:rPr lang="en-US" sz="1000" dirty="0">
                <a:latin typeface="+mn-lt"/>
              </a:rPr>
              <a:t>C</a:t>
            </a:r>
            <a:r>
              <a:rPr lang="en-US" sz="1000" dirty="0" smtClean="0">
                <a:latin typeface="+mn-lt"/>
              </a:rPr>
              <a:t>oncerns </a:t>
            </a:r>
            <a:r>
              <a:rPr lang="en-US" sz="1000" dirty="0">
                <a:latin typeface="+mn-lt"/>
              </a:rPr>
              <a:t>that </a:t>
            </a:r>
            <a:r>
              <a:rPr lang="en-US" sz="1000" dirty="0" smtClean="0">
                <a:latin typeface="+mn-lt"/>
              </a:rPr>
              <a:t>Have </a:t>
            </a:r>
            <a:r>
              <a:rPr lang="en-US" sz="1000" dirty="0">
                <a:latin typeface="+mn-lt"/>
              </a:rPr>
              <a:t>A</a:t>
            </a:r>
            <a:r>
              <a:rPr lang="en-US" sz="1000" dirty="0" smtClean="0">
                <a:latin typeface="+mn-lt"/>
              </a:rPr>
              <a:t>risen </a:t>
            </a:r>
            <a:r>
              <a:rPr lang="en-US" sz="1000" dirty="0">
                <a:latin typeface="+mn-lt"/>
              </a:rPr>
              <a:t>as a </a:t>
            </a:r>
            <a:r>
              <a:rPr lang="en-US" sz="1000" dirty="0" smtClean="0">
                <a:latin typeface="+mn-lt"/>
              </a:rPr>
              <a:t>Result </a:t>
            </a:r>
            <a:r>
              <a:rPr lang="en-US" sz="1000" dirty="0">
                <a:latin typeface="+mn-lt"/>
              </a:rPr>
              <a:t>of the </a:t>
            </a:r>
            <a:r>
              <a:rPr lang="en-US" sz="1000" dirty="0" smtClean="0">
                <a:latin typeface="+mn-lt"/>
              </a:rPr>
              <a:t>Increase </a:t>
            </a:r>
            <a:r>
              <a:rPr lang="en-US" sz="1000" dirty="0">
                <a:latin typeface="+mn-lt"/>
              </a:rPr>
              <a:t>in </a:t>
            </a:r>
            <a:r>
              <a:rPr lang="en-US" sz="1000" dirty="0" smtClean="0">
                <a:latin typeface="+mn-lt"/>
              </a:rPr>
              <a:t>Hydraulic </a:t>
            </a:r>
            <a:r>
              <a:rPr lang="en-US" sz="1000" dirty="0">
                <a:latin typeface="+mn-lt"/>
              </a:rPr>
              <a:t>F</a:t>
            </a:r>
            <a:r>
              <a:rPr lang="en-US" sz="1000" dirty="0" smtClean="0">
                <a:latin typeface="+mn-lt"/>
              </a:rPr>
              <a:t>racturing </a:t>
            </a:r>
            <a:r>
              <a:rPr lang="en-US" sz="1000" dirty="0">
                <a:latin typeface="+mn-lt"/>
              </a:rPr>
              <a:t>are </a:t>
            </a:r>
            <a:r>
              <a:rPr lang="en-US" sz="1000" dirty="0" smtClean="0">
                <a:latin typeface="+mn-lt"/>
              </a:rPr>
              <a:t>Also </a:t>
            </a:r>
            <a:r>
              <a:rPr lang="en-US" sz="1000" dirty="0">
                <a:latin typeface="+mn-lt"/>
              </a:rPr>
              <a:t>I</a:t>
            </a:r>
            <a:r>
              <a:rPr lang="en-US" sz="1000" dirty="0" smtClean="0">
                <a:latin typeface="+mn-lt"/>
              </a:rPr>
              <a:t>mpacting </a:t>
            </a:r>
            <a:r>
              <a:rPr lang="en-US" sz="1000" dirty="0">
                <a:latin typeface="+mn-lt"/>
              </a:rPr>
              <a:t>the </a:t>
            </a:r>
            <a:r>
              <a:rPr lang="en-US" sz="1000" dirty="0" smtClean="0">
                <a:latin typeface="+mn-lt"/>
              </a:rPr>
              <a:t>Regulatory </a:t>
            </a:r>
            <a:r>
              <a:rPr lang="en-US" sz="1000" dirty="0">
                <a:latin typeface="+mn-lt"/>
              </a:rPr>
              <a:t>R</a:t>
            </a:r>
            <a:r>
              <a:rPr lang="en-US" sz="1000" dirty="0" smtClean="0">
                <a:latin typeface="+mn-lt"/>
              </a:rPr>
              <a:t>equirements </a:t>
            </a:r>
            <a:r>
              <a:rPr lang="en-US" sz="1000" dirty="0">
                <a:latin typeface="+mn-lt"/>
              </a:rPr>
              <a:t>for the </a:t>
            </a:r>
            <a:r>
              <a:rPr lang="en-US" sz="1000" dirty="0" smtClean="0">
                <a:latin typeface="+mn-lt"/>
              </a:rPr>
              <a:t>Production </a:t>
            </a:r>
            <a:r>
              <a:rPr lang="en-US" sz="1000" dirty="0">
                <a:latin typeface="+mn-lt"/>
              </a:rPr>
              <a:t>C</a:t>
            </a:r>
            <a:r>
              <a:rPr lang="en-US" sz="1000" dirty="0" smtClean="0">
                <a:latin typeface="+mn-lt"/>
              </a:rPr>
              <a:t>hemical </a:t>
            </a:r>
            <a:r>
              <a:rPr lang="en-US" sz="1000" dirty="0">
                <a:latin typeface="+mn-lt"/>
              </a:rPr>
              <a:t>S</a:t>
            </a:r>
            <a:r>
              <a:rPr lang="en-US" sz="1000" dirty="0" smtClean="0">
                <a:latin typeface="+mn-lt"/>
              </a:rPr>
              <a:t>ector.</a:t>
            </a:r>
          </a:p>
          <a:p>
            <a:pPr algn="just"/>
            <a:endParaRPr lang="en-US" sz="1000" dirty="0">
              <a:latin typeface="+mn-lt"/>
            </a:endParaRPr>
          </a:p>
          <a:p>
            <a:pPr algn="just"/>
            <a:r>
              <a:rPr lang="en-US" sz="1000" dirty="0">
                <a:latin typeface="+mn-lt"/>
              </a:rPr>
              <a:t>The </a:t>
            </a:r>
            <a:r>
              <a:rPr lang="en-US" sz="1000" dirty="0" smtClean="0">
                <a:latin typeface="+mn-lt"/>
              </a:rPr>
              <a:t>Increases </a:t>
            </a:r>
            <a:r>
              <a:rPr lang="en-US" sz="1000" dirty="0">
                <a:latin typeface="+mn-lt"/>
              </a:rPr>
              <a:t>in gas </a:t>
            </a:r>
            <a:r>
              <a:rPr lang="en-US" sz="1000" dirty="0" smtClean="0">
                <a:latin typeface="+mn-lt"/>
              </a:rPr>
              <a:t>Production </a:t>
            </a:r>
            <a:r>
              <a:rPr lang="en-US" sz="1000" dirty="0">
                <a:latin typeface="+mn-lt"/>
              </a:rPr>
              <a:t>and the use of </a:t>
            </a:r>
            <a:r>
              <a:rPr lang="en-US" sz="1000" dirty="0" smtClean="0">
                <a:latin typeface="+mn-lt"/>
              </a:rPr>
              <a:t>Carbon </a:t>
            </a:r>
            <a:r>
              <a:rPr lang="en-US" sz="1000" dirty="0">
                <a:latin typeface="+mn-lt"/>
              </a:rPr>
              <a:t>D</a:t>
            </a:r>
            <a:r>
              <a:rPr lang="en-US" sz="1000" dirty="0" smtClean="0">
                <a:latin typeface="+mn-lt"/>
              </a:rPr>
              <a:t>ioxide </a:t>
            </a:r>
            <a:r>
              <a:rPr lang="en-US" sz="1000" dirty="0">
                <a:latin typeface="+mn-lt"/>
              </a:rPr>
              <a:t>I</a:t>
            </a:r>
            <a:r>
              <a:rPr lang="en-US" sz="1000" dirty="0" smtClean="0">
                <a:latin typeface="+mn-lt"/>
              </a:rPr>
              <a:t>njection </a:t>
            </a:r>
            <a:r>
              <a:rPr lang="en-US" sz="1000" dirty="0">
                <a:latin typeface="+mn-lt"/>
              </a:rPr>
              <a:t>for </a:t>
            </a:r>
            <a:r>
              <a:rPr lang="en-US" sz="1000" dirty="0" smtClean="0">
                <a:latin typeface="+mn-lt"/>
              </a:rPr>
              <a:t>Enhanced </a:t>
            </a:r>
            <a:r>
              <a:rPr lang="en-US" sz="1000" dirty="0">
                <a:latin typeface="+mn-lt"/>
              </a:rPr>
              <a:t>oil </a:t>
            </a:r>
            <a:r>
              <a:rPr lang="en-US" sz="1000" dirty="0" smtClean="0">
                <a:latin typeface="+mn-lt"/>
              </a:rPr>
              <a:t>Recovery </a:t>
            </a:r>
            <a:r>
              <a:rPr lang="en-US" sz="1000" dirty="0">
                <a:latin typeface="+mn-lt"/>
              </a:rPr>
              <a:t>W</a:t>
            </a:r>
            <a:r>
              <a:rPr lang="en-US" sz="1000" dirty="0" smtClean="0">
                <a:latin typeface="+mn-lt"/>
              </a:rPr>
              <a:t>ill </a:t>
            </a:r>
            <a:r>
              <a:rPr lang="en-US" sz="1000" dirty="0">
                <a:latin typeface="+mn-lt"/>
              </a:rPr>
              <a:t>increase the </a:t>
            </a:r>
            <a:r>
              <a:rPr lang="en-US" sz="1000" dirty="0" smtClean="0">
                <a:latin typeface="+mn-lt"/>
              </a:rPr>
              <a:t>Importance </a:t>
            </a:r>
            <a:r>
              <a:rPr lang="en-US" sz="1000" dirty="0">
                <a:latin typeface="+mn-lt"/>
              </a:rPr>
              <a:t>of </a:t>
            </a:r>
            <a:r>
              <a:rPr lang="en-US" sz="1000" dirty="0" smtClean="0">
                <a:latin typeface="+mn-lt"/>
              </a:rPr>
              <a:t>Corrosion </a:t>
            </a:r>
            <a:r>
              <a:rPr lang="en-US" sz="1000" dirty="0">
                <a:latin typeface="+mn-lt"/>
              </a:rPr>
              <a:t>C</a:t>
            </a:r>
            <a:r>
              <a:rPr lang="en-US" sz="1000" dirty="0" smtClean="0">
                <a:latin typeface="+mn-lt"/>
              </a:rPr>
              <a:t>ontrol </a:t>
            </a:r>
            <a:r>
              <a:rPr lang="en-US" sz="1000" dirty="0">
                <a:latin typeface="+mn-lt"/>
              </a:rPr>
              <a:t>both in </a:t>
            </a:r>
            <a:r>
              <a:rPr lang="en-US" sz="1000" dirty="0" smtClean="0">
                <a:latin typeface="+mn-lt"/>
              </a:rPr>
              <a:t>Terms </a:t>
            </a:r>
            <a:r>
              <a:rPr lang="en-US" sz="1000" dirty="0">
                <a:latin typeface="+mn-lt"/>
              </a:rPr>
              <a:t>of the </a:t>
            </a:r>
            <a:r>
              <a:rPr lang="en-US" sz="1000" dirty="0" smtClean="0">
                <a:latin typeface="+mn-lt"/>
              </a:rPr>
              <a:t>Volume </a:t>
            </a:r>
            <a:r>
              <a:rPr lang="en-US" sz="1000" dirty="0">
                <a:latin typeface="+mn-lt"/>
              </a:rPr>
              <a:t>of </a:t>
            </a:r>
            <a:r>
              <a:rPr lang="en-US" sz="1000" dirty="0" smtClean="0">
                <a:latin typeface="+mn-lt"/>
              </a:rPr>
              <a:t>Product </a:t>
            </a:r>
            <a:r>
              <a:rPr lang="en-US" sz="1000" dirty="0">
                <a:latin typeface="+mn-lt"/>
              </a:rPr>
              <a:t>U</a:t>
            </a:r>
            <a:r>
              <a:rPr lang="en-US" sz="1000" dirty="0" smtClean="0">
                <a:latin typeface="+mn-lt"/>
              </a:rPr>
              <a:t>sed </a:t>
            </a:r>
            <a:r>
              <a:rPr lang="en-US" sz="1000" dirty="0">
                <a:latin typeface="+mn-lt"/>
              </a:rPr>
              <a:t>and the </a:t>
            </a:r>
            <a:r>
              <a:rPr lang="en-US" sz="1000" dirty="0" smtClean="0">
                <a:latin typeface="+mn-lt"/>
              </a:rPr>
              <a:t>Performance </a:t>
            </a:r>
            <a:r>
              <a:rPr lang="en-US" sz="1000" dirty="0">
                <a:latin typeface="+mn-lt"/>
              </a:rPr>
              <a:t>D</a:t>
            </a:r>
            <a:r>
              <a:rPr lang="en-US" sz="1000" dirty="0" smtClean="0">
                <a:latin typeface="+mn-lt"/>
              </a:rPr>
              <a:t>emands </a:t>
            </a:r>
            <a:r>
              <a:rPr lang="en-US" sz="1000" dirty="0">
                <a:latin typeface="+mn-lt"/>
              </a:rPr>
              <a:t>on the </a:t>
            </a:r>
            <a:r>
              <a:rPr lang="en-US" sz="1000" dirty="0" smtClean="0">
                <a:latin typeface="+mn-lt"/>
              </a:rPr>
              <a:t>Inhibitors</a:t>
            </a:r>
            <a:r>
              <a:rPr lang="en-US" sz="1000" dirty="0">
                <a:latin typeface="+mn-lt"/>
              </a:rPr>
              <a:t>. As oil </a:t>
            </a:r>
            <a:r>
              <a:rPr lang="en-US" sz="1000" dirty="0" smtClean="0">
                <a:latin typeface="+mn-lt"/>
              </a:rPr>
              <a:t>Companies </a:t>
            </a:r>
            <a:r>
              <a:rPr lang="en-US" sz="1000" dirty="0">
                <a:latin typeface="+mn-lt"/>
              </a:rPr>
              <a:t>I</a:t>
            </a:r>
            <a:r>
              <a:rPr lang="en-US" sz="1000" dirty="0" smtClean="0">
                <a:latin typeface="+mn-lt"/>
              </a:rPr>
              <a:t>ncrease </a:t>
            </a:r>
            <a:r>
              <a:rPr lang="en-US" sz="1000" dirty="0">
                <a:latin typeface="+mn-lt"/>
              </a:rPr>
              <a:t>the </a:t>
            </a:r>
            <a:r>
              <a:rPr lang="en-US" sz="1000" dirty="0" smtClean="0">
                <a:latin typeface="+mn-lt"/>
              </a:rPr>
              <a:t>Volume </a:t>
            </a:r>
            <a:r>
              <a:rPr lang="en-US" sz="1000" dirty="0">
                <a:latin typeface="+mn-lt"/>
              </a:rPr>
              <a:t>of gas </a:t>
            </a:r>
            <a:r>
              <a:rPr lang="en-US" sz="1000" dirty="0" smtClean="0">
                <a:latin typeface="+mn-lt"/>
              </a:rPr>
              <a:t>Through </a:t>
            </a:r>
            <a:r>
              <a:rPr lang="en-US" sz="1000" dirty="0">
                <a:latin typeface="+mn-lt"/>
              </a:rPr>
              <a:t>E</a:t>
            </a:r>
            <a:r>
              <a:rPr lang="en-US" sz="1000" dirty="0" smtClean="0">
                <a:latin typeface="+mn-lt"/>
              </a:rPr>
              <a:t>xisting </a:t>
            </a:r>
            <a:r>
              <a:rPr lang="en-US" sz="1000" dirty="0">
                <a:latin typeface="+mn-lt"/>
              </a:rPr>
              <a:t>P</a:t>
            </a:r>
            <a:r>
              <a:rPr lang="en-US" sz="1000" dirty="0" smtClean="0">
                <a:latin typeface="+mn-lt"/>
              </a:rPr>
              <a:t>ipelines</a:t>
            </a:r>
            <a:r>
              <a:rPr lang="en-US" sz="1000" dirty="0">
                <a:latin typeface="+mn-lt"/>
              </a:rPr>
              <a:t>, the </a:t>
            </a:r>
            <a:r>
              <a:rPr lang="en-US" sz="1000" dirty="0" smtClean="0">
                <a:latin typeface="+mn-lt"/>
              </a:rPr>
              <a:t>Flow </a:t>
            </a:r>
            <a:r>
              <a:rPr lang="en-US" sz="1000" dirty="0">
                <a:latin typeface="+mn-lt"/>
              </a:rPr>
              <a:t>V</a:t>
            </a:r>
            <a:r>
              <a:rPr lang="en-US" sz="1000" dirty="0" smtClean="0">
                <a:latin typeface="+mn-lt"/>
              </a:rPr>
              <a:t>elocity </a:t>
            </a:r>
            <a:r>
              <a:rPr lang="en-US" sz="1000" dirty="0">
                <a:latin typeface="+mn-lt"/>
              </a:rPr>
              <a:t>I</a:t>
            </a:r>
            <a:r>
              <a:rPr lang="en-US" sz="1000" dirty="0" smtClean="0">
                <a:latin typeface="+mn-lt"/>
              </a:rPr>
              <a:t>ncreases </a:t>
            </a:r>
            <a:r>
              <a:rPr lang="en-US" sz="1000" dirty="0">
                <a:latin typeface="+mn-lt"/>
              </a:rPr>
              <a:t>and </a:t>
            </a:r>
            <a:r>
              <a:rPr lang="en-US" sz="1000" dirty="0" smtClean="0">
                <a:latin typeface="+mn-lt"/>
              </a:rPr>
              <a:t>Systems </a:t>
            </a:r>
            <a:r>
              <a:rPr lang="en-US" sz="1000" dirty="0">
                <a:latin typeface="+mn-lt"/>
              </a:rPr>
              <a:t>B</a:t>
            </a:r>
            <a:r>
              <a:rPr lang="en-US" sz="1000" dirty="0" smtClean="0">
                <a:latin typeface="+mn-lt"/>
              </a:rPr>
              <a:t>ecome </a:t>
            </a:r>
            <a:r>
              <a:rPr lang="en-US" sz="1000" dirty="0">
                <a:latin typeface="+mn-lt"/>
              </a:rPr>
              <a:t>M</a:t>
            </a:r>
            <a:r>
              <a:rPr lang="en-US" sz="1000" dirty="0" smtClean="0">
                <a:latin typeface="+mn-lt"/>
              </a:rPr>
              <a:t>ore </a:t>
            </a:r>
            <a:r>
              <a:rPr lang="en-US" sz="1000" dirty="0">
                <a:latin typeface="+mn-lt"/>
              </a:rPr>
              <a:t>D</a:t>
            </a:r>
            <a:r>
              <a:rPr lang="en-US" sz="1000" dirty="0" smtClean="0">
                <a:latin typeface="+mn-lt"/>
              </a:rPr>
              <a:t>ifficult </a:t>
            </a:r>
            <a:r>
              <a:rPr lang="en-US" sz="1000" dirty="0">
                <a:latin typeface="+mn-lt"/>
              </a:rPr>
              <a:t>to </a:t>
            </a:r>
            <a:r>
              <a:rPr lang="en-US" sz="1000" dirty="0" smtClean="0">
                <a:latin typeface="+mn-lt"/>
              </a:rPr>
              <a:t>Inhibit </a:t>
            </a:r>
            <a:r>
              <a:rPr lang="en-US" sz="1000" dirty="0">
                <a:latin typeface="+mn-lt"/>
              </a:rPr>
              <a:t>as a </a:t>
            </a:r>
            <a:r>
              <a:rPr lang="en-US" sz="1000" dirty="0" smtClean="0">
                <a:latin typeface="+mn-lt"/>
              </a:rPr>
              <a:t>Result </a:t>
            </a:r>
            <a:r>
              <a:rPr lang="en-US" sz="1000" dirty="0">
                <a:latin typeface="+mn-lt"/>
              </a:rPr>
              <a:t>of the </a:t>
            </a:r>
            <a:r>
              <a:rPr lang="en-US" sz="1000" dirty="0" smtClean="0">
                <a:latin typeface="+mn-lt"/>
              </a:rPr>
              <a:t>Erosion </a:t>
            </a:r>
            <a:r>
              <a:rPr lang="en-US" sz="1000" dirty="0">
                <a:latin typeface="+mn-lt"/>
              </a:rPr>
              <a:t>of the </a:t>
            </a:r>
            <a:r>
              <a:rPr lang="en-US" sz="1000" dirty="0" smtClean="0">
                <a:latin typeface="+mn-lt"/>
              </a:rPr>
              <a:t>Protective </a:t>
            </a:r>
            <a:r>
              <a:rPr lang="en-US" sz="1000" dirty="0">
                <a:latin typeface="+mn-lt"/>
              </a:rPr>
              <a:t>I</a:t>
            </a:r>
            <a:r>
              <a:rPr lang="en-US" sz="1000" dirty="0" smtClean="0">
                <a:latin typeface="+mn-lt"/>
              </a:rPr>
              <a:t>nhibitor </a:t>
            </a:r>
            <a:r>
              <a:rPr lang="en-US" sz="1000" dirty="0">
                <a:latin typeface="+mn-lt"/>
              </a:rPr>
              <a:t>F</a:t>
            </a:r>
            <a:r>
              <a:rPr lang="en-US" sz="1000" dirty="0" smtClean="0">
                <a:latin typeface="+mn-lt"/>
              </a:rPr>
              <a:t>ilm </a:t>
            </a:r>
            <a:r>
              <a:rPr lang="en-US" sz="1000" dirty="0">
                <a:latin typeface="+mn-lt"/>
              </a:rPr>
              <a:t>F</a:t>
            </a:r>
            <a:r>
              <a:rPr lang="en-US" sz="1000" dirty="0" smtClean="0">
                <a:latin typeface="+mn-lt"/>
              </a:rPr>
              <a:t>rom </a:t>
            </a:r>
            <a:r>
              <a:rPr lang="en-US" sz="1000" dirty="0">
                <a:latin typeface="+mn-lt"/>
              </a:rPr>
              <a:t>the </a:t>
            </a:r>
            <a:r>
              <a:rPr lang="en-US" sz="1000" dirty="0" smtClean="0">
                <a:latin typeface="+mn-lt"/>
              </a:rPr>
              <a:t>Steel </a:t>
            </a:r>
            <a:r>
              <a:rPr lang="en-US" sz="1000" dirty="0">
                <a:latin typeface="+mn-lt"/>
              </a:rPr>
              <a:t>S</a:t>
            </a:r>
            <a:r>
              <a:rPr lang="en-US" sz="1000" dirty="0" smtClean="0">
                <a:latin typeface="+mn-lt"/>
              </a:rPr>
              <a:t>urface</a:t>
            </a:r>
            <a:r>
              <a:rPr lang="en-US" sz="1000" dirty="0">
                <a:latin typeface="+mn-lt"/>
              </a:rPr>
              <a:t>. As a </a:t>
            </a:r>
            <a:r>
              <a:rPr lang="en-US" sz="1000" dirty="0" smtClean="0">
                <a:latin typeface="+mn-lt"/>
              </a:rPr>
              <a:t>Result</a:t>
            </a:r>
            <a:r>
              <a:rPr lang="en-US" sz="1000" dirty="0">
                <a:latin typeface="+mn-lt"/>
              </a:rPr>
              <a:t>, </a:t>
            </a:r>
            <a:r>
              <a:rPr lang="en-US" sz="1000" dirty="0" smtClean="0">
                <a:latin typeface="+mn-lt"/>
              </a:rPr>
              <a:t>Higher </a:t>
            </a:r>
            <a:r>
              <a:rPr lang="en-US" sz="1000" dirty="0">
                <a:latin typeface="+mn-lt"/>
              </a:rPr>
              <a:t>V</a:t>
            </a:r>
            <a:r>
              <a:rPr lang="en-US" sz="1000" dirty="0" smtClean="0">
                <a:latin typeface="+mn-lt"/>
              </a:rPr>
              <a:t>olumes </a:t>
            </a:r>
            <a:r>
              <a:rPr lang="en-US" sz="1000" dirty="0">
                <a:latin typeface="+mn-lt"/>
              </a:rPr>
              <a:t>of </a:t>
            </a:r>
            <a:r>
              <a:rPr lang="en-US" sz="1000" dirty="0" smtClean="0">
                <a:latin typeface="+mn-lt"/>
              </a:rPr>
              <a:t>Corrosion </a:t>
            </a:r>
            <a:r>
              <a:rPr lang="en-US" sz="1000" dirty="0">
                <a:latin typeface="+mn-lt"/>
              </a:rPr>
              <a:t>I</a:t>
            </a:r>
            <a:r>
              <a:rPr lang="en-US" sz="1000" dirty="0" smtClean="0">
                <a:latin typeface="+mn-lt"/>
              </a:rPr>
              <a:t>nhibitors </a:t>
            </a:r>
            <a:r>
              <a:rPr lang="en-US" sz="1000" dirty="0">
                <a:latin typeface="+mn-lt"/>
              </a:rPr>
              <a:t>W</a:t>
            </a:r>
            <a:r>
              <a:rPr lang="en-US" sz="1000" dirty="0" smtClean="0">
                <a:latin typeface="+mn-lt"/>
              </a:rPr>
              <a:t>ill </a:t>
            </a:r>
            <a:r>
              <a:rPr lang="en-US" sz="1000" dirty="0">
                <a:latin typeface="+mn-lt"/>
              </a:rPr>
              <a:t>be </a:t>
            </a:r>
            <a:r>
              <a:rPr lang="en-US" sz="1000" dirty="0" smtClean="0">
                <a:latin typeface="+mn-lt"/>
              </a:rPr>
              <a:t>Used</a:t>
            </a:r>
            <a:r>
              <a:rPr lang="en-US" sz="1000" dirty="0">
                <a:latin typeface="+mn-lt"/>
              </a:rPr>
              <a:t>, and </a:t>
            </a:r>
            <a:r>
              <a:rPr lang="en-US" sz="1000" dirty="0" smtClean="0">
                <a:latin typeface="+mn-lt"/>
              </a:rPr>
              <a:t>There </a:t>
            </a:r>
            <a:r>
              <a:rPr lang="en-US" sz="1000" dirty="0">
                <a:latin typeface="+mn-lt"/>
              </a:rPr>
              <a:t>W</a:t>
            </a:r>
            <a:r>
              <a:rPr lang="en-US" sz="1000" dirty="0" smtClean="0">
                <a:latin typeface="+mn-lt"/>
              </a:rPr>
              <a:t>ill </a:t>
            </a:r>
            <a:r>
              <a:rPr lang="en-US" sz="1000" dirty="0">
                <a:latin typeface="+mn-lt"/>
              </a:rPr>
              <a:t>be a </a:t>
            </a:r>
            <a:r>
              <a:rPr lang="en-US" sz="1000" dirty="0" smtClean="0">
                <a:latin typeface="+mn-lt"/>
              </a:rPr>
              <a:t>Need </a:t>
            </a:r>
            <a:r>
              <a:rPr lang="en-US" sz="1000" dirty="0">
                <a:latin typeface="+mn-lt"/>
              </a:rPr>
              <a:t>to </a:t>
            </a:r>
            <a:r>
              <a:rPr lang="en-US" sz="1000" dirty="0" smtClean="0">
                <a:latin typeface="+mn-lt"/>
              </a:rPr>
              <a:t>Develop </a:t>
            </a:r>
            <a:r>
              <a:rPr lang="en-US" sz="1000" dirty="0">
                <a:latin typeface="+mn-lt"/>
              </a:rPr>
              <a:t>S</a:t>
            </a:r>
            <a:r>
              <a:rPr lang="en-US" sz="1000" dirty="0" smtClean="0">
                <a:latin typeface="+mn-lt"/>
              </a:rPr>
              <a:t>pecially </a:t>
            </a:r>
            <a:r>
              <a:rPr lang="en-US" sz="1000" dirty="0">
                <a:latin typeface="+mn-lt"/>
              </a:rPr>
              <a:t>F</a:t>
            </a:r>
            <a:r>
              <a:rPr lang="en-US" sz="1000" dirty="0" smtClean="0">
                <a:latin typeface="+mn-lt"/>
              </a:rPr>
              <a:t>ormulated </a:t>
            </a:r>
            <a:r>
              <a:rPr lang="en-US" sz="1000" dirty="0">
                <a:latin typeface="+mn-lt"/>
              </a:rPr>
              <a:t>I</a:t>
            </a:r>
            <a:r>
              <a:rPr lang="en-US" sz="1000" dirty="0" smtClean="0">
                <a:latin typeface="+mn-lt"/>
              </a:rPr>
              <a:t>nhibitors</a:t>
            </a:r>
            <a:r>
              <a:rPr lang="en-US" sz="1000" dirty="0" smtClean="0"/>
              <a:t>. </a:t>
            </a:r>
            <a:endParaRPr lang="en-US" sz="1000" dirty="0"/>
          </a:p>
          <a:p>
            <a:pPr marL="742950" lvl="1" indent="-285750">
              <a:buFont typeface="Arial" panose="020B0604020202020204" pitchFamily="34" charset="0"/>
              <a:buChar char="•"/>
            </a:pPr>
            <a:endParaRPr lang="es-MX" sz="1987" dirty="0" smtClean="0">
              <a:latin typeface="+mn-lt"/>
            </a:endParaRPr>
          </a:p>
          <a:p>
            <a:pPr marL="285750" indent="-285750" algn="l">
              <a:buFont typeface="Arial" panose="020B0604020202020204" pitchFamily="34" charset="0"/>
              <a:buChar char="•"/>
            </a:pPr>
            <a:endParaRPr lang="en-US" sz="1000" dirty="0" smtClean="0">
              <a:latin typeface="+mn-lt"/>
            </a:endParaRPr>
          </a:p>
        </p:txBody>
      </p:sp>
      <p:graphicFrame>
        <p:nvGraphicFramePr>
          <p:cNvPr id="9" name="Gráfico 8"/>
          <p:cNvGraphicFramePr>
            <a:graphicFrameLocks/>
          </p:cNvGraphicFramePr>
          <p:nvPr>
            <p:extLst>
              <p:ext uri="{D42A27DB-BD31-4B8C-83A1-F6EECF244321}">
                <p14:modId xmlns:p14="http://schemas.microsoft.com/office/powerpoint/2010/main" val="457769526"/>
              </p:ext>
            </p:extLst>
          </p:nvPr>
        </p:nvGraphicFramePr>
        <p:xfrm>
          <a:off x="-29420" y="1357252"/>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Box 7"/>
          <p:cNvSpPr txBox="1">
            <a:spLocks noChangeArrowheads="1"/>
          </p:cNvSpPr>
          <p:nvPr/>
        </p:nvSpPr>
        <p:spPr bwMode="auto">
          <a:xfrm>
            <a:off x="321492" y="1010413"/>
            <a:ext cx="3929016" cy="462452"/>
          </a:xfrm>
          <a:prstGeom prst="rect">
            <a:avLst/>
          </a:prstGeom>
          <a:noFill/>
          <a:ln w="9525" algn="ctr">
            <a:noFill/>
            <a:miter lim="800000"/>
            <a:headEnd type="none" w="sm" len="sm"/>
            <a:tailEnd type="none" w="sm" len="sm"/>
          </a:ln>
        </p:spPr>
        <p:txBody>
          <a:bodyPr wrap="square" lIns="92220" tIns="46110" rIns="92220" bIns="46110">
            <a:spAutoFit/>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US" sz="1200" b="1" u="sng" dirty="0" smtClean="0"/>
              <a:t>LATAM OIL PRODUCTION CHEMICALS DISTRIBUTON SIZE 594 MILLION USD</a:t>
            </a:r>
            <a:endParaRPr lang="en-US" sz="1200" b="1" u="sng" dirty="0"/>
          </a:p>
        </p:txBody>
      </p:sp>
      <p:sp>
        <p:nvSpPr>
          <p:cNvPr id="11" name="Text Box 7"/>
          <p:cNvSpPr txBox="1">
            <a:spLocks noChangeArrowheads="1"/>
          </p:cNvSpPr>
          <p:nvPr/>
        </p:nvSpPr>
        <p:spPr bwMode="auto">
          <a:xfrm>
            <a:off x="4834652" y="1010413"/>
            <a:ext cx="3929016" cy="462452"/>
          </a:xfrm>
          <a:prstGeom prst="rect">
            <a:avLst/>
          </a:prstGeom>
          <a:noFill/>
          <a:ln w="9525" algn="ctr">
            <a:noFill/>
            <a:miter lim="800000"/>
            <a:headEnd type="none" w="sm" len="sm"/>
            <a:tailEnd type="none" w="sm" len="sm"/>
          </a:ln>
        </p:spPr>
        <p:txBody>
          <a:bodyPr wrap="square" lIns="92220" tIns="46110" rIns="92220" bIns="46110">
            <a:spAutoFit/>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US" sz="1200" b="1" u="sng" dirty="0" smtClean="0"/>
              <a:t>LATAM OIL PRODUCTION CHEMICALS 594 MILLION USD</a:t>
            </a:r>
            <a:endParaRPr lang="en-US" sz="1200" b="1" u="sng" dirty="0"/>
          </a:p>
        </p:txBody>
      </p:sp>
      <p:graphicFrame>
        <p:nvGraphicFramePr>
          <p:cNvPr id="12" name="Gráfico 11"/>
          <p:cNvGraphicFramePr>
            <a:graphicFrameLocks/>
          </p:cNvGraphicFramePr>
          <p:nvPr>
            <p:extLst>
              <p:ext uri="{D42A27DB-BD31-4B8C-83A1-F6EECF244321}">
                <p14:modId xmlns:p14="http://schemas.microsoft.com/office/powerpoint/2010/main" val="3381788114"/>
              </p:ext>
            </p:extLst>
          </p:nvPr>
        </p:nvGraphicFramePr>
        <p:xfrm>
          <a:off x="4601420" y="1263745"/>
          <a:ext cx="4513160" cy="2880918"/>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 Box 7"/>
          <p:cNvSpPr txBox="1">
            <a:spLocks noChangeArrowheads="1"/>
          </p:cNvSpPr>
          <p:nvPr/>
        </p:nvSpPr>
        <p:spPr bwMode="auto">
          <a:xfrm>
            <a:off x="282166" y="4282035"/>
            <a:ext cx="3689349" cy="231620"/>
          </a:xfrm>
          <a:prstGeom prst="rect">
            <a:avLst/>
          </a:prstGeom>
          <a:noFill/>
          <a:ln w="9525" algn="ctr">
            <a:noFill/>
            <a:miter lim="800000"/>
            <a:headEnd type="none" w="sm" len="sm"/>
            <a:tailEnd type="none" w="sm" len="sm"/>
          </a:ln>
        </p:spPr>
        <p:txBody>
          <a:bodyPr lIns="92220" tIns="46110" rIns="92220" bIns="46110">
            <a:spAutoFit/>
          </a:bodyPr>
          <a:lstStyle/>
          <a:p>
            <a:pPr marL="457553" indent="-196504" algn="ctr" defTabSz="916540" eaLnBrk="0" hangingPunct="0">
              <a:lnSpc>
                <a:spcPct val="75000"/>
              </a:lnSpc>
              <a:spcBef>
                <a:spcPct val="50000"/>
              </a:spcBef>
              <a:defRPr/>
            </a:pPr>
            <a:r>
              <a:rPr lang="en-US" sz="1200" b="1" u="sng" dirty="0" smtClean="0"/>
              <a:t>MARKET PARTICIPANTS</a:t>
            </a:r>
            <a:endParaRPr lang="en-US" sz="1200" b="1" u="sng" dirty="0"/>
          </a:p>
        </p:txBody>
      </p:sp>
      <p:sp>
        <p:nvSpPr>
          <p:cNvPr id="14" name="Text Box 7"/>
          <p:cNvSpPr txBox="1">
            <a:spLocks noChangeArrowheads="1"/>
          </p:cNvSpPr>
          <p:nvPr/>
        </p:nvSpPr>
        <p:spPr bwMode="auto">
          <a:xfrm>
            <a:off x="4728542" y="4200547"/>
            <a:ext cx="3689349" cy="231620"/>
          </a:xfrm>
          <a:prstGeom prst="rect">
            <a:avLst/>
          </a:prstGeom>
          <a:noFill/>
          <a:ln w="9525" algn="ctr">
            <a:noFill/>
            <a:miter lim="800000"/>
            <a:headEnd type="none" w="sm" len="sm"/>
            <a:tailEnd type="none" w="sm" len="sm"/>
          </a:ln>
        </p:spPr>
        <p:txBody>
          <a:bodyPr lIns="92220" tIns="46110" rIns="92220" bIns="46110">
            <a:spAutoFit/>
          </a:bodyPr>
          <a:lstStyle/>
          <a:p>
            <a:pPr marL="457553" indent="-196504" algn="ctr" defTabSz="916540" eaLnBrk="0" hangingPunct="0">
              <a:lnSpc>
                <a:spcPct val="75000"/>
              </a:lnSpc>
              <a:spcBef>
                <a:spcPct val="50000"/>
              </a:spcBef>
              <a:defRPr/>
            </a:pPr>
            <a:r>
              <a:rPr lang="en-US" sz="1200" b="1" u="sng" dirty="0" smtClean="0"/>
              <a:t>TRENDS AND OPPORTUNITIES</a:t>
            </a:r>
            <a:endParaRPr lang="en-US" sz="1200" b="1" u="sng" dirty="0"/>
          </a:p>
        </p:txBody>
      </p:sp>
    </p:spTree>
    <p:extLst>
      <p:ext uri="{BB962C8B-B14F-4D97-AF65-F5344CB8AC3E}">
        <p14:creationId xmlns:p14="http://schemas.microsoft.com/office/powerpoint/2010/main" val="71931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a:off x="27733" y="4144663"/>
            <a:ext cx="9088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25" name="Rectangle 2"/>
          <p:cNvSpPr>
            <a:spLocks noChangeArrowheads="1"/>
          </p:cNvSpPr>
          <p:nvPr/>
        </p:nvSpPr>
        <p:spPr bwMode="auto">
          <a:xfrm>
            <a:off x="27732" y="-36810"/>
            <a:ext cx="166910" cy="486736"/>
          </a:xfrm>
          <a:prstGeom prst="rect">
            <a:avLst/>
          </a:prstGeom>
          <a:noFill/>
          <a:ln w="9525">
            <a:noFill/>
            <a:miter lim="800000"/>
            <a:headEnd/>
            <a:tailEnd/>
          </a:ln>
        </p:spPr>
        <p:txBody>
          <a:bodyPr wrap="none" lIns="82616" tIns="41307" rIns="82616" bIns="41307" anchor="ctr">
            <a:spAutoFit/>
          </a:bodyPr>
          <a:lstStyle/>
          <a:p>
            <a:endParaRPr lang="en-US" sz="2621" dirty="0"/>
          </a:p>
        </p:txBody>
      </p:sp>
      <p:sp>
        <p:nvSpPr>
          <p:cNvPr id="30729" name="Text Box 7"/>
          <p:cNvSpPr txBox="1">
            <a:spLocks noChangeArrowheads="1"/>
          </p:cNvSpPr>
          <p:nvPr/>
        </p:nvSpPr>
        <p:spPr bwMode="auto">
          <a:xfrm>
            <a:off x="194642" y="4153471"/>
            <a:ext cx="3732382" cy="239571"/>
          </a:xfrm>
          <a:prstGeom prst="rect">
            <a:avLst/>
          </a:prstGeom>
          <a:noFill/>
          <a:ln w="9525" algn="ctr">
            <a:noFill/>
            <a:miter lim="800000"/>
            <a:headEnd type="none" w="sm" len="sm"/>
            <a:tailEnd type="none" w="sm" len="sm"/>
          </a:ln>
        </p:spPr>
        <p:txBody>
          <a:bodyPr lIns="92220" tIns="46110" rIns="92220" bIns="46110">
            <a:spAutoFit/>
          </a:bodyPr>
          <a:lstStyle/>
          <a:p>
            <a:pPr marL="456160" indent="-195087" algn="ctr" defTabSz="915189" eaLnBrk="0" hangingPunct="0">
              <a:lnSpc>
                <a:spcPct val="75000"/>
              </a:lnSpc>
              <a:spcBef>
                <a:spcPct val="50000"/>
              </a:spcBef>
            </a:pPr>
            <a:r>
              <a:rPr lang="es-MX" sz="1265" b="1" u="sng" dirty="0" smtClean="0">
                <a:latin typeface="Arial" charset="0"/>
              </a:rPr>
              <a:t>MEXICO OIL HISTORICAL PRODUCTION</a:t>
            </a:r>
            <a:endParaRPr lang="en-US" sz="1265" b="1" u="sng" dirty="0">
              <a:latin typeface="Arial" charset="0"/>
            </a:endParaRPr>
          </a:p>
        </p:txBody>
      </p:sp>
      <p:cxnSp>
        <p:nvCxnSpPr>
          <p:cNvPr id="20" name="Conector recto 19">
            <a:extLst>
              <a:ext uri="{FF2B5EF4-FFF2-40B4-BE49-F238E27FC236}">
                <a16:creationId xmlns:a16="http://schemas.microsoft.com/office/drawing/2014/main" xmlns="" id="{00000000-0008-0000-0500-000003000000}"/>
              </a:ext>
            </a:extLst>
          </p:cNvPr>
          <p:cNvCxnSpPr>
            <a:cxnSpLocks/>
          </p:cNvCxnSpPr>
          <p:nvPr/>
        </p:nvCxnSpPr>
        <p:spPr>
          <a:xfrm>
            <a:off x="2768145" y="6059663"/>
            <a:ext cx="133350" cy="104775"/>
          </a:xfrm>
          <a:prstGeom prst="line">
            <a:avLst/>
          </a:prstGeom>
          <a:ln w="19050">
            <a:solidFill>
              <a:srgbClr val="FFFF00"/>
            </a:solidFill>
          </a:ln>
        </p:spPr>
        <p:style>
          <a:lnRef idx="3">
            <a:schemeClr val="accent4"/>
          </a:lnRef>
          <a:fillRef idx="0">
            <a:schemeClr val="accent4"/>
          </a:fillRef>
          <a:effectRef idx="2">
            <a:schemeClr val="accent4"/>
          </a:effectRef>
          <a:fontRef idx="minor">
            <a:schemeClr val="tx1"/>
          </a:fontRef>
        </p:style>
      </p:cxnSp>
      <p:sp>
        <p:nvSpPr>
          <p:cNvPr id="14" name="Título 1"/>
          <p:cNvSpPr txBox="1">
            <a:spLocks/>
          </p:cNvSpPr>
          <p:nvPr/>
        </p:nvSpPr>
        <p:spPr bwMode="auto">
          <a:xfrm>
            <a:off x="1538096" y="379164"/>
            <a:ext cx="6624524" cy="254713"/>
          </a:xfrm>
          <a:prstGeom prst="rect">
            <a:avLst/>
          </a:prstGeom>
          <a:noFill/>
          <a:ln w="9525">
            <a:noFill/>
            <a:miter lim="800000"/>
            <a:headEnd/>
            <a:tailEnd/>
          </a:ln>
        </p:spPr>
        <p:txBody>
          <a:bodyPr vert="horz" wrap="square" lIns="91109" tIns="45555" rIns="91109" bIns="45555" numCol="1" anchor="ctr" anchorCtr="0" compatLnSpc="1">
            <a:prstTxWarp prst="textNoShape">
              <a:avLst/>
            </a:prstTxWarp>
          </a:bodyPr>
          <a:lst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a:lstStyle>
          <a:p>
            <a:pPr defTabSz="910886"/>
            <a:r>
              <a:rPr lang="es-MX" sz="2800" dirty="0" smtClean="0">
                <a:solidFill>
                  <a:schemeClr val="tx2">
                    <a:lumMod val="75000"/>
                  </a:schemeClr>
                </a:solidFill>
                <a:latin typeface="Arial Black" panose="020B0A04020102020204" pitchFamily="34" charset="0"/>
                <a:ea typeface="+mn-ea"/>
                <a:cs typeface="+mn-cs"/>
              </a:rPr>
              <a:t>General notes LATAM </a:t>
            </a:r>
            <a:r>
              <a:rPr lang="es-MX" sz="2800" dirty="0" err="1" smtClean="0">
                <a:solidFill>
                  <a:schemeClr val="tx2">
                    <a:lumMod val="75000"/>
                  </a:schemeClr>
                </a:solidFill>
                <a:latin typeface="Arial Black" panose="020B0A04020102020204" pitchFamily="34" charset="0"/>
                <a:ea typeface="+mn-ea"/>
                <a:cs typeface="+mn-cs"/>
              </a:rPr>
              <a:t>Oilfield</a:t>
            </a:r>
            <a:r>
              <a:rPr lang="es-MX" sz="2800" dirty="0" smtClean="0">
                <a:solidFill>
                  <a:schemeClr val="tx2">
                    <a:lumMod val="75000"/>
                  </a:schemeClr>
                </a:solidFill>
                <a:latin typeface="Arial Black" panose="020B0A04020102020204" pitchFamily="34" charset="0"/>
                <a:ea typeface="+mn-ea"/>
                <a:cs typeface="+mn-cs"/>
              </a:rPr>
              <a:t> </a:t>
            </a:r>
            <a:r>
              <a:rPr lang="es-MX" sz="2800" dirty="0" err="1" smtClean="0">
                <a:solidFill>
                  <a:schemeClr val="tx2">
                    <a:lumMod val="75000"/>
                  </a:schemeClr>
                </a:solidFill>
                <a:latin typeface="Arial Black" panose="020B0A04020102020204" pitchFamily="34" charset="0"/>
                <a:ea typeface="+mn-ea"/>
                <a:cs typeface="+mn-cs"/>
              </a:rPr>
              <a:t>Market</a:t>
            </a:r>
            <a:endParaRPr lang="en-US" sz="2800" kern="1200" dirty="0">
              <a:solidFill>
                <a:schemeClr val="tx2">
                  <a:lumMod val="75000"/>
                </a:schemeClr>
              </a:solidFill>
              <a:latin typeface="Arial Black" panose="020B0A04020102020204" pitchFamily="34" charset="0"/>
              <a:ea typeface="+mn-ea"/>
              <a:cs typeface="+mn-cs"/>
            </a:endParaRPr>
          </a:p>
        </p:txBody>
      </p:sp>
      <p:sp>
        <p:nvSpPr>
          <p:cNvPr id="3" name="Slide Number Placeholder 2"/>
          <p:cNvSpPr>
            <a:spLocks noGrp="1"/>
          </p:cNvSpPr>
          <p:nvPr>
            <p:ph type="sldNum" sz="quarter" idx="10"/>
          </p:nvPr>
        </p:nvSpPr>
        <p:spPr/>
        <p:txBody>
          <a:bodyPr/>
          <a:lstStyle/>
          <a:p>
            <a:pPr fontAlgn="base">
              <a:spcBef>
                <a:spcPct val="0"/>
              </a:spcBef>
              <a:spcAft>
                <a:spcPct val="0"/>
              </a:spcAft>
              <a:defRPr/>
            </a:pPr>
            <a:fld id="{D881A9BE-9EB5-4833-9CB8-8C6FF62F0014}" type="slidenum">
              <a:rPr lang="en-US" altLang="en-US" smtClean="0">
                <a:solidFill>
                  <a:srgbClr val="000000"/>
                </a:solidFill>
              </a:rPr>
              <a:pPr fontAlgn="base">
                <a:spcBef>
                  <a:spcPct val="0"/>
                </a:spcBef>
                <a:spcAft>
                  <a:spcPct val="0"/>
                </a:spcAft>
                <a:defRPr/>
              </a:pPr>
              <a:t>8</a:t>
            </a:fld>
            <a:endParaRPr lang="en-US" altLang="en-US" dirty="0">
              <a:solidFill>
                <a:srgbClr val="000000"/>
              </a:solidFill>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Line 13"/>
          <p:cNvSpPr>
            <a:spLocks noChangeShapeType="1"/>
          </p:cNvSpPr>
          <p:nvPr/>
        </p:nvSpPr>
        <p:spPr bwMode="auto">
          <a:xfrm>
            <a:off x="4542580" y="1126026"/>
            <a:ext cx="0" cy="5779310"/>
          </a:xfrm>
          <a:prstGeom prst="line">
            <a:avLst/>
          </a:prstGeom>
          <a:noFill/>
          <a:ln w="9525">
            <a:solidFill>
              <a:schemeClr val="tx1"/>
            </a:solidFill>
            <a:round/>
            <a:headEnd/>
            <a:tailEnd/>
          </a:ln>
        </p:spPr>
        <p:txBody>
          <a:bodyPr lIns="82616" tIns="41307" rIns="82616" bIns="41307"/>
          <a:lstStyle/>
          <a:p>
            <a:endParaRPr lang="en-US" sz="2621" dirty="0"/>
          </a:p>
        </p:txBody>
      </p:sp>
      <p:sp>
        <p:nvSpPr>
          <p:cNvPr id="25" name="Text Placeholder 6">
            <a:extLst>
              <a:ext uri="{FF2B5EF4-FFF2-40B4-BE49-F238E27FC236}">
                <a16:creationId xmlns="" xmlns:a16="http://schemas.microsoft.com/office/drawing/2014/main" id="{8904806F-3F21-AD46-A78A-FCB75C4BA368}"/>
              </a:ext>
            </a:extLst>
          </p:cNvPr>
          <p:cNvSpPr txBox="1">
            <a:spLocks/>
          </p:cNvSpPr>
          <p:nvPr/>
        </p:nvSpPr>
        <p:spPr bwMode="auto">
          <a:xfrm>
            <a:off x="0" y="4564154"/>
            <a:ext cx="4572000" cy="2300221"/>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noAutofit/>
          </a:bodyPr>
          <a:lstStyle>
            <a:defPPr>
              <a:defRPr lang="en-US"/>
            </a:defPPr>
            <a:lvl1pPr marL="0" algn="r" defTabSz="914400" rtl="0" eaLnBrk="1" latinLnBrk="0" hangingPunct="1">
              <a:defRPr sz="813"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en-US" sz="1000" dirty="0" smtClean="0">
              <a:latin typeface="+mn-lt"/>
            </a:endParaRPr>
          </a:p>
        </p:txBody>
      </p:sp>
      <p:graphicFrame>
        <p:nvGraphicFramePr>
          <p:cNvPr id="16" name="Gráfico 15"/>
          <p:cNvGraphicFramePr>
            <a:graphicFrameLocks/>
          </p:cNvGraphicFramePr>
          <p:nvPr>
            <p:extLst>
              <p:ext uri="{D42A27DB-BD31-4B8C-83A1-F6EECF244321}">
                <p14:modId xmlns:p14="http://schemas.microsoft.com/office/powerpoint/2010/main" val="132833617"/>
              </p:ext>
            </p:extLst>
          </p:nvPr>
        </p:nvGraphicFramePr>
        <p:xfrm>
          <a:off x="-74603" y="4384234"/>
          <a:ext cx="4587763" cy="2473766"/>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 Box 7"/>
          <p:cNvSpPr txBox="1">
            <a:spLocks noChangeArrowheads="1"/>
          </p:cNvSpPr>
          <p:nvPr/>
        </p:nvSpPr>
        <p:spPr bwMode="auto">
          <a:xfrm>
            <a:off x="330707" y="1126026"/>
            <a:ext cx="3732382" cy="385573"/>
          </a:xfrm>
          <a:prstGeom prst="rect">
            <a:avLst/>
          </a:prstGeom>
          <a:noFill/>
          <a:ln w="9525" algn="ctr">
            <a:noFill/>
            <a:miter lim="800000"/>
            <a:headEnd type="none" w="sm" len="sm"/>
            <a:tailEnd type="none" w="sm" len="sm"/>
          </a:ln>
        </p:spPr>
        <p:txBody>
          <a:bodyPr lIns="92220" tIns="46110" rIns="92220" bIns="46110">
            <a:spAutoFit/>
          </a:bodyPr>
          <a:lstStyle/>
          <a:p>
            <a:pPr marL="456160" indent="-195087" algn="ctr" defTabSz="915189" eaLnBrk="0" hangingPunct="0">
              <a:lnSpc>
                <a:spcPct val="75000"/>
              </a:lnSpc>
              <a:spcBef>
                <a:spcPct val="50000"/>
              </a:spcBef>
            </a:pPr>
            <a:r>
              <a:rPr lang="en-US" sz="1265" b="1" u="sng" dirty="0" err="1">
                <a:latin typeface="Arial" charset="0"/>
              </a:rPr>
              <a:t>Stepan</a:t>
            </a:r>
            <a:r>
              <a:rPr lang="en-US" sz="1265" b="1" u="sng" dirty="0">
                <a:latin typeface="Arial" charset="0"/>
              </a:rPr>
              <a:t> </a:t>
            </a:r>
            <a:r>
              <a:rPr lang="en-US" sz="1265" b="1" u="sng" dirty="0" err="1">
                <a:latin typeface="Arial" charset="0"/>
              </a:rPr>
              <a:t>posible</a:t>
            </a:r>
            <a:r>
              <a:rPr lang="en-US" sz="1265" b="1" u="sng" dirty="0">
                <a:latin typeface="Arial" charset="0"/>
              </a:rPr>
              <a:t> market size $68.50 million </a:t>
            </a:r>
            <a:r>
              <a:rPr lang="en-US" sz="1265" b="1" u="sng" dirty="0" err="1">
                <a:latin typeface="Arial" charset="0"/>
              </a:rPr>
              <a:t>usd</a:t>
            </a:r>
            <a:endParaRPr lang="en-US" sz="1265" b="1" u="sng" dirty="0">
              <a:latin typeface="Arial" charset="0"/>
            </a:endParaRPr>
          </a:p>
        </p:txBody>
      </p:sp>
      <p:sp>
        <p:nvSpPr>
          <p:cNvPr id="17" name="Text Placeholder 6">
            <a:extLst>
              <a:ext uri="{FF2B5EF4-FFF2-40B4-BE49-F238E27FC236}">
                <a16:creationId xmlns="" xmlns:a16="http://schemas.microsoft.com/office/drawing/2014/main" id="{8904806F-3F21-AD46-A78A-FCB75C4BA368}"/>
              </a:ext>
            </a:extLst>
          </p:cNvPr>
          <p:cNvSpPr txBox="1">
            <a:spLocks/>
          </p:cNvSpPr>
          <p:nvPr/>
        </p:nvSpPr>
        <p:spPr bwMode="auto">
          <a:xfrm>
            <a:off x="4542580" y="4231584"/>
            <a:ext cx="4572000" cy="2779065"/>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noAutofit/>
          </a:bodyPr>
          <a:lstStyle>
            <a:defPPr>
              <a:defRPr lang="en-US"/>
            </a:defPPr>
            <a:lvl1pPr marL="0" algn="r" defTabSz="914400" rtl="0" eaLnBrk="1" latinLnBrk="0" hangingPunct="1">
              <a:defRPr sz="813"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fontAlgn="base">
              <a:buFont typeface="Arial" panose="020B0604020202020204" pitchFamily="34" charset="0"/>
              <a:buChar char="•"/>
            </a:pPr>
            <a:endParaRPr lang="en-US" sz="1000" dirty="0" smtClean="0"/>
          </a:p>
          <a:p>
            <a:pPr marL="285750" indent="-285750" algn="l">
              <a:buFont typeface="Arial" panose="020B0604020202020204" pitchFamily="34" charset="0"/>
              <a:buChar char="•"/>
            </a:pPr>
            <a:r>
              <a:rPr lang="en-US" sz="1000" dirty="0" smtClean="0">
                <a:latin typeface="+mn-lt"/>
              </a:rPr>
              <a:t>Main Producers of oil are Brazil, Argentina, Mexico, Colombia and Ecuador</a:t>
            </a:r>
          </a:p>
          <a:p>
            <a:pPr marL="285750" indent="-285750" algn="l">
              <a:buFont typeface="Arial" panose="020B0604020202020204" pitchFamily="34" charset="0"/>
              <a:buChar char="•"/>
            </a:pPr>
            <a:r>
              <a:rPr lang="es-MX" sz="1000" dirty="0" err="1" smtClean="0">
                <a:latin typeface="+mn-lt"/>
              </a:rPr>
              <a:t>The</a:t>
            </a:r>
            <a:r>
              <a:rPr lang="es-MX" sz="1000" dirty="0" smtClean="0">
                <a:latin typeface="+mn-lt"/>
              </a:rPr>
              <a:t> </a:t>
            </a:r>
            <a:r>
              <a:rPr lang="es-MX" sz="1000" dirty="0" err="1" smtClean="0">
                <a:latin typeface="+mn-lt"/>
              </a:rPr>
              <a:t>oil</a:t>
            </a:r>
            <a:r>
              <a:rPr lang="es-MX" sz="1000" dirty="0" smtClean="0">
                <a:latin typeface="+mn-lt"/>
              </a:rPr>
              <a:t> </a:t>
            </a:r>
            <a:r>
              <a:rPr lang="es-MX" sz="1000" dirty="0" err="1">
                <a:latin typeface="+mn-lt"/>
              </a:rPr>
              <a:t>P</a:t>
            </a:r>
            <a:r>
              <a:rPr lang="es-MX" sz="1000" dirty="0" err="1" smtClean="0">
                <a:latin typeface="+mn-lt"/>
              </a:rPr>
              <a:t>roduction</a:t>
            </a:r>
            <a:r>
              <a:rPr lang="es-MX" sz="1000" dirty="0" smtClean="0">
                <a:latin typeface="+mn-lt"/>
              </a:rPr>
              <a:t> </a:t>
            </a:r>
            <a:r>
              <a:rPr lang="es-MX" sz="1000" dirty="0" err="1">
                <a:latin typeface="+mn-lt"/>
              </a:rPr>
              <a:t>H</a:t>
            </a:r>
            <a:r>
              <a:rPr lang="es-MX" sz="1000" dirty="0" err="1" smtClean="0">
                <a:latin typeface="+mn-lt"/>
              </a:rPr>
              <a:t>ave</a:t>
            </a:r>
            <a:r>
              <a:rPr lang="es-MX" sz="1000" dirty="0" smtClean="0">
                <a:latin typeface="+mn-lt"/>
              </a:rPr>
              <a:t> Fallen </a:t>
            </a:r>
            <a:r>
              <a:rPr lang="es-MX" sz="1000" dirty="0">
                <a:latin typeface="+mn-lt"/>
              </a:rPr>
              <a:t>D</a:t>
            </a:r>
            <a:r>
              <a:rPr lang="es-MX" sz="1000" dirty="0" smtClean="0">
                <a:latin typeface="+mn-lt"/>
              </a:rPr>
              <a:t>own 1.52% per </a:t>
            </a:r>
            <a:r>
              <a:rPr lang="es-MX" sz="1000" dirty="0" err="1">
                <a:latin typeface="+mn-lt"/>
              </a:rPr>
              <a:t>Y</a:t>
            </a:r>
            <a:r>
              <a:rPr lang="es-MX" sz="1000" dirty="0" err="1" smtClean="0">
                <a:latin typeface="+mn-lt"/>
              </a:rPr>
              <a:t>ear</a:t>
            </a:r>
            <a:r>
              <a:rPr lang="es-MX" sz="1000" dirty="0" smtClean="0">
                <a:latin typeface="+mn-lt"/>
              </a:rPr>
              <a:t> </a:t>
            </a:r>
            <a:r>
              <a:rPr lang="es-MX" sz="1000" dirty="0" err="1">
                <a:latin typeface="+mn-lt"/>
              </a:rPr>
              <a:t>S</a:t>
            </a:r>
            <a:r>
              <a:rPr lang="es-MX" sz="1000" dirty="0" err="1" smtClean="0">
                <a:latin typeface="+mn-lt"/>
              </a:rPr>
              <a:t>ince</a:t>
            </a:r>
            <a:r>
              <a:rPr lang="es-MX" sz="1000" dirty="0" smtClean="0">
                <a:latin typeface="+mn-lt"/>
              </a:rPr>
              <a:t> 2006 and </a:t>
            </a:r>
            <a:r>
              <a:rPr lang="es-MX" sz="1000" dirty="0" err="1" smtClean="0">
                <a:latin typeface="+mn-lt"/>
              </a:rPr>
              <a:t>the</a:t>
            </a:r>
            <a:r>
              <a:rPr lang="es-MX" sz="1000" dirty="0" smtClean="0">
                <a:latin typeface="+mn-lt"/>
              </a:rPr>
              <a:t> </a:t>
            </a:r>
            <a:r>
              <a:rPr lang="es-MX" sz="1000" dirty="0" err="1">
                <a:latin typeface="+mn-lt"/>
              </a:rPr>
              <a:t>N</a:t>
            </a:r>
            <a:r>
              <a:rPr lang="es-MX" sz="1000" dirty="0" err="1" smtClean="0">
                <a:latin typeface="+mn-lt"/>
              </a:rPr>
              <a:t>umber</a:t>
            </a:r>
            <a:r>
              <a:rPr lang="es-MX" sz="1000" dirty="0" smtClean="0">
                <a:latin typeface="+mn-lt"/>
              </a:rPr>
              <a:t> of Wells </a:t>
            </a:r>
            <a:r>
              <a:rPr lang="es-MX" sz="1000" dirty="0" err="1">
                <a:latin typeface="+mn-lt"/>
              </a:rPr>
              <a:t>H</a:t>
            </a:r>
            <a:r>
              <a:rPr lang="es-MX" sz="1000" dirty="0" err="1" smtClean="0">
                <a:latin typeface="+mn-lt"/>
              </a:rPr>
              <a:t>ave</a:t>
            </a:r>
            <a:r>
              <a:rPr lang="es-MX" sz="1000" dirty="0" smtClean="0">
                <a:latin typeface="+mn-lt"/>
              </a:rPr>
              <a:t> Fallen </a:t>
            </a:r>
            <a:r>
              <a:rPr lang="es-MX" sz="1000" dirty="0">
                <a:latin typeface="+mn-lt"/>
              </a:rPr>
              <a:t>D</a:t>
            </a:r>
            <a:r>
              <a:rPr lang="es-MX" sz="1000" dirty="0" smtClean="0">
                <a:latin typeface="+mn-lt"/>
              </a:rPr>
              <a:t>own 17% per </a:t>
            </a:r>
            <a:r>
              <a:rPr lang="es-MX" sz="1000" dirty="0" err="1">
                <a:latin typeface="+mn-lt"/>
              </a:rPr>
              <a:t>Y</a:t>
            </a:r>
            <a:r>
              <a:rPr lang="es-MX" sz="1000" dirty="0" err="1" smtClean="0">
                <a:latin typeface="+mn-lt"/>
              </a:rPr>
              <a:t>ear</a:t>
            </a:r>
            <a:r>
              <a:rPr lang="es-MX" sz="1000" dirty="0" smtClean="0">
                <a:latin typeface="+mn-lt"/>
              </a:rPr>
              <a:t> </a:t>
            </a:r>
            <a:r>
              <a:rPr lang="es-MX" sz="1000" dirty="0" err="1">
                <a:latin typeface="+mn-lt"/>
              </a:rPr>
              <a:t>S</a:t>
            </a:r>
            <a:r>
              <a:rPr lang="es-MX" sz="1000" dirty="0" err="1" smtClean="0">
                <a:latin typeface="+mn-lt"/>
              </a:rPr>
              <a:t>ince</a:t>
            </a:r>
            <a:r>
              <a:rPr lang="es-MX" sz="1000" dirty="0" smtClean="0">
                <a:latin typeface="+mn-lt"/>
              </a:rPr>
              <a:t> 2012. Argentina and Venezuela are </a:t>
            </a:r>
            <a:r>
              <a:rPr lang="es-MX" sz="1000" dirty="0" err="1" smtClean="0">
                <a:latin typeface="+mn-lt"/>
              </a:rPr>
              <a:t>the</a:t>
            </a:r>
            <a:r>
              <a:rPr lang="es-MX" sz="1000" dirty="0" smtClean="0">
                <a:latin typeface="+mn-lt"/>
              </a:rPr>
              <a:t> </a:t>
            </a:r>
            <a:r>
              <a:rPr lang="es-MX" sz="1000" dirty="0" err="1">
                <a:latin typeface="+mn-lt"/>
              </a:rPr>
              <a:t>C</a:t>
            </a:r>
            <a:r>
              <a:rPr lang="es-MX" sz="1000" dirty="0" err="1" smtClean="0">
                <a:latin typeface="+mn-lt"/>
              </a:rPr>
              <a:t>ountries</a:t>
            </a:r>
            <a:r>
              <a:rPr lang="es-MX" sz="1000" dirty="0" smtClean="0">
                <a:latin typeface="+mn-lt"/>
              </a:rPr>
              <a:t> </a:t>
            </a:r>
            <a:r>
              <a:rPr lang="es-MX" sz="1000" dirty="0" err="1">
                <a:latin typeface="+mn-lt"/>
              </a:rPr>
              <a:t>W</a:t>
            </a:r>
            <a:r>
              <a:rPr lang="es-MX" sz="1000" dirty="0" err="1" smtClean="0">
                <a:latin typeface="+mn-lt"/>
              </a:rPr>
              <a:t>ith</a:t>
            </a:r>
            <a:r>
              <a:rPr lang="es-MX" sz="1000" dirty="0" smtClean="0">
                <a:latin typeface="+mn-lt"/>
              </a:rPr>
              <a:t> More </a:t>
            </a:r>
            <a:r>
              <a:rPr lang="es-MX" sz="1000" dirty="0" err="1" smtClean="0">
                <a:latin typeface="+mn-lt"/>
              </a:rPr>
              <a:t>Drilled</a:t>
            </a:r>
            <a:r>
              <a:rPr lang="es-MX" sz="1000" dirty="0" smtClean="0">
                <a:latin typeface="+mn-lt"/>
              </a:rPr>
              <a:t> </a:t>
            </a:r>
            <a:r>
              <a:rPr lang="es-MX" sz="1000" dirty="0">
                <a:latin typeface="+mn-lt"/>
              </a:rPr>
              <a:t>W</a:t>
            </a:r>
            <a:r>
              <a:rPr lang="es-MX" sz="1000" dirty="0" smtClean="0">
                <a:latin typeface="+mn-lt"/>
              </a:rPr>
              <a:t>ells</a:t>
            </a:r>
            <a:endParaRPr lang="en-US" sz="1000" dirty="0" smtClean="0">
              <a:latin typeface="+mn-lt"/>
            </a:endParaRPr>
          </a:p>
          <a:p>
            <a:pPr marL="285750" indent="-285750" algn="l">
              <a:buFont typeface="Arial" panose="020B0604020202020204" pitchFamily="34" charset="0"/>
              <a:buChar char="•"/>
            </a:pPr>
            <a:r>
              <a:rPr lang="en-US" sz="1000" dirty="0" err="1" smtClean="0">
                <a:latin typeface="+mn-lt"/>
              </a:rPr>
              <a:t>Stepan</a:t>
            </a:r>
            <a:r>
              <a:rPr lang="en-US" sz="1000" dirty="0" smtClean="0">
                <a:latin typeface="+mn-lt"/>
              </a:rPr>
              <a:t> Products can be Used as </a:t>
            </a:r>
            <a:r>
              <a:rPr lang="en-US" sz="1000" dirty="0"/>
              <a:t>F</a:t>
            </a:r>
            <a:r>
              <a:rPr lang="en-US" sz="1000" dirty="0" smtClean="0"/>
              <a:t>oaming, Corrosion </a:t>
            </a:r>
            <a:r>
              <a:rPr lang="en-US" sz="1000" dirty="0"/>
              <a:t>C</a:t>
            </a:r>
            <a:r>
              <a:rPr lang="en-US" sz="1000" dirty="0" smtClean="0"/>
              <a:t>ontrol, Emulsification or </a:t>
            </a:r>
            <a:r>
              <a:rPr lang="en-US" sz="1000" dirty="0" err="1"/>
              <a:t>C</a:t>
            </a:r>
            <a:r>
              <a:rPr lang="en-US" sz="1000" dirty="0" err="1" smtClean="0"/>
              <a:t>ompatibilization</a:t>
            </a:r>
            <a:r>
              <a:rPr lang="en-US" sz="1000" dirty="0" smtClean="0"/>
              <a:t> for Drilling. In Cementing and Stimulation can be Used </a:t>
            </a:r>
            <a:r>
              <a:rPr lang="en-US" sz="1000" dirty="0" err="1" smtClean="0"/>
              <a:t>Ethoxylated</a:t>
            </a:r>
            <a:r>
              <a:rPr lang="en-US" sz="1000" dirty="0" smtClean="0"/>
              <a:t> </a:t>
            </a:r>
            <a:r>
              <a:rPr lang="en-US" sz="1000" dirty="0" err="1"/>
              <a:t>A</a:t>
            </a:r>
            <a:r>
              <a:rPr lang="en-US" sz="1000" dirty="0" err="1" smtClean="0"/>
              <a:t>lkylphenols</a:t>
            </a:r>
            <a:r>
              <a:rPr lang="en-US" sz="1000" dirty="0" smtClean="0"/>
              <a:t>, Sulfonates and </a:t>
            </a:r>
            <a:r>
              <a:rPr lang="en-US" sz="1000" dirty="0" err="1"/>
              <a:t>E</a:t>
            </a:r>
            <a:r>
              <a:rPr lang="en-US" sz="1000" dirty="0" err="1" smtClean="0"/>
              <a:t>thoxylates</a:t>
            </a:r>
            <a:r>
              <a:rPr lang="en-US" sz="1000" dirty="0" smtClean="0"/>
              <a:t>. And Biocides for oil Production Chemicals</a:t>
            </a:r>
          </a:p>
          <a:p>
            <a:pPr marL="285750" indent="-285750" algn="l">
              <a:buFont typeface="Arial" panose="020B0604020202020204" pitchFamily="34" charset="0"/>
              <a:buChar char="•"/>
            </a:pPr>
            <a:r>
              <a:rPr lang="en-US" sz="1000" dirty="0" smtClean="0">
                <a:latin typeface="+mn-lt"/>
              </a:rPr>
              <a:t>Sales Strategy </a:t>
            </a:r>
            <a:r>
              <a:rPr lang="en-US" sz="1000" dirty="0">
                <a:latin typeface="+mn-lt"/>
              </a:rPr>
              <a:t>S</a:t>
            </a:r>
            <a:r>
              <a:rPr lang="en-US" sz="1000" dirty="0" smtClean="0">
                <a:latin typeface="+mn-lt"/>
              </a:rPr>
              <a:t>hould </a:t>
            </a:r>
            <a:r>
              <a:rPr lang="en-US" sz="1000" dirty="0">
                <a:latin typeface="+mn-lt"/>
              </a:rPr>
              <a:t>F</a:t>
            </a:r>
            <a:r>
              <a:rPr lang="en-US" sz="1000" dirty="0" smtClean="0">
                <a:latin typeface="+mn-lt"/>
              </a:rPr>
              <a:t>ocus on Biocides for oil Production and Surfactants as Fracturing </a:t>
            </a:r>
            <a:r>
              <a:rPr lang="en-US" sz="1000" dirty="0">
                <a:latin typeface="+mn-lt"/>
              </a:rPr>
              <a:t>C</a:t>
            </a:r>
            <a:r>
              <a:rPr lang="en-US" sz="1000" dirty="0" smtClean="0">
                <a:latin typeface="+mn-lt"/>
              </a:rPr>
              <a:t>hemicals.</a:t>
            </a:r>
          </a:p>
          <a:p>
            <a:pPr marL="285750" indent="-285750" algn="l">
              <a:buFont typeface="Arial" panose="020B0604020202020204" pitchFamily="34" charset="0"/>
              <a:buChar char="•"/>
            </a:pPr>
            <a:r>
              <a:rPr lang="es-MX" sz="1000" dirty="0" smtClean="0">
                <a:latin typeface="+mn-lt"/>
              </a:rPr>
              <a:t>In </a:t>
            </a:r>
            <a:r>
              <a:rPr lang="es-MX" sz="1000" dirty="0" err="1">
                <a:latin typeface="+mn-lt"/>
              </a:rPr>
              <a:t>O</a:t>
            </a:r>
            <a:r>
              <a:rPr lang="es-MX" sz="1000" dirty="0" err="1" smtClean="0">
                <a:latin typeface="+mn-lt"/>
              </a:rPr>
              <a:t>ilfield</a:t>
            </a:r>
            <a:r>
              <a:rPr lang="es-MX" sz="1000" dirty="0" smtClean="0">
                <a:latin typeface="+mn-lt"/>
              </a:rPr>
              <a:t> sales, </a:t>
            </a:r>
            <a:r>
              <a:rPr lang="es-MX" sz="1000" dirty="0" err="1">
                <a:latin typeface="+mn-lt"/>
              </a:rPr>
              <a:t>T</a:t>
            </a:r>
            <a:r>
              <a:rPr lang="es-MX" sz="1000" dirty="0" err="1" smtClean="0">
                <a:latin typeface="+mn-lt"/>
              </a:rPr>
              <a:t>here</a:t>
            </a:r>
            <a:r>
              <a:rPr lang="es-MX" sz="1000" dirty="0" smtClean="0">
                <a:latin typeface="+mn-lt"/>
              </a:rPr>
              <a:t> </a:t>
            </a:r>
            <a:r>
              <a:rPr lang="es-MX" sz="1000" dirty="0" err="1" smtClean="0">
                <a:latin typeface="+mn-lt"/>
              </a:rPr>
              <a:t>is</a:t>
            </a:r>
            <a:r>
              <a:rPr lang="es-MX" sz="1000" dirty="0" smtClean="0">
                <a:latin typeface="+mn-lt"/>
              </a:rPr>
              <a:t> </a:t>
            </a:r>
            <a:r>
              <a:rPr lang="es-MX" sz="1000" dirty="0" err="1">
                <a:latin typeface="+mn-lt"/>
              </a:rPr>
              <a:t>G</a:t>
            </a:r>
            <a:r>
              <a:rPr lang="es-MX" sz="1000" dirty="0" err="1" smtClean="0">
                <a:latin typeface="+mn-lt"/>
              </a:rPr>
              <a:t>enerally</a:t>
            </a:r>
            <a:r>
              <a:rPr lang="es-MX" sz="1000" dirty="0" smtClean="0">
                <a:latin typeface="+mn-lt"/>
              </a:rPr>
              <a:t> a </a:t>
            </a:r>
            <a:r>
              <a:rPr lang="es-MX" sz="1000" dirty="0" err="1"/>
              <a:t>Distribution</a:t>
            </a:r>
            <a:r>
              <a:rPr lang="es-MX" sz="1000" dirty="0"/>
              <a:t> </a:t>
            </a:r>
            <a:r>
              <a:rPr lang="es-MX" sz="1000" dirty="0" err="1"/>
              <a:t>Wholesalers</a:t>
            </a:r>
            <a:endParaRPr lang="en-US" sz="1000" dirty="0"/>
          </a:p>
          <a:p>
            <a:pPr marL="285750" indent="-285750" algn="l">
              <a:buFont typeface="Arial" panose="020B0604020202020204" pitchFamily="34" charset="0"/>
              <a:buChar char="•"/>
            </a:pPr>
            <a:r>
              <a:rPr lang="en-US" sz="1000" dirty="0" smtClean="0">
                <a:latin typeface="+mn-lt"/>
              </a:rPr>
              <a:t>For This </a:t>
            </a:r>
            <a:r>
              <a:rPr lang="en-US" sz="1000" dirty="0">
                <a:latin typeface="+mn-lt"/>
              </a:rPr>
              <a:t>D</a:t>
            </a:r>
            <a:r>
              <a:rPr lang="en-US" sz="1000" dirty="0" smtClean="0">
                <a:latin typeface="+mn-lt"/>
              </a:rPr>
              <a:t>ata </a:t>
            </a:r>
            <a:r>
              <a:rPr lang="en-US" sz="1000" dirty="0" err="1" smtClean="0">
                <a:latin typeface="+mn-lt"/>
              </a:rPr>
              <a:t>Latam</a:t>
            </a:r>
            <a:r>
              <a:rPr lang="en-US" sz="1000" dirty="0" smtClean="0">
                <a:latin typeface="+mn-lt"/>
              </a:rPr>
              <a:t> Includes Brazil and Argentina</a:t>
            </a:r>
          </a:p>
          <a:p>
            <a:pPr marL="285750" indent="-285750" algn="l">
              <a:buFont typeface="Arial" panose="020B0604020202020204" pitchFamily="34" charset="0"/>
              <a:buChar char="•"/>
            </a:pPr>
            <a:r>
              <a:rPr lang="en-US" sz="1000" dirty="0" smtClean="0">
                <a:latin typeface="+mn-lt"/>
              </a:rPr>
              <a:t>Source: PEMEX and IHS market</a:t>
            </a:r>
            <a:endParaRPr lang="en-US" sz="1000" dirty="0" smtClean="0">
              <a:latin typeface="+mn-lt"/>
            </a:endParaRPr>
          </a:p>
          <a:p>
            <a:pPr lvl="1" fontAlgn="base"/>
            <a:endParaRPr lang="en-US" sz="1000" dirty="0" smtClean="0"/>
          </a:p>
          <a:p>
            <a:pPr marL="742950" lvl="1" indent="-285750">
              <a:buFont typeface="Arial" panose="020B0604020202020204" pitchFamily="34" charset="0"/>
              <a:buChar char="•"/>
            </a:pPr>
            <a:endParaRPr lang="en-US" sz="1987" dirty="0" smtClean="0"/>
          </a:p>
          <a:p>
            <a:pPr marL="285750" indent="-285750" algn="l">
              <a:buFont typeface="Arial" panose="020B0604020202020204" pitchFamily="34" charset="0"/>
              <a:buChar char="•"/>
            </a:pPr>
            <a:endParaRPr lang="en-US" sz="1000" dirty="0" smtClean="0">
              <a:latin typeface="+mn-lt"/>
            </a:endParaRPr>
          </a:p>
        </p:txBody>
      </p:sp>
      <p:graphicFrame>
        <p:nvGraphicFramePr>
          <p:cNvPr id="19" name="Gráfico 18"/>
          <p:cNvGraphicFramePr>
            <a:graphicFrameLocks/>
          </p:cNvGraphicFramePr>
          <p:nvPr>
            <p:extLst>
              <p:ext uri="{D42A27DB-BD31-4B8C-83A1-F6EECF244321}">
                <p14:modId xmlns:p14="http://schemas.microsoft.com/office/powerpoint/2010/main" val="2779553548"/>
              </p:ext>
            </p:extLst>
          </p:nvPr>
        </p:nvGraphicFramePr>
        <p:xfrm>
          <a:off x="-89102" y="1226492"/>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 Box 7"/>
          <p:cNvSpPr txBox="1">
            <a:spLocks noChangeArrowheads="1"/>
          </p:cNvSpPr>
          <p:nvPr/>
        </p:nvSpPr>
        <p:spPr bwMode="auto">
          <a:xfrm>
            <a:off x="4709489" y="4144663"/>
            <a:ext cx="3732382" cy="239571"/>
          </a:xfrm>
          <a:prstGeom prst="rect">
            <a:avLst/>
          </a:prstGeom>
          <a:noFill/>
          <a:ln w="9525" algn="ctr">
            <a:noFill/>
            <a:miter lim="800000"/>
            <a:headEnd type="none" w="sm" len="sm"/>
            <a:tailEnd type="none" w="sm" len="sm"/>
          </a:ln>
        </p:spPr>
        <p:txBody>
          <a:bodyPr lIns="92220" tIns="46110" rIns="92220" bIns="46110">
            <a:spAutoFit/>
          </a:bodyPr>
          <a:lstStyle/>
          <a:p>
            <a:pPr marL="456160" indent="-195087" algn="ctr" defTabSz="915189" eaLnBrk="0" hangingPunct="0">
              <a:lnSpc>
                <a:spcPct val="75000"/>
              </a:lnSpc>
              <a:spcBef>
                <a:spcPct val="50000"/>
              </a:spcBef>
            </a:pPr>
            <a:r>
              <a:rPr lang="es-MX" sz="1265" b="1" u="sng" dirty="0" smtClean="0">
                <a:latin typeface="Arial" charset="0"/>
              </a:rPr>
              <a:t>LATAM NOTES</a:t>
            </a:r>
            <a:endParaRPr lang="en-US" sz="1265" b="1" u="sng" dirty="0">
              <a:latin typeface="Arial" charset="0"/>
            </a:endParaRPr>
          </a:p>
        </p:txBody>
      </p:sp>
      <p:sp>
        <p:nvSpPr>
          <p:cNvPr id="24" name="Text Box 7"/>
          <p:cNvSpPr txBox="1">
            <a:spLocks noChangeArrowheads="1"/>
          </p:cNvSpPr>
          <p:nvPr/>
        </p:nvSpPr>
        <p:spPr bwMode="auto">
          <a:xfrm>
            <a:off x="4766642" y="1155409"/>
            <a:ext cx="3689349" cy="231620"/>
          </a:xfrm>
          <a:prstGeom prst="rect">
            <a:avLst/>
          </a:prstGeom>
          <a:noFill/>
          <a:ln w="9525" algn="ctr">
            <a:noFill/>
            <a:miter lim="800000"/>
            <a:headEnd type="none" w="sm" len="sm"/>
            <a:tailEnd type="none" w="sm" len="sm"/>
          </a:ln>
        </p:spPr>
        <p:txBody>
          <a:bodyPr lIns="92220" tIns="46110" rIns="92220" bIns="46110">
            <a:spAutoFit/>
          </a:bodyPr>
          <a:lstStyle/>
          <a:p>
            <a:pPr marL="457553" indent="-196504" algn="ctr" defTabSz="916540" eaLnBrk="0" hangingPunct="0">
              <a:lnSpc>
                <a:spcPct val="75000"/>
              </a:lnSpc>
              <a:spcBef>
                <a:spcPct val="50000"/>
              </a:spcBef>
              <a:defRPr/>
            </a:pPr>
            <a:r>
              <a:rPr lang="en-US" sz="1200" b="1" u="sng" dirty="0" smtClean="0"/>
              <a:t>TRENDS AND OPPORTUNITIES</a:t>
            </a:r>
            <a:endParaRPr lang="en-US" sz="1200" b="1" u="sng" dirty="0"/>
          </a:p>
        </p:txBody>
      </p:sp>
      <p:sp>
        <p:nvSpPr>
          <p:cNvPr id="2" name="Rectángulo 1"/>
          <p:cNvSpPr/>
          <p:nvPr/>
        </p:nvSpPr>
        <p:spPr>
          <a:xfrm>
            <a:off x="4542580" y="1375632"/>
            <a:ext cx="4572000" cy="2862322"/>
          </a:xfrm>
          <a:prstGeom prst="rect">
            <a:avLst/>
          </a:prstGeom>
        </p:spPr>
        <p:txBody>
          <a:bodyPr>
            <a:spAutoFit/>
          </a:bodyPr>
          <a:lstStyle/>
          <a:p>
            <a:pPr marL="171450" indent="-171450">
              <a:buFont typeface="Arial" panose="020B0604020202020204" pitchFamily="34" charset="0"/>
              <a:buChar char="•"/>
            </a:pPr>
            <a:r>
              <a:rPr lang="en-US" sz="1000" dirty="0"/>
              <a:t>New </a:t>
            </a:r>
            <a:r>
              <a:rPr lang="en-US" sz="1000" dirty="0" smtClean="0"/>
              <a:t>Product Opportunities </a:t>
            </a:r>
            <a:r>
              <a:rPr lang="en-US" sz="1000" dirty="0"/>
              <a:t>in oil </a:t>
            </a:r>
            <a:r>
              <a:rPr lang="en-US" sz="1000" dirty="0" smtClean="0"/>
              <a:t>Field Chemicals Depend </a:t>
            </a:r>
            <a:r>
              <a:rPr lang="en-US" sz="1000" dirty="0"/>
              <a:t>on the </a:t>
            </a:r>
            <a:r>
              <a:rPr lang="en-US" sz="1000" dirty="0" smtClean="0"/>
              <a:t>Global Levels </a:t>
            </a:r>
            <a:r>
              <a:rPr lang="en-US" sz="1000" dirty="0"/>
              <a:t>of oil </a:t>
            </a:r>
            <a:r>
              <a:rPr lang="en-US" sz="1000" dirty="0" smtClean="0"/>
              <a:t>Drilling </a:t>
            </a:r>
            <a:r>
              <a:rPr lang="en-US" sz="1000" dirty="0"/>
              <a:t>and </a:t>
            </a:r>
            <a:r>
              <a:rPr lang="en-US" sz="1000" dirty="0" smtClean="0"/>
              <a:t>Production Activity</a:t>
            </a:r>
            <a:r>
              <a:rPr lang="en-US" sz="1000" dirty="0"/>
              <a:t>. Volatility in the </a:t>
            </a:r>
            <a:r>
              <a:rPr lang="en-US" sz="1000" dirty="0" smtClean="0"/>
              <a:t>Price </a:t>
            </a:r>
            <a:r>
              <a:rPr lang="en-US" sz="1000" dirty="0"/>
              <a:t>of oil </a:t>
            </a:r>
            <a:r>
              <a:rPr lang="en-US" sz="1000" dirty="0" smtClean="0"/>
              <a:t>Makes </a:t>
            </a:r>
            <a:r>
              <a:rPr lang="en-US" sz="1000" dirty="0"/>
              <a:t>it </a:t>
            </a:r>
            <a:r>
              <a:rPr lang="en-US" sz="1000" dirty="0" smtClean="0"/>
              <a:t>Difficult </a:t>
            </a:r>
            <a:r>
              <a:rPr lang="en-US" sz="1000" dirty="0"/>
              <a:t>to </a:t>
            </a:r>
            <a:r>
              <a:rPr lang="en-US" sz="1000" dirty="0" smtClean="0"/>
              <a:t>Forecast </a:t>
            </a:r>
            <a:r>
              <a:rPr lang="en-US" sz="1000" dirty="0"/>
              <a:t>the </a:t>
            </a:r>
            <a:r>
              <a:rPr lang="en-US" sz="1000" dirty="0" smtClean="0"/>
              <a:t>Likely Success </a:t>
            </a:r>
            <a:r>
              <a:rPr lang="en-US" sz="1000" dirty="0"/>
              <a:t>of new </a:t>
            </a:r>
            <a:r>
              <a:rPr lang="en-US" sz="1000" dirty="0" smtClean="0"/>
              <a:t>Products </a:t>
            </a:r>
            <a:r>
              <a:rPr lang="en-US" sz="1000" dirty="0"/>
              <a:t>and </a:t>
            </a:r>
            <a:r>
              <a:rPr lang="en-US" sz="1000" dirty="0" smtClean="0"/>
              <a:t>Technologies </a:t>
            </a:r>
            <a:r>
              <a:rPr lang="en-US" sz="1000" dirty="0"/>
              <a:t>that are </a:t>
            </a:r>
            <a:r>
              <a:rPr lang="en-US" sz="1000" dirty="0" smtClean="0"/>
              <a:t>Often More Costly </a:t>
            </a:r>
            <a:r>
              <a:rPr lang="en-US" sz="1000" dirty="0"/>
              <a:t>than </a:t>
            </a:r>
            <a:r>
              <a:rPr lang="en-US" sz="1000" dirty="0" smtClean="0"/>
              <a:t>Existing Ones</a:t>
            </a:r>
            <a:r>
              <a:rPr lang="en-US" sz="1000" dirty="0"/>
              <a:t>, and </a:t>
            </a:r>
            <a:r>
              <a:rPr lang="en-US" sz="1000" dirty="0" smtClean="0"/>
              <a:t>Represent Realistic Alternatives Only </a:t>
            </a:r>
            <a:r>
              <a:rPr lang="en-US" sz="1000" dirty="0"/>
              <a:t>if oil </a:t>
            </a:r>
            <a:r>
              <a:rPr lang="en-US" sz="1000" dirty="0" smtClean="0"/>
              <a:t>Prices Achieve </a:t>
            </a:r>
            <a:r>
              <a:rPr lang="en-US" sz="1000" dirty="0"/>
              <a:t>and </a:t>
            </a:r>
            <a:r>
              <a:rPr lang="en-US" sz="1000" dirty="0" smtClean="0"/>
              <a:t>Remain </a:t>
            </a:r>
            <a:r>
              <a:rPr lang="en-US" sz="1000" dirty="0"/>
              <a:t>at </a:t>
            </a:r>
            <a:r>
              <a:rPr lang="en-US" sz="1000" dirty="0" smtClean="0"/>
              <a:t>Acceptable </a:t>
            </a:r>
            <a:r>
              <a:rPr lang="en-US" sz="1000" dirty="0"/>
              <a:t>L</a:t>
            </a:r>
            <a:r>
              <a:rPr lang="en-US" sz="1000" dirty="0" smtClean="0"/>
              <a:t>evels</a:t>
            </a:r>
          </a:p>
          <a:p>
            <a:pPr marL="171450" indent="-171450">
              <a:buFont typeface="Arial" panose="020B0604020202020204" pitchFamily="34" charset="0"/>
              <a:buChar char="•"/>
            </a:pPr>
            <a:r>
              <a:rPr lang="en-US" sz="1000" dirty="0"/>
              <a:t>Competitive </a:t>
            </a:r>
            <a:r>
              <a:rPr lang="en-US" sz="1000" dirty="0" smtClean="0"/>
              <a:t>Pricing </a:t>
            </a:r>
            <a:r>
              <a:rPr lang="en-US" sz="1000" dirty="0"/>
              <a:t>of </a:t>
            </a:r>
            <a:r>
              <a:rPr lang="en-US" sz="1000" dirty="0" smtClean="0"/>
              <a:t>Products </a:t>
            </a:r>
            <a:r>
              <a:rPr lang="en-US" sz="1000" dirty="0"/>
              <a:t>and </a:t>
            </a:r>
            <a:r>
              <a:rPr lang="en-US" sz="1000" dirty="0" smtClean="0"/>
              <a:t>Services</a:t>
            </a:r>
            <a:r>
              <a:rPr lang="en-US" sz="1000" dirty="0"/>
              <a:t>, </a:t>
            </a:r>
            <a:r>
              <a:rPr lang="en-US" sz="1000" dirty="0" smtClean="0"/>
              <a:t>Especially </a:t>
            </a:r>
            <a:r>
              <a:rPr lang="en-US" sz="1000" dirty="0"/>
              <a:t>in the </a:t>
            </a:r>
            <a:r>
              <a:rPr lang="en-US" sz="1000" dirty="0" smtClean="0"/>
              <a:t>Less-Technology-</a:t>
            </a:r>
            <a:r>
              <a:rPr lang="en-US" sz="1000" dirty="0"/>
              <a:t>D</a:t>
            </a:r>
            <a:r>
              <a:rPr lang="en-US" sz="1000" dirty="0" smtClean="0"/>
              <a:t>ependent </a:t>
            </a:r>
            <a:r>
              <a:rPr lang="en-US" sz="1000" dirty="0"/>
              <a:t>oil </a:t>
            </a:r>
            <a:r>
              <a:rPr lang="en-US" sz="1000" dirty="0" smtClean="0"/>
              <a:t>Field Production Sector.</a:t>
            </a:r>
          </a:p>
          <a:p>
            <a:pPr marL="171450" indent="-171450">
              <a:buFont typeface="Arial" panose="020B0604020202020204" pitchFamily="34" charset="0"/>
              <a:buChar char="•"/>
            </a:pPr>
            <a:r>
              <a:rPr lang="en-US" sz="1000" dirty="0"/>
              <a:t>An </a:t>
            </a:r>
            <a:r>
              <a:rPr lang="en-US" sz="1000" dirty="0" smtClean="0"/>
              <a:t>Applied </a:t>
            </a:r>
            <a:r>
              <a:rPr lang="en-US" sz="1000" dirty="0"/>
              <a:t>R&amp;D </a:t>
            </a:r>
            <a:r>
              <a:rPr lang="en-US" sz="1000" dirty="0" smtClean="0"/>
              <a:t>Program </a:t>
            </a:r>
            <a:r>
              <a:rPr lang="en-US" sz="1000" dirty="0"/>
              <a:t>to </a:t>
            </a:r>
            <a:r>
              <a:rPr lang="en-US" sz="1000" dirty="0" smtClean="0"/>
              <a:t>Keep Pace With Innovative Technologies </a:t>
            </a:r>
            <a:r>
              <a:rPr lang="en-US" sz="1000" dirty="0"/>
              <a:t>and </a:t>
            </a:r>
            <a:r>
              <a:rPr lang="en-US" sz="1000" dirty="0" smtClean="0"/>
              <a:t>Products </a:t>
            </a:r>
            <a:r>
              <a:rPr lang="en-US" sz="1000" dirty="0"/>
              <a:t>and to </a:t>
            </a:r>
            <a:r>
              <a:rPr lang="en-US" sz="1000" dirty="0" smtClean="0"/>
              <a:t>Ensure Maintenance </a:t>
            </a:r>
            <a:r>
              <a:rPr lang="en-US" sz="1000" dirty="0"/>
              <a:t>of </a:t>
            </a:r>
            <a:r>
              <a:rPr lang="en-US" sz="1000" dirty="0" smtClean="0"/>
              <a:t>Market </a:t>
            </a:r>
            <a:r>
              <a:rPr lang="en-US" sz="1000" dirty="0"/>
              <a:t>S</a:t>
            </a:r>
            <a:r>
              <a:rPr lang="en-US" sz="1000" dirty="0" smtClean="0"/>
              <a:t>hare</a:t>
            </a:r>
          </a:p>
          <a:p>
            <a:pPr marL="171450" indent="-171450">
              <a:buFont typeface="Arial" panose="020B0604020202020204" pitchFamily="34" charset="0"/>
              <a:buChar char="•"/>
            </a:pPr>
            <a:r>
              <a:rPr lang="en-US" sz="1000" dirty="0"/>
              <a:t>Blending </a:t>
            </a:r>
            <a:r>
              <a:rPr lang="en-US" sz="1000" dirty="0" smtClean="0"/>
              <a:t>Facilities Near </a:t>
            </a:r>
            <a:r>
              <a:rPr lang="en-US" sz="1000" dirty="0"/>
              <a:t>all </a:t>
            </a:r>
            <a:r>
              <a:rPr lang="en-US" sz="1000" dirty="0" smtClean="0"/>
              <a:t>Major Markets </a:t>
            </a:r>
            <a:r>
              <a:rPr lang="en-US" sz="1000" dirty="0"/>
              <a:t>to </a:t>
            </a:r>
            <a:r>
              <a:rPr lang="en-US" sz="1000" dirty="0" smtClean="0"/>
              <a:t>Reduce Transportation Costs.</a:t>
            </a:r>
          </a:p>
          <a:p>
            <a:pPr marL="171450" indent="-171450">
              <a:buFont typeface="Arial" panose="020B0604020202020204" pitchFamily="34" charset="0"/>
              <a:buChar char="•"/>
            </a:pPr>
            <a:r>
              <a:rPr lang="en-US" sz="1000" dirty="0"/>
              <a:t>The </a:t>
            </a:r>
            <a:r>
              <a:rPr lang="en-US" sz="1000" dirty="0" smtClean="0"/>
              <a:t>Ability </a:t>
            </a:r>
            <a:r>
              <a:rPr lang="en-US" sz="1000" dirty="0"/>
              <a:t>to </a:t>
            </a:r>
            <a:r>
              <a:rPr lang="en-US" sz="1000" dirty="0" smtClean="0"/>
              <a:t>Source Products From Local Manufacturers </a:t>
            </a:r>
            <a:r>
              <a:rPr lang="en-US" sz="1000" dirty="0"/>
              <a:t>in </a:t>
            </a:r>
            <a:r>
              <a:rPr lang="en-US" sz="1000" dirty="0" smtClean="0"/>
              <a:t>Order </a:t>
            </a:r>
            <a:r>
              <a:rPr lang="en-US" sz="1000" dirty="0"/>
              <a:t>to </a:t>
            </a:r>
            <a:r>
              <a:rPr lang="en-US" sz="1000" dirty="0" smtClean="0"/>
              <a:t>Lower Product Costs.</a:t>
            </a:r>
          </a:p>
          <a:p>
            <a:pPr marL="171450" indent="-171450">
              <a:buFont typeface="Arial" panose="020B0604020202020204" pitchFamily="34" charset="0"/>
              <a:buChar char="•"/>
            </a:pPr>
            <a:r>
              <a:rPr lang="en-US" sz="1000" dirty="0"/>
              <a:t>A </a:t>
            </a:r>
            <a:r>
              <a:rPr lang="en-US" sz="1000" dirty="0" smtClean="0"/>
              <a:t>Willingness </a:t>
            </a:r>
            <a:r>
              <a:rPr lang="en-US" sz="1000" dirty="0"/>
              <a:t>to </a:t>
            </a:r>
            <a:r>
              <a:rPr lang="en-US" sz="1000" dirty="0" smtClean="0"/>
              <a:t>Form Joint </a:t>
            </a:r>
            <a:r>
              <a:rPr lang="en-US" sz="1000" dirty="0"/>
              <a:t>V</a:t>
            </a:r>
            <a:r>
              <a:rPr lang="en-US" sz="1000" dirty="0" smtClean="0"/>
              <a:t>entures With </a:t>
            </a:r>
            <a:r>
              <a:rPr lang="en-US" sz="1000" dirty="0"/>
              <a:t>the </a:t>
            </a:r>
            <a:r>
              <a:rPr lang="en-US" sz="1000" dirty="0" smtClean="0"/>
              <a:t>Government </a:t>
            </a:r>
            <a:r>
              <a:rPr lang="en-US" sz="1000" dirty="0"/>
              <a:t>or </a:t>
            </a:r>
            <a:r>
              <a:rPr lang="en-US" sz="1000" dirty="0" smtClean="0"/>
              <a:t>Local Companies </a:t>
            </a:r>
            <a:r>
              <a:rPr lang="en-US" sz="1000" dirty="0"/>
              <a:t>in </a:t>
            </a:r>
            <a:r>
              <a:rPr lang="en-US" sz="1000" dirty="0" smtClean="0"/>
              <a:t>Some Countries</a:t>
            </a:r>
          </a:p>
          <a:p>
            <a:pPr marL="171450" indent="-171450">
              <a:buFont typeface="Arial" panose="020B0604020202020204" pitchFamily="34" charset="0"/>
              <a:buChar char="•"/>
            </a:pPr>
            <a:r>
              <a:rPr lang="en-US" sz="1000" dirty="0"/>
              <a:t>Environmentally </a:t>
            </a:r>
            <a:r>
              <a:rPr lang="en-US" sz="1000" dirty="0" smtClean="0"/>
              <a:t>Compliant Products</a:t>
            </a:r>
            <a:r>
              <a:rPr lang="en-US" sz="1000" dirty="0"/>
              <a:t>. As </a:t>
            </a:r>
            <a:r>
              <a:rPr lang="en-US" sz="1000" dirty="0" smtClean="0"/>
              <a:t>Environmental Regulations Become More Stringent</a:t>
            </a:r>
            <a:r>
              <a:rPr lang="en-US" sz="1000" dirty="0"/>
              <a:t>, </a:t>
            </a:r>
            <a:r>
              <a:rPr lang="en-US" sz="1000" dirty="0" smtClean="0"/>
              <a:t>There </a:t>
            </a:r>
            <a:r>
              <a:rPr lang="en-US" sz="1000" dirty="0"/>
              <a:t>are </a:t>
            </a:r>
            <a:r>
              <a:rPr lang="en-US" sz="1000" dirty="0" smtClean="0"/>
              <a:t>Opportunities </a:t>
            </a:r>
            <a:r>
              <a:rPr lang="en-US" sz="1000" dirty="0"/>
              <a:t>for </a:t>
            </a:r>
            <a:r>
              <a:rPr lang="en-US" sz="1000" dirty="0" smtClean="0"/>
              <a:t>More Environmentally Friendly Products</a:t>
            </a:r>
            <a:endParaRPr lang="en-US" sz="1000" dirty="0"/>
          </a:p>
        </p:txBody>
      </p:sp>
    </p:spTree>
    <p:extLst>
      <p:ext uri="{BB962C8B-B14F-4D97-AF65-F5344CB8AC3E}">
        <p14:creationId xmlns:p14="http://schemas.microsoft.com/office/powerpoint/2010/main" val="2122321314"/>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1_ppp_glo_world_wide">
  <a:themeElements>
    <a:clrScheme name="">
      <a:dk1>
        <a:srgbClr val="000000"/>
      </a:dk1>
      <a:lt1>
        <a:srgbClr val="B2B2B2"/>
      </a:lt1>
      <a:dk2>
        <a:srgbClr val="000000"/>
      </a:dk2>
      <a:lt2>
        <a:srgbClr val="808080"/>
      </a:lt2>
      <a:accent1>
        <a:srgbClr val="00CC99"/>
      </a:accent1>
      <a:accent2>
        <a:srgbClr val="3333CC"/>
      </a:accent2>
      <a:accent3>
        <a:srgbClr val="D5D5D5"/>
      </a:accent3>
      <a:accent4>
        <a:srgbClr val="000000"/>
      </a:accent4>
      <a:accent5>
        <a:srgbClr val="AAE2CA"/>
      </a:accent5>
      <a:accent6>
        <a:srgbClr val="2D2DB9"/>
      </a:accent6>
      <a:hlink>
        <a:srgbClr val="CCCCFF"/>
      </a:hlink>
      <a:folHlink>
        <a:srgbClr val="B2B2B2"/>
      </a:folHlink>
    </a:clrScheme>
    <a:fontScheme name="1_ppp_glo_world_wid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pp_glo_world_wid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pp_glo_world_wid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pp_glo_world_wid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pp_glo_world_wid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pp_glo_world_wid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pp_glo_world_wid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pp_glo_world_wid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Apex</Template>
  <TotalTime>0</TotalTime>
  <Words>1222</Words>
  <Application>Microsoft Office PowerPoint</Application>
  <PresentationFormat>Presentación en pantalla (4:3)</PresentationFormat>
  <Paragraphs>135</Paragraphs>
  <Slides>8</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Arial Black</vt:lpstr>
      <vt:lpstr>Book Antiqua</vt:lpstr>
      <vt:lpstr>Times New Roman</vt:lpstr>
      <vt:lpstr>1_ppp_glo_world_wide</vt:lpstr>
      <vt:lpstr>Presentación de PowerPoint</vt:lpstr>
      <vt:lpstr>Presentación de PowerPoint</vt:lpstr>
      <vt:lpstr>Oil Field Chemical industrie</vt:lpstr>
      <vt:lpstr>Presentación de PowerPoint</vt:lpstr>
      <vt:lpstr>Presentación de PowerPoint</vt:lpstr>
      <vt:lpstr>Presentación de PowerPoint</vt:lpstr>
      <vt:lpstr>Latam Oil Production Chemicals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2016-12-02T17:34:29Z</dcterms:created>
  <dcterms:modified xsi:type="dcterms:W3CDTF">2019-10-24T18:19:38Z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