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3" r:id="rId2"/>
  </p:sldMasterIdLst>
  <p:notesMasterIdLst>
    <p:notesMasterId r:id="rId13"/>
  </p:notesMasterIdLst>
  <p:handoutMasterIdLst>
    <p:handoutMasterId r:id="rId14"/>
  </p:handoutMasterIdLst>
  <p:sldIdLst>
    <p:sldId id="630" r:id="rId3"/>
    <p:sldId id="791" r:id="rId4"/>
    <p:sldId id="799" r:id="rId5"/>
    <p:sldId id="792" r:id="rId6"/>
    <p:sldId id="793" r:id="rId7"/>
    <p:sldId id="794" r:id="rId8"/>
    <p:sldId id="795" r:id="rId9"/>
    <p:sldId id="796" r:id="rId10"/>
    <p:sldId id="797" r:id="rId11"/>
    <p:sldId id="798" r:id="rId12"/>
  </p:sldIdLst>
  <p:sldSz cx="9144000" cy="6858000" type="screen4x3"/>
  <p:notesSz cx="6950075" cy="923607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007FFE"/>
    <a:srgbClr val="3399FF"/>
    <a:srgbClr val="0000CC"/>
    <a:srgbClr val="009900"/>
    <a:srgbClr val="008000"/>
    <a:srgbClr val="D4F4D0"/>
    <a:srgbClr val="00FF00"/>
    <a:srgbClr val="54B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3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0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>
                <a:effectLst/>
              </a:rPr>
              <a:t>Leading Country Markets by Active Ingredient Market Value (2018)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Hoja1!$B$5:$U$5</c:f>
              <c:strCache>
                <c:ptCount val="20"/>
                <c:pt idx="0">
                  <c:v>Brazil</c:v>
                </c:pt>
                <c:pt idx="1">
                  <c:v>USA</c:v>
                </c:pt>
                <c:pt idx="2">
                  <c:v>China</c:v>
                </c:pt>
                <c:pt idx="3">
                  <c:v>Japan</c:v>
                </c:pt>
                <c:pt idx="4">
                  <c:v>India</c:v>
                </c:pt>
                <c:pt idx="5">
                  <c:v>France</c:v>
                </c:pt>
                <c:pt idx="6">
                  <c:v>Canada</c:v>
                </c:pt>
                <c:pt idx="7">
                  <c:v>Argentina</c:v>
                </c:pt>
                <c:pt idx="8">
                  <c:v>Germany</c:v>
                </c:pt>
                <c:pt idx="9">
                  <c:v>Italy</c:v>
                </c:pt>
                <c:pt idx="10">
                  <c:v>Russia</c:v>
                </c:pt>
                <c:pt idx="11">
                  <c:v>Australia</c:v>
                </c:pt>
                <c:pt idx="12">
                  <c:v>Spain</c:v>
                </c:pt>
                <c:pt idx="13">
                  <c:v>Mexico</c:v>
                </c:pt>
                <c:pt idx="14">
                  <c:v>UK</c:v>
                </c:pt>
                <c:pt idx="15">
                  <c:v>South Korea</c:v>
                </c:pt>
                <c:pt idx="16">
                  <c:v>Poland</c:v>
                </c:pt>
                <c:pt idx="17">
                  <c:v>Vietnam</c:v>
                </c:pt>
                <c:pt idx="18">
                  <c:v>Thailand</c:v>
                </c:pt>
                <c:pt idx="19">
                  <c:v>Ukraine</c:v>
                </c:pt>
              </c:strCache>
            </c:strRef>
          </c:cat>
          <c:val>
            <c:numRef>
              <c:f>Hoja1!$B$7:$U$7</c:f>
              <c:numCache>
                <c:formatCode>_("$"* #,##0.00_);_("$"* \(#,##0.00\);_("$"* "-"??_);_(@_)</c:formatCode>
                <c:ptCount val="20"/>
                <c:pt idx="0">
                  <c:v>10.053000000000001</c:v>
                </c:pt>
                <c:pt idx="1">
                  <c:v>8.8840000000000003</c:v>
                </c:pt>
                <c:pt idx="2">
                  <c:v>6.5170000000000003</c:v>
                </c:pt>
                <c:pt idx="3">
                  <c:v>3.1960000000000002</c:v>
                </c:pt>
                <c:pt idx="4">
                  <c:v>3.004</c:v>
                </c:pt>
                <c:pt idx="5">
                  <c:v>2.145</c:v>
                </c:pt>
                <c:pt idx="6">
                  <c:v>1.96</c:v>
                </c:pt>
                <c:pt idx="7">
                  <c:v>1.794</c:v>
                </c:pt>
                <c:pt idx="8">
                  <c:v>1.671</c:v>
                </c:pt>
                <c:pt idx="9">
                  <c:v>1.228</c:v>
                </c:pt>
                <c:pt idx="10">
                  <c:v>1.0109999999999999</c:v>
                </c:pt>
                <c:pt idx="11">
                  <c:v>0.93300000000000005</c:v>
                </c:pt>
                <c:pt idx="12">
                  <c:v>0.89200000000000002</c:v>
                </c:pt>
                <c:pt idx="13">
                  <c:v>0.77900000000000003</c:v>
                </c:pt>
                <c:pt idx="14">
                  <c:v>0.63</c:v>
                </c:pt>
                <c:pt idx="15">
                  <c:v>0.64500000000000002</c:v>
                </c:pt>
                <c:pt idx="16">
                  <c:v>0.59299999999999997</c:v>
                </c:pt>
                <c:pt idx="17">
                  <c:v>0.59199999999999997</c:v>
                </c:pt>
                <c:pt idx="18">
                  <c:v>0.56000000000000005</c:v>
                </c:pt>
                <c:pt idx="19">
                  <c:v>0.52700000000000002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71432"/>
        <c:axId val="395164768"/>
      </c:barChart>
      <c:catAx>
        <c:axId val="395171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64768"/>
        <c:crosses val="autoZero"/>
        <c:auto val="1"/>
        <c:lblAlgn val="ctr"/>
        <c:lblOffset val="100"/>
        <c:noMultiLvlLbl val="0"/>
      </c:catAx>
      <c:valAx>
        <c:axId val="39516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71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Dominican Republic</a:t>
            </a:r>
            <a:r>
              <a:rPr lang="en-US" baseline="0"/>
              <a:t> </a:t>
            </a:r>
            <a:r>
              <a:rPr lang="en-US"/>
              <a:t>2017 000Ha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gráfica!$B$30:$B$33</c:f>
              <c:strCache>
                <c:ptCount val="4"/>
                <c:pt idx="0">
                  <c:v> Rice</c:v>
                </c:pt>
                <c:pt idx="1">
                  <c:v> Other Fruits And Vegetables</c:v>
                </c:pt>
                <c:pt idx="2">
                  <c:v> Sugarcane</c:v>
                </c:pt>
                <c:pt idx="3">
                  <c:v> Maize</c:v>
                </c:pt>
              </c:strCache>
            </c:strRef>
          </c:cat>
          <c:val>
            <c:numRef>
              <c:f>gráfica!$C$30:$C$33</c:f>
              <c:numCache>
                <c:formatCode>General</c:formatCode>
                <c:ptCount val="4"/>
                <c:pt idx="0">
                  <c:v>425.22</c:v>
                </c:pt>
                <c:pt idx="1">
                  <c:v>94.219999999999985</c:v>
                </c:pt>
                <c:pt idx="2">
                  <c:v>79.95</c:v>
                </c:pt>
                <c:pt idx="3">
                  <c:v>13.4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dominican Republic active ingredients</a:t>
            </a:r>
            <a:r>
              <a:rPr lang="en-US" baseline="0"/>
              <a:t> 2017 (Mton)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gráfica!$AC$2:$AC$26</c:f>
              <c:strCache>
                <c:ptCount val="25"/>
                <c:pt idx="0">
                  <c:v> Glyphosate</c:v>
                </c:pt>
                <c:pt idx="1">
                  <c:v> Mancozeb</c:v>
                </c:pt>
                <c:pt idx="2">
                  <c:v> Butachlor</c:v>
                </c:pt>
                <c:pt idx="3">
                  <c:v> 24-D</c:v>
                </c:pt>
                <c:pt idx="4">
                  <c:v> Propanil</c:v>
                </c:pt>
                <c:pt idx="5">
                  <c:v> Terbutryn</c:v>
                </c:pt>
                <c:pt idx="6">
                  <c:v> Paraquat</c:v>
                </c:pt>
                <c:pt idx="7">
                  <c:v> Lambda-Cyhalothrin</c:v>
                </c:pt>
                <c:pt idx="8">
                  <c:v> Diuron</c:v>
                </c:pt>
                <c:pt idx="9">
                  <c:v> Chlorpyrifos</c:v>
                </c:pt>
                <c:pt idx="10">
                  <c:v> Carbendazim</c:v>
                </c:pt>
                <c:pt idx="11">
                  <c:v> Ametryn</c:v>
                </c:pt>
                <c:pt idx="12">
                  <c:v> Quinclorac</c:v>
                </c:pt>
                <c:pt idx="13">
                  <c:v> Isoprothiolane</c:v>
                </c:pt>
                <c:pt idx="14">
                  <c:v> Atrazine</c:v>
                </c:pt>
                <c:pt idx="15">
                  <c:v> Profenophos</c:v>
                </c:pt>
                <c:pt idx="16">
                  <c:v> Cypermethrin</c:v>
                </c:pt>
                <c:pt idx="17">
                  <c:v> Chlorothalonil</c:v>
                </c:pt>
                <c:pt idx="18">
                  <c:v> Pretilachlor</c:v>
                </c:pt>
                <c:pt idx="19">
                  <c:v> Penoxsulam</c:v>
                </c:pt>
                <c:pt idx="20">
                  <c:v> Hexazinone</c:v>
                </c:pt>
                <c:pt idx="21">
                  <c:v> Bentazone</c:v>
                </c:pt>
                <c:pt idx="22">
                  <c:v> Cyhalofop-Butyl</c:v>
                </c:pt>
                <c:pt idx="23">
                  <c:v> Glufosinate</c:v>
                </c:pt>
                <c:pt idx="24">
                  <c:v>others</c:v>
                </c:pt>
              </c:strCache>
            </c:strRef>
          </c:cat>
          <c:val>
            <c:numRef>
              <c:f>gráfica!$AD$2:$AD$26</c:f>
              <c:numCache>
                <c:formatCode>0</c:formatCode>
                <c:ptCount val="25"/>
                <c:pt idx="0">
                  <c:v>162.54</c:v>
                </c:pt>
                <c:pt idx="1">
                  <c:v>104.64</c:v>
                </c:pt>
                <c:pt idx="2">
                  <c:v>62.7</c:v>
                </c:pt>
                <c:pt idx="3">
                  <c:v>56.15</c:v>
                </c:pt>
                <c:pt idx="4">
                  <c:v>48.38</c:v>
                </c:pt>
                <c:pt idx="5">
                  <c:v>48</c:v>
                </c:pt>
                <c:pt idx="6">
                  <c:v>35.700000000000003</c:v>
                </c:pt>
                <c:pt idx="7">
                  <c:v>28.95</c:v>
                </c:pt>
                <c:pt idx="8">
                  <c:v>24</c:v>
                </c:pt>
                <c:pt idx="9">
                  <c:v>23.04</c:v>
                </c:pt>
                <c:pt idx="10">
                  <c:v>22.4</c:v>
                </c:pt>
                <c:pt idx="11">
                  <c:v>18.38</c:v>
                </c:pt>
                <c:pt idx="12">
                  <c:v>16.05</c:v>
                </c:pt>
                <c:pt idx="13">
                  <c:v>16</c:v>
                </c:pt>
                <c:pt idx="14">
                  <c:v>15.84</c:v>
                </c:pt>
                <c:pt idx="15">
                  <c:v>12.5</c:v>
                </c:pt>
                <c:pt idx="16">
                  <c:v>10.5</c:v>
                </c:pt>
                <c:pt idx="17">
                  <c:v>9.94</c:v>
                </c:pt>
                <c:pt idx="18">
                  <c:v>9.8699999999999992</c:v>
                </c:pt>
                <c:pt idx="19">
                  <c:v>8.9600000000000009</c:v>
                </c:pt>
                <c:pt idx="20">
                  <c:v>8.66</c:v>
                </c:pt>
                <c:pt idx="21">
                  <c:v>7.75</c:v>
                </c:pt>
                <c:pt idx="22">
                  <c:v>7.07</c:v>
                </c:pt>
                <c:pt idx="23">
                  <c:v>6.6</c:v>
                </c:pt>
                <c:pt idx="24">
                  <c:v>72.06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72049492743502"/>
          <c:y val="0.184386165088711"/>
          <c:w val="0.31993825284043181"/>
          <c:h val="0.799763088902631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 salvador 2017 000Ha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gráfica!$B$36:$B$38</c:f>
              <c:strCache>
                <c:ptCount val="3"/>
                <c:pt idx="0">
                  <c:v> Maize</c:v>
                </c:pt>
                <c:pt idx="1">
                  <c:v> Other Crops</c:v>
                </c:pt>
                <c:pt idx="2">
                  <c:v> Sugarcane</c:v>
                </c:pt>
              </c:strCache>
            </c:strRef>
          </c:cat>
          <c:val>
            <c:numRef>
              <c:f>gráfica!$C$36:$C$38</c:f>
              <c:numCache>
                <c:formatCode>General</c:formatCode>
                <c:ptCount val="3"/>
                <c:pt idx="0">
                  <c:v>342.79999999999995</c:v>
                </c:pt>
                <c:pt idx="1">
                  <c:v>186.71999999999997</c:v>
                </c:pt>
                <c:pt idx="2">
                  <c:v>113.49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 salvador 2017 Mton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gráfica!$AM$2:$AM$16</c:f>
              <c:strCache>
                <c:ptCount val="15"/>
                <c:pt idx="0">
                  <c:v> Paraquat</c:v>
                </c:pt>
                <c:pt idx="1">
                  <c:v> Glyphosate</c:v>
                </c:pt>
                <c:pt idx="2">
                  <c:v> Atrazine</c:v>
                </c:pt>
                <c:pt idx="3">
                  <c:v> 24-D</c:v>
                </c:pt>
                <c:pt idx="4">
                  <c:v> Diuron</c:v>
                </c:pt>
                <c:pt idx="5">
                  <c:v> Ametryn</c:v>
                </c:pt>
                <c:pt idx="6">
                  <c:v> Copper</c:v>
                </c:pt>
                <c:pt idx="7">
                  <c:v> Chlorpyrifos</c:v>
                </c:pt>
                <c:pt idx="8">
                  <c:v> Nicosulfuron</c:v>
                </c:pt>
                <c:pt idx="9">
                  <c:v> Terbutryn</c:v>
                </c:pt>
                <c:pt idx="10">
                  <c:v> Terbufos</c:v>
                </c:pt>
                <c:pt idx="11">
                  <c:v> Endosulfan</c:v>
                </c:pt>
                <c:pt idx="12">
                  <c:v> Malathion</c:v>
                </c:pt>
                <c:pt idx="13">
                  <c:v> Profenophos</c:v>
                </c:pt>
                <c:pt idx="14">
                  <c:v>others</c:v>
                </c:pt>
              </c:strCache>
            </c:strRef>
          </c:cat>
          <c:val>
            <c:numRef>
              <c:f>gráfica!$AN$2:$AN$16</c:f>
              <c:numCache>
                <c:formatCode>0</c:formatCode>
                <c:ptCount val="15"/>
                <c:pt idx="0">
                  <c:v>268.67</c:v>
                </c:pt>
                <c:pt idx="1">
                  <c:v>206.95000000000002</c:v>
                </c:pt>
                <c:pt idx="2">
                  <c:v>143.75</c:v>
                </c:pt>
                <c:pt idx="3">
                  <c:v>127.80000000000001</c:v>
                </c:pt>
                <c:pt idx="4">
                  <c:v>111.6</c:v>
                </c:pt>
                <c:pt idx="5">
                  <c:v>59.5</c:v>
                </c:pt>
                <c:pt idx="6">
                  <c:v>43.2</c:v>
                </c:pt>
                <c:pt idx="7">
                  <c:v>17.810000000000002</c:v>
                </c:pt>
                <c:pt idx="8">
                  <c:v>16</c:v>
                </c:pt>
                <c:pt idx="9">
                  <c:v>11.48</c:v>
                </c:pt>
                <c:pt idx="10">
                  <c:v>10.870000000000001</c:v>
                </c:pt>
                <c:pt idx="11">
                  <c:v>8.35</c:v>
                </c:pt>
                <c:pt idx="12">
                  <c:v>8.2100000000000009</c:v>
                </c:pt>
                <c:pt idx="13">
                  <c:v>6.0400000000000009</c:v>
                </c:pt>
                <c:pt idx="1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49756490568296"/>
          <c:y val="0.16468304202663586"/>
          <c:w val="0.25816910084963918"/>
          <c:h val="0.79327958780287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Honduras2017 000Ha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gráfica!$B$48:$B$52</c:f>
              <c:strCache>
                <c:ptCount val="5"/>
                <c:pt idx="0">
                  <c:v> Other Fruits And Vegetables</c:v>
                </c:pt>
                <c:pt idx="1">
                  <c:v> Other Crops</c:v>
                </c:pt>
                <c:pt idx="2">
                  <c:v> Maize</c:v>
                </c:pt>
                <c:pt idx="3">
                  <c:v> Sugarcane</c:v>
                </c:pt>
                <c:pt idx="4">
                  <c:v> Rice</c:v>
                </c:pt>
              </c:strCache>
            </c:strRef>
          </c:cat>
          <c:val>
            <c:numRef>
              <c:f>gráfica!$C$48:$C$52</c:f>
              <c:numCache>
                <c:formatCode>General</c:formatCode>
                <c:ptCount val="5"/>
                <c:pt idx="0">
                  <c:v>551.9100000000002</c:v>
                </c:pt>
                <c:pt idx="1">
                  <c:v>519.62</c:v>
                </c:pt>
                <c:pt idx="2">
                  <c:v>304.68</c:v>
                </c:pt>
                <c:pt idx="3">
                  <c:v>126.82</c:v>
                </c:pt>
                <c:pt idx="4">
                  <c:v>10.730000000000002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Honduras 2017 (Mton)</a:t>
            </a:r>
          </a:p>
        </c:rich>
      </c:tx>
      <c:layout>
        <c:manualLayout>
          <c:xMode val="edge"/>
          <c:yMode val="edge"/>
          <c:x val="0.3513471128608923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gráfica!$BE$2:$BE$20</c:f>
              <c:strCache>
                <c:ptCount val="19"/>
                <c:pt idx="0">
                  <c:v> Glyphosate</c:v>
                </c:pt>
                <c:pt idx="1">
                  <c:v> Mineral-oil</c:v>
                </c:pt>
                <c:pt idx="2">
                  <c:v> Mancozeb</c:v>
                </c:pt>
                <c:pt idx="3">
                  <c:v> Paraquat</c:v>
                </c:pt>
                <c:pt idx="4">
                  <c:v> 24-D</c:v>
                </c:pt>
                <c:pt idx="5">
                  <c:v> Diuron</c:v>
                </c:pt>
                <c:pt idx="6">
                  <c:v> Atrazine</c:v>
                </c:pt>
                <c:pt idx="7">
                  <c:v> MSMA</c:v>
                </c:pt>
                <c:pt idx="8">
                  <c:v> Fenpropimorph</c:v>
                </c:pt>
                <c:pt idx="9">
                  <c:v> Chlorpyrifos</c:v>
                </c:pt>
                <c:pt idx="10">
                  <c:v> Pendimethalin</c:v>
                </c:pt>
                <c:pt idx="11">
                  <c:v> Cypermethrin</c:v>
                </c:pt>
                <c:pt idx="12">
                  <c:v> Terbufos</c:v>
                </c:pt>
                <c:pt idx="13">
                  <c:v> Ametryn</c:v>
                </c:pt>
                <c:pt idx="14">
                  <c:v> Oxamyl</c:v>
                </c:pt>
                <c:pt idx="15">
                  <c:v> Fenpropidin</c:v>
                </c:pt>
                <c:pt idx="16">
                  <c:v> Chlorothalonil</c:v>
                </c:pt>
                <c:pt idx="17">
                  <c:v> Ethoprophos</c:v>
                </c:pt>
                <c:pt idx="18">
                  <c:v>others</c:v>
                </c:pt>
              </c:strCache>
            </c:strRef>
          </c:cat>
          <c:val>
            <c:numRef>
              <c:f>gráfica!$BF$2:$BF$20</c:f>
              <c:numCache>
                <c:formatCode>0</c:formatCode>
                <c:ptCount val="19"/>
                <c:pt idx="0">
                  <c:v>685.5</c:v>
                </c:pt>
                <c:pt idx="1">
                  <c:v>648</c:v>
                </c:pt>
                <c:pt idx="2">
                  <c:v>447.74</c:v>
                </c:pt>
                <c:pt idx="3">
                  <c:v>397.17</c:v>
                </c:pt>
                <c:pt idx="4">
                  <c:v>276.38</c:v>
                </c:pt>
                <c:pt idx="5">
                  <c:v>52.96</c:v>
                </c:pt>
                <c:pt idx="6">
                  <c:v>30.37</c:v>
                </c:pt>
                <c:pt idx="7">
                  <c:v>30.24</c:v>
                </c:pt>
                <c:pt idx="8">
                  <c:v>29.04</c:v>
                </c:pt>
                <c:pt idx="9">
                  <c:v>27.410000000000004</c:v>
                </c:pt>
                <c:pt idx="10">
                  <c:v>17.96</c:v>
                </c:pt>
                <c:pt idx="11">
                  <c:v>17.619999999999997</c:v>
                </c:pt>
                <c:pt idx="12">
                  <c:v>17.28</c:v>
                </c:pt>
                <c:pt idx="13">
                  <c:v>16.64</c:v>
                </c:pt>
                <c:pt idx="14">
                  <c:v>16.47</c:v>
                </c:pt>
                <c:pt idx="15">
                  <c:v>16</c:v>
                </c:pt>
                <c:pt idx="16">
                  <c:v>15.58</c:v>
                </c:pt>
                <c:pt idx="17">
                  <c:v>14.95</c:v>
                </c:pt>
                <c:pt idx="18">
                  <c:v>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723021156416134"/>
          <c:y val="0.15481259370314843"/>
          <c:w val="0.27446165299404157"/>
          <c:h val="0.8032758620689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Panama 2017 (Mton)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gráfica!$BN$2:$BN$18</c:f>
              <c:strCache>
                <c:ptCount val="17"/>
                <c:pt idx="0">
                  <c:v> Mancozeb</c:v>
                </c:pt>
                <c:pt idx="1">
                  <c:v> Glyphosate</c:v>
                </c:pt>
                <c:pt idx="2">
                  <c:v> Propanil</c:v>
                </c:pt>
                <c:pt idx="3">
                  <c:v> 24-D</c:v>
                </c:pt>
                <c:pt idx="4">
                  <c:v> Diuron</c:v>
                </c:pt>
                <c:pt idx="5">
                  <c:v> Chlorothalonil</c:v>
                </c:pt>
                <c:pt idx="6">
                  <c:v> Atrazine</c:v>
                </c:pt>
                <c:pt idx="7">
                  <c:v> Ametryn</c:v>
                </c:pt>
                <c:pt idx="8">
                  <c:v> Paraquat</c:v>
                </c:pt>
                <c:pt idx="9">
                  <c:v> Pendimethalin</c:v>
                </c:pt>
                <c:pt idx="10">
                  <c:v> MSMA</c:v>
                </c:pt>
                <c:pt idx="11">
                  <c:v> Isoprothiolane</c:v>
                </c:pt>
                <c:pt idx="12">
                  <c:v> Clomazone</c:v>
                </c:pt>
                <c:pt idx="13">
                  <c:v> Cypermethrin</c:v>
                </c:pt>
                <c:pt idx="14">
                  <c:v> Oxadiazon</c:v>
                </c:pt>
                <c:pt idx="15">
                  <c:v> Carbendazim</c:v>
                </c:pt>
                <c:pt idx="16">
                  <c:v>others</c:v>
                </c:pt>
              </c:strCache>
            </c:strRef>
          </c:cat>
          <c:val>
            <c:numRef>
              <c:f>gráfica!$BO$2:$BO$18</c:f>
              <c:numCache>
                <c:formatCode>0</c:formatCode>
                <c:ptCount val="17"/>
                <c:pt idx="0">
                  <c:v>173.47</c:v>
                </c:pt>
                <c:pt idx="1">
                  <c:v>155.31</c:v>
                </c:pt>
                <c:pt idx="2">
                  <c:v>80.64</c:v>
                </c:pt>
                <c:pt idx="3">
                  <c:v>73.17</c:v>
                </c:pt>
                <c:pt idx="4">
                  <c:v>62.88</c:v>
                </c:pt>
                <c:pt idx="5">
                  <c:v>48.32</c:v>
                </c:pt>
                <c:pt idx="6">
                  <c:v>45</c:v>
                </c:pt>
                <c:pt idx="7">
                  <c:v>36.840000000000003</c:v>
                </c:pt>
                <c:pt idx="8">
                  <c:v>36.520000000000003</c:v>
                </c:pt>
                <c:pt idx="9">
                  <c:v>33.58</c:v>
                </c:pt>
                <c:pt idx="10">
                  <c:v>27</c:v>
                </c:pt>
                <c:pt idx="11">
                  <c:v>26.56</c:v>
                </c:pt>
                <c:pt idx="12">
                  <c:v>13.67</c:v>
                </c:pt>
                <c:pt idx="13">
                  <c:v>12.559999999999999</c:v>
                </c:pt>
                <c:pt idx="14">
                  <c:v>12.45</c:v>
                </c:pt>
                <c:pt idx="15">
                  <c:v>11.68</c:v>
                </c:pt>
                <c:pt idx="16">
                  <c:v>115.63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81690297647675"/>
          <c:y val="0.19981005619765882"/>
          <c:w val="0.23084976277884545"/>
          <c:h val="0.724908081706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Panana 2017 000Ha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gráfica!$B$55:$B$58</c:f>
              <c:strCache>
                <c:ptCount val="4"/>
                <c:pt idx="0">
                  <c:v> Rice</c:v>
                </c:pt>
                <c:pt idx="1">
                  <c:v> Other Fruits And Vegetables</c:v>
                </c:pt>
                <c:pt idx="2">
                  <c:v> Sugarcane</c:v>
                </c:pt>
                <c:pt idx="3">
                  <c:v> Maize</c:v>
                </c:pt>
              </c:strCache>
            </c:strRef>
          </c:cat>
          <c:val>
            <c:numRef>
              <c:f>gráfica!$C$55:$C$58</c:f>
              <c:numCache>
                <c:formatCode>General</c:formatCode>
                <c:ptCount val="4"/>
                <c:pt idx="0">
                  <c:v>292.89999999999992</c:v>
                </c:pt>
                <c:pt idx="1">
                  <c:v>118.49</c:v>
                </c:pt>
                <c:pt idx="2">
                  <c:v>72.66</c:v>
                </c:pt>
                <c:pt idx="3">
                  <c:v>66.949999999999989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Leading Active Ingredients by Market Value (2018 Millions USD)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Hoja2!$B$5:$U$5</c:f>
              <c:strCache>
                <c:ptCount val="20"/>
                <c:pt idx="0">
                  <c:v>Glyphosate</c:v>
                </c:pt>
                <c:pt idx="1">
                  <c:v>Chlorantraniliprole</c:v>
                </c:pt>
                <c:pt idx="2">
                  <c:v>Azoxystrobin</c:v>
                </c:pt>
                <c:pt idx="3">
                  <c:v>Thiamethoxam</c:v>
                </c:pt>
                <c:pt idx="4">
                  <c:v>Mancozeb</c:v>
                </c:pt>
                <c:pt idx="5">
                  <c:v>Pyraclostrobin</c:v>
                </c:pt>
                <c:pt idx="6">
                  <c:v>Imidacloprid</c:v>
                </c:pt>
                <c:pt idx="7">
                  <c:v>Glufosinate</c:v>
                </c:pt>
                <c:pt idx="8">
                  <c:v>Trifloxystrobin</c:v>
                </c:pt>
                <c:pt idx="9">
                  <c:v>Prothioconazole</c:v>
                </c:pt>
                <c:pt idx="10">
                  <c:v>Mesotrione</c:v>
                </c:pt>
                <c:pt idx="11">
                  <c:v>2,4-D</c:v>
                </c:pt>
                <c:pt idx="12">
                  <c:v>Atrazine</c:v>
                </c:pt>
                <c:pt idx="13">
                  <c:v>Metolachlor</c:v>
                </c:pt>
                <c:pt idx="14">
                  <c:v>Chlorpyrifos</c:v>
                </c:pt>
                <c:pt idx="15">
                  <c:v>Lambda-cyhalothrin</c:v>
                </c:pt>
                <c:pt idx="16">
                  <c:v>Tebuconazole</c:v>
                </c:pt>
                <c:pt idx="17">
                  <c:v>Paraquat</c:v>
                </c:pt>
                <c:pt idx="18">
                  <c:v>Abamectin</c:v>
                </c:pt>
                <c:pt idx="19">
                  <c:v>Epoxiconazole</c:v>
                </c:pt>
              </c:strCache>
            </c:strRef>
          </c:cat>
          <c:val>
            <c:numRef>
              <c:f>Hoja2!$B$7:$U$7</c:f>
              <c:numCache>
                <c:formatCode>_("$"* #,##0.00_);_("$"* \(#,##0.00\);_("$"* "-"??_);_(@_)</c:formatCode>
                <c:ptCount val="20"/>
                <c:pt idx="0">
                  <c:v>5.3250000000000002</c:v>
                </c:pt>
                <c:pt idx="1">
                  <c:v>1.59</c:v>
                </c:pt>
                <c:pt idx="2">
                  <c:v>1.42</c:v>
                </c:pt>
                <c:pt idx="3">
                  <c:v>1.05</c:v>
                </c:pt>
                <c:pt idx="4">
                  <c:v>1.028</c:v>
                </c:pt>
                <c:pt idx="5">
                  <c:v>0.97499999999999998</c:v>
                </c:pt>
                <c:pt idx="6">
                  <c:v>0.93500000000000005</c:v>
                </c:pt>
                <c:pt idx="7">
                  <c:v>0.91600000000000004</c:v>
                </c:pt>
                <c:pt idx="8">
                  <c:v>0.81</c:v>
                </c:pt>
                <c:pt idx="9">
                  <c:v>0.78500000000000003</c:v>
                </c:pt>
                <c:pt idx="10">
                  <c:v>0.78</c:v>
                </c:pt>
                <c:pt idx="11">
                  <c:v>0.748</c:v>
                </c:pt>
                <c:pt idx="12">
                  <c:v>0.65500000000000003</c:v>
                </c:pt>
                <c:pt idx="13">
                  <c:v>0.64500000000000002</c:v>
                </c:pt>
                <c:pt idx="14">
                  <c:v>0.625</c:v>
                </c:pt>
                <c:pt idx="15">
                  <c:v>0.60799999999999998</c:v>
                </c:pt>
                <c:pt idx="16">
                  <c:v>0.60499999999999998</c:v>
                </c:pt>
                <c:pt idx="17">
                  <c:v>0.58499999999999996</c:v>
                </c:pt>
                <c:pt idx="18">
                  <c:v>0.55000000000000004</c:v>
                </c:pt>
                <c:pt idx="19">
                  <c:v>0.52600000000000002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33108109590457"/>
          <c:y val="0.14672936362309144"/>
          <c:w val="0.30501066883948563"/>
          <c:h val="0.85327063637690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Sales agrochemicals (millions 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compañías!$B$3:$B$8</c:f>
              <c:strCache>
                <c:ptCount val="6"/>
                <c:pt idx="0">
                  <c:v>Bayer</c:v>
                </c:pt>
                <c:pt idx="1">
                  <c:v>Syngenta</c:v>
                </c:pt>
                <c:pt idx="2">
                  <c:v>BASF</c:v>
                </c:pt>
                <c:pt idx="3">
                  <c:v>Corteva Agriscience</c:v>
                </c:pt>
                <c:pt idx="4">
                  <c:v>Nufarm*</c:v>
                </c:pt>
                <c:pt idx="5">
                  <c:v>UPL</c:v>
                </c:pt>
              </c:strCache>
            </c:strRef>
          </c:cat>
          <c:val>
            <c:numRef>
              <c:f>compañías!$C$3:$C$8</c:f>
              <c:numCache>
                <c:formatCode>_("$"* #,##0.00_);_("$"* \(#,##0.00\);_("$"* "-"??_);_(@_)</c:formatCode>
                <c:ptCount val="6"/>
                <c:pt idx="0">
                  <c:v>11.702999999999999</c:v>
                </c:pt>
                <c:pt idx="1">
                  <c:v>10.413</c:v>
                </c:pt>
                <c:pt idx="2">
                  <c:v>7.048</c:v>
                </c:pt>
                <c:pt idx="3">
                  <c:v>6.4450000000000003</c:v>
                </c:pt>
                <c:pt idx="4">
                  <c:v>2.44</c:v>
                </c:pt>
                <c:pt idx="5">
                  <c:v>2.3940000000000001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México 2018 000 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gráfica!$B$4:$B$7</c:f>
              <c:strCache>
                <c:ptCount val="4"/>
                <c:pt idx="0">
                  <c:v> Maize</c:v>
                </c:pt>
                <c:pt idx="1">
                  <c:v> Cereals</c:v>
                </c:pt>
                <c:pt idx="2">
                  <c:v> Sugarcane</c:v>
                </c:pt>
                <c:pt idx="3">
                  <c:v> Potato</c:v>
                </c:pt>
              </c:strCache>
            </c:strRef>
          </c:cat>
          <c:val>
            <c:numRef>
              <c:f>gráfica!$C$4:$C$7</c:f>
              <c:numCache>
                <c:formatCode>0</c:formatCode>
                <c:ptCount val="4"/>
                <c:pt idx="0">
                  <c:v>7141.0499999999993</c:v>
                </c:pt>
                <c:pt idx="1">
                  <c:v>1217.6400000000001</c:v>
                </c:pt>
                <c:pt idx="2">
                  <c:v>1187.47</c:v>
                </c:pt>
                <c:pt idx="3">
                  <c:v>574.84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Mexico 2018 (Mton)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768658890716833"/>
          <c:y val="0.16514191002770229"/>
          <c:w val="0.24475823168880004"/>
          <c:h val="0.7663668600647202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gráfica!$BW$2:$BW$35</c:f>
              <c:strCache>
                <c:ptCount val="34"/>
                <c:pt idx="0">
                  <c:v> Atrazine</c:v>
                </c:pt>
                <c:pt idx="1">
                  <c:v> Glyphosate</c:v>
                </c:pt>
                <c:pt idx="2">
                  <c:v> Ametryn</c:v>
                </c:pt>
                <c:pt idx="3">
                  <c:v> Diuron</c:v>
                </c:pt>
                <c:pt idx="4">
                  <c:v> Chlorpyrifos</c:v>
                </c:pt>
                <c:pt idx="5">
                  <c:v> Paraquat</c:v>
                </c:pt>
                <c:pt idx="6">
                  <c:v> s-metolachlor</c:v>
                </c:pt>
                <c:pt idx="7">
                  <c:v> Mancozeb</c:v>
                </c:pt>
                <c:pt idx="8">
                  <c:v> 24-D-amine</c:v>
                </c:pt>
                <c:pt idx="9">
                  <c:v> Acetochlor</c:v>
                </c:pt>
                <c:pt idx="10">
                  <c:v> 24-D</c:v>
                </c:pt>
                <c:pt idx="11">
                  <c:v> Carbofuran</c:v>
                </c:pt>
                <c:pt idx="12">
                  <c:v> Chlorothalonil</c:v>
                </c:pt>
                <c:pt idx="13">
                  <c:v> Carbaryl</c:v>
                </c:pt>
                <c:pt idx="14">
                  <c:v> Malathion</c:v>
                </c:pt>
                <c:pt idx="15">
                  <c:v> Propamocarb</c:v>
                </c:pt>
                <c:pt idx="16">
                  <c:v> Dimethenamid</c:v>
                </c:pt>
                <c:pt idx="17">
                  <c:v> Dicamba</c:v>
                </c:pt>
                <c:pt idx="18">
                  <c:v> Propineb</c:v>
                </c:pt>
                <c:pt idx="19">
                  <c:v> Cypermethrin</c:v>
                </c:pt>
                <c:pt idx="20">
                  <c:v> Metiram</c:v>
                </c:pt>
                <c:pt idx="21">
                  <c:v> Terbufos</c:v>
                </c:pt>
                <c:pt idx="22">
                  <c:v> Glufosinate</c:v>
                </c:pt>
                <c:pt idx="23">
                  <c:v> Thiabendazole</c:v>
                </c:pt>
                <c:pt idx="24">
                  <c:v> Clomazone</c:v>
                </c:pt>
                <c:pt idx="25">
                  <c:v> Terbutryn</c:v>
                </c:pt>
                <c:pt idx="26">
                  <c:v> Propisochlor</c:v>
                </c:pt>
                <c:pt idx="27">
                  <c:v> Fipronil</c:v>
                </c:pt>
                <c:pt idx="28">
                  <c:v> 24-D-ester</c:v>
                </c:pt>
                <c:pt idx="29">
                  <c:v> Gentamycin</c:v>
                </c:pt>
                <c:pt idx="30">
                  <c:v> Dimethoate</c:v>
                </c:pt>
                <c:pt idx="31">
                  <c:v> Imidacloprid</c:v>
                </c:pt>
                <c:pt idx="32">
                  <c:v> Copper-oxychloride</c:v>
                </c:pt>
                <c:pt idx="33">
                  <c:v>others</c:v>
                </c:pt>
              </c:strCache>
            </c:strRef>
          </c:cat>
          <c:val>
            <c:numRef>
              <c:f>gráfica!$BX$2:$BX$35</c:f>
              <c:numCache>
                <c:formatCode>0</c:formatCode>
                <c:ptCount val="34"/>
                <c:pt idx="0">
                  <c:v>904.78</c:v>
                </c:pt>
                <c:pt idx="1">
                  <c:v>418.34000000000003</c:v>
                </c:pt>
                <c:pt idx="2">
                  <c:v>242.15</c:v>
                </c:pt>
                <c:pt idx="3">
                  <c:v>221.26</c:v>
                </c:pt>
                <c:pt idx="4">
                  <c:v>192.41</c:v>
                </c:pt>
                <c:pt idx="5">
                  <c:v>174.20000000000002</c:v>
                </c:pt>
                <c:pt idx="6">
                  <c:v>148.49</c:v>
                </c:pt>
                <c:pt idx="7">
                  <c:v>147.96</c:v>
                </c:pt>
                <c:pt idx="8">
                  <c:v>126.6</c:v>
                </c:pt>
                <c:pt idx="9">
                  <c:v>116.78</c:v>
                </c:pt>
                <c:pt idx="10">
                  <c:v>94.35</c:v>
                </c:pt>
                <c:pt idx="11">
                  <c:v>80.300000000000011</c:v>
                </c:pt>
                <c:pt idx="12">
                  <c:v>60.15</c:v>
                </c:pt>
                <c:pt idx="13">
                  <c:v>53.6</c:v>
                </c:pt>
                <c:pt idx="14">
                  <c:v>53.33</c:v>
                </c:pt>
                <c:pt idx="15">
                  <c:v>45.03</c:v>
                </c:pt>
                <c:pt idx="16">
                  <c:v>39.6</c:v>
                </c:pt>
                <c:pt idx="17">
                  <c:v>38.129999999999995</c:v>
                </c:pt>
                <c:pt idx="18">
                  <c:v>29.4</c:v>
                </c:pt>
                <c:pt idx="19">
                  <c:v>27.4</c:v>
                </c:pt>
                <c:pt idx="20">
                  <c:v>25.3</c:v>
                </c:pt>
                <c:pt idx="21">
                  <c:v>22.05</c:v>
                </c:pt>
                <c:pt idx="22">
                  <c:v>21.700000000000003</c:v>
                </c:pt>
                <c:pt idx="23">
                  <c:v>21.6</c:v>
                </c:pt>
                <c:pt idx="24">
                  <c:v>19.2</c:v>
                </c:pt>
                <c:pt idx="25">
                  <c:v>18.75</c:v>
                </c:pt>
                <c:pt idx="26">
                  <c:v>18.45</c:v>
                </c:pt>
                <c:pt idx="27">
                  <c:v>16.309999999999999</c:v>
                </c:pt>
                <c:pt idx="28">
                  <c:v>15.77</c:v>
                </c:pt>
                <c:pt idx="29">
                  <c:v>15.2</c:v>
                </c:pt>
                <c:pt idx="30">
                  <c:v>14</c:v>
                </c:pt>
                <c:pt idx="31">
                  <c:v>12.57</c:v>
                </c:pt>
                <c:pt idx="32">
                  <c:v>12.5</c:v>
                </c:pt>
                <c:pt idx="33">
                  <c:v>310.06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44763733124883"/>
          <c:y val="0.18790628835935727"/>
          <c:w val="0.27916817406015665"/>
          <c:h val="0.80834437784244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Guatemala 2018 (Mton)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gráfica!$AV$2:$AV$15</c:f>
              <c:strCache>
                <c:ptCount val="14"/>
                <c:pt idx="0">
                  <c:v> 24-D</c:v>
                </c:pt>
                <c:pt idx="1">
                  <c:v> Paraquat</c:v>
                </c:pt>
                <c:pt idx="2">
                  <c:v> Glyphosate</c:v>
                </c:pt>
                <c:pt idx="3">
                  <c:v> 24-D-amine</c:v>
                </c:pt>
                <c:pt idx="4">
                  <c:v> Terbutryn</c:v>
                </c:pt>
                <c:pt idx="5">
                  <c:v> Diuron</c:v>
                </c:pt>
                <c:pt idx="6">
                  <c:v> Pendimethalin</c:v>
                </c:pt>
                <c:pt idx="7">
                  <c:v> Ametryn</c:v>
                </c:pt>
                <c:pt idx="8">
                  <c:v> Acetochlor</c:v>
                </c:pt>
                <c:pt idx="9">
                  <c:v> Hexazinone</c:v>
                </c:pt>
                <c:pt idx="10">
                  <c:v> Chlorpyrifos</c:v>
                </c:pt>
                <c:pt idx="11">
                  <c:v> Profenophos</c:v>
                </c:pt>
                <c:pt idx="12">
                  <c:v> Amicarbazone</c:v>
                </c:pt>
                <c:pt idx="13">
                  <c:v>others</c:v>
                </c:pt>
              </c:strCache>
            </c:strRef>
          </c:cat>
          <c:val>
            <c:numRef>
              <c:f>gráfica!$AW$2:$AW$15</c:f>
              <c:numCache>
                <c:formatCode>General</c:formatCode>
                <c:ptCount val="14"/>
                <c:pt idx="0">
                  <c:v>763.2</c:v>
                </c:pt>
                <c:pt idx="1">
                  <c:v>364.6</c:v>
                </c:pt>
                <c:pt idx="2">
                  <c:v>355.9</c:v>
                </c:pt>
                <c:pt idx="3">
                  <c:v>342</c:v>
                </c:pt>
                <c:pt idx="4">
                  <c:v>127.5</c:v>
                </c:pt>
                <c:pt idx="5">
                  <c:v>116</c:v>
                </c:pt>
                <c:pt idx="6">
                  <c:v>97.6</c:v>
                </c:pt>
                <c:pt idx="7">
                  <c:v>96.54</c:v>
                </c:pt>
                <c:pt idx="8">
                  <c:v>90</c:v>
                </c:pt>
                <c:pt idx="9">
                  <c:v>22.13</c:v>
                </c:pt>
                <c:pt idx="10">
                  <c:v>21.6</c:v>
                </c:pt>
                <c:pt idx="11">
                  <c:v>17.649999999999999</c:v>
                </c:pt>
                <c:pt idx="12">
                  <c:v>17.5</c:v>
                </c:pt>
                <c:pt idx="13">
                  <c:v>37.380000000000003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130131153665425"/>
          <c:y val="0.1766076915305631"/>
          <c:w val="0.2403699448652476"/>
          <c:h val="0.76506914623789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Guatemala </a:t>
            </a:r>
            <a:r>
              <a:rPr lang="en-US" dirty="0" smtClean="0"/>
              <a:t>2018 </a:t>
            </a:r>
            <a:r>
              <a:rPr lang="en-US" dirty="0"/>
              <a:t>000Ha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gráfica!$B$41:$B$42</c:f>
              <c:strCache>
                <c:ptCount val="2"/>
                <c:pt idx="0">
                  <c:v> Maize</c:v>
                </c:pt>
                <c:pt idx="1">
                  <c:v> Sugarcane</c:v>
                </c:pt>
              </c:strCache>
            </c:strRef>
          </c:cat>
          <c:val>
            <c:numRef>
              <c:f>gráfica!$C$41:$C$42</c:f>
              <c:numCache>
                <c:formatCode>General</c:formatCode>
                <c:ptCount val="2"/>
                <c:pt idx="0">
                  <c:v>2431.1600000000003</c:v>
                </c:pt>
                <c:pt idx="1">
                  <c:v>1192.53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Costa Rica 2017 000Ha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gráfica!$B$20:$B$23</c:f>
              <c:strCache>
                <c:ptCount val="4"/>
                <c:pt idx="0">
                  <c:v> Other Fruits And Vegetables</c:v>
                </c:pt>
                <c:pt idx="1">
                  <c:v> Other Crops</c:v>
                </c:pt>
                <c:pt idx="2">
                  <c:v> Sugarcane</c:v>
                </c:pt>
                <c:pt idx="3">
                  <c:v> Rice</c:v>
                </c:pt>
              </c:strCache>
            </c:strRef>
          </c:cat>
          <c:val>
            <c:numRef>
              <c:f>gráfica!$C$20:$C$23</c:f>
              <c:numCache>
                <c:formatCode>0</c:formatCode>
                <c:ptCount val="4"/>
                <c:pt idx="0">
                  <c:v>2347.0900000000006</c:v>
                </c:pt>
                <c:pt idx="1">
                  <c:v>193.56</c:v>
                </c:pt>
                <c:pt idx="2">
                  <c:v>162.56</c:v>
                </c:pt>
                <c:pt idx="3">
                  <c:v>155.36000000000001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Costa Rica 2017 active</a:t>
            </a:r>
            <a:r>
              <a:rPr lang="en-US" baseline="0"/>
              <a:t> ingredient (Mton)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gráfica!$R$2:$R$17</c:f>
              <c:strCache>
                <c:ptCount val="16"/>
                <c:pt idx="0">
                  <c:v> Mineral-oil</c:v>
                </c:pt>
                <c:pt idx="1">
                  <c:v> Mancozeb</c:v>
                </c:pt>
                <c:pt idx="2">
                  <c:v> Diazinon</c:v>
                </c:pt>
                <c:pt idx="3">
                  <c:v> Fosetyl</c:v>
                </c:pt>
                <c:pt idx="4">
                  <c:v> Glyphosate</c:v>
                </c:pt>
                <c:pt idx="5">
                  <c:v> Fenpropimorph</c:v>
                </c:pt>
                <c:pt idx="6">
                  <c:v> Ethoprophos</c:v>
                </c:pt>
                <c:pt idx="7">
                  <c:v> Diuron</c:v>
                </c:pt>
                <c:pt idx="8">
                  <c:v> Terbufos</c:v>
                </c:pt>
                <c:pt idx="9">
                  <c:v> Ametryn</c:v>
                </c:pt>
                <c:pt idx="10">
                  <c:v> Paraquat</c:v>
                </c:pt>
                <c:pt idx="11">
                  <c:v> Oxamyl</c:v>
                </c:pt>
                <c:pt idx="12">
                  <c:v> Terbutryn</c:v>
                </c:pt>
                <c:pt idx="13">
                  <c:v> Chlorothalonil</c:v>
                </c:pt>
                <c:pt idx="14">
                  <c:v> Cadusafos</c:v>
                </c:pt>
                <c:pt idx="15">
                  <c:v>Others</c:v>
                </c:pt>
              </c:strCache>
            </c:strRef>
          </c:cat>
          <c:val>
            <c:numRef>
              <c:f>gráfica!$S$2:$S$17</c:f>
              <c:numCache>
                <c:formatCode>General</c:formatCode>
                <c:ptCount val="16"/>
                <c:pt idx="0">
                  <c:v>11289.6</c:v>
                </c:pt>
                <c:pt idx="1">
                  <c:v>843.11</c:v>
                </c:pt>
                <c:pt idx="2">
                  <c:v>492</c:v>
                </c:pt>
                <c:pt idx="3">
                  <c:v>324.37</c:v>
                </c:pt>
                <c:pt idx="4">
                  <c:v>264.59000000000003</c:v>
                </c:pt>
                <c:pt idx="5">
                  <c:v>165</c:v>
                </c:pt>
                <c:pt idx="6">
                  <c:v>156.44999999999999</c:v>
                </c:pt>
                <c:pt idx="7">
                  <c:v>150.16</c:v>
                </c:pt>
                <c:pt idx="8">
                  <c:v>141.76999999999998</c:v>
                </c:pt>
                <c:pt idx="9">
                  <c:v>122.83000000000001</c:v>
                </c:pt>
                <c:pt idx="10">
                  <c:v>105.26</c:v>
                </c:pt>
                <c:pt idx="11">
                  <c:v>60.48</c:v>
                </c:pt>
                <c:pt idx="12">
                  <c:v>59.63</c:v>
                </c:pt>
                <c:pt idx="13">
                  <c:v>59.5</c:v>
                </c:pt>
                <c:pt idx="14">
                  <c:v>57.6</c:v>
                </c:pt>
                <c:pt idx="15">
                  <c:v>751.28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53926071741037"/>
          <c:y val="6.2305194526413393E-2"/>
          <c:w val="0.27112740594925638"/>
          <c:h val="0.93769480547358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4113"/>
            <a:ext cx="41529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3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2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24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62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35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93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1311" y="1721316"/>
            <a:ext cx="6110432" cy="1170493"/>
          </a:xfrm>
        </p:spPr>
        <p:txBody>
          <a:bodyPr/>
          <a:lstStyle>
            <a:lvl1pPr>
              <a:defRPr sz="2892"/>
            </a:lvl1pPr>
          </a:lstStyle>
          <a:p>
            <a:endParaRPr lang="en-US" alt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210" y="3167217"/>
            <a:ext cx="6179705" cy="826230"/>
          </a:xfrm>
        </p:spPr>
        <p:txBody>
          <a:bodyPr/>
          <a:lstStyle>
            <a:lvl1pPr marL="0" indent="0">
              <a:buFontTx/>
              <a:buNone/>
              <a:defRPr sz="2530"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F9D4-AFDB-48A9-B6AF-00C7C5C6C8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221" y="68858"/>
            <a:ext cx="2057978" cy="637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956" y="68858"/>
            <a:ext cx="6039716" cy="637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5EA8-C603-44E2-9878-64093409EF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3" y="68856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4207" y="1377057"/>
            <a:ext cx="8648989" cy="4719268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956" y="6248375"/>
            <a:ext cx="1905000" cy="457583"/>
          </a:xfrm>
          <a:prstGeom prst="rect">
            <a:avLst/>
          </a:prstGeom>
        </p:spPr>
        <p:txBody>
          <a:bodyPr lIns="91406" tIns="45703" rIns="91406" bIns="45703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0" y="68853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205" y="1377052"/>
            <a:ext cx="4254500" cy="471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77051"/>
            <a:ext cx="4255944" cy="2290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05539"/>
            <a:ext cx="4255944" cy="229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28DE-0F83-4B23-88DD-82CFC4837B5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9" y="4406563"/>
            <a:ext cx="7771534" cy="1362706"/>
          </a:xfrm>
        </p:spPr>
        <p:txBody>
          <a:bodyPr anchor="t"/>
          <a:lstStyle>
            <a:lvl1pPr algn="l">
              <a:defRPr sz="36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9" y="2906151"/>
            <a:ext cx="7771534" cy="1500412"/>
          </a:xfrm>
        </p:spPr>
        <p:txBody>
          <a:bodyPr anchor="b"/>
          <a:lstStyle>
            <a:lvl1pPr marL="0" indent="0">
              <a:buNone/>
              <a:defRPr sz="1807"/>
            </a:lvl1pPr>
            <a:lvl2pPr marL="412974" indent="0">
              <a:buNone/>
              <a:defRPr sz="1626"/>
            </a:lvl2pPr>
            <a:lvl3pPr marL="825949" indent="0">
              <a:buNone/>
              <a:defRPr sz="1536"/>
            </a:lvl3pPr>
            <a:lvl4pPr marL="1238925" indent="0">
              <a:buNone/>
              <a:defRPr sz="1265"/>
            </a:lvl4pPr>
            <a:lvl5pPr marL="1651902" indent="0">
              <a:buNone/>
              <a:defRPr sz="1265"/>
            </a:lvl5pPr>
            <a:lvl6pPr marL="2064876" indent="0">
              <a:buNone/>
              <a:defRPr sz="1265"/>
            </a:lvl6pPr>
            <a:lvl7pPr marL="2477851" indent="0">
              <a:buNone/>
              <a:defRPr sz="1265"/>
            </a:lvl7pPr>
            <a:lvl8pPr marL="2890826" indent="0">
              <a:buNone/>
              <a:defRPr sz="1265"/>
            </a:lvl8pPr>
            <a:lvl9pPr marL="3303800" indent="0">
              <a:buNone/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CC4-A2B1-4EBE-992C-25103E09ED4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958" y="1377051"/>
            <a:ext cx="4048126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630" y="1377051"/>
            <a:ext cx="4049568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F4CC-B622-4E70-A3DD-E61E6930B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3979"/>
            <a:ext cx="8229023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845"/>
            <a:ext cx="4039466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600"/>
            <a:ext cx="4039466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8" y="1534845"/>
            <a:ext cx="4040909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8" y="2174600"/>
            <a:ext cx="4040909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27CD-35AF-469C-87AF-78014E0100B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B06F-555C-4F44-B4E4-BCEF325F32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836B-FDC4-4837-A0C4-A1663A8212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2549"/>
            <a:ext cx="3007591" cy="1161887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4" y="272548"/>
            <a:ext cx="5111750" cy="5853901"/>
          </a:xfrm>
        </p:spPr>
        <p:txBody>
          <a:bodyPr/>
          <a:lstStyle>
            <a:lvl1pPr>
              <a:defRPr sz="2892"/>
            </a:lvl1pPr>
            <a:lvl2pPr>
              <a:defRPr sz="2530"/>
            </a:lvl2pPr>
            <a:lvl3pPr>
              <a:defRPr sz="2169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4" y="1434428"/>
            <a:ext cx="3007591" cy="46920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C2F7-508B-4DF5-95A1-E7D0C93A89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5" y="4801033"/>
            <a:ext cx="5486978" cy="566599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5" y="612509"/>
            <a:ext cx="5486978" cy="4115373"/>
          </a:xfrm>
        </p:spPr>
        <p:txBody>
          <a:bodyPr/>
          <a:lstStyle>
            <a:lvl1pPr marL="0" indent="0">
              <a:buNone/>
              <a:defRPr sz="2892"/>
            </a:lvl1pPr>
            <a:lvl2pPr marL="412974" indent="0">
              <a:buNone/>
              <a:defRPr sz="2530"/>
            </a:lvl2pPr>
            <a:lvl3pPr marL="825949" indent="0">
              <a:buNone/>
              <a:defRPr sz="2169"/>
            </a:lvl3pPr>
            <a:lvl4pPr marL="1238925" indent="0">
              <a:buNone/>
              <a:defRPr sz="1807"/>
            </a:lvl4pPr>
            <a:lvl5pPr marL="1651902" indent="0">
              <a:buNone/>
              <a:defRPr sz="1807"/>
            </a:lvl5pPr>
            <a:lvl6pPr marL="2064876" indent="0">
              <a:buNone/>
              <a:defRPr sz="1807"/>
            </a:lvl6pPr>
            <a:lvl7pPr marL="2477851" indent="0">
              <a:buNone/>
              <a:defRPr sz="1807"/>
            </a:lvl7pPr>
            <a:lvl8pPr marL="2890826" indent="0">
              <a:buNone/>
              <a:defRPr sz="1807"/>
            </a:lvl8pPr>
            <a:lvl9pPr marL="3303800" indent="0">
              <a:buNone/>
              <a:defRPr sz="180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5" y="5367629"/>
            <a:ext cx="5486978" cy="8047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AFBF0-17F5-45B6-872D-D6568EE3F5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744" y="68853"/>
            <a:ext cx="7462693" cy="8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960" y="1377051"/>
            <a:ext cx="8236239" cy="506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endParaRPr lang="en-US" alt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3" name="Text Box 5"/>
          <p:cNvSpPr txBox="1">
            <a:spLocks noChangeArrowheads="1"/>
          </p:cNvSpPr>
          <p:nvPr userDrawn="1"/>
        </p:nvSpPr>
        <p:spPr bwMode="auto">
          <a:xfrm>
            <a:off x="7459808" y="149181"/>
            <a:ext cx="1291647" cy="4171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75" tIns="41287" rIns="82575" bIns="41287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20486" name="Picture 6" descr="Stepanlogo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32751" y="124801"/>
            <a:ext cx="832716" cy="19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8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dt="0"/>
  <p:txStyles>
    <p:titleStyle>
      <a:lvl1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2pPr>
      <a:lvl3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3pPr>
      <a:lvl4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4pPr>
      <a:lvl5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5pPr>
      <a:lvl6pPr marL="412974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6pPr>
      <a:lvl7pPr marL="825949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7pPr>
      <a:lvl8pPr marL="1238925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8pPr>
      <a:lvl9pPr marL="1651902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9pPr>
    </p:titleStyle>
    <p:bodyStyle>
      <a:lvl1pPr marL="342712" indent="-342712" algn="l" defTabSz="916289" rtl="0" eaLnBrk="0" fontAlgn="base" hangingPunct="0">
        <a:spcBef>
          <a:spcPct val="20000"/>
        </a:spcBef>
        <a:spcAft>
          <a:spcPct val="0"/>
        </a:spcAft>
        <a:buChar char="•"/>
        <a:defRPr sz="1988" b="1">
          <a:solidFill>
            <a:schemeClr val="tx1"/>
          </a:solidFill>
          <a:latin typeface="+mn-lt"/>
          <a:ea typeface="+mn-ea"/>
          <a:cs typeface="+mn-cs"/>
        </a:defRPr>
      </a:lvl1pPr>
      <a:lvl2pPr marL="744217" indent="-286788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4286" indent="-227997" algn="l" defTabSz="916289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1712" indent="-227997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60573" indent="-229431" algn="l" defTabSz="916289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473550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886524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299499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712475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2974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5949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8925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1902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487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7851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082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380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roved logo_ transpare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756754"/>
            <a:ext cx="2823286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5A7E4D-3234-4B62-96DD-18ED7798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548" y="2659199"/>
            <a:ext cx="6073368" cy="17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3" tIns="45781" rIns="91563" bIns="45781" anchor="ctr"/>
          <a:lstStyle/>
          <a:p>
            <a:pPr algn="ctr"/>
            <a:r>
              <a:rPr lang="en-US" sz="2800" b="1" i="1" dirty="0">
                <a:latin typeface="Arial Black" pitchFamily="34" charset="0"/>
                <a:cs typeface="Arial" charset="0"/>
              </a:rPr>
              <a:t>LATAM Surfactants</a:t>
            </a:r>
            <a:br>
              <a:rPr lang="en-US" sz="2800" b="1" i="1" dirty="0">
                <a:latin typeface="Arial Black" pitchFamily="34" charset="0"/>
                <a:cs typeface="Arial" charset="0"/>
              </a:rPr>
            </a:br>
            <a:r>
              <a:rPr lang="en-US" sz="2800" b="1" i="1" dirty="0" smtClean="0">
                <a:latin typeface="Arial Black" pitchFamily="34" charset="0"/>
                <a:cs typeface="Arial" charset="0"/>
              </a:rPr>
              <a:t>Agro</a:t>
            </a:r>
          </a:p>
          <a:p>
            <a:pPr algn="ctr"/>
            <a:r>
              <a:rPr lang="en-US" sz="2800" b="1" i="1" dirty="0" smtClean="0">
                <a:latin typeface="Arial Black" pitchFamily="34" charset="0"/>
                <a:cs typeface="Arial" charset="0"/>
              </a:rPr>
              <a:t>2020</a:t>
            </a:r>
            <a:endParaRPr lang="en-US" sz="2800" b="1" i="1" dirty="0">
              <a:latin typeface="Arial Black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0543" y="515166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February 2020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1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Panama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product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agrochemical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Maconzeb</a:t>
            </a:r>
            <a:endParaRPr lang="en-US" sz="1400" dirty="0"/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178074"/>
              </p:ext>
            </p:extLst>
          </p:nvPr>
        </p:nvGraphicFramePr>
        <p:xfrm>
          <a:off x="0" y="1058875"/>
          <a:ext cx="9143999" cy="266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22179"/>
              </p:ext>
            </p:extLst>
          </p:nvPr>
        </p:nvGraphicFramePr>
        <p:xfrm>
          <a:off x="-27733" y="3760496"/>
          <a:ext cx="4587698" cy="309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6496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World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19693" y="4198390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4542580" y="4144662"/>
            <a:ext cx="29420" cy="2760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8904806F-3F21-AD46-A78A-FCB75C4BA368}"/>
              </a:ext>
            </a:extLst>
          </p:cNvPr>
          <p:cNvSpPr txBox="1">
            <a:spLocks/>
          </p:cNvSpPr>
          <p:nvPr/>
        </p:nvSpPr>
        <p:spPr bwMode="auto">
          <a:xfrm>
            <a:off x="0" y="4564154"/>
            <a:ext cx="4572000" cy="23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dirty="0" smtClean="0">
              <a:latin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80682" y="4430010"/>
            <a:ext cx="4535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Glyphosate is the leading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Brazil</a:t>
            </a:r>
            <a:r>
              <a:rPr lang="es-MX" sz="1400" dirty="0" smtClean="0"/>
              <a:t> leads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world</a:t>
            </a:r>
            <a:r>
              <a:rPr lang="es-MX" sz="1400" dirty="0" smtClean="0"/>
              <a:t> and LATAM </a:t>
            </a:r>
            <a:r>
              <a:rPr lang="es-MX" sz="1400" dirty="0" err="1" smtClean="0"/>
              <a:t>section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Mexico</a:t>
            </a:r>
            <a:r>
              <a:rPr lang="es-MX" sz="1400" dirty="0" smtClean="0"/>
              <a:t> </a:t>
            </a:r>
            <a:r>
              <a:rPr lang="es-MX" sz="1400" dirty="0" err="1" smtClean="0"/>
              <a:t>goes</a:t>
            </a:r>
            <a:r>
              <a:rPr lang="es-MX" sz="1400" dirty="0" smtClean="0"/>
              <a:t> </a:t>
            </a:r>
            <a:r>
              <a:rPr lang="es-MX" sz="1400" dirty="0" err="1" smtClean="0"/>
              <a:t>on</a:t>
            </a:r>
            <a:r>
              <a:rPr lang="es-MX" sz="1400" dirty="0" smtClean="0"/>
              <a:t> 14</a:t>
            </a:r>
            <a:r>
              <a:rPr lang="es-MX" sz="1400" baseline="30000" dirty="0" smtClean="0"/>
              <a:t>th</a:t>
            </a:r>
            <a:r>
              <a:rPr lang="es-MX" sz="1400" dirty="0" smtClean="0"/>
              <a:t> place </a:t>
            </a:r>
            <a:r>
              <a:rPr lang="es-MX" sz="1400" dirty="0" err="1" smtClean="0"/>
              <a:t>worlwide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Forecast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to </a:t>
            </a:r>
            <a:r>
              <a:rPr lang="es-MX" sz="1400" dirty="0" err="1" smtClean="0"/>
              <a:t>increase</a:t>
            </a:r>
            <a:r>
              <a:rPr lang="es-MX" sz="1400" dirty="0" smtClean="0"/>
              <a:t> sales </a:t>
            </a:r>
            <a:r>
              <a:rPr lang="es-MX" sz="1400" dirty="0" err="1" smtClean="0"/>
              <a:t>from</a:t>
            </a:r>
            <a:r>
              <a:rPr lang="es-MX" sz="1400" dirty="0" smtClean="0"/>
              <a:t> 779 </a:t>
            </a:r>
            <a:r>
              <a:rPr lang="es-MX" sz="1400" dirty="0" err="1" smtClean="0"/>
              <a:t>millions</a:t>
            </a:r>
            <a:r>
              <a:rPr lang="es-MX" sz="1400" dirty="0" smtClean="0"/>
              <a:t> </a:t>
            </a:r>
            <a:r>
              <a:rPr lang="es-MX" sz="1400" dirty="0" err="1" smtClean="0"/>
              <a:t>usd</a:t>
            </a:r>
            <a:r>
              <a:rPr lang="es-MX" sz="1400" dirty="0" smtClean="0"/>
              <a:t> to </a:t>
            </a:r>
            <a:r>
              <a:rPr lang="en-US" sz="1400" dirty="0" smtClean="0"/>
              <a:t>955 millions </a:t>
            </a:r>
            <a:r>
              <a:rPr lang="en-US" sz="1400" dirty="0" err="1" smtClean="0"/>
              <a:t>usd</a:t>
            </a:r>
            <a:r>
              <a:rPr lang="en-US" sz="1400" dirty="0" smtClean="0"/>
              <a:t> by 2023 (4.2%)</a:t>
            </a:r>
          </a:p>
          <a:p>
            <a:endParaRPr lang="en-US" sz="1400" dirty="0"/>
          </a:p>
        </p:txBody>
      </p:sp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56022"/>
              </p:ext>
            </p:extLst>
          </p:nvPr>
        </p:nvGraphicFramePr>
        <p:xfrm>
          <a:off x="-94129" y="3768145"/>
          <a:ext cx="4636709" cy="308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018916"/>
              </p:ext>
            </p:extLst>
          </p:nvPr>
        </p:nvGraphicFramePr>
        <p:xfrm>
          <a:off x="27733" y="880169"/>
          <a:ext cx="9116268" cy="285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008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World</a:t>
            </a:r>
            <a:r>
              <a:rPr lang="es-MX" dirty="0" smtClean="0"/>
              <a:t> Agro </a:t>
            </a:r>
            <a:r>
              <a:rPr lang="es-MX" dirty="0" err="1" smtClean="0"/>
              <a:t>Market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smtClean="0"/>
              <a:t>companies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728DE-0F83-4B23-88DD-82CFC4837B5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2179"/>
              </p:ext>
            </p:extLst>
          </p:nvPr>
        </p:nvGraphicFramePr>
        <p:xfrm>
          <a:off x="0" y="1028088"/>
          <a:ext cx="4827494" cy="5829912"/>
        </p:xfrm>
        <a:graphic>
          <a:graphicData uri="http://schemas.openxmlformats.org/drawingml/2006/table">
            <a:tbl>
              <a:tblPr/>
              <a:tblGrid>
                <a:gridCol w="939633"/>
                <a:gridCol w="3887861"/>
              </a:tblGrid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Acquirer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Purchased or Merged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Nihon Nohyaku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Colombian agrochemical company Adnicol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Nanjing Red Sun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a 60% stake in the Argentina-based agribusiness Ruralco approximately $23 million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Nufarm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 the acquisition of FMC’s European sulfonylurea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florasulam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herbicides portfolio for $90 million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Nufarm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the acquisition of the Century portfolio of products and assets from Adama/Syngenta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Arysta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New Zealand based Etec Crop Solutions through the formation of a new business entity, Arysta LifeScience New Zealand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Temasek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Singapore-based investment house Temasek acquired 4% of the shares in Bayer for €3 billion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Sipcam Oxon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Swiss biostimulants company Sofbey SA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Amvac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 the bromacil herbicide business in the United States and Canada from Bayer Crop Science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ADAI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 suggested that the Abu Dhabi Investment Authority (ADIA) planned acquisition of 20% stake in UPL Corporation for $1billion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Extreme herbicide portfolio from BASF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Sumitomo Corporation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51% stakes in the Ukrainian companies Spectr-Agro and Spectr-Agrotechnika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BASF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the acquisition of €7.6 billion in assets from Bayer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 Crop Protection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four brands from FMC Corporation; Furadan, Splendour, Metcil and Affinity Force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 Crop Protection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three brands from Syngenta; Tilt, Blue Copper and Proclaim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Entered agreement to acquire 100% shares of agrichemical company Bioquim Group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Adama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Entered agreement to acquire parts of Jiangsu Huifeng Bio Agriculture’s crop protection business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Amvac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quizalofop product line of herbicides from Corteva Agriscience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the acquisition of Arysta LifeScience Inc. from Platform Specialty Products in a transaction valued at $4.2 billion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Nufarm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nematicidal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seed treatment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Trunemco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BASF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6041"/>
              </p:ext>
            </p:extLst>
          </p:nvPr>
        </p:nvGraphicFramePr>
        <p:xfrm>
          <a:off x="4833216" y="956189"/>
          <a:ext cx="4310784" cy="288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0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México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4530547" y="3775795"/>
            <a:ext cx="29420" cy="2760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8904806F-3F21-AD46-A78A-FCB75C4BA368}"/>
              </a:ext>
            </a:extLst>
          </p:cNvPr>
          <p:cNvSpPr txBox="1">
            <a:spLocks/>
          </p:cNvSpPr>
          <p:nvPr/>
        </p:nvSpPr>
        <p:spPr bwMode="auto">
          <a:xfrm>
            <a:off x="0" y="4564154"/>
            <a:ext cx="4572000" cy="23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dirty="0" smtClean="0">
              <a:latin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Mexico </a:t>
            </a:r>
            <a:r>
              <a:rPr lang="en-US" sz="1400" dirty="0"/>
              <a:t>enjoys some </a:t>
            </a:r>
            <a:r>
              <a:rPr lang="en-US" sz="1400" dirty="0" smtClean="0"/>
              <a:t>relative economic </a:t>
            </a:r>
            <a:r>
              <a:rPr lang="en-US" sz="1400" dirty="0"/>
              <a:t>stability given its inclusion in trade agreements with the USA </a:t>
            </a:r>
            <a:r>
              <a:rPr lang="en-US" sz="1400" dirty="0" smtClean="0"/>
              <a:t>and Canada</a:t>
            </a:r>
            <a:r>
              <a:rPr lang="en-US" sz="1400" dirty="0"/>
              <a:t>; initially through accession to NAFTA. The partnership was </a:t>
            </a:r>
            <a:r>
              <a:rPr lang="en-US" sz="1400" dirty="0" smtClean="0"/>
              <a:t>rebranded late </a:t>
            </a:r>
            <a:r>
              <a:rPr lang="en-US" sz="1400" dirty="0"/>
              <a:t>in 2018 as the United States-Mexico-Canada </a:t>
            </a:r>
            <a:r>
              <a:rPr lang="en-US" sz="1400" dirty="0" smtClean="0"/>
              <a:t>agreement </a:t>
            </a:r>
            <a:r>
              <a:rPr lang="en-US" sz="1400" dirty="0"/>
              <a:t>(USMCA</a:t>
            </a:r>
            <a:r>
              <a:rPr lang="en-US" sz="1400" dirty="0" smtClean="0"/>
              <a:t>) following </a:t>
            </a:r>
            <a:r>
              <a:rPr lang="en-US" sz="1400" dirty="0"/>
              <a:t>new negotiations under the Trump administration.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dirty="0"/>
              <a:t>the period through to 2023, </a:t>
            </a:r>
            <a:r>
              <a:rPr lang="en-US" sz="1400" dirty="0" smtClean="0"/>
              <a:t>it is believed </a:t>
            </a:r>
            <a:r>
              <a:rPr lang="en-US" sz="1400" dirty="0"/>
              <a:t>that the</a:t>
            </a:r>
          </a:p>
          <a:p>
            <a:pPr marL="265113"/>
            <a:r>
              <a:rPr lang="en-US" sz="1400" dirty="0"/>
              <a:t>agrochemical market in Mexico will increase at a rate approaching 4.2% </a:t>
            </a:r>
            <a:r>
              <a:rPr lang="en-US" sz="1400" dirty="0" smtClean="0"/>
              <a:t>per annum </a:t>
            </a:r>
            <a:r>
              <a:rPr lang="en-US" sz="1400" dirty="0"/>
              <a:t>in 2018-dollar terms.</a:t>
            </a: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699845"/>
              </p:ext>
            </p:extLst>
          </p:nvPr>
        </p:nvGraphicFramePr>
        <p:xfrm>
          <a:off x="-8682" y="3760496"/>
          <a:ext cx="4542579" cy="309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95160"/>
              </p:ext>
            </p:extLst>
          </p:nvPr>
        </p:nvGraphicFramePr>
        <p:xfrm>
          <a:off x="27732" y="865496"/>
          <a:ext cx="9088536" cy="290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983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Guatemala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Guatemala </a:t>
            </a: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product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corn</a:t>
            </a:r>
            <a:r>
              <a:rPr lang="es-MX" sz="1400" dirty="0" smtClean="0"/>
              <a:t> and 24D </a:t>
            </a:r>
            <a:r>
              <a:rPr lang="es-MX" sz="1400" dirty="0" err="1" smtClean="0"/>
              <a:t>for</a:t>
            </a:r>
            <a:r>
              <a:rPr lang="es-MX" sz="1400" dirty="0" smtClean="0"/>
              <a:t> active </a:t>
            </a:r>
            <a:r>
              <a:rPr lang="es-MX" sz="1400" dirty="0" err="1" smtClean="0"/>
              <a:t>ingredient</a:t>
            </a:r>
            <a:endParaRPr lang="en-US" sz="1400" dirty="0"/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1745"/>
              </p:ext>
            </p:extLst>
          </p:nvPr>
        </p:nvGraphicFramePr>
        <p:xfrm>
          <a:off x="-41454" y="974557"/>
          <a:ext cx="9149039" cy="280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604525"/>
              </p:ext>
            </p:extLst>
          </p:nvPr>
        </p:nvGraphicFramePr>
        <p:xfrm>
          <a:off x="27732" y="3768146"/>
          <a:ext cx="4460898" cy="3089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400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Costa Rica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Costa Rica </a:t>
            </a:r>
            <a:r>
              <a:rPr lang="es-MX" sz="1400" dirty="0" err="1" smtClean="0"/>
              <a:t>Focuses</a:t>
            </a:r>
            <a:r>
              <a:rPr lang="es-MX" sz="1400" dirty="0" smtClean="0"/>
              <a:t> </a:t>
            </a:r>
            <a:r>
              <a:rPr lang="es-MX" sz="1400" dirty="0" err="1" smtClean="0"/>
              <a:t>on</a:t>
            </a:r>
            <a:r>
              <a:rPr lang="es-MX" sz="1400" dirty="0" smtClean="0"/>
              <a:t> </a:t>
            </a:r>
            <a:r>
              <a:rPr lang="es-MX" sz="1400" dirty="0" err="1" smtClean="0"/>
              <a:t>fruits</a:t>
            </a:r>
            <a:r>
              <a:rPr lang="es-MX" sz="1400" dirty="0" smtClean="0"/>
              <a:t> and </a:t>
            </a:r>
            <a:r>
              <a:rPr lang="es-MX" sz="1400" dirty="0" err="1" smtClean="0"/>
              <a:t>vegatables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active </a:t>
            </a:r>
            <a:r>
              <a:rPr lang="es-MX" sz="1400" dirty="0" err="1" smtClean="0"/>
              <a:t>ingredient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mineral </a:t>
            </a:r>
            <a:r>
              <a:rPr lang="es-MX" sz="1400" dirty="0" err="1" smtClean="0"/>
              <a:t>oil</a:t>
            </a:r>
            <a:r>
              <a:rPr lang="es-MX" sz="1400" dirty="0" smtClean="0"/>
              <a:t> in 2017</a:t>
            </a:r>
            <a:endParaRPr lang="en-US" sz="1400" dirty="0"/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8049"/>
              </p:ext>
            </p:extLst>
          </p:nvPr>
        </p:nvGraphicFramePr>
        <p:xfrm>
          <a:off x="0" y="3760496"/>
          <a:ext cx="4532234" cy="309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94166"/>
              </p:ext>
            </p:extLst>
          </p:nvPr>
        </p:nvGraphicFramePr>
        <p:xfrm>
          <a:off x="1" y="882573"/>
          <a:ext cx="9144000" cy="279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96626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Dominican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Republic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Dominican</a:t>
            </a:r>
            <a:r>
              <a:rPr lang="es-MX" sz="1400" dirty="0" smtClean="0"/>
              <a:t> </a:t>
            </a:r>
            <a:r>
              <a:rPr lang="es-MX" sz="1400" dirty="0" err="1" smtClean="0"/>
              <a:t>republic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crop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active </a:t>
            </a:r>
            <a:r>
              <a:rPr lang="es-MX" sz="1400" dirty="0" err="1" smtClean="0"/>
              <a:t>ingredient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glyphosate</a:t>
            </a:r>
            <a:endParaRPr lang="en-US" sz="1400" dirty="0"/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260393"/>
              </p:ext>
            </p:extLst>
          </p:nvPr>
        </p:nvGraphicFramePr>
        <p:xfrm>
          <a:off x="-27733" y="3760496"/>
          <a:ext cx="4587698" cy="309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81535"/>
              </p:ext>
            </p:extLst>
          </p:nvPr>
        </p:nvGraphicFramePr>
        <p:xfrm>
          <a:off x="-27733" y="882572"/>
          <a:ext cx="9135319" cy="28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798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El Salvador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crop</a:t>
            </a:r>
            <a:r>
              <a:rPr lang="es-MX" sz="1400" dirty="0" smtClean="0"/>
              <a:t> in El Salvador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Corn</a:t>
            </a:r>
            <a:r>
              <a:rPr lang="es-MX" sz="1400" dirty="0" smtClean="0"/>
              <a:t> (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half</a:t>
            </a:r>
            <a:r>
              <a:rPr lang="es-MX" sz="1400" dirty="0" smtClean="0"/>
              <a:t> of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land</a:t>
            </a:r>
            <a:r>
              <a:rPr lang="es-MX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agrochemical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Paraquat</a:t>
            </a:r>
            <a:endParaRPr lang="en-US" sz="1400" dirty="0"/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80182"/>
              </p:ext>
            </p:extLst>
          </p:nvPr>
        </p:nvGraphicFramePr>
        <p:xfrm>
          <a:off x="-27733" y="3775794"/>
          <a:ext cx="4599732" cy="308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7259"/>
              </p:ext>
            </p:extLst>
          </p:nvPr>
        </p:nvGraphicFramePr>
        <p:xfrm>
          <a:off x="0" y="1066524"/>
          <a:ext cx="9143999" cy="27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9997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0" y="3768146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Honduras Agro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850358" y="3913042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59966" y="3775795"/>
            <a:ext cx="12033" cy="3082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0" y="4200794"/>
            <a:ext cx="453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products</a:t>
            </a:r>
            <a:r>
              <a:rPr lang="es-MX" sz="1400" dirty="0" smtClean="0"/>
              <a:t> are </a:t>
            </a:r>
            <a:r>
              <a:rPr lang="es-MX" sz="1400" dirty="0" err="1" smtClean="0"/>
              <a:t>fruits</a:t>
            </a:r>
            <a:r>
              <a:rPr lang="es-MX" sz="1400" dirty="0" smtClean="0"/>
              <a:t> and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</a:t>
            </a:r>
            <a:r>
              <a:rPr lang="es-MX" sz="1400" dirty="0" err="1" smtClean="0"/>
              <a:t>agrochemical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glyphosate</a:t>
            </a:r>
            <a:endParaRPr lang="en-US" sz="1400" dirty="0"/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99335"/>
              </p:ext>
            </p:extLst>
          </p:nvPr>
        </p:nvGraphicFramePr>
        <p:xfrm>
          <a:off x="-1" y="3760496"/>
          <a:ext cx="4571999" cy="309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059251"/>
              </p:ext>
            </p:extLst>
          </p:nvPr>
        </p:nvGraphicFramePr>
        <p:xfrm>
          <a:off x="-27734" y="840995"/>
          <a:ext cx="9171733" cy="293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3865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ppp_glo_world_wide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pp_glo_world_wid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p_glo_world_wid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p_glo_world_wid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644</Words>
  <Application>Microsoft Office PowerPoint</Application>
  <PresentationFormat>Presentación en pantalla (4:3)</PresentationFormat>
  <Paragraphs>113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Book Antiqua</vt:lpstr>
      <vt:lpstr>Calibri</vt:lpstr>
      <vt:lpstr>Times New Roman</vt:lpstr>
      <vt:lpstr>1_ppp_glo_world_wide</vt:lpstr>
      <vt:lpstr>Presentación de PowerPoint</vt:lpstr>
      <vt:lpstr>Presentación de PowerPoint</vt:lpstr>
      <vt:lpstr>World Agro Market main companies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2016-12-02T17:34:29Z</dcterms:created>
  <dcterms:modified xsi:type="dcterms:W3CDTF">2020-02-12T18:45:35Z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