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theme/themeOverride1.xml" ContentType="application/vnd.openxmlformats-officedocument.themeOverride+xml"/>
  <Override PartName="/ppt/notesSlides/notesSlide1.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3.xml" ContentType="application/vnd.openxmlformats-officedocument.themeOverr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4.xml" ContentType="application/vnd.openxmlformats-officedocument.themeOverrid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5.xml" ContentType="application/vnd.openxmlformats-officedocument.themeOverrid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6.xml" ContentType="application/vnd.openxmlformats-officedocument.themeOverrid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7.xml" ContentType="application/vnd.openxmlformats-officedocument.themeOverrid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theme/themeOverride8.xml" ContentType="application/vnd.openxmlformats-officedocument.themeOverride+xml"/>
  <Override PartName="/ppt/charts/chart19.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9.xml" ContentType="application/vnd.openxmlformats-officedocument.themeOverride+xml"/>
  <Override PartName="/ppt/charts/chart20.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0.xml" ContentType="application/vnd.openxmlformats-officedocument.themeOverride+xml"/>
  <Override PartName="/ppt/charts/chart21.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1.xml" ContentType="application/vnd.openxmlformats-officedocument.themeOverride+xml"/>
  <Override PartName="/ppt/charts/chart22.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12.xml" ContentType="application/vnd.openxmlformats-officedocument.themeOverride+xml"/>
  <Override PartName="/ppt/charts/chart23.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13.xml" ContentType="application/vnd.openxmlformats-officedocument.themeOverride+xml"/>
  <Override PartName="/ppt/charts/chart24.xml" ContentType="application/vnd.openxmlformats-officedocument.drawingml.chart+xml"/>
  <Override PartName="/ppt/theme/themeOverride14.xml" ContentType="application/vnd.openxmlformats-officedocument.themeOverride+xml"/>
  <Override PartName="/ppt/charts/chart25.xml" ContentType="application/vnd.openxmlformats-officedocument.drawingml.chart+xml"/>
  <Override PartName="/ppt/theme/themeOverride15.xml" ContentType="application/vnd.openxmlformats-officedocument.themeOverride+xml"/>
  <Override PartName="/ppt/charts/chart26.xml" ContentType="application/vnd.openxmlformats-officedocument.drawingml.chart+xml"/>
  <Override PartName="/ppt/theme/themeOverride16.xml" ContentType="application/vnd.openxmlformats-officedocument.themeOverride+xml"/>
  <Override PartName="/ppt/charts/chart27.xml" ContentType="application/vnd.openxmlformats-officedocument.drawingml.chart+xml"/>
  <Override PartName="/ppt/theme/themeOverride17.xml" ContentType="application/vnd.openxmlformats-officedocument.themeOverride+xml"/>
  <Override PartName="/ppt/charts/chart28.xml" ContentType="application/vnd.openxmlformats-officedocument.drawingml.chart+xml"/>
  <Override PartName="/ppt/theme/themeOverride18.xml" ContentType="application/vnd.openxmlformats-officedocument.themeOverride+xml"/>
  <Override PartName="/ppt/charts/chart29.xml" ContentType="application/vnd.openxmlformats-officedocument.drawingml.chart+xml"/>
  <Override PartName="/ppt/theme/themeOverride19.xml" ContentType="application/vnd.openxmlformats-officedocument.themeOverride+xml"/>
  <Override PartName="/ppt/charts/chart30.xml" ContentType="application/vnd.openxmlformats-officedocument.drawingml.chart+xml"/>
  <Override PartName="/ppt/theme/themeOverride20.xml" ContentType="application/vnd.openxmlformats-officedocument.themeOverride+xml"/>
  <Override PartName="/ppt/charts/chart31.xml" ContentType="application/vnd.openxmlformats-officedocument.drawingml.chart+xml"/>
  <Override PartName="/ppt/theme/themeOverride21.xml" ContentType="application/vnd.openxmlformats-officedocument.themeOverride+xml"/>
  <Override PartName="/ppt/charts/chart3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2.xml" ContentType="application/vnd.openxmlformats-officedocument.themeOverride+xml"/>
  <Override PartName="/ppt/charts/chart3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3.xml" ContentType="application/vnd.openxmlformats-officedocument.themeOverride+xml"/>
  <Override PartName="/ppt/charts/chart3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3" r:id="rId2"/>
  </p:sldMasterIdLst>
  <p:notesMasterIdLst>
    <p:notesMasterId r:id="rId44"/>
  </p:notesMasterIdLst>
  <p:handoutMasterIdLst>
    <p:handoutMasterId r:id="rId45"/>
  </p:handoutMasterIdLst>
  <p:sldIdLst>
    <p:sldId id="630" r:id="rId3"/>
    <p:sldId id="825" r:id="rId4"/>
    <p:sldId id="826" r:id="rId5"/>
    <p:sldId id="824" r:id="rId6"/>
    <p:sldId id="788" r:id="rId7"/>
    <p:sldId id="789" r:id="rId8"/>
    <p:sldId id="790" r:id="rId9"/>
    <p:sldId id="810" r:id="rId10"/>
    <p:sldId id="811" r:id="rId11"/>
    <p:sldId id="812" r:id="rId12"/>
    <p:sldId id="813" r:id="rId13"/>
    <p:sldId id="814" r:id="rId14"/>
    <p:sldId id="815" r:id="rId15"/>
    <p:sldId id="816" r:id="rId16"/>
    <p:sldId id="817" r:id="rId17"/>
    <p:sldId id="818" r:id="rId18"/>
    <p:sldId id="819" r:id="rId19"/>
    <p:sldId id="820" r:id="rId20"/>
    <p:sldId id="821" r:id="rId21"/>
    <p:sldId id="822" r:id="rId22"/>
    <p:sldId id="827" r:id="rId23"/>
    <p:sldId id="823" r:id="rId24"/>
    <p:sldId id="800" r:id="rId25"/>
    <p:sldId id="791" r:id="rId26"/>
    <p:sldId id="792" r:id="rId27"/>
    <p:sldId id="793" r:id="rId28"/>
    <p:sldId id="794" r:id="rId29"/>
    <p:sldId id="796" r:id="rId30"/>
    <p:sldId id="795" r:id="rId31"/>
    <p:sldId id="801" r:id="rId32"/>
    <p:sldId id="802" r:id="rId33"/>
    <p:sldId id="797" r:id="rId34"/>
    <p:sldId id="798" r:id="rId35"/>
    <p:sldId id="799" r:id="rId36"/>
    <p:sldId id="803" r:id="rId37"/>
    <p:sldId id="805" r:id="rId38"/>
    <p:sldId id="806" r:id="rId39"/>
    <p:sldId id="804" r:id="rId40"/>
    <p:sldId id="808" r:id="rId41"/>
    <p:sldId id="809" r:id="rId42"/>
    <p:sldId id="807" r:id="rId43"/>
  </p:sldIdLst>
  <p:sldSz cx="9144000" cy="6858000" type="screen4x3"/>
  <p:notesSz cx="6950075" cy="9236075"/>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FFE"/>
    <a:srgbClr val="3399FF"/>
    <a:srgbClr val="0000CC"/>
    <a:srgbClr val="009900"/>
    <a:srgbClr val="FFFF00"/>
    <a:srgbClr val="008000"/>
    <a:srgbClr val="D4F4D0"/>
    <a:srgbClr val="00FF00"/>
    <a:srgbClr val="54B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93" autoAdjust="0"/>
    <p:restoredTop sz="94434" autoAdjust="0"/>
  </p:normalViewPr>
  <p:slideViewPr>
    <p:cSldViewPr snapToGrid="0">
      <p:cViewPr varScale="1">
        <p:scale>
          <a:sx n="71" d="100"/>
          <a:sy n="71" d="100"/>
        </p:scale>
        <p:origin x="1092" y="60"/>
      </p:cViewPr>
      <p:guideLst>
        <p:guide orient="horz" pos="2160"/>
        <p:guide pos="2880"/>
      </p:guideLst>
    </p:cSldViewPr>
  </p:slideViewPr>
  <p:notesTextViewPr>
    <p:cViewPr>
      <p:scale>
        <a:sx n="1" d="1"/>
        <a:sy n="1" d="1"/>
      </p:scale>
      <p:origin x="0" y="0"/>
    </p:cViewPr>
  </p:notesTextViewPr>
  <p:sorterViewPr>
    <p:cViewPr>
      <p:scale>
        <a:sx n="60" d="100"/>
        <a:sy n="60" d="100"/>
      </p:scale>
      <p:origin x="0" y="0"/>
    </p:cViewPr>
  </p:sorterViewPr>
  <p:notesViewPr>
    <p:cSldViewPr snapToGrid="0" showGuides="1">
      <p:cViewPr varScale="1">
        <p:scale>
          <a:sx n="64" d="100"/>
          <a:sy n="64" d="100"/>
        </p:scale>
        <p:origin x="308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5.xlsx"/></Relationships>
</file>

<file path=ppt/charts/_rels/chart11.xml.rels><?xml version="1.0" encoding="UTF-8" standalone="yes"?>
<Relationships xmlns="http://schemas.openxmlformats.org/package/2006/relationships"><Relationship Id="rId3" Type="http://schemas.openxmlformats.org/officeDocument/2006/relationships/oleObject" Target="file:///C:\Users\RLopez\Documents\zori\five%20year\costa%20rica\hair%20care%20costa%20rica.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RLopez\Documents\zori\five%20year\costa%20rica\hair%20care%20costa%20rica.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6.xlsx"/></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package" Target="../embeddings/Microsoft_Excel_Worksheet7.xlsx"/></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package" Target="../embeddings/Microsoft_Excel_Worksheet8.xlsx"/></Relationships>
</file>

<file path=ppt/charts/_rels/chart16.xml.rels><?xml version="1.0" encoding="UTF-8" standalone="yes"?>
<Relationships xmlns="http://schemas.openxmlformats.org/package/2006/relationships"><Relationship Id="rId3" Type="http://schemas.openxmlformats.org/officeDocument/2006/relationships/oleObject" Target="file:///C:\Users\RLopez\Downloads\Passport_Stats_15-10-2019_1944_GMT.xls" TargetMode="External"/><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RLopez\Downloads\Passport_Stats_15-10-2019_1944_GMT.xls" TargetMode="External"/><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8.xm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package" Target="../embeddings/Microsoft_Excel_Worksheet11.xlsx"/></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package" Target="../embeddings/Microsoft_Excel_Worksheet12.xlsx"/></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package" Target="../embeddings/Microsoft_Excel_Worksheet13.xlsx"/></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package" Target="../embeddings/Microsoft_Excel_Worksheet14.xlsx"/></Relationships>
</file>

<file path=ppt/charts/_rels/chart24.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4.xml"/></Relationships>
</file>

<file path=ppt/charts/_rels/chart25.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5.xml"/></Relationships>
</file>

<file path=ppt/charts/_rels/chart26.xml.rels><?xml version="1.0" encoding="UTF-8" standalone="yes"?>
<Relationships xmlns="http://schemas.openxmlformats.org/package/2006/relationships"><Relationship Id="rId2" Type="http://schemas.openxmlformats.org/officeDocument/2006/relationships/package" Target="../embeddings/Microsoft_Excel_Worksheet17.xlsx"/><Relationship Id="rId1" Type="http://schemas.openxmlformats.org/officeDocument/2006/relationships/themeOverride" Target="../theme/themeOverride16.xml"/></Relationships>
</file>

<file path=ppt/charts/_rels/chart27.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17.xml"/></Relationships>
</file>

<file path=ppt/charts/_rels/chart28.xml.rels><?xml version="1.0" encoding="UTF-8" standalone="yes"?>
<Relationships xmlns="http://schemas.openxmlformats.org/package/2006/relationships"><Relationship Id="rId2" Type="http://schemas.openxmlformats.org/officeDocument/2006/relationships/package" Target="../embeddings/Microsoft_Excel_Worksheet19.xlsx"/><Relationship Id="rId1" Type="http://schemas.openxmlformats.org/officeDocument/2006/relationships/themeOverride" Target="../theme/themeOverride18.xml"/></Relationships>
</file>

<file path=ppt/charts/_rels/chart29.xml.rels><?xml version="1.0" encoding="UTF-8" standalone="yes"?>
<Relationships xmlns="http://schemas.openxmlformats.org/package/2006/relationships"><Relationship Id="rId2" Type="http://schemas.openxmlformats.org/officeDocument/2006/relationships/package" Target="../embeddings/Microsoft_Excel_Worksheet20.xlsx"/><Relationship Id="rId1" Type="http://schemas.openxmlformats.org/officeDocument/2006/relationships/themeOverride" Target="../theme/themeOverride1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Lopez\Documents\zori\five%20year\costa%20rica\beauty%20and%20personal%20care%20costa%20rica.xlsx" TargetMode="External"/><Relationship Id="rId2" Type="http://schemas.microsoft.com/office/2011/relationships/chartColorStyle" Target="colors2.xml"/><Relationship Id="rId1" Type="http://schemas.microsoft.com/office/2011/relationships/chartStyle" Target="style2.xml"/></Relationships>
</file>

<file path=ppt/charts/_rels/chart30.xml.rels><?xml version="1.0" encoding="UTF-8" standalone="yes"?>
<Relationships xmlns="http://schemas.openxmlformats.org/package/2006/relationships"><Relationship Id="rId2" Type="http://schemas.openxmlformats.org/officeDocument/2006/relationships/package" Target="../embeddings/Microsoft_Excel_Worksheet21.xlsx"/><Relationship Id="rId1" Type="http://schemas.openxmlformats.org/officeDocument/2006/relationships/themeOverride" Target="../theme/themeOverride20.xml"/></Relationships>
</file>

<file path=ppt/charts/_rels/chart31.xml.rels><?xml version="1.0" encoding="UTF-8" standalone="yes"?>
<Relationships xmlns="http://schemas.openxmlformats.org/package/2006/relationships"><Relationship Id="rId2" Type="http://schemas.openxmlformats.org/officeDocument/2006/relationships/package" Target="../embeddings/Microsoft_Excel_Worksheet22.xlsx"/><Relationship Id="rId1" Type="http://schemas.openxmlformats.org/officeDocument/2006/relationships/themeOverride" Target="../theme/themeOverride21.xml"/></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package" Target="../embeddings/Microsoft_Excel_Worksheet23.xlsx"/></Relationships>
</file>

<file path=ppt/charts/_rels/chart33.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package" Target="../embeddings/Microsoft_Excel_Worksheet24.xlsx"/></Relationships>
</file>

<file path=ppt/charts/_rels/chart34.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package" Target="../embeddings/Microsoft_Excel_Worksheet25.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oleObject" Target="file:///C:\Users\RLopez\Documents\zori\five%20year\costa%20rica\costa%20rica%20bath%20and%20shower%20market.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Lopez\Documents\zori\five%20year\costa%20rica\costa%20rica%20bath%20and%20shower%20market.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4.xlsx"/></Relationships>
</file>

<file path=ppt/charts/_rels/chart8.xml.rels><?xml version="1.0" encoding="UTF-8" standalone="yes"?>
<Relationships xmlns="http://schemas.openxmlformats.org/package/2006/relationships"><Relationship Id="rId3" Type="http://schemas.openxmlformats.org/officeDocument/2006/relationships/oleObject" Target="file:///C:\Users\RLopez\Downloads\Passport_Stats_14-10-2019_2001_GMT.xls"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RLopez\Downloads\Passport_Stats_14-10-2019_2001_GMT.xls"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Costa Rica Surfactants Forecast</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Total Surfactant Cleansers and Adjuvants</c:v>
                </c:pt>
              </c:strCache>
            </c:strRef>
          </c:tx>
          <c:spPr>
            <a:solidFill>
              <a:schemeClr val="accent1"/>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Data'!$E$7:$O$7</c:f>
              <c:numCache>
                <c:formatCode>##,#00</c:formatCode>
                <c:ptCount val="11"/>
                <c:pt idx="0">
                  <c:v>16876.3</c:v>
                </c:pt>
                <c:pt idx="1">
                  <c:v>17132.900000000001</c:v>
                </c:pt>
                <c:pt idx="2">
                  <c:v>17428.099999999999</c:v>
                </c:pt>
                <c:pt idx="3">
                  <c:v>17726.400000000001</c:v>
                </c:pt>
                <c:pt idx="4">
                  <c:v>18094.099999999999</c:v>
                </c:pt>
                <c:pt idx="5">
                  <c:v>18466.900000000001</c:v>
                </c:pt>
                <c:pt idx="6">
                  <c:v>18792.8</c:v>
                </c:pt>
                <c:pt idx="7">
                  <c:v>19093.5</c:v>
                </c:pt>
                <c:pt idx="8">
                  <c:v>19379.5</c:v>
                </c:pt>
                <c:pt idx="9">
                  <c:v>19658.8</c:v>
                </c:pt>
                <c:pt idx="10">
                  <c:v>19931</c:v>
                </c:pt>
              </c:numCache>
            </c:numRef>
          </c:val>
        </c:ser>
        <c:ser>
          <c:idx val="1"/>
          <c:order val="1"/>
          <c:tx>
            <c:strRef>
              <c:f>'Statistics Data'!$B$8</c:f>
              <c:strCache>
                <c:ptCount val="1"/>
                <c:pt idx="0">
                  <c:v>Amphoteric surfactants</c:v>
                </c:pt>
              </c:strCache>
            </c:strRef>
          </c:tx>
          <c:spPr>
            <a:solidFill>
              <a:schemeClr val="accent2"/>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Data'!$E$8:$O$8</c:f>
              <c:numCache>
                <c:formatCode>##,#00</c:formatCode>
                <c:ptCount val="11"/>
                <c:pt idx="0">
                  <c:v>596.6</c:v>
                </c:pt>
                <c:pt idx="1">
                  <c:v>610.9</c:v>
                </c:pt>
                <c:pt idx="2">
                  <c:v>623.9</c:v>
                </c:pt>
                <c:pt idx="3">
                  <c:v>642</c:v>
                </c:pt>
                <c:pt idx="4">
                  <c:v>656.7</c:v>
                </c:pt>
                <c:pt idx="5">
                  <c:v>671.7</c:v>
                </c:pt>
                <c:pt idx="6">
                  <c:v>685.6</c:v>
                </c:pt>
                <c:pt idx="7">
                  <c:v>699</c:v>
                </c:pt>
                <c:pt idx="8">
                  <c:v>711.9</c:v>
                </c:pt>
                <c:pt idx="9">
                  <c:v>726.2</c:v>
                </c:pt>
                <c:pt idx="10">
                  <c:v>741.3</c:v>
                </c:pt>
              </c:numCache>
            </c:numRef>
          </c:val>
        </c:ser>
        <c:ser>
          <c:idx val="2"/>
          <c:order val="2"/>
          <c:tx>
            <c:strRef>
              <c:f>'Statistics Data'!$B$9</c:f>
              <c:strCache>
                <c:ptCount val="1"/>
                <c:pt idx="0">
                  <c:v>Anionic surfactants</c:v>
                </c:pt>
              </c:strCache>
            </c:strRef>
          </c:tx>
          <c:spPr>
            <a:solidFill>
              <a:schemeClr val="accent3"/>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Data'!$E$9:$O$9</c:f>
              <c:numCache>
                <c:formatCode>##,#00</c:formatCode>
                <c:ptCount val="11"/>
                <c:pt idx="0">
                  <c:v>15438.6</c:v>
                </c:pt>
                <c:pt idx="1">
                  <c:v>15660.2</c:v>
                </c:pt>
                <c:pt idx="2">
                  <c:v>15917.6</c:v>
                </c:pt>
                <c:pt idx="3">
                  <c:v>16179.6</c:v>
                </c:pt>
                <c:pt idx="4">
                  <c:v>16503.099999999999</c:v>
                </c:pt>
                <c:pt idx="5">
                  <c:v>16833.099999999999</c:v>
                </c:pt>
                <c:pt idx="6">
                  <c:v>17119.8</c:v>
                </c:pt>
                <c:pt idx="7">
                  <c:v>17381.2</c:v>
                </c:pt>
                <c:pt idx="8">
                  <c:v>17627.900000000001</c:v>
                </c:pt>
                <c:pt idx="9">
                  <c:v>17865.7</c:v>
                </c:pt>
                <c:pt idx="10">
                  <c:v>18096.3</c:v>
                </c:pt>
              </c:numCache>
            </c:numRef>
          </c:val>
        </c:ser>
        <c:ser>
          <c:idx val="3"/>
          <c:order val="3"/>
          <c:tx>
            <c:strRef>
              <c:f>'Statistics Data'!$B$10</c:f>
              <c:strCache>
                <c:ptCount val="1"/>
                <c:pt idx="0">
                  <c:v>Cationic surfactants</c:v>
                </c:pt>
              </c:strCache>
            </c:strRef>
          </c:tx>
          <c:spPr>
            <a:solidFill>
              <a:schemeClr val="accent4"/>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Data'!$E$10:$O$10</c:f>
              <c:numCache>
                <c:formatCode>##,#00</c:formatCode>
                <c:ptCount val="11"/>
                <c:pt idx="0">
                  <c:v>64.8</c:v>
                </c:pt>
                <c:pt idx="1">
                  <c:v>66.400000000000006</c:v>
                </c:pt>
                <c:pt idx="2">
                  <c:v>69.900000000000006</c:v>
                </c:pt>
                <c:pt idx="3">
                  <c:v>71.5</c:v>
                </c:pt>
                <c:pt idx="4">
                  <c:v>73.400000000000006</c:v>
                </c:pt>
                <c:pt idx="5">
                  <c:v>75.2</c:v>
                </c:pt>
                <c:pt idx="6">
                  <c:v>77</c:v>
                </c:pt>
                <c:pt idx="7">
                  <c:v>79</c:v>
                </c:pt>
                <c:pt idx="8">
                  <c:v>81.099999999999994</c:v>
                </c:pt>
                <c:pt idx="9">
                  <c:v>83.3</c:v>
                </c:pt>
                <c:pt idx="10">
                  <c:v>85.5</c:v>
                </c:pt>
              </c:numCache>
            </c:numRef>
          </c:val>
        </c:ser>
        <c:ser>
          <c:idx val="4"/>
          <c:order val="4"/>
          <c:tx>
            <c:strRef>
              <c:f>'Statistics Data'!$B$11</c:f>
              <c:strCache>
                <c:ptCount val="1"/>
                <c:pt idx="0">
                  <c:v>Non ionic surfactants</c:v>
                </c:pt>
              </c:strCache>
            </c:strRef>
          </c:tx>
          <c:spPr>
            <a:solidFill>
              <a:schemeClr val="accent5"/>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Data'!$E$11:$O$11</c:f>
              <c:numCache>
                <c:formatCode>##,#00</c:formatCode>
                <c:ptCount val="11"/>
                <c:pt idx="0">
                  <c:v>656.8</c:v>
                </c:pt>
                <c:pt idx="1">
                  <c:v>673.3</c:v>
                </c:pt>
                <c:pt idx="2">
                  <c:v>690.5</c:v>
                </c:pt>
                <c:pt idx="3">
                  <c:v>697.4</c:v>
                </c:pt>
                <c:pt idx="4">
                  <c:v>720.9</c:v>
                </c:pt>
                <c:pt idx="5">
                  <c:v>743.5</c:v>
                </c:pt>
                <c:pt idx="6">
                  <c:v>763.9</c:v>
                </c:pt>
                <c:pt idx="7">
                  <c:v>785.1</c:v>
                </c:pt>
                <c:pt idx="8">
                  <c:v>806.8</c:v>
                </c:pt>
                <c:pt idx="9">
                  <c:v>829.1</c:v>
                </c:pt>
                <c:pt idx="10">
                  <c:v>850.7</c:v>
                </c:pt>
              </c:numCache>
            </c:numRef>
          </c:val>
        </c:ser>
        <c:ser>
          <c:idx val="5"/>
          <c:order val="5"/>
          <c:tx>
            <c:strRef>
              <c:f>'Statistics Data'!$B$12</c:f>
              <c:strCache>
                <c:ptCount val="1"/>
                <c:pt idx="0">
                  <c:v>Other Surfactant Cleansers and Adjuvants</c:v>
                </c:pt>
              </c:strCache>
            </c:strRef>
          </c:tx>
          <c:spPr>
            <a:solidFill>
              <a:schemeClr val="accent6"/>
            </a:solidFill>
            <a:ln>
              <a:noFill/>
            </a:ln>
            <a:effectLst/>
          </c:spPr>
          <c:invertIfNegative val="0"/>
          <c:cat>
            <c:strRef>
              <c:f>'Statistics Data'!$E$6:$O$6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Data'!$E$12:$O$12</c:f>
              <c:numCache>
                <c:formatCode>##,#00</c:formatCode>
                <c:ptCount val="11"/>
                <c:pt idx="0">
                  <c:v>119.4</c:v>
                </c:pt>
                <c:pt idx="1">
                  <c:v>122.1</c:v>
                </c:pt>
                <c:pt idx="2">
                  <c:v>126.2</c:v>
                </c:pt>
                <c:pt idx="3">
                  <c:v>136</c:v>
                </c:pt>
                <c:pt idx="4">
                  <c:v>140</c:v>
                </c:pt>
                <c:pt idx="5">
                  <c:v>143.4</c:v>
                </c:pt>
                <c:pt idx="6">
                  <c:v>146.4</c:v>
                </c:pt>
                <c:pt idx="7">
                  <c:v>149.19999999999999</c:v>
                </c:pt>
                <c:pt idx="8">
                  <c:v>151.69999999999999</c:v>
                </c:pt>
                <c:pt idx="9">
                  <c:v>154.5</c:v>
                </c:pt>
                <c:pt idx="10">
                  <c:v>157.1</c:v>
                </c:pt>
              </c:numCache>
            </c:numRef>
          </c:val>
        </c:ser>
        <c:dLbls>
          <c:showLegendKey val="0"/>
          <c:showVal val="0"/>
          <c:showCatName val="0"/>
          <c:showSerName val="0"/>
          <c:showPercent val="0"/>
          <c:showBubbleSize val="0"/>
        </c:dLbls>
        <c:gapWidth val="219"/>
        <c:overlap val="-27"/>
        <c:axId val="398257720"/>
        <c:axId val="398258896"/>
      </c:barChart>
      <c:catAx>
        <c:axId val="3982577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258896"/>
        <c:crosses val="autoZero"/>
        <c:auto val="1"/>
        <c:lblAlgn val="ctr"/>
        <c:lblOffset val="100"/>
        <c:noMultiLvlLbl val="0"/>
      </c:catAx>
      <c:valAx>
        <c:axId val="398258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257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Costa Rica Oral Care (toothpaste) 2019 forecast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Hoja2!$C$7:$C$11</c:f>
              <c:strCache>
                <c:ptCount val="5"/>
                <c:pt idx="0">
                  <c:v>Colgate-Palmolive SA de CV</c:v>
                </c:pt>
                <c:pt idx="1">
                  <c:v>Procter &amp; Gamble Interamericas de Costa Rica</c:v>
                </c:pt>
                <c:pt idx="2">
                  <c:v>Johnson &amp; Johnson de Costa Rica SA</c:v>
                </c:pt>
                <c:pt idx="3">
                  <c:v>Unilever de Centroamérica SA</c:v>
                </c:pt>
                <c:pt idx="4">
                  <c:v>Others</c:v>
                </c:pt>
              </c:strCache>
            </c:strRef>
          </c:cat>
          <c:val>
            <c:numRef>
              <c:f>Hoja2!$K$7:$K$11</c:f>
              <c:numCache>
                <c:formatCode>_("$"* #,##0.00_);_("$"* \(#,##0.00\);_("$"* "-"??_);_(@_)</c:formatCode>
                <c:ptCount val="5"/>
                <c:pt idx="0">
                  <c:v>19.091999999999999</c:v>
                </c:pt>
                <c:pt idx="1">
                  <c:v>7.9920000000000009</c:v>
                </c:pt>
                <c:pt idx="2">
                  <c:v>5.2539999999999996</c:v>
                </c:pt>
                <c:pt idx="3">
                  <c:v>1.554</c:v>
                </c:pt>
                <c:pt idx="4">
                  <c:v>3.145</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Hair care Costa Rica Millions usd</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Data'!$B$8</c:f>
              <c:strCache>
                <c:ptCount val="1"/>
                <c:pt idx="0">
                  <c:v>Hair Care</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Data'!$G$8:$Q$8</c:f>
              <c:numCache>
                <c:formatCode>##,#00</c:formatCode>
                <c:ptCount val="11"/>
                <c:pt idx="0">
                  <c:v>63.4</c:v>
                </c:pt>
                <c:pt idx="1">
                  <c:v>67.900000000000006</c:v>
                </c:pt>
                <c:pt idx="2">
                  <c:v>70.3</c:v>
                </c:pt>
                <c:pt idx="3">
                  <c:v>72.2</c:v>
                </c:pt>
                <c:pt idx="4">
                  <c:v>75.400000000000006</c:v>
                </c:pt>
                <c:pt idx="5">
                  <c:v>79</c:v>
                </c:pt>
                <c:pt idx="6">
                  <c:v>82.6</c:v>
                </c:pt>
                <c:pt idx="7">
                  <c:v>87.1</c:v>
                </c:pt>
                <c:pt idx="8">
                  <c:v>91.8</c:v>
                </c:pt>
                <c:pt idx="9">
                  <c:v>96.6</c:v>
                </c:pt>
                <c:pt idx="10">
                  <c:v>101.7</c:v>
                </c:pt>
              </c:numCache>
            </c:numRef>
          </c:val>
        </c:ser>
        <c:ser>
          <c:idx val="1"/>
          <c:order val="1"/>
          <c:tx>
            <c:strRef>
              <c:f>'Statistics Data'!$B$10</c:f>
              <c:strCache>
                <c:ptCount val="1"/>
                <c:pt idx="0">
                  <c:v>2-in-1 Products - modelled</c:v>
                </c:pt>
              </c:strCache>
            </c:strRef>
          </c:tx>
          <c:spPr>
            <a:solidFill>
              <a:schemeClr val="accent2"/>
            </a:solidFill>
            <a:ln>
              <a:noFill/>
            </a:ln>
            <a:effectLst/>
          </c:spPr>
          <c:invertIfNegative val="0"/>
          <c:val>
            <c:numRef>
              <c:f>'Statistics Data'!$G$10:$Q$10</c:f>
              <c:numCache>
                <c:formatCode>##,#00</c:formatCode>
                <c:ptCount val="11"/>
                <c:pt idx="0">
                  <c:v>6.6</c:v>
                </c:pt>
                <c:pt idx="1">
                  <c:v>7.1</c:v>
                </c:pt>
                <c:pt idx="2">
                  <c:v>7.3</c:v>
                </c:pt>
                <c:pt idx="3">
                  <c:v>7.5</c:v>
                </c:pt>
                <c:pt idx="4">
                  <c:v>7.8</c:v>
                </c:pt>
                <c:pt idx="5">
                  <c:v>8.1999999999999993</c:v>
                </c:pt>
                <c:pt idx="6">
                  <c:v>8.6</c:v>
                </c:pt>
                <c:pt idx="7">
                  <c:v>9</c:v>
                </c:pt>
                <c:pt idx="8">
                  <c:v>9.5</c:v>
                </c:pt>
                <c:pt idx="9">
                  <c:v>10</c:v>
                </c:pt>
                <c:pt idx="10">
                  <c:v>10.5</c:v>
                </c:pt>
              </c:numCache>
            </c:numRef>
          </c:val>
        </c:ser>
        <c:ser>
          <c:idx val="2"/>
          <c:order val="2"/>
          <c:tx>
            <c:strRef>
              <c:f>'Statistics Data'!$B$14</c:f>
              <c:strCache>
                <c:ptCount val="1"/>
                <c:pt idx="0">
                  <c:v>Conditioners and Treatments - modelled</c:v>
                </c:pt>
              </c:strCache>
            </c:strRef>
          </c:tx>
          <c:spPr>
            <a:solidFill>
              <a:schemeClr val="accent3"/>
            </a:solidFill>
            <a:ln>
              <a:noFill/>
            </a:ln>
            <a:effectLst/>
          </c:spPr>
          <c:invertIfNegative val="0"/>
          <c:val>
            <c:numRef>
              <c:f>'Statistics Data'!$G$14:$Q$14</c:f>
              <c:numCache>
                <c:formatCode>##,#00</c:formatCode>
                <c:ptCount val="11"/>
                <c:pt idx="0">
                  <c:v>5</c:v>
                </c:pt>
                <c:pt idx="1">
                  <c:v>5.4</c:v>
                </c:pt>
                <c:pt idx="2">
                  <c:v>5.5</c:v>
                </c:pt>
                <c:pt idx="3">
                  <c:v>5.7</c:v>
                </c:pt>
                <c:pt idx="4">
                  <c:v>6</c:v>
                </c:pt>
                <c:pt idx="5">
                  <c:v>6.3</c:v>
                </c:pt>
                <c:pt idx="6">
                  <c:v>6.6</c:v>
                </c:pt>
                <c:pt idx="7">
                  <c:v>7</c:v>
                </c:pt>
                <c:pt idx="8">
                  <c:v>7.4</c:v>
                </c:pt>
                <c:pt idx="9">
                  <c:v>7.8</c:v>
                </c:pt>
                <c:pt idx="10">
                  <c:v>8.1999999999999993</c:v>
                </c:pt>
              </c:numCache>
            </c:numRef>
          </c:val>
        </c:ser>
        <c:ser>
          <c:idx val="3"/>
          <c:order val="3"/>
          <c:tx>
            <c:strRef>
              <c:f>'Statistics Data'!$B$20</c:f>
              <c:strCache>
                <c:ptCount val="1"/>
                <c:pt idx="0">
                  <c:v>Salon Professional Hair Care</c:v>
                </c:pt>
              </c:strCache>
            </c:strRef>
          </c:tx>
          <c:spPr>
            <a:solidFill>
              <a:schemeClr val="accent4"/>
            </a:solidFill>
            <a:ln>
              <a:noFill/>
            </a:ln>
            <a:effectLst/>
          </c:spPr>
          <c:invertIfNegative val="0"/>
          <c:val>
            <c:numRef>
              <c:f>'Statistics Data'!$G$20:$Q$20</c:f>
              <c:numCache>
                <c:formatCode>##,#00</c:formatCode>
                <c:ptCount val="11"/>
                <c:pt idx="0">
                  <c:v>3.6</c:v>
                </c:pt>
                <c:pt idx="1">
                  <c:v>3.8</c:v>
                </c:pt>
                <c:pt idx="2">
                  <c:v>3.9</c:v>
                </c:pt>
                <c:pt idx="3">
                  <c:v>4</c:v>
                </c:pt>
                <c:pt idx="4">
                  <c:v>4.0999999999999996</c:v>
                </c:pt>
                <c:pt idx="5">
                  <c:v>4.3</c:v>
                </c:pt>
                <c:pt idx="6">
                  <c:v>4.5</c:v>
                </c:pt>
                <c:pt idx="7">
                  <c:v>4.7</c:v>
                </c:pt>
                <c:pt idx="8">
                  <c:v>5</c:v>
                </c:pt>
                <c:pt idx="9">
                  <c:v>5.2</c:v>
                </c:pt>
                <c:pt idx="10">
                  <c:v>5.5</c:v>
                </c:pt>
              </c:numCache>
            </c:numRef>
          </c:val>
        </c:ser>
        <c:ser>
          <c:idx val="4"/>
          <c:order val="4"/>
          <c:tx>
            <c:strRef>
              <c:f>'Statistics Data'!$B$22</c:f>
              <c:strCache>
                <c:ptCount val="1"/>
                <c:pt idx="0">
                  <c:v>Shampoos</c:v>
                </c:pt>
              </c:strCache>
            </c:strRef>
          </c:tx>
          <c:spPr>
            <a:solidFill>
              <a:schemeClr val="accent5"/>
            </a:solidFill>
            <a:ln>
              <a:noFill/>
            </a:ln>
            <a:effectLst/>
          </c:spPr>
          <c:invertIfNegative val="0"/>
          <c:val>
            <c:numRef>
              <c:f>'Statistics Data'!$G$22:$Q$22</c:f>
              <c:numCache>
                <c:formatCode>##,#00</c:formatCode>
                <c:ptCount val="11"/>
                <c:pt idx="0">
                  <c:v>26.9</c:v>
                </c:pt>
                <c:pt idx="1">
                  <c:v>28.8</c:v>
                </c:pt>
                <c:pt idx="2">
                  <c:v>29.8</c:v>
                </c:pt>
                <c:pt idx="3">
                  <c:v>30.6</c:v>
                </c:pt>
                <c:pt idx="4">
                  <c:v>31.9</c:v>
                </c:pt>
                <c:pt idx="5">
                  <c:v>33.4</c:v>
                </c:pt>
                <c:pt idx="6">
                  <c:v>34.799999999999997</c:v>
                </c:pt>
                <c:pt idx="7">
                  <c:v>36.700000000000003</c:v>
                </c:pt>
                <c:pt idx="8">
                  <c:v>38.6</c:v>
                </c:pt>
                <c:pt idx="9">
                  <c:v>40.6</c:v>
                </c:pt>
                <c:pt idx="10">
                  <c:v>42.7</c:v>
                </c:pt>
              </c:numCache>
            </c:numRef>
          </c:val>
        </c:ser>
        <c:ser>
          <c:idx val="5"/>
          <c:order val="5"/>
          <c:tx>
            <c:strRef>
              <c:f>'Statistics Data'!$B$24</c:f>
              <c:strCache>
                <c:ptCount val="1"/>
                <c:pt idx="0">
                  <c:v>Styling Agents - modelled</c:v>
                </c:pt>
              </c:strCache>
            </c:strRef>
          </c:tx>
          <c:spPr>
            <a:solidFill>
              <a:schemeClr val="accent6"/>
            </a:solidFill>
            <a:ln>
              <a:noFill/>
            </a:ln>
            <a:effectLst/>
          </c:spPr>
          <c:invertIfNegative val="0"/>
          <c:val>
            <c:numRef>
              <c:f>'Statistics Data'!$G$24:$Q$24</c:f>
              <c:numCache>
                <c:formatCode>##,#00</c:formatCode>
                <c:ptCount val="11"/>
                <c:pt idx="0">
                  <c:v>10.6</c:v>
                </c:pt>
                <c:pt idx="1">
                  <c:v>11.4</c:v>
                </c:pt>
                <c:pt idx="2">
                  <c:v>11.9</c:v>
                </c:pt>
                <c:pt idx="3">
                  <c:v>12.3</c:v>
                </c:pt>
                <c:pt idx="4">
                  <c:v>12.9</c:v>
                </c:pt>
                <c:pt idx="5">
                  <c:v>13.6</c:v>
                </c:pt>
                <c:pt idx="6">
                  <c:v>14.3</c:v>
                </c:pt>
                <c:pt idx="7">
                  <c:v>15.2</c:v>
                </c:pt>
                <c:pt idx="8">
                  <c:v>16</c:v>
                </c:pt>
                <c:pt idx="9">
                  <c:v>16.899999999999999</c:v>
                </c:pt>
                <c:pt idx="10">
                  <c:v>17.7</c:v>
                </c:pt>
              </c:numCache>
            </c:numRef>
          </c:val>
        </c:ser>
        <c:dLbls>
          <c:showLegendKey val="0"/>
          <c:showVal val="0"/>
          <c:showCatName val="0"/>
          <c:showSerName val="0"/>
          <c:showPercent val="0"/>
          <c:showBubbleSize val="0"/>
        </c:dLbls>
        <c:gapWidth val="219"/>
        <c:overlap val="-27"/>
        <c:axId val="343575920"/>
        <c:axId val="343572000"/>
      </c:barChart>
      <c:catAx>
        <c:axId val="3435759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2000"/>
        <c:crosses val="autoZero"/>
        <c:auto val="1"/>
        <c:lblAlgn val="ctr"/>
        <c:lblOffset val="100"/>
        <c:noMultiLvlLbl val="0"/>
      </c:catAx>
      <c:valAx>
        <c:axId val="34357200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5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Hair care Costa Rica Mton</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'Statistics Data'!$B$10</c:f>
              <c:strCache>
                <c:ptCount val="1"/>
                <c:pt idx="0">
                  <c:v>2-in-1 Products - modelled</c:v>
                </c:pt>
              </c:strCache>
            </c:strRef>
          </c:tx>
          <c:spPr>
            <a:solidFill>
              <a:schemeClr val="accent2"/>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Data'!$G$9:$Q$9</c:f>
              <c:numCache>
                <c:formatCode>##,#00</c:formatCode>
                <c:ptCount val="11"/>
                <c:pt idx="0">
                  <c:v>479.6</c:v>
                </c:pt>
                <c:pt idx="1">
                  <c:v>490.4</c:v>
                </c:pt>
                <c:pt idx="2">
                  <c:v>502.5</c:v>
                </c:pt>
                <c:pt idx="3">
                  <c:v>515.5</c:v>
                </c:pt>
                <c:pt idx="4">
                  <c:v>529.5</c:v>
                </c:pt>
                <c:pt idx="5">
                  <c:v>542</c:v>
                </c:pt>
                <c:pt idx="6">
                  <c:v>554</c:v>
                </c:pt>
                <c:pt idx="7">
                  <c:v>567.4</c:v>
                </c:pt>
                <c:pt idx="8">
                  <c:v>580.20000000000005</c:v>
                </c:pt>
                <c:pt idx="9">
                  <c:v>592.5</c:v>
                </c:pt>
                <c:pt idx="10">
                  <c:v>604.20000000000005</c:v>
                </c:pt>
              </c:numCache>
            </c:numRef>
          </c:val>
        </c:ser>
        <c:ser>
          <c:idx val="2"/>
          <c:order val="1"/>
          <c:tx>
            <c:strRef>
              <c:f>'Statistics Data'!$B$14</c:f>
              <c:strCache>
                <c:ptCount val="1"/>
                <c:pt idx="0">
                  <c:v>Conditioners and Treatments - modelled</c:v>
                </c:pt>
              </c:strCache>
            </c:strRef>
          </c:tx>
          <c:spPr>
            <a:solidFill>
              <a:schemeClr val="accent3"/>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Data'!$G$13:$Q$13</c:f>
              <c:numCache>
                <c:formatCode>##,#00</c:formatCode>
                <c:ptCount val="11"/>
                <c:pt idx="0">
                  <c:v>358.1</c:v>
                </c:pt>
                <c:pt idx="1">
                  <c:v>368.4</c:v>
                </c:pt>
                <c:pt idx="2">
                  <c:v>378.6</c:v>
                </c:pt>
                <c:pt idx="3">
                  <c:v>389.9</c:v>
                </c:pt>
                <c:pt idx="4">
                  <c:v>402.5</c:v>
                </c:pt>
                <c:pt idx="5">
                  <c:v>413.9</c:v>
                </c:pt>
                <c:pt idx="6">
                  <c:v>426.5</c:v>
                </c:pt>
                <c:pt idx="7">
                  <c:v>438.8</c:v>
                </c:pt>
                <c:pt idx="8">
                  <c:v>450.3</c:v>
                </c:pt>
                <c:pt idx="9">
                  <c:v>461.4</c:v>
                </c:pt>
                <c:pt idx="10">
                  <c:v>471.9</c:v>
                </c:pt>
              </c:numCache>
            </c:numRef>
          </c:val>
        </c:ser>
        <c:ser>
          <c:idx val="3"/>
          <c:order val="2"/>
          <c:tx>
            <c:strRef>
              <c:f>'Statistics Data'!$B$20</c:f>
              <c:strCache>
                <c:ptCount val="1"/>
                <c:pt idx="0">
                  <c:v>Salon Professional Hair Care</c:v>
                </c:pt>
              </c:strCache>
            </c:strRef>
          </c:tx>
          <c:spPr>
            <a:solidFill>
              <a:schemeClr val="accent4"/>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Data'!$G$19:$Q$19</c:f>
              <c:numCache>
                <c:formatCode>##,#00</c:formatCode>
                <c:ptCount val="11"/>
                <c:pt idx="0">
                  <c:v>1291.5999999999999</c:v>
                </c:pt>
                <c:pt idx="1">
                  <c:v>1315.9</c:v>
                </c:pt>
                <c:pt idx="2">
                  <c:v>1337.9</c:v>
                </c:pt>
                <c:pt idx="3">
                  <c:v>1365.2</c:v>
                </c:pt>
                <c:pt idx="4">
                  <c:v>1395.5</c:v>
                </c:pt>
                <c:pt idx="5">
                  <c:v>1417.3</c:v>
                </c:pt>
                <c:pt idx="6">
                  <c:v>1444.6</c:v>
                </c:pt>
                <c:pt idx="7">
                  <c:v>1476</c:v>
                </c:pt>
                <c:pt idx="8">
                  <c:v>1511.2</c:v>
                </c:pt>
                <c:pt idx="9">
                  <c:v>1549.9</c:v>
                </c:pt>
                <c:pt idx="10">
                  <c:v>1587.7</c:v>
                </c:pt>
              </c:numCache>
            </c:numRef>
          </c:val>
        </c:ser>
        <c:ser>
          <c:idx val="4"/>
          <c:order val="3"/>
          <c:tx>
            <c:strRef>
              <c:f>'Statistics Data'!$B$22</c:f>
              <c:strCache>
                <c:ptCount val="1"/>
                <c:pt idx="0">
                  <c:v>Shampoos</c:v>
                </c:pt>
              </c:strCache>
            </c:strRef>
          </c:tx>
          <c:spPr>
            <a:solidFill>
              <a:schemeClr val="accent5"/>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Data'!$G$21:$Q$21</c:f>
              <c:numCache>
                <c:formatCode>##,#00</c:formatCode>
                <c:ptCount val="11"/>
                <c:pt idx="0">
                  <c:v>1865.2</c:v>
                </c:pt>
                <c:pt idx="1">
                  <c:v>1911.1</c:v>
                </c:pt>
                <c:pt idx="2">
                  <c:v>1960.9</c:v>
                </c:pt>
                <c:pt idx="3">
                  <c:v>2014.9</c:v>
                </c:pt>
                <c:pt idx="4">
                  <c:v>2066.3000000000002</c:v>
                </c:pt>
                <c:pt idx="5">
                  <c:v>2113.5</c:v>
                </c:pt>
                <c:pt idx="6">
                  <c:v>2163.6999999999998</c:v>
                </c:pt>
                <c:pt idx="7">
                  <c:v>2212.6999999999998</c:v>
                </c:pt>
                <c:pt idx="8">
                  <c:v>2260.6</c:v>
                </c:pt>
                <c:pt idx="9">
                  <c:v>2307.9</c:v>
                </c:pt>
                <c:pt idx="10">
                  <c:v>2354.6999999999998</c:v>
                </c:pt>
              </c:numCache>
            </c:numRef>
          </c:val>
        </c:ser>
        <c:ser>
          <c:idx val="5"/>
          <c:order val="4"/>
          <c:tx>
            <c:strRef>
              <c:f>'Statistics Data'!$B$24</c:f>
              <c:strCache>
                <c:ptCount val="1"/>
                <c:pt idx="0">
                  <c:v>Styling Agents - modelled</c:v>
                </c:pt>
              </c:strCache>
            </c:strRef>
          </c:tx>
          <c:spPr>
            <a:solidFill>
              <a:schemeClr val="accent6"/>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Data'!$G$23:$Q$23</c:f>
              <c:numCache>
                <c:formatCode>##,#00</c:formatCode>
                <c:ptCount val="11"/>
                <c:pt idx="0">
                  <c:v>557.1</c:v>
                </c:pt>
                <c:pt idx="1">
                  <c:v>574</c:v>
                </c:pt>
                <c:pt idx="2">
                  <c:v>592.6</c:v>
                </c:pt>
                <c:pt idx="3">
                  <c:v>613.6</c:v>
                </c:pt>
                <c:pt idx="4">
                  <c:v>634.1</c:v>
                </c:pt>
                <c:pt idx="5">
                  <c:v>652.70000000000005</c:v>
                </c:pt>
                <c:pt idx="6">
                  <c:v>672.8</c:v>
                </c:pt>
                <c:pt idx="7">
                  <c:v>692.2</c:v>
                </c:pt>
                <c:pt idx="8">
                  <c:v>710.6</c:v>
                </c:pt>
                <c:pt idx="9">
                  <c:v>726.7</c:v>
                </c:pt>
                <c:pt idx="10">
                  <c:v>740.5</c:v>
                </c:pt>
              </c:numCache>
            </c:numRef>
          </c:val>
        </c:ser>
        <c:dLbls>
          <c:showLegendKey val="0"/>
          <c:showVal val="0"/>
          <c:showCatName val="0"/>
          <c:showSerName val="0"/>
          <c:showPercent val="0"/>
          <c:showBubbleSize val="0"/>
        </c:dLbls>
        <c:gapWidth val="219"/>
        <c:overlap val="-27"/>
        <c:axId val="343571216"/>
        <c:axId val="343570432"/>
      </c:barChart>
      <c:catAx>
        <c:axId val="3435712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0432"/>
        <c:crosses val="autoZero"/>
        <c:auto val="1"/>
        <c:lblAlgn val="ctr"/>
        <c:lblOffset val="100"/>
        <c:noMultiLvlLbl val="0"/>
      </c:catAx>
      <c:valAx>
        <c:axId val="343570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1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Hair Care Costa Rica 2019 forecast Size $83.00</a:t>
            </a:r>
            <a:r>
              <a:rPr lang="en-US" baseline="0"/>
              <a:t> millions usd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Hoja1!$B$7</c:f>
              <c:strCache>
                <c:ptCount val="1"/>
                <c:pt idx="0">
                  <c:v>Hair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Hoja1!$C$7:$C$23</c:f>
              <c:strCache>
                <c:ptCount val="17"/>
                <c:pt idx="0">
                  <c:v>Procter &amp; Gamble Interamericas de Costa Rica</c:v>
                </c:pt>
                <c:pt idx="1">
                  <c:v>Unilever de Centroamérica SA</c:v>
                </c:pt>
                <c:pt idx="2">
                  <c:v>Colgate-Palmolive SA de CV</c:v>
                </c:pt>
                <c:pt idx="3">
                  <c:v>Cefa Corporación SA</c:v>
                </c:pt>
                <c:pt idx="4">
                  <c:v>International Distributions IMA SA</c:v>
                </c:pt>
                <c:pt idx="5">
                  <c:v>Laboratorios Internacionales SA</c:v>
                </c:pt>
                <c:pt idx="6">
                  <c:v>Henkel Costa Rica Ltda</c:v>
                </c:pt>
                <c:pt idx="7">
                  <c:v>Corporación Belcorp de Costa Rica SA</c:v>
                </c:pt>
                <c:pt idx="8">
                  <c:v>Mercorica SA</c:v>
                </c:pt>
                <c:pt idx="9">
                  <c:v>Avon de Costa Rica SA</c:v>
                </c:pt>
                <c:pt idx="10">
                  <c:v>Grupo Moreno SA</c:v>
                </c:pt>
                <c:pt idx="11">
                  <c:v>Janssen-Cilag SA</c:v>
                </c:pt>
                <c:pt idx="12">
                  <c:v>Distribuidora Probelleza MK SA</c:v>
                </c:pt>
                <c:pt idx="13">
                  <c:v>Omnilife Costa Rica</c:v>
                </c:pt>
                <c:pt idx="14">
                  <c:v>Laboratorios Stein</c:v>
                </c:pt>
                <c:pt idx="15">
                  <c:v>AlfaParf Group SpA</c:v>
                </c:pt>
                <c:pt idx="16">
                  <c:v>Others</c:v>
                </c:pt>
              </c:strCache>
            </c:strRef>
          </c:cat>
          <c:val>
            <c:numRef>
              <c:f>Hoja1!$K$7:$K$23</c:f>
              <c:numCache>
                <c:formatCode>General</c:formatCode>
                <c:ptCount val="17"/>
                <c:pt idx="0">
                  <c:v>26.7624</c:v>
                </c:pt>
                <c:pt idx="1">
                  <c:v>10.407599999999999</c:v>
                </c:pt>
                <c:pt idx="2">
                  <c:v>7.6818000000000008</c:v>
                </c:pt>
                <c:pt idx="3">
                  <c:v>7.5165999999999995</c:v>
                </c:pt>
                <c:pt idx="4">
                  <c:v>2.6431999999999998</c:v>
                </c:pt>
                <c:pt idx="5">
                  <c:v>2.3953999999999995</c:v>
                </c:pt>
                <c:pt idx="6">
                  <c:v>1.8172000000000001</c:v>
                </c:pt>
                <c:pt idx="7">
                  <c:v>1.7345999999999999</c:v>
                </c:pt>
                <c:pt idx="8">
                  <c:v>1.6519999999999999</c:v>
                </c:pt>
                <c:pt idx="9">
                  <c:v>1.4868000000000001</c:v>
                </c:pt>
                <c:pt idx="10">
                  <c:v>1.3215999999999999</c:v>
                </c:pt>
                <c:pt idx="11">
                  <c:v>0.82599999999999996</c:v>
                </c:pt>
                <c:pt idx="12">
                  <c:v>0.49559999999999998</c:v>
                </c:pt>
                <c:pt idx="13">
                  <c:v>0.41299999999999998</c:v>
                </c:pt>
                <c:pt idx="14">
                  <c:v>0.16519999999999999</c:v>
                </c:pt>
                <c:pt idx="15">
                  <c:v>0.16519999999999999</c:v>
                </c:pt>
                <c:pt idx="16">
                  <c:v>15.033199999999999</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Men's shaving</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Hoja1!$G$6:$Q$6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Hoja1!$G$10:$Q$10</c:f>
              <c:numCache>
                <c:formatCode>_("$"* #,##0.00_);_("$"* \(#,##0.00\);_("$"* "-"??_);_(@_)</c:formatCode>
                <c:ptCount val="11"/>
                <c:pt idx="0">
                  <c:v>29.1</c:v>
                </c:pt>
                <c:pt idx="1">
                  <c:v>30.9</c:v>
                </c:pt>
                <c:pt idx="2">
                  <c:v>31.6</c:v>
                </c:pt>
                <c:pt idx="3">
                  <c:v>32.200000000000003</c:v>
                </c:pt>
                <c:pt idx="4">
                  <c:v>33.4</c:v>
                </c:pt>
                <c:pt idx="5">
                  <c:v>34.9</c:v>
                </c:pt>
                <c:pt idx="6">
                  <c:v>36.299999999999997</c:v>
                </c:pt>
                <c:pt idx="7">
                  <c:v>38.1</c:v>
                </c:pt>
                <c:pt idx="8">
                  <c:v>40</c:v>
                </c:pt>
                <c:pt idx="9">
                  <c:v>42</c:v>
                </c:pt>
                <c:pt idx="10">
                  <c:v>44.1</c:v>
                </c:pt>
              </c:numCache>
            </c:numRef>
          </c:val>
        </c:ser>
        <c:dLbls>
          <c:showLegendKey val="0"/>
          <c:showVal val="0"/>
          <c:showCatName val="0"/>
          <c:showSerName val="0"/>
          <c:showPercent val="0"/>
          <c:showBubbleSize val="0"/>
        </c:dLbls>
        <c:gapWidth val="219"/>
        <c:overlap val="-27"/>
        <c:axId val="403269464"/>
        <c:axId val="403273384"/>
      </c:barChart>
      <c:catAx>
        <c:axId val="403269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273384"/>
        <c:crosses val="autoZero"/>
        <c:auto val="1"/>
        <c:lblAlgn val="ctr"/>
        <c:lblOffset val="100"/>
        <c:noMultiLvlLbl val="0"/>
      </c:catAx>
      <c:valAx>
        <c:axId val="403273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 usd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269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Men's shaving costa rica 2019 forecast size $36.30 million usd</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Hoja2!$C$7:$C$14</c:f>
              <c:strCache>
                <c:ptCount val="8"/>
                <c:pt idx="0">
                  <c:v>Procter &amp; Gamble Interamericas de Costa Rica</c:v>
                </c:pt>
                <c:pt idx="1">
                  <c:v>Colgate-Palmolive SA de CV</c:v>
                </c:pt>
                <c:pt idx="2">
                  <c:v>Unilever de Centroamérica SA</c:v>
                </c:pt>
                <c:pt idx="3">
                  <c:v>BDF Costa Rica SA</c:v>
                </c:pt>
                <c:pt idx="4">
                  <c:v>International Distributions IMA SA</c:v>
                </c:pt>
                <c:pt idx="5">
                  <c:v>Bic de Costa Rica SA</c:v>
                </c:pt>
                <c:pt idx="6">
                  <c:v>Avon de Costa Rica SA</c:v>
                </c:pt>
                <c:pt idx="7">
                  <c:v>Others</c:v>
                </c:pt>
              </c:strCache>
            </c:strRef>
          </c:cat>
          <c:val>
            <c:numRef>
              <c:f>Hoja2!$K$7:$K$14</c:f>
              <c:numCache>
                <c:formatCode>_("$"* #,##0.00_);_("$"* \(#,##0.00\);_("$"* "-"??_);_(@_)</c:formatCode>
                <c:ptCount val="8"/>
                <c:pt idx="0">
                  <c:v>10.5633</c:v>
                </c:pt>
                <c:pt idx="1">
                  <c:v>4.1745000000000001</c:v>
                </c:pt>
                <c:pt idx="2">
                  <c:v>3.7751999999999999</c:v>
                </c:pt>
                <c:pt idx="3">
                  <c:v>2.2505999999999999</c:v>
                </c:pt>
                <c:pt idx="4">
                  <c:v>0.72599999999999998</c:v>
                </c:pt>
                <c:pt idx="5">
                  <c:v>0.61709999999999998</c:v>
                </c:pt>
                <c:pt idx="6">
                  <c:v>0.25409999999999994</c:v>
                </c:pt>
                <c:pt idx="7">
                  <c:v>13.975499999999998</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Baby Care</a:t>
            </a:r>
            <a:r>
              <a:rPr lang="en-US" baseline="0"/>
              <a:t> Costa Rica</a:t>
            </a:r>
            <a:endParaRPr lang="en-US"/>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'[Passport_Stats_15-10-2019_1944_GMT.xls]Statistics Data'!$B$8</c:f>
              <c:strCache>
                <c:ptCount val="1"/>
                <c:pt idx="0">
                  <c:v>Baby and Child-specific Products</c:v>
                </c:pt>
              </c:strCache>
            </c:strRef>
          </c:tx>
          <c:spPr>
            <a:solidFill>
              <a:schemeClr val="accent1"/>
            </a:solidFill>
            <a:ln w="19050">
              <a:solidFill>
                <a:schemeClr val="lt1"/>
              </a:solidFill>
            </a:ln>
            <a:effectLst/>
          </c:spPr>
          <c:invertIfNegative val="0"/>
          <c:cat>
            <c:strRef>
              <c:f>'[Passport_Stats_15-10-2019_1944_GMT.xls]Statistics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'[Passport_Stats_15-10-2019_1944_GMT.xls]Statistics Data'!$G$8:$Q$8</c:f>
              <c:numCache>
                <c:formatCode>_("$"* #,##0.00_);_("$"* \(#,##0.00\);_("$"* "-"??_);_(@_)</c:formatCode>
                <c:ptCount val="11"/>
                <c:pt idx="0">
                  <c:v>12.2</c:v>
                </c:pt>
                <c:pt idx="1">
                  <c:v>13.1</c:v>
                </c:pt>
                <c:pt idx="2">
                  <c:v>13.6</c:v>
                </c:pt>
                <c:pt idx="3">
                  <c:v>14.1</c:v>
                </c:pt>
                <c:pt idx="4">
                  <c:v>14.8</c:v>
                </c:pt>
                <c:pt idx="5">
                  <c:v>15.6</c:v>
                </c:pt>
                <c:pt idx="6">
                  <c:v>16.399999999999999</c:v>
                </c:pt>
                <c:pt idx="7">
                  <c:v>17.3</c:v>
                </c:pt>
                <c:pt idx="8">
                  <c:v>18.3</c:v>
                </c:pt>
                <c:pt idx="9">
                  <c:v>19.399999999999999</c:v>
                </c:pt>
                <c:pt idx="10">
                  <c:v>20.5</c:v>
                </c:pt>
              </c:numCache>
            </c:numRef>
          </c:val>
        </c:ser>
        <c:ser>
          <c:idx val="1"/>
          <c:order val="1"/>
          <c:tx>
            <c:strRef>
              <c:f>'[Passport_Stats_15-10-2019_1944_GMT.xls]Statistics Data'!$B$10</c:f>
              <c:strCache>
                <c:ptCount val="1"/>
                <c:pt idx="0">
                  <c:v>Baby and Child-specific Hair Care - modelled</c:v>
                </c:pt>
              </c:strCache>
            </c:strRef>
          </c:tx>
          <c:spPr>
            <a:solidFill>
              <a:schemeClr val="accent2"/>
            </a:solidFill>
            <a:ln w="19050">
              <a:solidFill>
                <a:schemeClr val="lt1"/>
              </a:solidFill>
            </a:ln>
            <a:effectLst/>
          </c:spPr>
          <c:invertIfNegative val="0"/>
          <c:cat>
            <c:strRef>
              <c:f>'[Passport_Stats_15-10-2019_1944_GMT.xls]Statistics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'[Passport_Stats_15-10-2019_1944_GMT.xls]Statistics Data'!$G$10:$Q$10</c:f>
              <c:numCache>
                <c:formatCode>##,#00</c:formatCode>
                <c:ptCount val="11"/>
                <c:pt idx="0">
                  <c:v>4.2</c:v>
                </c:pt>
                <c:pt idx="1">
                  <c:v>4.5</c:v>
                </c:pt>
                <c:pt idx="2">
                  <c:v>4.5999999999999996</c:v>
                </c:pt>
                <c:pt idx="3">
                  <c:v>4.7</c:v>
                </c:pt>
                <c:pt idx="4">
                  <c:v>4.9000000000000004</c:v>
                </c:pt>
                <c:pt idx="5">
                  <c:v>5.0999999999999996</c:v>
                </c:pt>
                <c:pt idx="6">
                  <c:v>5.3</c:v>
                </c:pt>
                <c:pt idx="7">
                  <c:v>5.6</c:v>
                </c:pt>
                <c:pt idx="8">
                  <c:v>5.9</c:v>
                </c:pt>
                <c:pt idx="9">
                  <c:v>6.2</c:v>
                </c:pt>
                <c:pt idx="10">
                  <c:v>6.5</c:v>
                </c:pt>
              </c:numCache>
            </c:numRef>
          </c:val>
        </c:ser>
        <c:ser>
          <c:idx val="2"/>
          <c:order val="2"/>
          <c:tx>
            <c:strRef>
              <c:f>'[Passport_Stats_15-10-2019_1944_GMT.xls]Statistics Data'!$B$12</c:f>
              <c:strCache>
                <c:ptCount val="1"/>
                <c:pt idx="0">
                  <c:v>Baby and Child-specific Skin Care - modelled</c:v>
                </c:pt>
              </c:strCache>
            </c:strRef>
          </c:tx>
          <c:spPr>
            <a:solidFill>
              <a:schemeClr val="accent3"/>
            </a:solidFill>
            <a:ln w="19050">
              <a:solidFill>
                <a:schemeClr val="lt1"/>
              </a:solidFill>
            </a:ln>
            <a:effectLst/>
          </c:spPr>
          <c:invertIfNegative val="0"/>
          <c:cat>
            <c:strRef>
              <c:f>'[Passport_Stats_15-10-2019_1944_GMT.xls]Statistics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'[Passport_Stats_15-10-2019_1944_GMT.xls]Statistics Data'!$G$12:$Q$12</c:f>
              <c:numCache>
                <c:formatCode>##,#00</c:formatCode>
                <c:ptCount val="11"/>
                <c:pt idx="0">
                  <c:v>0.8</c:v>
                </c:pt>
                <c:pt idx="1">
                  <c:v>0.9</c:v>
                </c:pt>
                <c:pt idx="2">
                  <c:v>0.9</c:v>
                </c:pt>
                <c:pt idx="3">
                  <c:v>0.9</c:v>
                </c:pt>
                <c:pt idx="4">
                  <c:v>1</c:v>
                </c:pt>
                <c:pt idx="5">
                  <c:v>1</c:v>
                </c:pt>
                <c:pt idx="6">
                  <c:v>1.1000000000000001</c:v>
                </c:pt>
                <c:pt idx="7">
                  <c:v>1.1000000000000001</c:v>
                </c:pt>
                <c:pt idx="8">
                  <c:v>1.2</c:v>
                </c:pt>
                <c:pt idx="9">
                  <c:v>1.2</c:v>
                </c:pt>
                <c:pt idx="10">
                  <c:v>1.3</c:v>
                </c:pt>
              </c:numCache>
            </c:numRef>
          </c:val>
        </c:ser>
        <c:ser>
          <c:idx val="3"/>
          <c:order val="3"/>
          <c:tx>
            <c:strRef>
              <c:f>'[Passport_Stats_15-10-2019_1944_GMT.xls]Statistics Data'!$B$18</c:f>
              <c:strCache>
                <c:ptCount val="1"/>
                <c:pt idx="0">
                  <c:v>Baby Wipes - modelled</c:v>
                </c:pt>
              </c:strCache>
            </c:strRef>
          </c:tx>
          <c:spPr>
            <a:solidFill>
              <a:schemeClr val="accent4"/>
            </a:solidFill>
            <a:ln w="19050">
              <a:solidFill>
                <a:schemeClr val="lt1"/>
              </a:solidFill>
            </a:ln>
            <a:effectLst/>
          </c:spPr>
          <c:invertIfNegative val="0"/>
          <c:cat>
            <c:strRef>
              <c:f>'[Passport_Stats_15-10-2019_1944_GMT.xls]Statistics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'[Passport_Stats_15-10-2019_1944_GMT.xls]Statistics Data'!$G$18:$Q$18</c:f>
              <c:numCache>
                <c:formatCode>##,#00</c:formatCode>
                <c:ptCount val="11"/>
                <c:pt idx="0">
                  <c:v>2</c:v>
                </c:pt>
                <c:pt idx="1">
                  <c:v>2.2999999999999998</c:v>
                </c:pt>
                <c:pt idx="2">
                  <c:v>2.5</c:v>
                </c:pt>
                <c:pt idx="3">
                  <c:v>2.7</c:v>
                </c:pt>
                <c:pt idx="4">
                  <c:v>2.9</c:v>
                </c:pt>
                <c:pt idx="5">
                  <c:v>3.2</c:v>
                </c:pt>
                <c:pt idx="6">
                  <c:v>3.5</c:v>
                </c:pt>
                <c:pt idx="7">
                  <c:v>3.7</c:v>
                </c:pt>
                <c:pt idx="8">
                  <c:v>4</c:v>
                </c:pt>
                <c:pt idx="9">
                  <c:v>4.3</c:v>
                </c:pt>
                <c:pt idx="10">
                  <c:v>4.5999999999999996</c:v>
                </c:pt>
              </c:numCache>
            </c:numRef>
          </c:val>
        </c:ser>
        <c:dLbls>
          <c:showLegendKey val="0"/>
          <c:showVal val="0"/>
          <c:showCatName val="0"/>
          <c:showSerName val="0"/>
          <c:showPercent val="0"/>
          <c:showBubbleSize val="0"/>
        </c:dLbls>
        <c:gapWidth val="150"/>
        <c:axId val="343573176"/>
        <c:axId val="343769768"/>
      </c:barChart>
      <c:catAx>
        <c:axId val="3435731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769768"/>
        <c:crosses val="autoZero"/>
        <c:auto val="1"/>
        <c:lblAlgn val="ctr"/>
        <c:lblOffset val="100"/>
        <c:noMultiLvlLbl val="0"/>
      </c:catAx>
      <c:valAx>
        <c:axId val="343769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3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'[Passport_Stats_15-10-2019_1944_GMT.xls]Statistics Data'!$B$10</c:f>
              <c:strCache>
                <c:ptCount val="1"/>
                <c:pt idx="0">
                  <c:v>Baby and Child-specific Hair Care - modelled</c:v>
                </c:pt>
              </c:strCache>
            </c:strRef>
          </c:tx>
          <c:spPr>
            <a:solidFill>
              <a:schemeClr val="accent2"/>
            </a:solidFill>
            <a:ln w="19050">
              <a:solidFill>
                <a:schemeClr val="lt1"/>
              </a:solidFill>
            </a:ln>
            <a:effectLst/>
          </c:spPr>
          <c:invertIfNegative val="0"/>
          <c:cat>
            <c:strRef>
              <c:f>'[Passport_Stats_15-10-2019_1944_GMT.xls]Statistics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'[Passport_Stats_15-10-2019_1944_GMT.xls]Statistics Data'!$G$9:$Q$9</c:f>
              <c:numCache>
                <c:formatCode>##,#00</c:formatCode>
                <c:ptCount val="11"/>
                <c:pt idx="0">
                  <c:v>462.5</c:v>
                </c:pt>
                <c:pt idx="1">
                  <c:v>470.8</c:v>
                </c:pt>
                <c:pt idx="2">
                  <c:v>479.9</c:v>
                </c:pt>
                <c:pt idx="3">
                  <c:v>490</c:v>
                </c:pt>
                <c:pt idx="4">
                  <c:v>500.9</c:v>
                </c:pt>
                <c:pt idx="5">
                  <c:v>511.1</c:v>
                </c:pt>
                <c:pt idx="6">
                  <c:v>522</c:v>
                </c:pt>
                <c:pt idx="7">
                  <c:v>532.79999999999995</c:v>
                </c:pt>
                <c:pt idx="8">
                  <c:v>544.4</c:v>
                </c:pt>
                <c:pt idx="9">
                  <c:v>556.79999999999995</c:v>
                </c:pt>
                <c:pt idx="10">
                  <c:v>569</c:v>
                </c:pt>
              </c:numCache>
            </c:numRef>
          </c:val>
        </c:ser>
        <c:dLbls>
          <c:showLegendKey val="0"/>
          <c:showVal val="0"/>
          <c:showCatName val="0"/>
          <c:showSerName val="0"/>
          <c:showPercent val="0"/>
          <c:showBubbleSize val="0"/>
        </c:dLbls>
        <c:gapWidth val="150"/>
        <c:axId val="343767416"/>
        <c:axId val="343765456"/>
      </c:barChart>
      <c:catAx>
        <c:axId val="3437674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765456"/>
        <c:crosses val="autoZero"/>
        <c:auto val="1"/>
        <c:lblAlgn val="ctr"/>
        <c:lblOffset val="100"/>
        <c:noMultiLvlLbl val="0"/>
      </c:catAx>
      <c:valAx>
        <c:axId val="343765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767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Baby and Child</a:t>
            </a:r>
            <a:r>
              <a:rPr lang="en-US" baseline="0"/>
              <a:t> Hair care 2019 forecast $5.30 million usd</a:t>
            </a:r>
            <a:endParaRPr lang="en-US"/>
          </a:p>
        </c:rich>
      </c:tx>
      <c:overlay val="0"/>
      <c:spPr>
        <a:noFill/>
        <a:ln>
          <a:noFill/>
        </a:ln>
        <a:effectLst/>
      </c:spPr>
    </c:title>
    <c:autoTitleDeleted val="0"/>
    <c:plotArea>
      <c:layout/>
      <c:pieChart>
        <c:varyColors val="1"/>
        <c:ser>
          <c:idx val="0"/>
          <c:order val="0"/>
          <c:tx>
            <c:strRef>
              <c:f>Hoja1!$B$7</c:f>
              <c:strCache>
                <c:ptCount val="1"/>
                <c:pt idx="0">
                  <c:v>Baby and Child-specific Products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Hoja1!$C$7:$C$21</c:f>
              <c:strCache>
                <c:ptCount val="15"/>
                <c:pt idx="0">
                  <c:v>Johnson &amp; Johnson de Costa Rica SA</c:v>
                </c:pt>
                <c:pt idx="1">
                  <c:v>Colgate-Palmolive SA de CV</c:v>
                </c:pt>
                <c:pt idx="2">
                  <c:v>Laboratorios Fide SA</c:v>
                </c:pt>
                <c:pt idx="3">
                  <c:v>Laboratorios Zepol SA</c:v>
                </c:pt>
                <c:pt idx="4">
                  <c:v>Cefa Corporación SA</c:v>
                </c:pt>
                <c:pt idx="5">
                  <c:v>Unilever de Centroamérica SA</c:v>
                </c:pt>
                <c:pt idx="6">
                  <c:v>Wal-Mart Centroamérica SA</c:v>
                </c:pt>
                <c:pt idx="7">
                  <c:v>Bayer Centroamérica y El Caribe</c:v>
                </c:pt>
                <c:pt idx="8">
                  <c:v>Kimberly-Clark de Centro America SA</c:v>
                </c:pt>
                <c:pt idx="9">
                  <c:v>Corporación Belcorp de Costa Rica SA</c:v>
                </c:pt>
                <c:pt idx="10">
                  <c:v>Laboratorios Internacionales SA</c:v>
                </c:pt>
                <c:pt idx="11">
                  <c:v>Avon de Costa Rica SA</c:v>
                </c:pt>
                <c:pt idx="12">
                  <c:v>Inversiones Lumajo SA</c:v>
                </c:pt>
                <c:pt idx="13">
                  <c:v>BDF Costa Rica SA</c:v>
                </c:pt>
                <c:pt idx="14">
                  <c:v>Others</c:v>
                </c:pt>
              </c:strCache>
            </c:strRef>
          </c:cat>
          <c:val>
            <c:numRef>
              <c:f>Hoja1!$K$7:$K$21</c:f>
              <c:numCache>
                <c:formatCode>_("$"* #,##0.00_);_("$"* \(#,##0.00\);_("$"* "-"??_);_(@_)</c:formatCode>
                <c:ptCount val="15"/>
                <c:pt idx="0">
                  <c:v>1.5475999999999999</c:v>
                </c:pt>
                <c:pt idx="1">
                  <c:v>1.3462000000000001</c:v>
                </c:pt>
                <c:pt idx="2">
                  <c:v>0.30209999999999998</c:v>
                </c:pt>
                <c:pt idx="3">
                  <c:v>0.1643</c:v>
                </c:pt>
                <c:pt idx="4">
                  <c:v>0.1431</c:v>
                </c:pt>
                <c:pt idx="5">
                  <c:v>0.12189999999999999</c:v>
                </c:pt>
                <c:pt idx="6">
                  <c:v>5.2999999999999999E-2</c:v>
                </c:pt>
                <c:pt idx="7">
                  <c:v>4.7700000000000006E-2</c:v>
                </c:pt>
                <c:pt idx="8">
                  <c:v>4.24E-2</c:v>
                </c:pt>
                <c:pt idx="9">
                  <c:v>3.7099999999999994E-2</c:v>
                </c:pt>
                <c:pt idx="10">
                  <c:v>3.7099999999999994E-2</c:v>
                </c:pt>
                <c:pt idx="11">
                  <c:v>2.6499999999999999E-2</c:v>
                </c:pt>
                <c:pt idx="12">
                  <c:v>2.12E-2</c:v>
                </c:pt>
                <c:pt idx="13">
                  <c:v>1.5900000000000001E-2</c:v>
                </c:pt>
                <c:pt idx="14">
                  <c:v>1.4045000000000001</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Home Care Costa Rica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Data'!$B$8</c:f>
              <c:strCache>
                <c:ptCount val="1"/>
                <c:pt idx="0">
                  <c:v>Home Care</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_("$"* #,##0.00_);_("$"* \(#,##0.00\);_("$"* "-"??_);_(@_)</c:formatCode>
                <c:ptCount val="12"/>
                <c:pt idx="0">
                  <c:v>197.5</c:v>
                </c:pt>
                <c:pt idx="1">
                  <c:v>209.7</c:v>
                </c:pt>
                <c:pt idx="2">
                  <c:v>216.4</c:v>
                </c:pt>
                <c:pt idx="3">
                  <c:v>221.3</c:v>
                </c:pt>
                <c:pt idx="4">
                  <c:v>230.6</c:v>
                </c:pt>
                <c:pt idx="5">
                  <c:v>241.2</c:v>
                </c:pt>
                <c:pt idx="6">
                  <c:v>253.1</c:v>
                </c:pt>
                <c:pt idx="7">
                  <c:v>266.8</c:v>
                </c:pt>
                <c:pt idx="8">
                  <c:v>281.2</c:v>
                </c:pt>
                <c:pt idx="9">
                  <c:v>296.8</c:v>
                </c:pt>
                <c:pt idx="10">
                  <c:v>313.39999999999998</c:v>
                </c:pt>
                <c:pt idx="11">
                  <c:v>331.6</c:v>
                </c:pt>
              </c:numCache>
            </c:numRef>
          </c:val>
        </c:ser>
        <c:dLbls>
          <c:showLegendKey val="0"/>
          <c:showVal val="0"/>
          <c:showCatName val="0"/>
          <c:showSerName val="0"/>
          <c:showPercent val="0"/>
          <c:showBubbleSize val="0"/>
        </c:dLbls>
        <c:gapWidth val="219"/>
        <c:overlap val="-27"/>
        <c:axId val="403270248"/>
        <c:axId val="403274168"/>
      </c:barChart>
      <c:catAx>
        <c:axId val="4032702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274168"/>
        <c:crosses val="autoZero"/>
        <c:auto val="1"/>
        <c:lblAlgn val="ctr"/>
        <c:lblOffset val="100"/>
        <c:noMultiLvlLbl val="0"/>
      </c:catAx>
      <c:valAx>
        <c:axId val="403274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270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Costa Rica 2018 size 18, 793 MTon</a:t>
            </a:r>
          </a:p>
        </c:rich>
      </c:tx>
      <c:overlay val="0"/>
      <c:spPr>
        <a:noFill/>
        <a:ln>
          <a:noFill/>
        </a:ln>
        <a:effectLst/>
      </c:spPr>
    </c:title>
    <c:autoTitleDeleted val="0"/>
    <c:plotArea>
      <c:layout>
        <c:manualLayout>
          <c:layoutTarget val="inner"/>
          <c:xMode val="edge"/>
          <c:yMode val="edge"/>
          <c:x val="0.13273184601924759"/>
          <c:y val="0.32388597258676005"/>
          <c:w val="0.40047572178477692"/>
          <c:h val="0.66745953630796151"/>
        </c:manualLayout>
      </c:layout>
      <c:pieChart>
        <c:varyColors val="1"/>
        <c:ser>
          <c:idx val="0"/>
          <c:order val="0"/>
          <c:tx>
            <c:strRef>
              <c:f>'Statistics Data'!$J$6</c:f>
              <c:strCache>
                <c:ptCount val="1"/>
                <c:pt idx="0">
                  <c:v>2018</c:v>
                </c:pt>
              </c:strCache>
            </c:strRef>
          </c:tx>
          <c:dPt>
            <c:idx val="0"/>
            <c:bubble3D val="0"/>
            <c:spPr>
              <a:solidFill>
                <a:schemeClr val="accent6"/>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dLbl>
              <c:idx val="0"/>
              <c:layout>
                <c:manualLayout>
                  <c:x val="0.12008595800524939"/>
                  <c:y val="-8.471493146689997E-3"/>
                </c:manualLayout>
              </c:layout>
              <c:dLblPos val="bestFit"/>
              <c:showLegendKey val="0"/>
              <c:showVal val="1"/>
              <c:showCatName val="0"/>
              <c:showSerName val="0"/>
              <c:showPercent val="1"/>
              <c:showBubbleSize val="0"/>
              <c:extLst>
                <c:ext xmlns:c15="http://schemas.microsoft.com/office/drawing/2012/chart" uri="{CE6537A1-D6FC-4f65-9D91-7224C49458BB}"/>
              </c:extLst>
            </c:dLbl>
            <c:dLbl>
              <c:idx val="3"/>
              <c:layout>
                <c:manualLayout>
                  <c:x val="-4.0457130358705164E-2"/>
                  <c:y val="-0.11800707203266259"/>
                </c:manualLayout>
              </c:layout>
              <c:dLblPos val="bestFit"/>
              <c:showLegendKey val="0"/>
              <c:showVal val="1"/>
              <c:showCatName val="0"/>
              <c:showSerName val="0"/>
              <c:showPercent val="1"/>
              <c:showBubbleSize val="0"/>
              <c:extLst>
                <c:ext xmlns:c15="http://schemas.microsoft.com/office/drawing/2012/chart" uri="{CE6537A1-D6FC-4f65-9D91-7224C49458BB}"/>
              </c:extLst>
            </c:dLbl>
            <c:dLbl>
              <c:idx val="4"/>
              <c:layout>
                <c:manualLayout>
                  <c:x val="3.8981299212598422E-2"/>
                  <c:y val="-0.10932050160396617"/>
                </c:manualLayout>
              </c:layout>
              <c:dLblPos val="bestFit"/>
              <c:showLegendKey val="0"/>
              <c:showVal val="1"/>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'Statistics Data'!$B$8:$B$12</c:f>
              <c:strCache>
                <c:ptCount val="5"/>
                <c:pt idx="0">
                  <c:v>Anionic surfactants</c:v>
                </c:pt>
                <c:pt idx="1">
                  <c:v>Amphoteric surfactants</c:v>
                </c:pt>
                <c:pt idx="2">
                  <c:v>Non ionic surfactants</c:v>
                </c:pt>
                <c:pt idx="3">
                  <c:v>Cationic surfactants</c:v>
                </c:pt>
                <c:pt idx="4">
                  <c:v>Other Surfactant Cleansers and Adjuvants</c:v>
                </c:pt>
              </c:strCache>
            </c:strRef>
          </c:cat>
          <c:val>
            <c:numRef>
              <c:f>'Statistics Data'!$J$8:$J$12</c:f>
              <c:numCache>
                <c:formatCode>##,#00</c:formatCode>
                <c:ptCount val="5"/>
                <c:pt idx="0">
                  <c:v>16833.099999999999</c:v>
                </c:pt>
                <c:pt idx="1">
                  <c:v>671.7</c:v>
                </c:pt>
                <c:pt idx="2">
                  <c:v>743.5</c:v>
                </c:pt>
                <c:pt idx="3">
                  <c:v>75.2</c:v>
                </c:pt>
                <c:pt idx="4">
                  <c:v>143.4</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Home Care Costa Rica</a:t>
            </a:r>
            <a:r>
              <a:rPr lang="en-US" baseline="0"/>
              <a:t> 2019 Size $253.10 millions USD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Hoja1!$B$7</c:f>
              <c:strCache>
                <c:ptCount val="1"/>
                <c:pt idx="0">
                  <c:v>Home Care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Hoja1!$C$7:$C$25</c:f>
              <c:strCache>
                <c:ptCount val="19"/>
                <c:pt idx="0">
                  <c:v>Irex de Costa Rica SA</c:v>
                </c:pt>
                <c:pt idx="1">
                  <c:v>Unilever de Centroamérica SA</c:v>
                </c:pt>
                <c:pt idx="2">
                  <c:v>SC Johnson de Centroamerica SA</c:v>
                </c:pt>
                <c:pt idx="3">
                  <c:v>Reckitt Benckiser Centroamerica SA</c:v>
                </c:pt>
                <c:pt idx="4">
                  <c:v>Colgate-Palmolive (Costa Rica) SA</c:v>
                </c:pt>
                <c:pt idx="5">
                  <c:v>Clorox de Centroamerica SA</c:v>
                </c:pt>
                <c:pt idx="6">
                  <c:v>Procter &amp; Gamble Interamericas de Costa Rica</c:v>
                </c:pt>
                <c:pt idx="7">
                  <c:v>Henkel Costa Rica Ltda</c:v>
                </c:pt>
                <c:pt idx="8">
                  <c:v>Wal-Mart Centroamérica SA</c:v>
                </c:pt>
                <c:pt idx="9">
                  <c:v>Grupo Constenla SA</c:v>
                </c:pt>
                <c:pt idx="10">
                  <c:v>Dafesa Distribuidora de Articulos Ferreteros y Electrodomesticos SA</c:v>
                </c:pt>
                <c:pt idx="11">
                  <c:v>Punto Rojo SA</c:v>
                </c:pt>
                <c:pt idx="12">
                  <c:v>Taccesa</c:v>
                </c:pt>
                <c:pt idx="13">
                  <c:v>Industrial Equilab SA</c:v>
                </c:pt>
                <c:pt idx="14">
                  <c:v>Comercializadora America SA</c:v>
                </c:pt>
                <c:pt idx="15">
                  <c:v>Industrias Gala SA</c:v>
                </c:pt>
                <c:pt idx="16">
                  <c:v>Coamesa SA</c:v>
                </c:pt>
                <c:pt idx="17">
                  <c:v>Quimicos Handal de Centroamerica</c:v>
                </c:pt>
                <c:pt idx="18">
                  <c:v>Others</c:v>
                </c:pt>
              </c:strCache>
            </c:strRef>
          </c:cat>
          <c:val>
            <c:numRef>
              <c:f>Hoja1!$K$7:$K$25</c:f>
              <c:numCache>
                <c:formatCode>_("$"* #,##0.00_);_("$"* \(#,##0.00\);_("$"* "-"??_);_(@_)</c:formatCode>
                <c:ptCount val="19"/>
                <c:pt idx="0">
                  <c:v>45.811100000000003</c:v>
                </c:pt>
                <c:pt idx="1">
                  <c:v>37.458800000000004</c:v>
                </c:pt>
                <c:pt idx="2">
                  <c:v>31.131300000000003</c:v>
                </c:pt>
                <c:pt idx="3">
                  <c:v>27.334800000000001</c:v>
                </c:pt>
                <c:pt idx="4">
                  <c:v>19.741799999999998</c:v>
                </c:pt>
                <c:pt idx="5">
                  <c:v>18.982499999999998</c:v>
                </c:pt>
                <c:pt idx="6">
                  <c:v>17.717000000000002</c:v>
                </c:pt>
                <c:pt idx="7">
                  <c:v>8.3522999999999996</c:v>
                </c:pt>
                <c:pt idx="8">
                  <c:v>5.0620000000000003</c:v>
                </c:pt>
                <c:pt idx="9">
                  <c:v>4.8088999999999995</c:v>
                </c:pt>
                <c:pt idx="10">
                  <c:v>2.7841</c:v>
                </c:pt>
                <c:pt idx="11">
                  <c:v>2.7841</c:v>
                </c:pt>
                <c:pt idx="12">
                  <c:v>2.2779000000000003</c:v>
                </c:pt>
                <c:pt idx="13">
                  <c:v>2.0247999999999999</c:v>
                </c:pt>
                <c:pt idx="14">
                  <c:v>1.0124</c:v>
                </c:pt>
                <c:pt idx="15">
                  <c:v>1.0124</c:v>
                </c:pt>
                <c:pt idx="16">
                  <c:v>0.50619999999999998</c:v>
                </c:pt>
                <c:pt idx="17">
                  <c:v>0.25309999999999999</c:v>
                </c:pt>
                <c:pt idx="18">
                  <c:v>24.550699999999996</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3501771653543302"/>
          <c:y val="0"/>
          <c:w val="0.25664895013123362"/>
          <c:h val="0.99996209909309508"/>
        </c:manualLayout>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Costa Rica Detergents</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Data'!$B$8</c:f>
              <c:strCache>
                <c:ptCount val="1"/>
                <c:pt idx="0">
                  <c:v>Laundry Detergents</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_("$"* #,##0.00_);_("$"* \(#,##0.00\);_("$"* "-"??_);_(@_)</c:formatCode>
                <c:ptCount val="12"/>
                <c:pt idx="0">
                  <c:v>84.4</c:v>
                </c:pt>
                <c:pt idx="1">
                  <c:v>89.6</c:v>
                </c:pt>
                <c:pt idx="2">
                  <c:v>92.4</c:v>
                </c:pt>
                <c:pt idx="3">
                  <c:v>94.4</c:v>
                </c:pt>
                <c:pt idx="4">
                  <c:v>98.2</c:v>
                </c:pt>
                <c:pt idx="5">
                  <c:v>102.8</c:v>
                </c:pt>
                <c:pt idx="6">
                  <c:v>107.9</c:v>
                </c:pt>
                <c:pt idx="7">
                  <c:v>114</c:v>
                </c:pt>
                <c:pt idx="8">
                  <c:v>120.4</c:v>
                </c:pt>
                <c:pt idx="9">
                  <c:v>127.5</c:v>
                </c:pt>
                <c:pt idx="10">
                  <c:v>135.30000000000001</c:v>
                </c:pt>
                <c:pt idx="11">
                  <c:v>144.30000000000001</c:v>
                </c:pt>
              </c:numCache>
            </c:numRef>
          </c:val>
        </c:ser>
        <c:ser>
          <c:idx val="1"/>
          <c:order val="1"/>
          <c:tx>
            <c:strRef>
              <c:f>'Statistics Data'!$B$23</c:f>
              <c:strCache>
                <c:ptCount val="1"/>
                <c:pt idx="0">
                  <c:v>Powder Detergents</c:v>
                </c:pt>
              </c:strCache>
            </c:strRef>
          </c:tx>
          <c:spPr>
            <a:solidFill>
              <a:schemeClr val="accent2"/>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Data'!$G$23:$R$23</c:f>
              <c:numCache>
                <c:formatCode>##,#00</c:formatCode>
                <c:ptCount val="12"/>
                <c:pt idx="0">
                  <c:v>62</c:v>
                </c:pt>
                <c:pt idx="1">
                  <c:v>65.900000000000006</c:v>
                </c:pt>
                <c:pt idx="2">
                  <c:v>67.900000000000006</c:v>
                </c:pt>
                <c:pt idx="3">
                  <c:v>69.099999999999994</c:v>
                </c:pt>
                <c:pt idx="4">
                  <c:v>71.8</c:v>
                </c:pt>
                <c:pt idx="5">
                  <c:v>75</c:v>
                </c:pt>
                <c:pt idx="6">
                  <c:v>78.599999999999994</c:v>
                </c:pt>
                <c:pt idx="7">
                  <c:v>82.6</c:v>
                </c:pt>
                <c:pt idx="8">
                  <c:v>86.8</c:v>
                </c:pt>
                <c:pt idx="9">
                  <c:v>91.2</c:v>
                </c:pt>
                <c:pt idx="10">
                  <c:v>95.7</c:v>
                </c:pt>
                <c:pt idx="11">
                  <c:v>100.4</c:v>
                </c:pt>
              </c:numCache>
            </c:numRef>
          </c:val>
        </c:ser>
        <c:ser>
          <c:idx val="2"/>
          <c:order val="2"/>
          <c:tx>
            <c:strRef>
              <c:f>'Statistics Data'!$B$37</c:f>
              <c:strCache>
                <c:ptCount val="1"/>
                <c:pt idx="0">
                  <c:v>Liquid Detergents</c:v>
                </c:pt>
              </c:strCache>
            </c:strRef>
          </c:tx>
          <c:spPr>
            <a:solidFill>
              <a:schemeClr val="accent3"/>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Data'!$G$37:$R$37</c:f>
              <c:numCache>
                <c:formatCode>##,#00</c:formatCode>
                <c:ptCount val="12"/>
                <c:pt idx="0">
                  <c:v>4.7</c:v>
                </c:pt>
                <c:pt idx="1">
                  <c:v>5.3</c:v>
                </c:pt>
                <c:pt idx="2">
                  <c:v>5.8</c:v>
                </c:pt>
                <c:pt idx="3">
                  <c:v>6.3</c:v>
                </c:pt>
                <c:pt idx="4">
                  <c:v>7</c:v>
                </c:pt>
                <c:pt idx="5">
                  <c:v>7.8</c:v>
                </c:pt>
                <c:pt idx="6">
                  <c:v>8.8000000000000007</c:v>
                </c:pt>
                <c:pt idx="7">
                  <c:v>10.1</c:v>
                </c:pt>
                <c:pt idx="8">
                  <c:v>11.6</c:v>
                </c:pt>
                <c:pt idx="9">
                  <c:v>13.8</c:v>
                </c:pt>
                <c:pt idx="10">
                  <c:v>16.399999999999999</c:v>
                </c:pt>
                <c:pt idx="11">
                  <c:v>20</c:v>
                </c:pt>
              </c:numCache>
            </c:numRef>
          </c:val>
        </c:ser>
        <c:ser>
          <c:idx val="3"/>
          <c:order val="3"/>
          <c:tx>
            <c:strRef>
              <c:f>'Statistics Data'!$B$16</c:f>
              <c:strCache>
                <c:ptCount val="1"/>
                <c:pt idx="0">
                  <c:v>Other Detergents</c:v>
                </c:pt>
              </c:strCache>
            </c:strRef>
          </c:tx>
          <c:spPr>
            <a:solidFill>
              <a:schemeClr val="accent4"/>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Data'!$G$16:$R$16</c:f>
              <c:numCache>
                <c:formatCode>##,#00</c:formatCode>
                <c:ptCount val="12"/>
                <c:pt idx="0">
                  <c:v>17.600000000000001</c:v>
                </c:pt>
                <c:pt idx="1">
                  <c:v>18.5</c:v>
                </c:pt>
                <c:pt idx="2">
                  <c:v>18.8</c:v>
                </c:pt>
                <c:pt idx="3">
                  <c:v>18.899999999999999</c:v>
                </c:pt>
                <c:pt idx="4">
                  <c:v>19.399999999999999</c:v>
                </c:pt>
                <c:pt idx="5">
                  <c:v>20</c:v>
                </c:pt>
                <c:pt idx="6">
                  <c:v>20.6</c:v>
                </c:pt>
                <c:pt idx="7">
                  <c:v>21.3</c:v>
                </c:pt>
                <c:pt idx="8">
                  <c:v>21.9</c:v>
                </c:pt>
                <c:pt idx="9">
                  <c:v>22.6</c:v>
                </c:pt>
                <c:pt idx="10">
                  <c:v>23.3</c:v>
                </c:pt>
                <c:pt idx="11">
                  <c:v>23.9</c:v>
                </c:pt>
              </c:numCache>
            </c:numRef>
          </c:val>
        </c:ser>
        <c:dLbls>
          <c:showLegendKey val="0"/>
          <c:showVal val="0"/>
          <c:showCatName val="0"/>
          <c:showSerName val="0"/>
          <c:showPercent val="0"/>
          <c:showBubbleSize val="0"/>
        </c:dLbls>
        <c:gapWidth val="150"/>
        <c:axId val="403271032"/>
        <c:axId val="398260072"/>
      </c:barChart>
      <c:catAx>
        <c:axId val="403271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260072"/>
        <c:crosses val="autoZero"/>
        <c:auto val="1"/>
        <c:lblAlgn val="ctr"/>
        <c:lblOffset val="100"/>
        <c:noMultiLvlLbl val="0"/>
      </c:catAx>
      <c:valAx>
        <c:axId val="398260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271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Volume Costa</a:t>
            </a:r>
            <a:r>
              <a:rPr lang="en-US" baseline="0" dirty="0" smtClean="0"/>
              <a:t> </a:t>
            </a:r>
            <a:r>
              <a:rPr lang="en-US" baseline="0" dirty="0"/>
              <a:t>Rica Detergents</a:t>
            </a:r>
            <a:endParaRPr lang="en-US" dirty="0"/>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'Statistics Data'!$B$23</c:f>
              <c:strCache>
                <c:ptCount val="1"/>
                <c:pt idx="0">
                  <c:v>Powder Detergents</c:v>
                </c:pt>
              </c:strCache>
            </c:strRef>
          </c:tx>
          <c:spPr>
            <a:solidFill>
              <a:schemeClr val="accent2"/>
            </a:solidFill>
            <a:ln>
              <a:noFill/>
            </a:ln>
            <a:effectLst/>
          </c:spPr>
          <c:invertIfNegative val="0"/>
          <c:cat>
            <c:strRef>
              <c:f>'Statistics Data'!$G$21:$R$21</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Data'!$G$22:$R$22</c:f>
              <c:numCache>
                <c:formatCode>##,#00</c:formatCode>
                <c:ptCount val="12"/>
                <c:pt idx="0">
                  <c:v>26655.200000000001</c:v>
                </c:pt>
                <c:pt idx="1">
                  <c:v>27161.7</c:v>
                </c:pt>
                <c:pt idx="2">
                  <c:v>27731</c:v>
                </c:pt>
                <c:pt idx="3">
                  <c:v>28347.8</c:v>
                </c:pt>
                <c:pt idx="4">
                  <c:v>29038.2</c:v>
                </c:pt>
                <c:pt idx="5">
                  <c:v>29734.799999999999</c:v>
                </c:pt>
                <c:pt idx="6">
                  <c:v>30392.799999999999</c:v>
                </c:pt>
                <c:pt idx="7">
                  <c:v>31050.5</c:v>
                </c:pt>
                <c:pt idx="8">
                  <c:v>31693.8</c:v>
                </c:pt>
                <c:pt idx="9">
                  <c:v>32333.7</c:v>
                </c:pt>
                <c:pt idx="10">
                  <c:v>32972.9</c:v>
                </c:pt>
                <c:pt idx="11">
                  <c:v>33612</c:v>
                </c:pt>
              </c:numCache>
            </c:numRef>
          </c:val>
        </c:ser>
        <c:ser>
          <c:idx val="2"/>
          <c:order val="1"/>
          <c:tx>
            <c:strRef>
              <c:f>'Statistics Data'!$B$36</c:f>
              <c:strCache>
                <c:ptCount val="1"/>
                <c:pt idx="0">
                  <c:v>Liquid Detergents</c:v>
                </c:pt>
              </c:strCache>
            </c:strRef>
          </c:tx>
          <c:spPr>
            <a:solidFill>
              <a:schemeClr val="accent3"/>
            </a:solidFill>
            <a:ln>
              <a:noFill/>
            </a:ln>
            <a:effectLst/>
          </c:spPr>
          <c:invertIfNegative val="0"/>
          <c:cat>
            <c:strRef>
              <c:f>'Statistics Data'!$G$21:$R$21</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Data'!$G$36:$R$36</c:f>
              <c:numCache>
                <c:formatCode>##,#00</c:formatCode>
                <c:ptCount val="12"/>
                <c:pt idx="0">
                  <c:v>1551.1</c:v>
                </c:pt>
                <c:pt idx="1">
                  <c:v>1644.7</c:v>
                </c:pt>
                <c:pt idx="2">
                  <c:v>1746.1</c:v>
                </c:pt>
                <c:pt idx="3">
                  <c:v>1856.2</c:v>
                </c:pt>
                <c:pt idx="4">
                  <c:v>1985.3</c:v>
                </c:pt>
                <c:pt idx="5">
                  <c:v>2113.1</c:v>
                </c:pt>
                <c:pt idx="6">
                  <c:v>2253.9</c:v>
                </c:pt>
                <c:pt idx="7">
                  <c:v>2437.6999999999998</c:v>
                </c:pt>
                <c:pt idx="8">
                  <c:v>2651.1</c:v>
                </c:pt>
                <c:pt idx="9">
                  <c:v>2943</c:v>
                </c:pt>
                <c:pt idx="10">
                  <c:v>3288.9</c:v>
                </c:pt>
                <c:pt idx="11">
                  <c:v>3762.3</c:v>
                </c:pt>
              </c:numCache>
            </c:numRef>
          </c:val>
        </c:ser>
        <c:dLbls>
          <c:showLegendKey val="0"/>
          <c:showVal val="0"/>
          <c:showCatName val="0"/>
          <c:showSerName val="0"/>
          <c:showPercent val="0"/>
          <c:showBubbleSize val="0"/>
        </c:dLbls>
        <c:gapWidth val="150"/>
        <c:axId val="398253800"/>
        <c:axId val="501018872"/>
      </c:barChart>
      <c:catAx>
        <c:axId val="398253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018872"/>
        <c:crosses val="autoZero"/>
        <c:auto val="1"/>
        <c:lblAlgn val="ctr"/>
        <c:lblOffset val="100"/>
        <c:noMultiLvlLbl val="0"/>
      </c:catAx>
      <c:valAx>
        <c:axId val="501018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8253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Laundry Detergents 2019 size $107.90 millions usd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Hoja1!$B$7</c:f>
              <c:strCache>
                <c:ptCount val="1"/>
                <c:pt idx="0">
                  <c:v>Laundry Detergents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Hoja1!$C$7:$C$13</c:f>
              <c:strCache>
                <c:ptCount val="7"/>
                <c:pt idx="0">
                  <c:v>Unilever de Centroamérica SA</c:v>
                </c:pt>
                <c:pt idx="1">
                  <c:v>Irex de Costa Rica SA</c:v>
                </c:pt>
                <c:pt idx="2">
                  <c:v>Procter &amp; Gamble Interamericas de Costa Rica</c:v>
                </c:pt>
                <c:pt idx="3">
                  <c:v>Henkel Costa Rica Ltda</c:v>
                </c:pt>
                <c:pt idx="4">
                  <c:v>Wal-Mart Centroamérica SA</c:v>
                </c:pt>
                <c:pt idx="5">
                  <c:v>Punto Rojo SA</c:v>
                </c:pt>
                <c:pt idx="6">
                  <c:v>Others</c:v>
                </c:pt>
              </c:strCache>
            </c:strRef>
          </c:cat>
          <c:val>
            <c:numRef>
              <c:f>Hoja1!$K$7:$K$13</c:f>
              <c:numCache>
                <c:formatCode>_("$"* #,##0.00_);_("$"* \(#,##0.00\);_("$"* "-"??_);_(@_)</c:formatCode>
                <c:ptCount val="7"/>
                <c:pt idx="0">
                  <c:v>37.441300000000005</c:v>
                </c:pt>
                <c:pt idx="1">
                  <c:v>33.7727</c:v>
                </c:pt>
                <c:pt idx="2">
                  <c:v>16.616600000000002</c:v>
                </c:pt>
                <c:pt idx="3">
                  <c:v>7.0135000000000005</c:v>
                </c:pt>
                <c:pt idx="4">
                  <c:v>4.8555000000000001</c:v>
                </c:pt>
                <c:pt idx="5">
                  <c:v>2.4817</c:v>
                </c:pt>
                <c:pt idx="6">
                  <c:v>5.7187000000000001</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Fabric Softeners </a:t>
            </a:r>
            <a:r>
              <a:rPr lang="en-US" dirty="0" smtClean="0"/>
              <a:t>Costa Rica Million </a:t>
            </a:r>
            <a:r>
              <a:rPr lang="en-US" dirty="0"/>
              <a:t>USD</a:t>
            </a:r>
          </a:p>
        </c:rich>
      </c:tx>
      <c:layout>
        <c:manualLayout>
          <c:xMode val="edge"/>
          <c:yMode val="edge"/>
          <c:x val="0.1845"/>
          <c:y val="5.5555555555555552E-2"/>
        </c:manualLayout>
      </c:layout>
      <c:overlay val="1"/>
      <c:spPr>
        <a:noFill/>
        <a:ln>
          <a:noFill/>
        </a:ln>
        <a:effectLst/>
      </c:spPr>
    </c:title>
    <c:autoTitleDeleted val="0"/>
    <c:plotArea>
      <c:layout/>
      <c:barChart>
        <c:barDir val="col"/>
        <c:grouping val="clustered"/>
        <c:varyColors val="0"/>
        <c:ser>
          <c:idx val="0"/>
          <c:order val="0"/>
          <c:tx>
            <c:strRef>
              <c:f>'Statistics Data'!$B$7</c:f>
              <c:strCache>
                <c:ptCount val="1"/>
                <c:pt idx="0">
                  <c:v>Fabric Softeners</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_("$"* #,##0.00_);_("$"* \(#,##0.00\);_("$"* "-"??_);_(@_)</c:formatCode>
                <c:ptCount val="12"/>
                <c:pt idx="0">
                  <c:v>4.2</c:v>
                </c:pt>
                <c:pt idx="1">
                  <c:v>4.5</c:v>
                </c:pt>
                <c:pt idx="2">
                  <c:v>4.7</c:v>
                </c:pt>
                <c:pt idx="3">
                  <c:v>4.8</c:v>
                </c:pt>
                <c:pt idx="4">
                  <c:v>5.0999999999999996</c:v>
                </c:pt>
                <c:pt idx="5">
                  <c:v>5.3</c:v>
                </c:pt>
                <c:pt idx="6">
                  <c:v>5.6</c:v>
                </c:pt>
                <c:pt idx="7">
                  <c:v>5.9</c:v>
                </c:pt>
                <c:pt idx="8">
                  <c:v>6.2</c:v>
                </c:pt>
                <c:pt idx="9">
                  <c:v>6.5</c:v>
                </c:pt>
                <c:pt idx="10">
                  <c:v>6.8</c:v>
                </c:pt>
                <c:pt idx="11">
                  <c:v>7.2</c:v>
                </c:pt>
              </c:numCache>
            </c:numRef>
          </c:val>
        </c:ser>
        <c:dLbls>
          <c:showLegendKey val="0"/>
          <c:showVal val="0"/>
          <c:showCatName val="0"/>
          <c:showSerName val="0"/>
          <c:showPercent val="0"/>
          <c:showBubbleSize val="0"/>
        </c:dLbls>
        <c:gapWidth val="219"/>
        <c:overlap val="-27"/>
        <c:axId val="501016128"/>
        <c:axId val="501017696"/>
      </c:barChart>
      <c:catAx>
        <c:axId val="501016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017696"/>
        <c:crosses val="autoZero"/>
        <c:auto val="1"/>
        <c:lblAlgn val="ctr"/>
        <c:lblOffset val="100"/>
        <c:noMultiLvlLbl val="0"/>
      </c:catAx>
      <c:valAx>
        <c:axId val="501017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Million usd</a:t>
                </a:r>
              </a:p>
            </c:rich>
          </c:tx>
          <c:overlay val="0"/>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016128"/>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Fabric Softeners </a:t>
            </a:r>
            <a:r>
              <a:rPr lang="en-US" dirty="0" smtClean="0"/>
              <a:t>Costa </a:t>
            </a:r>
            <a:r>
              <a:rPr lang="en-US" dirty="0" err="1" smtClean="0"/>
              <a:t>RicaMton</a:t>
            </a:r>
            <a:endParaRPr lang="en-US" dirty="0"/>
          </a:p>
        </c:rich>
      </c:tx>
      <c:overlay val="1"/>
      <c:spPr>
        <a:noFill/>
        <a:ln>
          <a:noFill/>
        </a:ln>
        <a:effectLst/>
      </c:spPr>
    </c:title>
    <c:autoTitleDeleted val="0"/>
    <c:plotArea>
      <c:layout/>
      <c:barChart>
        <c:barDir val="col"/>
        <c:grouping val="clustered"/>
        <c:varyColors val="0"/>
        <c:ser>
          <c:idx val="0"/>
          <c:order val="0"/>
          <c:tx>
            <c:strRef>
              <c:f>'Statistics Data'!$B$7</c:f>
              <c:strCache>
                <c:ptCount val="1"/>
                <c:pt idx="0">
                  <c:v>Fabric Softeners</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Data'!$G$7:$R$7</c:f>
              <c:numCache>
                <c:formatCode>##,#00</c:formatCode>
                <c:ptCount val="12"/>
                <c:pt idx="0">
                  <c:v>2096.4</c:v>
                </c:pt>
                <c:pt idx="1">
                  <c:v>2151.5</c:v>
                </c:pt>
                <c:pt idx="2">
                  <c:v>2210.6</c:v>
                </c:pt>
                <c:pt idx="3">
                  <c:v>2267.5</c:v>
                </c:pt>
                <c:pt idx="4">
                  <c:v>2328.6999999999998</c:v>
                </c:pt>
                <c:pt idx="5">
                  <c:v>2389.6999999999998</c:v>
                </c:pt>
                <c:pt idx="6">
                  <c:v>2453.6</c:v>
                </c:pt>
                <c:pt idx="7">
                  <c:v>2518</c:v>
                </c:pt>
                <c:pt idx="8">
                  <c:v>2583.3000000000002</c:v>
                </c:pt>
                <c:pt idx="9">
                  <c:v>2649.4</c:v>
                </c:pt>
                <c:pt idx="10">
                  <c:v>2716.3</c:v>
                </c:pt>
                <c:pt idx="11">
                  <c:v>2783.7</c:v>
                </c:pt>
              </c:numCache>
            </c:numRef>
          </c:val>
        </c:ser>
        <c:dLbls>
          <c:showLegendKey val="0"/>
          <c:showVal val="0"/>
          <c:showCatName val="0"/>
          <c:showSerName val="0"/>
          <c:showPercent val="0"/>
          <c:showBubbleSize val="0"/>
        </c:dLbls>
        <c:gapWidth val="219"/>
        <c:overlap val="-27"/>
        <c:axId val="501016520"/>
        <c:axId val="501874688"/>
      </c:barChart>
      <c:catAx>
        <c:axId val="501016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874688"/>
        <c:crosses val="autoZero"/>
        <c:auto val="1"/>
        <c:lblAlgn val="ctr"/>
        <c:lblOffset val="100"/>
        <c:noMultiLvlLbl val="0"/>
      </c:catAx>
      <c:valAx>
        <c:axId val="501874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Mton</a:t>
                </a:r>
              </a:p>
            </c:rich>
          </c:tx>
          <c:overlay val="0"/>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016520"/>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2019 Fabric Softener</a:t>
            </a:r>
            <a:r>
              <a:rPr lang="en-US" baseline="0"/>
              <a:t> size $5.60 millions usd </a:t>
            </a:r>
            <a:endParaRPr lang="en-US"/>
          </a:p>
        </c:rich>
      </c:tx>
      <c:overlay val="0"/>
      <c:spPr>
        <a:noFill/>
        <a:ln>
          <a:noFill/>
        </a:ln>
        <a:effectLst/>
      </c:spPr>
    </c:title>
    <c:autoTitleDeleted val="0"/>
    <c:plotArea>
      <c:layout/>
      <c:pieChart>
        <c:varyColors val="1"/>
        <c:ser>
          <c:idx val="0"/>
          <c:order val="0"/>
          <c:tx>
            <c:strRef>
              <c:f>Hoja1!$K$6</c:f>
              <c:strCache>
                <c:ptCount val="1"/>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Hoja1!$C$7:$C$11</c:f>
              <c:strCache>
                <c:ptCount val="5"/>
                <c:pt idx="0">
                  <c:v>Colgate-Palmolive (Costa Rica) SA</c:v>
                </c:pt>
                <c:pt idx="1">
                  <c:v>Procter &amp; Gamble Interamericas de Costa Rica</c:v>
                </c:pt>
                <c:pt idx="2">
                  <c:v>Punto Rojo SA</c:v>
                </c:pt>
                <c:pt idx="3">
                  <c:v>Wal-Mart Centroamérica SA</c:v>
                </c:pt>
                <c:pt idx="4">
                  <c:v>Others</c:v>
                </c:pt>
              </c:strCache>
            </c:strRef>
          </c:cat>
          <c:val>
            <c:numRef>
              <c:f>Hoja1!$K$7:$K$11</c:f>
              <c:numCache>
                <c:formatCode>_("$"* #,##0.00_);_("$"* \(#,##0.00\);_("$"* "-"??_);_(@_)</c:formatCode>
                <c:ptCount val="5"/>
                <c:pt idx="0">
                  <c:v>4.0880000000000001</c:v>
                </c:pt>
                <c:pt idx="1">
                  <c:v>0.49280000000000002</c:v>
                </c:pt>
                <c:pt idx="2">
                  <c:v>0.21839999999999998</c:v>
                </c:pt>
                <c:pt idx="3">
                  <c:v>0.19040000000000001</c:v>
                </c:pt>
                <c:pt idx="4">
                  <c:v>0.61039999999999994</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Surface Care</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Data'!$G$8:$R$8</c:f>
              <c:numCache>
                <c:formatCode>_("$"* #,##0.00_);_("$"* \(#,##0.00\);_("$"* "-"??_);_(@_)</c:formatCode>
                <c:ptCount val="12"/>
                <c:pt idx="0">
                  <c:v>32.6</c:v>
                </c:pt>
                <c:pt idx="1">
                  <c:v>34.6</c:v>
                </c:pt>
                <c:pt idx="2">
                  <c:v>35.799999999999997</c:v>
                </c:pt>
                <c:pt idx="3">
                  <c:v>36.700000000000003</c:v>
                </c:pt>
                <c:pt idx="4">
                  <c:v>38.299999999999997</c:v>
                </c:pt>
                <c:pt idx="5">
                  <c:v>40.200000000000003</c:v>
                </c:pt>
                <c:pt idx="6">
                  <c:v>42.2</c:v>
                </c:pt>
                <c:pt idx="7">
                  <c:v>44.6</c:v>
                </c:pt>
                <c:pt idx="8">
                  <c:v>47.1</c:v>
                </c:pt>
                <c:pt idx="9">
                  <c:v>49.7</c:v>
                </c:pt>
                <c:pt idx="10">
                  <c:v>52.5</c:v>
                </c:pt>
                <c:pt idx="11">
                  <c:v>55.5</c:v>
                </c:pt>
              </c:numCache>
            </c:numRef>
          </c:val>
        </c:ser>
        <c:dLbls>
          <c:showLegendKey val="0"/>
          <c:showVal val="0"/>
          <c:showCatName val="0"/>
          <c:showSerName val="0"/>
          <c:showPercent val="0"/>
          <c:showBubbleSize val="0"/>
        </c:dLbls>
        <c:gapWidth val="219"/>
        <c:overlap val="-27"/>
        <c:axId val="501872336"/>
        <c:axId val="501876648"/>
      </c:barChart>
      <c:catAx>
        <c:axId val="5018723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876648"/>
        <c:crosses val="autoZero"/>
        <c:auto val="1"/>
        <c:lblAlgn val="ctr"/>
        <c:lblOffset val="100"/>
        <c:noMultiLvlLbl val="0"/>
      </c:catAx>
      <c:valAx>
        <c:axId val="501876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overlay val="0"/>
          <c:spPr>
            <a:noFill/>
            <a:ln>
              <a:noFill/>
            </a:ln>
            <a:effectLst/>
          </c:sp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872336"/>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Surface Care</c:v>
                </c:pt>
              </c:strCache>
            </c:strRef>
          </c:tx>
          <c:spPr>
            <a:solidFill>
              <a:schemeClr val="accent1"/>
            </a:solidFill>
            <a:ln>
              <a:noFill/>
            </a:ln>
            <a:effectLst/>
          </c:spPr>
          <c:invertIfNegative val="0"/>
          <c:cat>
            <c:strRef>
              <c:f>'Statistics Data'!$G$6:$R$6</c:f>
              <c:strCach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strCache>
            </c:strRef>
          </c:cat>
          <c:val>
            <c:numRef>
              <c:f>'Statistics Data'!$G$7:$R$7</c:f>
              <c:numCache>
                <c:formatCode>##,#00</c:formatCode>
                <c:ptCount val="12"/>
                <c:pt idx="0">
                  <c:v>11452.7</c:v>
                </c:pt>
                <c:pt idx="1">
                  <c:v>11652.1</c:v>
                </c:pt>
                <c:pt idx="2">
                  <c:v>11870.7</c:v>
                </c:pt>
                <c:pt idx="3">
                  <c:v>12113.3</c:v>
                </c:pt>
                <c:pt idx="4">
                  <c:v>12390.6</c:v>
                </c:pt>
                <c:pt idx="5">
                  <c:v>12761.8</c:v>
                </c:pt>
                <c:pt idx="6">
                  <c:v>13029.2</c:v>
                </c:pt>
                <c:pt idx="7">
                  <c:v>13341.5</c:v>
                </c:pt>
                <c:pt idx="8">
                  <c:v>13665.7</c:v>
                </c:pt>
                <c:pt idx="9">
                  <c:v>13993.4</c:v>
                </c:pt>
                <c:pt idx="10">
                  <c:v>14328.8</c:v>
                </c:pt>
                <c:pt idx="11">
                  <c:v>14669.6</c:v>
                </c:pt>
              </c:numCache>
            </c:numRef>
          </c:val>
        </c:ser>
        <c:dLbls>
          <c:showLegendKey val="0"/>
          <c:showVal val="0"/>
          <c:showCatName val="0"/>
          <c:showSerName val="0"/>
          <c:showPercent val="0"/>
          <c:showBubbleSize val="0"/>
        </c:dLbls>
        <c:gapWidth val="219"/>
        <c:overlap val="-27"/>
        <c:axId val="501873120"/>
        <c:axId val="501869592"/>
      </c:barChart>
      <c:catAx>
        <c:axId val="501873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869592"/>
        <c:crosses val="autoZero"/>
        <c:auto val="1"/>
        <c:lblAlgn val="ctr"/>
        <c:lblOffset val="100"/>
        <c:noMultiLvlLbl val="0"/>
      </c:catAx>
      <c:valAx>
        <c:axId val="501869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1873120"/>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Surface </a:t>
            </a:r>
            <a:r>
              <a:rPr lang="en-US" dirty="0" smtClean="0"/>
              <a:t>Care 2019 </a:t>
            </a:r>
            <a:r>
              <a:rPr lang="en-US" dirty="0"/>
              <a:t>size $42.20 millions USD</a:t>
            </a:r>
          </a:p>
        </c:rich>
      </c:tx>
      <c:layout>
        <c:manualLayout>
          <c:xMode val="edge"/>
          <c:yMode val="edge"/>
          <c:x val="0.35937489063867017"/>
          <c:y val="4.268665822448979E-2"/>
        </c:manualLayout>
      </c:layout>
      <c:overlay val="0"/>
      <c:spPr>
        <a:noFill/>
        <a:ln>
          <a:noFill/>
        </a:ln>
        <a:effectLst/>
      </c:spPr>
    </c:title>
    <c:autoTitleDeleted val="0"/>
    <c:plotArea>
      <c:layout/>
      <c:pieChart>
        <c:varyColors val="1"/>
        <c:ser>
          <c:idx val="0"/>
          <c:order val="0"/>
          <c:tx>
            <c:strRef>
              <c:f>empresas!$B$7</c:f>
              <c:strCache>
                <c:ptCount val="1"/>
                <c:pt idx="0">
                  <c:v>Surface Care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Lbls>
            <c:dLbl>
              <c:idx val="6"/>
              <c:layout>
                <c:manualLayout>
                  <c:x val="-2.9762084426946632E-2"/>
                  <c:y val="5.2801338673672442E-3"/>
                </c:manualLayout>
              </c:layout>
              <c:showLegendKey val="0"/>
              <c:showVal val="1"/>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empresas!$C$7:$C$13</c:f>
              <c:strCache>
                <c:ptCount val="7"/>
                <c:pt idx="0">
                  <c:v>Reckitt Benckiser Centroamerica SA</c:v>
                </c:pt>
                <c:pt idx="1">
                  <c:v>SC Johnson de Centroamerica SA</c:v>
                </c:pt>
                <c:pt idx="2">
                  <c:v>Clorox de Centroamerica SA</c:v>
                </c:pt>
                <c:pt idx="3">
                  <c:v>Colgate-Palmolive (Costa Rica) SA</c:v>
                </c:pt>
                <c:pt idx="4">
                  <c:v>Grupo Constenla SA</c:v>
                </c:pt>
                <c:pt idx="5">
                  <c:v>Dafesa Distribuidora de Articulos Ferreteros y Electrodomesticos SA</c:v>
                </c:pt>
                <c:pt idx="6">
                  <c:v>Others</c:v>
                </c:pt>
              </c:strCache>
            </c:strRef>
          </c:cat>
          <c:val>
            <c:numRef>
              <c:f>empresas!$K$7:$K$13</c:f>
              <c:numCache>
                <c:formatCode>_("$"* #,##0.00_);_("$"* \(#,##0.00\);_("$"* "-"??_);_(@_)</c:formatCode>
                <c:ptCount val="7"/>
                <c:pt idx="0">
                  <c:v>12.238</c:v>
                </c:pt>
                <c:pt idx="1">
                  <c:v>6.0768000000000013</c:v>
                </c:pt>
                <c:pt idx="2">
                  <c:v>5.697000000000001</c:v>
                </c:pt>
                <c:pt idx="3">
                  <c:v>5.1062000000000003</c:v>
                </c:pt>
                <c:pt idx="4">
                  <c:v>3.2916000000000003</c:v>
                </c:pt>
                <c:pt idx="5">
                  <c:v>2.1100000000000003</c:v>
                </c:pt>
                <c:pt idx="6">
                  <c:v>7.6804000000000006</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Data'!$B$8</c:f>
              <c:strCache>
                <c:ptCount val="1"/>
                <c:pt idx="0">
                  <c:v>Beauty and Personal Care</c:v>
                </c:pt>
              </c:strCache>
            </c:strRef>
          </c:tx>
          <c:spPr>
            <a:solidFill>
              <a:schemeClr val="accent1"/>
            </a:solidFill>
            <a:ln>
              <a:noFill/>
            </a:ln>
            <a:effectLst/>
          </c:spPr>
          <c:invertIfNegative val="0"/>
          <c:cat>
            <c:strRef>
              <c:f>'Statistics Data'!$F$6:$P$6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Data'!$F$8:$P$8</c:f>
              <c:numCache>
                <c:formatCode>_("$"* #,##0.00_);_("$"* \(#,##0.00\);_("$"* "-"??_);_(@_)</c:formatCode>
                <c:ptCount val="11"/>
                <c:pt idx="0">
                  <c:v>251.8</c:v>
                </c:pt>
                <c:pt idx="1">
                  <c:v>266.10000000000002</c:v>
                </c:pt>
                <c:pt idx="2">
                  <c:v>272.3</c:v>
                </c:pt>
                <c:pt idx="3">
                  <c:v>278.60000000000002</c:v>
                </c:pt>
                <c:pt idx="4">
                  <c:v>290.10000000000002</c:v>
                </c:pt>
                <c:pt idx="5">
                  <c:v>303.2</c:v>
                </c:pt>
                <c:pt idx="6">
                  <c:v>316</c:v>
                </c:pt>
                <c:pt idx="7">
                  <c:v>333</c:v>
                </c:pt>
                <c:pt idx="8">
                  <c:v>350.9</c:v>
                </c:pt>
                <c:pt idx="9">
                  <c:v>369.7</c:v>
                </c:pt>
                <c:pt idx="10">
                  <c:v>389.3</c:v>
                </c:pt>
              </c:numCache>
            </c:numRef>
          </c:val>
        </c:ser>
        <c:dLbls>
          <c:showLegendKey val="0"/>
          <c:showVal val="0"/>
          <c:showCatName val="0"/>
          <c:showSerName val="0"/>
          <c:showPercent val="0"/>
          <c:showBubbleSize val="0"/>
        </c:dLbls>
        <c:gapWidth val="219"/>
        <c:overlap val="-27"/>
        <c:axId val="340723904"/>
        <c:axId val="340296016"/>
      </c:barChart>
      <c:catAx>
        <c:axId val="3407239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296016"/>
        <c:crosses val="autoZero"/>
        <c:auto val="1"/>
        <c:lblAlgn val="ctr"/>
        <c:lblOffset val="100"/>
        <c:noMultiLvlLbl val="0"/>
      </c:catAx>
      <c:valAx>
        <c:axId val="34029601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723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Toilet Care Costa Rica Millions USD</a:t>
            </a:r>
          </a:p>
        </c:rich>
      </c:tx>
      <c:layout/>
      <c:overlay val="0"/>
      <c:spPr>
        <a:noFill/>
        <a:ln>
          <a:noFill/>
        </a:ln>
        <a:effectLst/>
      </c:spPr>
    </c:title>
    <c:autoTitleDeleted val="0"/>
    <c:plotArea>
      <c:layout/>
      <c:barChart>
        <c:barDir val="col"/>
        <c:grouping val="clustered"/>
        <c:varyColors val="0"/>
        <c:ser>
          <c:idx val="0"/>
          <c:order val="0"/>
          <c:tx>
            <c:strRef>
              <c:f>'Statistics Data'!$B$7</c:f>
              <c:strCache>
                <c:ptCount val="1"/>
                <c:pt idx="0">
                  <c:v>Toilet Care</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Data'!$G$8:$Q$8</c:f>
              <c:numCache>
                <c:formatCode>_("$"* #,##0.00_);_("$"* \(#,##0.00\);_("$"* "-"??_);_(@_)</c:formatCode>
                <c:ptCount val="11"/>
                <c:pt idx="0">
                  <c:v>6.3</c:v>
                </c:pt>
                <c:pt idx="1">
                  <c:v>6.7</c:v>
                </c:pt>
                <c:pt idx="2">
                  <c:v>6.9</c:v>
                </c:pt>
                <c:pt idx="3">
                  <c:v>7.1</c:v>
                </c:pt>
                <c:pt idx="4">
                  <c:v>7.5</c:v>
                </c:pt>
                <c:pt idx="5">
                  <c:v>7.8</c:v>
                </c:pt>
                <c:pt idx="6">
                  <c:v>8.1999999999999993</c:v>
                </c:pt>
                <c:pt idx="7">
                  <c:v>8.6999999999999993</c:v>
                </c:pt>
                <c:pt idx="8">
                  <c:v>9.1</c:v>
                </c:pt>
                <c:pt idx="9">
                  <c:v>9.6</c:v>
                </c:pt>
                <c:pt idx="10">
                  <c:v>10.199999999999999</c:v>
                </c:pt>
              </c:numCache>
            </c:numRef>
          </c:val>
        </c:ser>
        <c:dLbls>
          <c:showLegendKey val="0"/>
          <c:showVal val="0"/>
          <c:showCatName val="0"/>
          <c:showSerName val="0"/>
          <c:showPercent val="0"/>
          <c:showBubbleSize val="0"/>
        </c:dLbls>
        <c:gapWidth val="219"/>
        <c:overlap val="-27"/>
        <c:axId val="504762776"/>
        <c:axId val="504754936"/>
      </c:barChart>
      <c:catAx>
        <c:axId val="5047627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754936"/>
        <c:crosses val="autoZero"/>
        <c:auto val="1"/>
        <c:lblAlgn val="ctr"/>
        <c:lblOffset val="100"/>
        <c:noMultiLvlLbl val="0"/>
      </c:catAx>
      <c:valAx>
        <c:axId val="504754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 usd</a:t>
                </a:r>
              </a:p>
            </c:rich>
          </c:tx>
          <c:layout/>
          <c:overlay val="0"/>
          <c:spPr>
            <a:noFill/>
            <a:ln>
              <a:noFill/>
            </a:ln>
            <a:effectLst/>
          </c:sp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762776"/>
        <c:crosses val="autoZero"/>
        <c:crossBetween val="between"/>
      </c:valAx>
      <c:spPr>
        <a:noFill/>
        <a:ln w="25400">
          <a:noFill/>
        </a:ln>
      </c:spPr>
    </c:plotArea>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Toilet Care Costa Rica 2019 size 8.20 millions USD</a:t>
            </a:r>
          </a:p>
        </c:rich>
      </c:tx>
      <c:layout/>
      <c:overlay val="0"/>
      <c:spPr>
        <a:noFill/>
        <a:ln>
          <a:noFill/>
        </a:ln>
        <a:effectLst/>
      </c:spPr>
    </c:title>
    <c:autoTitleDeleted val="0"/>
    <c:plotArea>
      <c:layout/>
      <c:pieChart>
        <c:varyColors val="1"/>
        <c:ser>
          <c:idx val="0"/>
          <c:order val="0"/>
          <c:tx>
            <c:strRef>
              <c:f>Hoja1!$B$7</c:f>
              <c:strCache>
                <c:ptCount val="1"/>
                <c:pt idx="0">
                  <c:v>Toilet Care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Hoja1!$C$7:$C$10</c:f>
              <c:strCache>
                <c:ptCount val="4"/>
                <c:pt idx="0">
                  <c:v>Clorox de Centroamerica SA</c:v>
                </c:pt>
                <c:pt idx="1">
                  <c:v>Reckitt Benckiser Centroamerica SA</c:v>
                </c:pt>
                <c:pt idx="2">
                  <c:v>Comercializadora America SA</c:v>
                </c:pt>
                <c:pt idx="3">
                  <c:v>SC Johnson de Centroamerica SA</c:v>
                </c:pt>
              </c:strCache>
            </c:strRef>
          </c:cat>
          <c:val>
            <c:numRef>
              <c:f>Hoja1!$J$7:$J$10</c:f>
              <c:numCache>
                <c:formatCode>##,#00</c:formatCode>
                <c:ptCount val="4"/>
                <c:pt idx="0">
                  <c:v>25.5</c:v>
                </c:pt>
                <c:pt idx="1">
                  <c:v>22.1</c:v>
                </c:pt>
                <c:pt idx="2">
                  <c:v>13.7</c:v>
                </c:pt>
                <c:pt idx="3">
                  <c:v>9.6999999999999993</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Bleach Millions usd</a:t>
            </a:r>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Data'!$B$8</c:f>
              <c:strCache>
                <c:ptCount val="1"/>
                <c:pt idx="0">
                  <c:v>Bleach</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Data'!$G$8:$Q$8</c:f>
              <c:numCache>
                <c:formatCode>_("$"* #,##0.00_);_("$"* \(#,##0.00\);_("$"* "-"??_);_(@_)</c:formatCode>
                <c:ptCount val="11"/>
                <c:pt idx="0">
                  <c:v>14.2</c:v>
                </c:pt>
                <c:pt idx="1">
                  <c:v>15.1</c:v>
                </c:pt>
                <c:pt idx="2">
                  <c:v>15.5</c:v>
                </c:pt>
                <c:pt idx="3">
                  <c:v>15.8</c:v>
                </c:pt>
                <c:pt idx="4">
                  <c:v>16.399999999999999</c:v>
                </c:pt>
                <c:pt idx="5">
                  <c:v>17</c:v>
                </c:pt>
                <c:pt idx="6">
                  <c:v>17.8</c:v>
                </c:pt>
                <c:pt idx="7">
                  <c:v>18.600000000000001</c:v>
                </c:pt>
                <c:pt idx="8">
                  <c:v>19.5</c:v>
                </c:pt>
                <c:pt idx="9">
                  <c:v>20.399999999999999</c:v>
                </c:pt>
                <c:pt idx="10">
                  <c:v>21.4</c:v>
                </c:pt>
              </c:numCache>
            </c:numRef>
          </c:val>
        </c:ser>
        <c:dLbls>
          <c:showLegendKey val="0"/>
          <c:showVal val="0"/>
          <c:showCatName val="0"/>
          <c:showSerName val="0"/>
          <c:showPercent val="0"/>
          <c:showBubbleSize val="0"/>
        </c:dLbls>
        <c:gapWidth val="219"/>
        <c:overlap val="-27"/>
        <c:axId val="504878512"/>
        <c:axId val="504884000"/>
      </c:barChart>
      <c:catAx>
        <c:axId val="504878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884000"/>
        <c:crosses val="autoZero"/>
        <c:auto val="1"/>
        <c:lblAlgn val="ctr"/>
        <c:lblOffset val="100"/>
        <c:noMultiLvlLbl val="0"/>
      </c:catAx>
      <c:valAx>
        <c:axId val="504884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layout>
            <c:manualLayout>
              <c:xMode val="edge"/>
              <c:yMode val="edge"/>
              <c:x val="3.0555555555555555E-2"/>
              <c:y val="0.3823071595217264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878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Bleach thousands</a:t>
            </a:r>
            <a:r>
              <a:rPr lang="en-US" baseline="0"/>
              <a:t> of Mton</a:t>
            </a:r>
            <a:endParaRPr lang="en-US"/>
          </a:p>
        </c:rich>
      </c:tx>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Data'!$B$7</c:f>
              <c:strCache>
                <c:ptCount val="1"/>
                <c:pt idx="0">
                  <c:v>Bleach</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Data'!$G$7:$Q$7</c:f>
              <c:numCache>
                <c:formatCode>##,#00</c:formatCode>
                <c:ptCount val="11"/>
                <c:pt idx="0">
                  <c:v>15945.7</c:v>
                </c:pt>
                <c:pt idx="1">
                  <c:v>16183.3</c:v>
                </c:pt>
                <c:pt idx="2">
                  <c:v>16439.599999999999</c:v>
                </c:pt>
                <c:pt idx="3">
                  <c:v>16724.8</c:v>
                </c:pt>
                <c:pt idx="4">
                  <c:v>16998.8</c:v>
                </c:pt>
                <c:pt idx="5">
                  <c:v>17272.900000000001</c:v>
                </c:pt>
                <c:pt idx="6">
                  <c:v>17545.5</c:v>
                </c:pt>
                <c:pt idx="7">
                  <c:v>17817</c:v>
                </c:pt>
                <c:pt idx="8">
                  <c:v>18087.5</c:v>
                </c:pt>
                <c:pt idx="9">
                  <c:v>18356.2</c:v>
                </c:pt>
                <c:pt idx="10">
                  <c:v>18624.599999999999</c:v>
                </c:pt>
              </c:numCache>
            </c:numRef>
          </c:val>
        </c:ser>
        <c:dLbls>
          <c:showLegendKey val="0"/>
          <c:showVal val="0"/>
          <c:showCatName val="0"/>
          <c:showSerName val="0"/>
          <c:showPercent val="0"/>
          <c:showBubbleSize val="0"/>
        </c:dLbls>
        <c:gapWidth val="219"/>
        <c:overlap val="-27"/>
        <c:axId val="222238992"/>
        <c:axId val="222240168"/>
      </c:barChart>
      <c:catAx>
        <c:axId val="222238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240168"/>
        <c:crosses val="autoZero"/>
        <c:auto val="1"/>
        <c:lblAlgn val="ctr"/>
        <c:lblOffset val="100"/>
        <c:noMultiLvlLbl val="0"/>
      </c:catAx>
      <c:valAx>
        <c:axId val="222240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 MTon</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238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Bleach size $17.80 millions usd 2019</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Hoja1!$B$7</c:f>
              <c:strCache>
                <c:ptCount val="1"/>
                <c:pt idx="0">
                  <c:v>Bleach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Hoja1!$C$7:$C$10</c:f>
              <c:strCache>
                <c:ptCount val="4"/>
                <c:pt idx="0">
                  <c:v>Clorox de Centroamerica SA</c:v>
                </c:pt>
                <c:pt idx="1">
                  <c:v>Irex de Costa Rica SA</c:v>
                </c:pt>
                <c:pt idx="2">
                  <c:v>Grupo Constenla SA</c:v>
                </c:pt>
                <c:pt idx="3">
                  <c:v>Others</c:v>
                </c:pt>
              </c:strCache>
            </c:strRef>
          </c:cat>
          <c:val>
            <c:numRef>
              <c:f>Hoja1!$K$7:$K$10</c:f>
              <c:numCache>
                <c:formatCode>_("$"* #,##0.00_);_("$"* \(#,##0.00\);_("$"* "-"??_);_(@_)</c:formatCode>
                <c:ptCount val="4"/>
                <c:pt idx="0">
                  <c:v>10.68</c:v>
                </c:pt>
                <c:pt idx="1">
                  <c:v>5.7138</c:v>
                </c:pt>
                <c:pt idx="2">
                  <c:v>0.64080000000000015</c:v>
                </c:pt>
                <c:pt idx="3">
                  <c:v>0.74760000000000004</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Costa Rica</a:t>
            </a:r>
            <a:r>
              <a:rPr lang="en-US" baseline="0" dirty="0"/>
              <a:t> </a:t>
            </a:r>
            <a:r>
              <a:rPr lang="en-US" baseline="0" dirty="0" smtClean="0"/>
              <a:t>2019 forecast </a:t>
            </a:r>
            <a:r>
              <a:rPr lang="en-US" baseline="0" dirty="0"/>
              <a:t>size $316 millions </a:t>
            </a:r>
            <a:r>
              <a:rPr lang="en-US" baseline="0" dirty="0" err="1"/>
              <a:t>usd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79106646883929"/>
          <c:y val="0.13925179807069571"/>
          <c:w val="0.54502969652555733"/>
          <c:h val="0.84939683675904143"/>
        </c:manualLayout>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Lbls>
            <c:dLbl>
              <c:idx val="8"/>
              <c:layout>
                <c:manualLayout>
                  <c:x val="-3.0269578988361658E-2"/>
                  <c:y val="0.21804768722091555"/>
                </c:manualLayout>
              </c:layout>
              <c:showLegendKey val="0"/>
              <c:showVal val="1"/>
              <c:showCatName val="0"/>
              <c:showSerName val="0"/>
              <c:showPercent val="1"/>
              <c:showBubbleSize val="0"/>
              <c:extLst>
                <c:ext xmlns:c15="http://schemas.microsoft.com/office/drawing/2012/chart" uri="{CE6537A1-D6FC-4f65-9D91-7224C49458BB}"/>
              </c:extLst>
            </c:dLbl>
            <c:dLbl>
              <c:idx val="9"/>
              <c:layout>
                <c:manualLayout>
                  <c:x val="-2.620839088018273E-2"/>
                  <c:y val="0.14158588131029076"/>
                </c:manualLayout>
              </c:layout>
              <c:showLegendKey val="0"/>
              <c:showVal val="1"/>
              <c:showCatName val="0"/>
              <c:showSerName val="0"/>
              <c:showPercent val="1"/>
              <c:showBubbleSize val="0"/>
              <c:extLst>
                <c:ext xmlns:c15="http://schemas.microsoft.com/office/drawing/2012/chart" uri="{CE6537A1-D6FC-4f65-9D91-7224C49458BB}"/>
              </c:extLst>
            </c:dLbl>
            <c:dLbl>
              <c:idx val="10"/>
              <c:layout>
                <c:manualLayout>
                  <c:x val="-4.2966048005910765E-2"/>
                  <c:y val="8.1793980297917387E-2"/>
                </c:manualLayout>
              </c:layout>
              <c:showLegendKey val="0"/>
              <c:showVal val="1"/>
              <c:showCatName val="0"/>
              <c:showSerName val="0"/>
              <c:showPercent val="1"/>
              <c:showBubbleSize val="0"/>
              <c:extLst>
                <c:ext xmlns:c15="http://schemas.microsoft.com/office/drawing/2012/chart" uri="{CE6537A1-D6FC-4f65-9D91-7224C49458BB}"/>
              </c:extLst>
            </c:dLbl>
            <c:dLbl>
              <c:idx val="28"/>
              <c:layout>
                <c:manualLayout>
                  <c:x val="-5.1615436528372326E-2"/>
                  <c:y val="-0.29288952517298972"/>
                </c:manualLayout>
              </c:layout>
              <c:showLegendKey val="0"/>
              <c:showVal val="1"/>
              <c:showCatName val="0"/>
              <c:showSerName val="0"/>
              <c:showPercent val="1"/>
              <c:showBubbleSize val="0"/>
              <c:extLst>
                <c:ext xmlns:c15="http://schemas.microsoft.com/office/drawing/2012/chart" uri="{CE6537A1-D6FC-4f65-9D91-7224C49458BB}"/>
              </c:extLst>
            </c:dLbl>
            <c:dLbl>
              <c:idx val="29"/>
              <c:layout>
                <c:manualLayout>
                  <c:x val="6.0559444505626038E-2"/>
                  <c:y val="-0.21902324709411325"/>
                </c:manualLayout>
              </c:layout>
              <c:showLegendKey val="0"/>
              <c:showVal val="1"/>
              <c:showCatName val="0"/>
              <c:showSerName val="0"/>
              <c:showPercent val="1"/>
              <c:showBubbleSize val="0"/>
              <c:extLst>
                <c:ext xmlns:c15="http://schemas.microsoft.com/office/drawing/2012/chart" uri="{CE6537A1-D6FC-4f65-9D91-7224C49458BB}"/>
              </c:extLst>
            </c:dLbl>
            <c:dLbl>
              <c:idx val="30"/>
              <c:layout>
                <c:manualLayout>
                  <c:x val="6.8516247650508275E-2"/>
                  <c:y val="-4.5878924225380917E-2"/>
                </c:manualLayout>
              </c:layout>
              <c:showLegendKey val="0"/>
              <c:showVal val="1"/>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(Hoja1!$C$7:$C$36,Hoja1!$C$41)</c:f>
              <c:strCache>
                <c:ptCount val="31"/>
                <c:pt idx="0">
                  <c:v>Colgate-Palmolive SA de CV</c:v>
                </c:pt>
                <c:pt idx="1">
                  <c:v>Corporación Belcorp de Costa Rica SA</c:v>
                </c:pt>
                <c:pt idx="2">
                  <c:v>Procter &amp; Gamble Interamericas de Costa Rica</c:v>
                </c:pt>
                <c:pt idx="3">
                  <c:v>Unilever de Centroamérica SA</c:v>
                </c:pt>
                <c:pt idx="4">
                  <c:v>Cefa Corporación SA</c:v>
                </c:pt>
                <c:pt idx="5">
                  <c:v>BDF Costa Rica SA</c:v>
                </c:pt>
                <c:pt idx="6">
                  <c:v>Avon de Costa Rica SA</c:v>
                </c:pt>
                <c:pt idx="7">
                  <c:v>Johnson &amp; Johnson de Costa Rica SA</c:v>
                </c:pt>
                <c:pt idx="8">
                  <c:v>Mercorica SA</c:v>
                </c:pt>
                <c:pt idx="9">
                  <c:v>Saint Honoré Costa Rica</c:v>
                </c:pt>
                <c:pt idx="10">
                  <c:v>Helen of Troy de Costa Rica SA</c:v>
                </c:pt>
                <c:pt idx="11">
                  <c:v>Laboratorios de Cosméticos Vogue SA</c:v>
                </c:pt>
                <c:pt idx="12">
                  <c:v>International Distributions IMA SA</c:v>
                </c:pt>
                <c:pt idx="13">
                  <c:v>Estée Lauder Cos Inc</c:v>
                </c:pt>
                <c:pt idx="14">
                  <c:v>Zermat Internacional SA de CV</c:v>
                </c:pt>
                <c:pt idx="15">
                  <c:v>Oriflame de Costa Rica SA</c:v>
                </c:pt>
                <c:pt idx="16">
                  <c:v>Bioland SA</c:v>
                </c:pt>
                <c:pt idx="17">
                  <c:v>Grupo Moreno SA</c:v>
                </c:pt>
                <c:pt idx="18">
                  <c:v>Laboratorios Internacionales SA</c:v>
                </c:pt>
                <c:pt idx="19">
                  <c:v>Wal-Mart Centroamérica SA</c:v>
                </c:pt>
                <c:pt idx="20">
                  <c:v>Omnilife Costa Rica</c:v>
                </c:pt>
                <c:pt idx="21">
                  <c:v>Corporación CAEST SA</c:v>
                </c:pt>
                <c:pt idx="22">
                  <c:v>Bic de Costa Rica SA</c:v>
                </c:pt>
                <c:pt idx="23">
                  <c:v>Reckitt Benckiser Centroamerica SA</c:v>
                </c:pt>
                <c:pt idx="24">
                  <c:v>Henkel Costa Rica Ltda</c:v>
                </c:pt>
                <c:pt idx="25">
                  <c:v>Vision Macrocosmos SA</c:v>
                </c:pt>
                <c:pt idx="26">
                  <c:v>Inversiones Lumajo SA</c:v>
                </c:pt>
                <c:pt idx="27">
                  <c:v>Laboratorios Fide SA</c:v>
                </c:pt>
                <c:pt idx="28">
                  <c:v>Janssen-Cilag SA</c:v>
                </c:pt>
                <c:pt idx="29">
                  <c:v>Distribuidora Probelleza MK SA</c:v>
                </c:pt>
                <c:pt idx="30">
                  <c:v>Others</c:v>
                </c:pt>
              </c:strCache>
            </c:strRef>
          </c:cat>
          <c:val>
            <c:numRef>
              <c:f>(Hoja1!$K$7:$K$36,Hoja1!$K$41)</c:f>
              <c:numCache>
                <c:formatCode>_("$"* #,##0.00_);_("$"* \(#,##0.00\);_("$"* "-"??_);_(@_)</c:formatCode>
                <c:ptCount val="31"/>
                <c:pt idx="0">
                  <c:v>45.82</c:v>
                </c:pt>
                <c:pt idx="1">
                  <c:v>42.344000000000001</c:v>
                </c:pt>
                <c:pt idx="2">
                  <c:v>42.344000000000001</c:v>
                </c:pt>
                <c:pt idx="3">
                  <c:v>33.811999999999998</c:v>
                </c:pt>
                <c:pt idx="4">
                  <c:v>15.8</c:v>
                </c:pt>
                <c:pt idx="5">
                  <c:v>14.219999999999999</c:v>
                </c:pt>
                <c:pt idx="6">
                  <c:v>12.324</c:v>
                </c:pt>
                <c:pt idx="7">
                  <c:v>10.428000000000001</c:v>
                </c:pt>
                <c:pt idx="8">
                  <c:v>7.2679999999999998</c:v>
                </c:pt>
                <c:pt idx="9">
                  <c:v>3.7920000000000003</c:v>
                </c:pt>
                <c:pt idx="10">
                  <c:v>2.8440000000000003</c:v>
                </c:pt>
                <c:pt idx="11">
                  <c:v>2.8440000000000003</c:v>
                </c:pt>
                <c:pt idx="12">
                  <c:v>2.8440000000000003</c:v>
                </c:pt>
                <c:pt idx="13">
                  <c:v>2.2119999999999997</c:v>
                </c:pt>
                <c:pt idx="14">
                  <c:v>2.2119999999999997</c:v>
                </c:pt>
                <c:pt idx="15">
                  <c:v>1.8960000000000001</c:v>
                </c:pt>
                <c:pt idx="16">
                  <c:v>1.8960000000000001</c:v>
                </c:pt>
                <c:pt idx="17">
                  <c:v>1.58</c:v>
                </c:pt>
                <c:pt idx="18">
                  <c:v>1.58</c:v>
                </c:pt>
                <c:pt idx="19">
                  <c:v>1.58</c:v>
                </c:pt>
                <c:pt idx="20">
                  <c:v>1.58</c:v>
                </c:pt>
                <c:pt idx="21">
                  <c:v>1.264</c:v>
                </c:pt>
                <c:pt idx="22">
                  <c:v>0.94800000000000006</c:v>
                </c:pt>
                <c:pt idx="23">
                  <c:v>0.94800000000000006</c:v>
                </c:pt>
                <c:pt idx="24">
                  <c:v>0.94800000000000006</c:v>
                </c:pt>
                <c:pt idx="25">
                  <c:v>0.94800000000000006</c:v>
                </c:pt>
                <c:pt idx="26">
                  <c:v>0.63200000000000001</c:v>
                </c:pt>
                <c:pt idx="27">
                  <c:v>0.63200000000000001</c:v>
                </c:pt>
                <c:pt idx="28">
                  <c:v>0.316</c:v>
                </c:pt>
                <c:pt idx="29">
                  <c:v>0.316</c:v>
                </c:pt>
                <c:pt idx="30">
                  <c:v>57.512</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Costa Rica bath and</a:t>
            </a:r>
            <a:r>
              <a:rPr lang="en-US" baseline="0"/>
              <a:t> Shower (millions usd)</a:t>
            </a:r>
            <a:endParaRPr lang="en-US"/>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'Statistics Data'!$B$8</c:f>
              <c:strCache>
                <c:ptCount val="1"/>
                <c:pt idx="0">
                  <c:v>Bath and Shower</c:v>
                </c:pt>
              </c:strCache>
            </c:strRef>
          </c:tx>
          <c:spPr>
            <a:solidFill>
              <a:schemeClr val="accent1"/>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Data'!$G$8:$Q$8</c:f>
              <c:numCache>
                <c:formatCode>_("$"* #,##0.00_);_("$"* \(#,##0.00\);_("$"* "-"??_);_(@_)</c:formatCode>
                <c:ptCount val="11"/>
                <c:pt idx="0">
                  <c:v>33.1</c:v>
                </c:pt>
                <c:pt idx="1">
                  <c:v>34.9</c:v>
                </c:pt>
                <c:pt idx="2">
                  <c:v>35.700000000000003</c:v>
                </c:pt>
                <c:pt idx="3">
                  <c:v>36.200000000000003</c:v>
                </c:pt>
                <c:pt idx="4">
                  <c:v>37.5</c:v>
                </c:pt>
                <c:pt idx="5">
                  <c:v>39.200000000000003</c:v>
                </c:pt>
                <c:pt idx="6">
                  <c:v>40.799999999999997</c:v>
                </c:pt>
                <c:pt idx="7">
                  <c:v>43</c:v>
                </c:pt>
                <c:pt idx="8">
                  <c:v>45.2</c:v>
                </c:pt>
                <c:pt idx="9">
                  <c:v>47.5</c:v>
                </c:pt>
                <c:pt idx="10">
                  <c:v>49.9</c:v>
                </c:pt>
              </c:numCache>
            </c:numRef>
          </c:val>
        </c:ser>
        <c:ser>
          <c:idx val="1"/>
          <c:order val="1"/>
          <c:tx>
            <c:strRef>
              <c:f>'Statistics Data'!$B$10</c:f>
              <c:strCache>
                <c:ptCount val="1"/>
                <c:pt idx="0">
                  <c:v>Bar Soap</c:v>
                </c:pt>
              </c:strCache>
            </c:strRef>
          </c:tx>
          <c:spPr>
            <a:solidFill>
              <a:schemeClr val="accent2"/>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Data'!$G$10:$Q$10</c:f>
              <c:numCache>
                <c:formatCode>##,#00</c:formatCode>
                <c:ptCount val="11"/>
                <c:pt idx="0">
                  <c:v>26.7</c:v>
                </c:pt>
                <c:pt idx="1">
                  <c:v>28.3</c:v>
                </c:pt>
                <c:pt idx="2">
                  <c:v>28.9</c:v>
                </c:pt>
                <c:pt idx="3">
                  <c:v>29.3</c:v>
                </c:pt>
                <c:pt idx="4">
                  <c:v>30.4</c:v>
                </c:pt>
                <c:pt idx="5">
                  <c:v>31.7</c:v>
                </c:pt>
                <c:pt idx="6">
                  <c:v>33.1</c:v>
                </c:pt>
                <c:pt idx="7">
                  <c:v>34.9</c:v>
                </c:pt>
                <c:pt idx="8">
                  <c:v>36.700000000000003</c:v>
                </c:pt>
                <c:pt idx="9">
                  <c:v>38.6</c:v>
                </c:pt>
                <c:pt idx="10">
                  <c:v>40.5</c:v>
                </c:pt>
              </c:numCache>
            </c:numRef>
          </c:val>
        </c:ser>
        <c:ser>
          <c:idx val="2"/>
          <c:order val="2"/>
          <c:tx>
            <c:strRef>
              <c:f>'Statistics Data'!$B$14</c:f>
              <c:strCache>
                <c:ptCount val="1"/>
                <c:pt idx="0">
                  <c:v>Body Wash/Shower Gel - modelled</c:v>
                </c:pt>
              </c:strCache>
            </c:strRef>
          </c:tx>
          <c:spPr>
            <a:solidFill>
              <a:schemeClr val="accent3"/>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Data'!$G$14:$Q$14</c:f>
              <c:numCache>
                <c:formatCode>##,#00</c:formatCode>
                <c:ptCount val="11"/>
                <c:pt idx="0">
                  <c:v>1.3</c:v>
                </c:pt>
                <c:pt idx="1">
                  <c:v>1.3</c:v>
                </c:pt>
                <c:pt idx="2">
                  <c:v>1.3</c:v>
                </c:pt>
                <c:pt idx="3">
                  <c:v>1.4</c:v>
                </c:pt>
                <c:pt idx="4">
                  <c:v>1.4</c:v>
                </c:pt>
                <c:pt idx="5">
                  <c:v>1.5</c:v>
                </c:pt>
                <c:pt idx="6">
                  <c:v>1.6</c:v>
                </c:pt>
                <c:pt idx="7">
                  <c:v>1.7</c:v>
                </c:pt>
                <c:pt idx="8">
                  <c:v>1.8</c:v>
                </c:pt>
                <c:pt idx="9">
                  <c:v>1.9</c:v>
                </c:pt>
                <c:pt idx="10">
                  <c:v>2.1</c:v>
                </c:pt>
              </c:numCache>
            </c:numRef>
          </c:val>
        </c:ser>
        <c:ser>
          <c:idx val="3"/>
          <c:order val="3"/>
          <c:tx>
            <c:strRef>
              <c:f>'Statistics Data'!$B$18</c:f>
              <c:strCache>
                <c:ptCount val="1"/>
                <c:pt idx="0">
                  <c:v>Liquid Soap - modelled</c:v>
                </c:pt>
              </c:strCache>
            </c:strRef>
          </c:tx>
          <c:spPr>
            <a:solidFill>
              <a:schemeClr val="accent4"/>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Data'!$G$18:$Q$18</c:f>
              <c:numCache>
                <c:formatCode>##,#00</c:formatCode>
                <c:ptCount val="11"/>
                <c:pt idx="0">
                  <c:v>3.3</c:v>
                </c:pt>
                <c:pt idx="1">
                  <c:v>3.5</c:v>
                </c:pt>
                <c:pt idx="2">
                  <c:v>3.7</c:v>
                </c:pt>
                <c:pt idx="3">
                  <c:v>3.7</c:v>
                </c:pt>
                <c:pt idx="4">
                  <c:v>3.9</c:v>
                </c:pt>
                <c:pt idx="5">
                  <c:v>4.0999999999999996</c:v>
                </c:pt>
                <c:pt idx="6">
                  <c:v>4.3</c:v>
                </c:pt>
                <c:pt idx="7">
                  <c:v>4.5</c:v>
                </c:pt>
                <c:pt idx="8">
                  <c:v>4.8</c:v>
                </c:pt>
                <c:pt idx="9">
                  <c:v>5</c:v>
                </c:pt>
                <c:pt idx="10">
                  <c:v>5.3</c:v>
                </c:pt>
              </c:numCache>
            </c:numRef>
          </c:val>
        </c:ser>
        <c:dLbls>
          <c:showLegendKey val="0"/>
          <c:showVal val="0"/>
          <c:showCatName val="0"/>
          <c:showSerName val="0"/>
          <c:showPercent val="0"/>
          <c:showBubbleSize val="0"/>
        </c:dLbls>
        <c:gapWidth val="219"/>
        <c:overlap val="-27"/>
        <c:axId val="343575528"/>
        <c:axId val="343574744"/>
      </c:barChart>
      <c:catAx>
        <c:axId val="343575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4744"/>
        <c:crosses val="autoZero"/>
        <c:auto val="1"/>
        <c:lblAlgn val="ctr"/>
        <c:lblOffset val="100"/>
        <c:noMultiLvlLbl val="0"/>
      </c:catAx>
      <c:valAx>
        <c:axId val="343574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 USD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5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Costa Rica bath and Shower (Mton)</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'Statistics Data'!$B$10</c:f>
              <c:strCache>
                <c:ptCount val="1"/>
                <c:pt idx="0">
                  <c:v>Bar Soap</c:v>
                </c:pt>
              </c:strCache>
            </c:strRef>
          </c:tx>
          <c:spPr>
            <a:solidFill>
              <a:schemeClr val="accent2"/>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Data'!$G$9:$Q$9</c:f>
              <c:numCache>
                <c:formatCode>##,#00</c:formatCode>
                <c:ptCount val="11"/>
                <c:pt idx="0">
                  <c:v>3781.2</c:v>
                </c:pt>
                <c:pt idx="1">
                  <c:v>3830.1</c:v>
                </c:pt>
                <c:pt idx="2">
                  <c:v>3883.3</c:v>
                </c:pt>
                <c:pt idx="3">
                  <c:v>3944.2</c:v>
                </c:pt>
                <c:pt idx="4">
                  <c:v>4018.9</c:v>
                </c:pt>
                <c:pt idx="5">
                  <c:v>4105.1000000000004</c:v>
                </c:pt>
                <c:pt idx="6">
                  <c:v>4197.8999999999996</c:v>
                </c:pt>
                <c:pt idx="7">
                  <c:v>4295.5</c:v>
                </c:pt>
                <c:pt idx="8">
                  <c:v>4390.2</c:v>
                </c:pt>
                <c:pt idx="9">
                  <c:v>4480.1000000000004</c:v>
                </c:pt>
                <c:pt idx="10">
                  <c:v>4567.2</c:v>
                </c:pt>
              </c:numCache>
            </c:numRef>
          </c:val>
        </c:ser>
        <c:ser>
          <c:idx val="2"/>
          <c:order val="1"/>
          <c:tx>
            <c:strRef>
              <c:f>'Statistics Data'!$B$14</c:f>
              <c:strCache>
                <c:ptCount val="1"/>
                <c:pt idx="0">
                  <c:v>Body Wash/Shower Gel - modelled</c:v>
                </c:pt>
              </c:strCache>
            </c:strRef>
          </c:tx>
          <c:spPr>
            <a:solidFill>
              <a:schemeClr val="accent3"/>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Data'!$G$13:$Q$13</c:f>
              <c:numCache>
                <c:formatCode>##,#00</c:formatCode>
                <c:ptCount val="11"/>
                <c:pt idx="0">
                  <c:v>64.8</c:v>
                </c:pt>
                <c:pt idx="1">
                  <c:v>62.9</c:v>
                </c:pt>
                <c:pt idx="2">
                  <c:v>63.2</c:v>
                </c:pt>
                <c:pt idx="3">
                  <c:v>64.900000000000006</c:v>
                </c:pt>
                <c:pt idx="4">
                  <c:v>67.099999999999994</c:v>
                </c:pt>
                <c:pt idx="5">
                  <c:v>69.3</c:v>
                </c:pt>
                <c:pt idx="6">
                  <c:v>71.5</c:v>
                </c:pt>
                <c:pt idx="7">
                  <c:v>74</c:v>
                </c:pt>
                <c:pt idx="8">
                  <c:v>76.599999999999994</c:v>
                </c:pt>
                <c:pt idx="9">
                  <c:v>79.400000000000006</c:v>
                </c:pt>
                <c:pt idx="10">
                  <c:v>82.1</c:v>
                </c:pt>
              </c:numCache>
            </c:numRef>
          </c:val>
        </c:ser>
        <c:ser>
          <c:idx val="3"/>
          <c:order val="2"/>
          <c:tx>
            <c:strRef>
              <c:f>'Statistics Data'!$B$18</c:f>
              <c:strCache>
                <c:ptCount val="1"/>
                <c:pt idx="0">
                  <c:v>Liquid Soap - modelled</c:v>
                </c:pt>
              </c:strCache>
            </c:strRef>
          </c:tx>
          <c:spPr>
            <a:solidFill>
              <a:schemeClr val="accent4"/>
            </a:solidFill>
            <a:ln>
              <a:noFill/>
            </a:ln>
            <a:effectLst/>
          </c:spPr>
          <c:invertIfNegative val="0"/>
          <c:cat>
            <c:strRef>
              <c:f>'Statistics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'Statistics Data'!$G$17:$Q$17</c:f>
              <c:numCache>
                <c:formatCode>##,#00</c:formatCode>
                <c:ptCount val="11"/>
                <c:pt idx="0">
                  <c:v>406.7</c:v>
                </c:pt>
                <c:pt idx="1">
                  <c:v>414.1</c:v>
                </c:pt>
                <c:pt idx="2">
                  <c:v>423.4</c:v>
                </c:pt>
                <c:pt idx="3">
                  <c:v>434</c:v>
                </c:pt>
                <c:pt idx="4">
                  <c:v>446.6</c:v>
                </c:pt>
                <c:pt idx="5">
                  <c:v>458.6</c:v>
                </c:pt>
                <c:pt idx="6">
                  <c:v>470.3</c:v>
                </c:pt>
                <c:pt idx="7">
                  <c:v>481.7</c:v>
                </c:pt>
                <c:pt idx="8">
                  <c:v>491.7</c:v>
                </c:pt>
                <c:pt idx="9">
                  <c:v>502.5</c:v>
                </c:pt>
                <c:pt idx="10">
                  <c:v>512.70000000000005</c:v>
                </c:pt>
              </c:numCache>
            </c:numRef>
          </c:val>
        </c:ser>
        <c:dLbls>
          <c:showLegendKey val="0"/>
          <c:showVal val="0"/>
          <c:showCatName val="0"/>
          <c:showSerName val="0"/>
          <c:showPercent val="0"/>
          <c:showBubbleSize val="0"/>
        </c:dLbls>
        <c:gapWidth val="219"/>
        <c:overlap val="-27"/>
        <c:axId val="343576312"/>
        <c:axId val="343577096"/>
      </c:barChart>
      <c:catAx>
        <c:axId val="343576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7096"/>
        <c:crosses val="autoZero"/>
        <c:auto val="1"/>
        <c:lblAlgn val="ctr"/>
        <c:lblOffset val="100"/>
        <c:noMultiLvlLbl val="0"/>
      </c:catAx>
      <c:valAx>
        <c:axId val="343577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6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Bath and Shower size 2019 forecast $40.80</a:t>
            </a:r>
            <a:r>
              <a:rPr lang="en-US" baseline="0"/>
              <a:t> Millions USD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Hoja1!$B$7</c:f>
              <c:strCache>
                <c:ptCount val="1"/>
                <c:pt idx="0">
                  <c:v>Bath and Shower</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(Hoja1!$C$7:$C$13,Hoja1!$C$16)</c:f>
              <c:strCache>
                <c:ptCount val="8"/>
                <c:pt idx="0">
                  <c:v>Colgate-Palmolive SA de CV</c:v>
                </c:pt>
                <c:pt idx="1">
                  <c:v>Unilever de Centroamérica SA</c:v>
                </c:pt>
                <c:pt idx="2">
                  <c:v>Wal-Mart Centroamérica SA</c:v>
                </c:pt>
                <c:pt idx="3">
                  <c:v>Procter &amp; Gamble Interamericas de Costa Rica</c:v>
                </c:pt>
                <c:pt idx="4">
                  <c:v>Corporación Belcorp de Costa Rica SA</c:v>
                </c:pt>
                <c:pt idx="5">
                  <c:v>Bioland SA</c:v>
                </c:pt>
                <c:pt idx="6">
                  <c:v>Agencias Feduro SA</c:v>
                </c:pt>
                <c:pt idx="7">
                  <c:v>Others</c:v>
                </c:pt>
              </c:strCache>
            </c:strRef>
          </c:cat>
          <c:val>
            <c:numRef>
              <c:f>(Hoja1!$K$7:$K$13,Hoja1!$K$16)</c:f>
              <c:numCache>
                <c:formatCode>_("$"* #,##0.00_);_("$"* \(#,##0.00\);_("$"* "-"??_);_(@_)</c:formatCode>
                <c:ptCount val="8"/>
                <c:pt idx="0">
                  <c:v>18.604800000000001</c:v>
                </c:pt>
                <c:pt idx="1">
                  <c:v>12.117599999999999</c:v>
                </c:pt>
                <c:pt idx="2">
                  <c:v>2.448</c:v>
                </c:pt>
                <c:pt idx="3">
                  <c:v>1.6319999999999999</c:v>
                </c:pt>
                <c:pt idx="4">
                  <c:v>1.1423999999999999</c:v>
                </c:pt>
                <c:pt idx="5">
                  <c:v>0.69359999999999999</c:v>
                </c:pt>
                <c:pt idx="6">
                  <c:v>0.32639999999999997</c:v>
                </c:pt>
                <c:pt idx="7">
                  <c:v>3.8351999999999999</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Toothpaste Costa</a:t>
            </a:r>
            <a:r>
              <a:rPr lang="en-US" baseline="0"/>
              <a:t> Rica MTon</a:t>
            </a:r>
            <a:endParaRPr lang="en-US"/>
          </a:p>
        </c:rich>
      </c:tx>
      <c:layout>
        <c:manualLayout>
          <c:xMode val="edge"/>
          <c:yMode val="edge"/>
          <c:x val="0.3982290026246719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'[Passport_Stats_14-10-2019_2001_GMT.xls]Statistics Data'!$B$7</c:f>
              <c:strCache>
                <c:ptCount val="1"/>
                <c:pt idx="0">
                  <c:v>Toothpaste</c:v>
                </c:pt>
              </c:strCache>
            </c:strRef>
          </c:tx>
          <c:spPr>
            <a:solidFill>
              <a:schemeClr val="accent1"/>
            </a:solidFill>
            <a:ln>
              <a:noFill/>
            </a:ln>
            <a:effectLst/>
          </c:spPr>
          <c:invertIfNegative val="0"/>
          <c:cat>
            <c:strRef>
              <c:f>'[Passport_Stats_14-10-2019_2001_GMT.xls]Statistics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'[Passport_Stats_14-10-2019_2001_GMT.xls]Statistics Data'!$G$7:$Q$7</c:f>
              <c:numCache>
                <c:formatCode>##,#00</c:formatCode>
                <c:ptCount val="11"/>
                <c:pt idx="0">
                  <c:v>877.9</c:v>
                </c:pt>
                <c:pt idx="1">
                  <c:v>900.3</c:v>
                </c:pt>
                <c:pt idx="2">
                  <c:v>924.2</c:v>
                </c:pt>
                <c:pt idx="3">
                  <c:v>947.5</c:v>
                </c:pt>
                <c:pt idx="4">
                  <c:v>973.5</c:v>
                </c:pt>
                <c:pt idx="5">
                  <c:v>996.9</c:v>
                </c:pt>
                <c:pt idx="6">
                  <c:v>1022</c:v>
                </c:pt>
                <c:pt idx="7">
                  <c:v>1045.9000000000001</c:v>
                </c:pt>
                <c:pt idx="8">
                  <c:v>1068.7</c:v>
                </c:pt>
                <c:pt idx="9">
                  <c:v>1090.8</c:v>
                </c:pt>
                <c:pt idx="10">
                  <c:v>1113.9000000000001</c:v>
                </c:pt>
              </c:numCache>
            </c:numRef>
          </c:val>
        </c:ser>
        <c:dLbls>
          <c:showLegendKey val="0"/>
          <c:showVal val="0"/>
          <c:showCatName val="0"/>
          <c:showSerName val="0"/>
          <c:showPercent val="0"/>
          <c:showBubbleSize val="0"/>
        </c:dLbls>
        <c:gapWidth val="219"/>
        <c:overlap val="-27"/>
        <c:axId val="343577488"/>
        <c:axId val="343572784"/>
      </c:barChart>
      <c:catAx>
        <c:axId val="343577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2784"/>
        <c:crosses val="autoZero"/>
        <c:auto val="1"/>
        <c:lblAlgn val="ctr"/>
        <c:lblOffset val="100"/>
        <c:noMultiLvlLbl val="0"/>
      </c:catAx>
      <c:valAx>
        <c:axId val="343572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Mton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7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Toothpaste Costa</a:t>
            </a:r>
            <a:r>
              <a:rPr lang="en-US" baseline="0"/>
              <a:t> Rica Millions usd</a:t>
            </a:r>
            <a:endParaRPr lang="en-US"/>
          </a:p>
        </c:rich>
      </c:tx>
      <c:layout>
        <c:manualLayout>
          <c:xMode val="edge"/>
          <c:yMode val="edge"/>
          <c:x val="0.23989566929133854"/>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'[Passport_Stats_14-10-2019_2001_GMT.xls]Statistics Data'!$B$8</c:f>
              <c:strCache>
                <c:ptCount val="1"/>
                <c:pt idx="0">
                  <c:v>Toothpaste</c:v>
                </c:pt>
              </c:strCache>
            </c:strRef>
          </c:tx>
          <c:spPr>
            <a:solidFill>
              <a:schemeClr val="accent1"/>
            </a:solidFill>
            <a:ln>
              <a:noFill/>
            </a:ln>
            <a:effectLst/>
          </c:spPr>
          <c:invertIfNegative val="0"/>
          <c:cat>
            <c:strRef>
              <c:f>'[Passport_Stats_14-10-2019_2001_GMT.xls]Statistics Data'!$G$6:$Q$6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'[Passport_Stats_14-10-2019_2001_GMT.xls]Statistics Data'!$G$8:$Q$8</c:f>
              <c:numCache>
                <c:formatCode>_("$"* #,##0.00_);_("$"* \(#,##0.00\);_("$"* "-"??_);_(@_)</c:formatCode>
                <c:ptCount val="11"/>
                <c:pt idx="0">
                  <c:v>28.5</c:v>
                </c:pt>
                <c:pt idx="1">
                  <c:v>30.5</c:v>
                </c:pt>
                <c:pt idx="2">
                  <c:v>31.6</c:v>
                </c:pt>
                <c:pt idx="3">
                  <c:v>32.4</c:v>
                </c:pt>
                <c:pt idx="4">
                  <c:v>33.799999999999997</c:v>
                </c:pt>
                <c:pt idx="5">
                  <c:v>35.4</c:v>
                </c:pt>
                <c:pt idx="6">
                  <c:v>37</c:v>
                </c:pt>
                <c:pt idx="7">
                  <c:v>39</c:v>
                </c:pt>
                <c:pt idx="8">
                  <c:v>41.1</c:v>
                </c:pt>
                <c:pt idx="9">
                  <c:v>43.2</c:v>
                </c:pt>
                <c:pt idx="10">
                  <c:v>45.4</c:v>
                </c:pt>
              </c:numCache>
            </c:numRef>
          </c:val>
        </c:ser>
        <c:dLbls>
          <c:showLegendKey val="0"/>
          <c:showVal val="0"/>
          <c:showCatName val="0"/>
          <c:showSerName val="0"/>
          <c:showPercent val="0"/>
          <c:showBubbleSize val="0"/>
        </c:dLbls>
        <c:gapWidth val="219"/>
        <c:overlap val="-27"/>
        <c:axId val="343573568"/>
        <c:axId val="343575136"/>
      </c:barChart>
      <c:catAx>
        <c:axId val="3435735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5136"/>
        <c:crosses val="autoZero"/>
        <c:auto val="1"/>
        <c:lblAlgn val="ctr"/>
        <c:lblOffset val="100"/>
        <c:noMultiLvlLbl val="0"/>
      </c:catAx>
      <c:valAx>
        <c:axId val="343575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 usd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573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3407"/>
          </a:xfrm>
          <a:prstGeom prst="rect">
            <a:avLst/>
          </a:prstGeom>
        </p:spPr>
        <p:txBody>
          <a:bodyPr vert="horz" lIns="92487" tIns="46244" rIns="92487" bIns="46244" rtlCol="0"/>
          <a:lstStyle>
            <a:lvl1pPr algn="r">
              <a:defRPr sz="1200"/>
            </a:lvl1pPr>
          </a:lstStyle>
          <a:p>
            <a:fld id="{D63D5444-F62C-42C3-A75A-D9DBA807730F}" type="datetimeFigureOut">
              <a:rPr lang="en-US" smtClean="0"/>
              <a:pPr/>
              <a:t>2/25/2020</a:t>
            </a:fld>
            <a:endParaRPr lang="en-US" dirty="0"/>
          </a:p>
        </p:txBody>
      </p:sp>
      <p:sp>
        <p:nvSpPr>
          <p:cNvPr id="4" name="Footer Placeholder 3"/>
          <p:cNvSpPr>
            <a:spLocks noGrp="1"/>
          </p:cNvSpPr>
          <p:nvPr>
            <p:ph type="ftr" sz="quarter" idx="2"/>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9"/>
            <a:ext cx="3011699" cy="463406"/>
          </a:xfrm>
          <a:prstGeom prst="rect">
            <a:avLst/>
          </a:prstGeom>
        </p:spPr>
        <p:txBody>
          <a:bodyPr vert="horz" lIns="92487" tIns="46244" rIns="92487" bIns="46244" rtlCol="0" anchor="b"/>
          <a:lstStyle>
            <a:lvl1pPr algn="r">
              <a:defRPr sz="1200"/>
            </a:lvl1pPr>
          </a:lstStyle>
          <a:p>
            <a:fld id="{84A4F617-7A30-41D4-AB86-5D833C98E18B}" type="slidenum">
              <a:rPr lang="en-US" smtClean="0"/>
              <a:pPr/>
              <a:t>‹Nº›</a:t>
            </a:fld>
            <a:endParaRPr lang="en-US" dirty="0"/>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7"/>
          </a:xfrm>
          <a:prstGeom prst="rect">
            <a:avLst/>
          </a:prstGeom>
        </p:spPr>
        <p:txBody>
          <a:bodyPr vert="horz" lIns="92487" tIns="46244" rIns="92487" bIns="46244" rtlCol="0"/>
          <a:lstStyle>
            <a:lvl1pPr algn="l">
              <a:defRPr sz="1200"/>
            </a:lvl1pPr>
          </a:lstStyle>
          <a:p>
            <a:endParaRPr lang="en-US" dirty="0"/>
          </a:p>
        </p:txBody>
      </p:sp>
      <p:sp>
        <p:nvSpPr>
          <p:cNvPr id="3" name="Date Placeholder 2"/>
          <p:cNvSpPr>
            <a:spLocks noGrp="1"/>
          </p:cNvSpPr>
          <p:nvPr>
            <p:ph type="dt" idx="1"/>
          </p:nvPr>
        </p:nvSpPr>
        <p:spPr>
          <a:xfrm>
            <a:off x="3936768" y="0"/>
            <a:ext cx="3011699" cy="463407"/>
          </a:xfrm>
          <a:prstGeom prst="rect">
            <a:avLst/>
          </a:prstGeom>
        </p:spPr>
        <p:txBody>
          <a:bodyPr vert="horz" lIns="92487" tIns="46244" rIns="92487" bIns="46244" rtlCol="0"/>
          <a:lstStyle>
            <a:lvl1pPr algn="r">
              <a:defRPr sz="1200"/>
            </a:lvl1pPr>
          </a:lstStyle>
          <a:p>
            <a:fld id="{12CAA1FA-7B6A-47D2-8D61-F225D71B51FF}" type="datetimeFigureOut">
              <a:rPr lang="en-US" smtClean="0"/>
              <a:pPr/>
              <a:t>2/25/2020</a:t>
            </a:fld>
            <a:endParaRPr lang="en-US" dirty="0"/>
          </a:p>
        </p:txBody>
      </p:sp>
      <p:sp>
        <p:nvSpPr>
          <p:cNvPr id="4" name="Slide Image Placeholder 3"/>
          <p:cNvSpPr>
            <a:spLocks noGrp="1" noRot="1" noChangeAspect="1"/>
          </p:cNvSpPr>
          <p:nvPr>
            <p:ph type="sldImg" idx="2"/>
          </p:nvPr>
        </p:nvSpPr>
        <p:spPr>
          <a:xfrm>
            <a:off x="1398588" y="1154113"/>
            <a:ext cx="4152900" cy="3116262"/>
          </a:xfrm>
          <a:prstGeom prst="rect">
            <a:avLst/>
          </a:prstGeom>
          <a:noFill/>
          <a:ln w="12700">
            <a:solidFill>
              <a:prstClr val="black"/>
            </a:solidFill>
          </a:ln>
        </p:spPr>
        <p:txBody>
          <a:bodyPr vert="horz" lIns="92487" tIns="46244" rIns="92487" bIns="46244" rtlCol="0" anchor="ctr"/>
          <a:lstStyle/>
          <a:p>
            <a:endParaRPr lang="en-US" dirty="0"/>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6"/>
          </a:xfrm>
          <a:prstGeom prst="rect">
            <a:avLst/>
          </a:prstGeom>
        </p:spPr>
        <p:txBody>
          <a:bodyPr vert="horz" lIns="92487" tIns="46244" rIns="92487" bIns="462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9"/>
            <a:ext cx="3011699" cy="463406"/>
          </a:xfrm>
          <a:prstGeom prst="rect">
            <a:avLst/>
          </a:prstGeom>
        </p:spPr>
        <p:txBody>
          <a:bodyPr vert="horz" lIns="92487" tIns="46244" rIns="92487" bIns="46244" rtlCol="0" anchor="b"/>
          <a:lstStyle>
            <a:lvl1pPr algn="r">
              <a:defRPr sz="1200"/>
            </a:lvl1pPr>
          </a:lstStyle>
          <a:p>
            <a:fld id="{1B9A179D-2D27-49E2-B022-8EDDA2EFE682}" type="slidenum">
              <a:rPr lang="en-US" smtClean="0"/>
              <a:pPr/>
              <a:t>‹Nº›</a:t>
            </a:fld>
            <a:endParaRPr lang="en-US" dirty="0"/>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defTabSz="955009">
              <a:defRPr/>
            </a:pPr>
            <a:fld id="{16EE682E-8C37-414F-8C25-1BB69BF30AB7}" type="slidenum">
              <a:rPr lang="en-US" smtClean="0">
                <a:solidFill>
                  <a:srgbClr val="000000"/>
                </a:solidFill>
              </a:rPr>
              <a:pPr defTabSz="955009">
                <a:defRPr/>
              </a:pPr>
              <a:t>5</a:t>
            </a:fld>
            <a:endParaRPr lang="en-US" dirty="0">
              <a:solidFill>
                <a:srgbClr val="000000"/>
              </a:solidFill>
            </a:endParaRPr>
          </a:p>
        </p:txBody>
      </p:sp>
      <p:sp>
        <p:nvSpPr>
          <p:cNvPr id="62467" name="Rectangle 2"/>
          <p:cNvSpPr>
            <a:spLocks noGrp="1" noRot="1" noChangeAspect="1" noChangeArrowheads="1" noTextEdit="1"/>
          </p:cNvSpPr>
          <p:nvPr>
            <p:ph type="sldImg"/>
          </p:nvPr>
        </p:nvSpPr>
        <p:spPr>
          <a:xfrm>
            <a:off x="936625" y="750888"/>
            <a:ext cx="5016500" cy="3762375"/>
          </a:xfrm>
          <a:ln w="12699" cap="flat">
            <a:solidFill>
              <a:schemeClr val="tx1"/>
            </a:solidFill>
          </a:ln>
        </p:spPr>
      </p:sp>
      <p:sp>
        <p:nvSpPr>
          <p:cNvPr id="62468" name="Rectangle 3"/>
          <p:cNvSpPr>
            <a:spLocks noGrp="1" noChangeArrowheads="1"/>
          </p:cNvSpPr>
          <p:nvPr>
            <p:ph type="body" idx="1"/>
          </p:nvPr>
        </p:nvSpPr>
        <p:spPr>
          <a:xfrm>
            <a:off x="890076" y="5088972"/>
            <a:ext cx="4899753" cy="4826726"/>
          </a:xfrm>
          <a:noFill/>
          <a:ln/>
        </p:spPr>
        <p:txBody>
          <a:bodyPr lIns="96666" tIns="46722" rIns="96666" bIns="46722"/>
          <a:lstStyle/>
          <a:p>
            <a:pPr eaLnBrk="1" hangingPunct="1"/>
            <a:endParaRPr lang="en-GB" dirty="0"/>
          </a:p>
        </p:txBody>
      </p:sp>
    </p:spTree>
    <p:extLst>
      <p:ext uri="{BB962C8B-B14F-4D97-AF65-F5344CB8AC3E}">
        <p14:creationId xmlns:p14="http://schemas.microsoft.com/office/powerpoint/2010/main" val="1687006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ctrTitle"/>
          </p:nvPr>
        </p:nvSpPr>
        <p:spPr>
          <a:xfrm>
            <a:off x="2951311" y="1721316"/>
            <a:ext cx="6110432" cy="1170493"/>
          </a:xfrm>
        </p:spPr>
        <p:txBody>
          <a:bodyPr/>
          <a:lstStyle>
            <a:lvl1pPr>
              <a:defRPr sz="2892"/>
            </a:lvl1pPr>
          </a:lstStyle>
          <a:p>
            <a:endParaRPr lang="en-US" altLang="en-US"/>
          </a:p>
        </p:txBody>
      </p:sp>
      <p:sp>
        <p:nvSpPr>
          <p:cNvPr id="448515" name="Rectangle 3"/>
          <p:cNvSpPr>
            <a:spLocks noGrp="1" noChangeArrowheads="1"/>
          </p:cNvSpPr>
          <p:nvPr>
            <p:ph type="subTitle" idx="1"/>
          </p:nvPr>
        </p:nvSpPr>
        <p:spPr>
          <a:xfrm>
            <a:off x="2814210" y="3167217"/>
            <a:ext cx="6179705" cy="826230"/>
          </a:xfrm>
        </p:spPr>
        <p:txBody>
          <a:bodyPr/>
          <a:lstStyle>
            <a:lvl1pPr marL="0" indent="0">
              <a:buFontTx/>
              <a:buNone/>
              <a:defRPr sz="2530"/>
            </a:lvl1pPr>
          </a:lstStyle>
          <a:p>
            <a:endParaRPr lang="en-US" altLang="en-US"/>
          </a:p>
        </p:txBody>
      </p:sp>
    </p:spTree>
    <p:extLst>
      <p:ext uri="{BB962C8B-B14F-4D97-AF65-F5344CB8AC3E}">
        <p14:creationId xmlns:p14="http://schemas.microsoft.com/office/powerpoint/2010/main" val="904382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A22F9D4-AFDB-48A9-B6AF-00C7C5C6C8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372139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221" y="68858"/>
            <a:ext cx="2057978" cy="63717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6956" y="68858"/>
            <a:ext cx="6039716" cy="6371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25D35EA8-C603-44E2-9878-64093409EF26}"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94404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1743" y="68856"/>
            <a:ext cx="7552170" cy="826230"/>
          </a:xfrm>
        </p:spPr>
        <p:txBody>
          <a:bodyPr/>
          <a:lstStyle/>
          <a:p>
            <a:r>
              <a:rPr lang="en-US"/>
              <a:t>Click to edit Master title style</a:t>
            </a:r>
          </a:p>
        </p:txBody>
      </p:sp>
      <p:sp>
        <p:nvSpPr>
          <p:cNvPr id="3" name="Table Placeholder 2"/>
          <p:cNvSpPr>
            <a:spLocks noGrp="1"/>
          </p:cNvSpPr>
          <p:nvPr>
            <p:ph type="tbl" idx="1"/>
          </p:nvPr>
        </p:nvSpPr>
        <p:spPr>
          <a:xfrm>
            <a:off x="274207" y="1377057"/>
            <a:ext cx="8648989" cy="4719268"/>
          </a:xfrm>
        </p:spPr>
        <p:txBody>
          <a:bodyPr/>
          <a:lstStyle/>
          <a:p>
            <a:pPr lvl="0"/>
            <a:endParaRPr lang="en-US" noProof="0" dirty="0"/>
          </a:p>
        </p:txBody>
      </p:sp>
      <p:sp>
        <p:nvSpPr>
          <p:cNvPr id="4" name="Rectangle 4"/>
          <p:cNvSpPr>
            <a:spLocks noGrp="1" noChangeArrowheads="1"/>
          </p:cNvSpPr>
          <p:nvPr>
            <p:ph type="dt" sz="half" idx="10"/>
          </p:nvPr>
        </p:nvSpPr>
        <p:spPr>
          <a:xfrm>
            <a:off x="686956" y="6248375"/>
            <a:ext cx="1905000" cy="457583"/>
          </a:xfrm>
          <a:prstGeom prst="rect">
            <a:avLst/>
          </a:prstGeom>
        </p:spPr>
        <p:txBody>
          <a:bodyPr lIns="91406" tIns="45703" rIns="91406" bIns="45703"/>
          <a:lstStyle>
            <a:lvl1pPr>
              <a:defRPr/>
            </a:lvl1pPr>
          </a:lstStyle>
          <a:p>
            <a:pPr fontAlgn="base">
              <a:spcBef>
                <a:spcPct val="0"/>
              </a:spcBef>
              <a:spcAft>
                <a:spcPct val="0"/>
              </a:spcAft>
              <a:defRPr/>
            </a:pPr>
            <a:endParaRPr lang="en-US" altLang="en-US" sz="2169" dirty="0">
              <a:solidFill>
                <a:srgbClr val="000000"/>
              </a:solidFill>
              <a:latin typeface="Times New Roman" pitchFamily="18" charset="0"/>
              <a:cs typeface="Arial" charset="0"/>
            </a:endParaRPr>
          </a:p>
        </p:txBody>
      </p:sp>
      <p:sp>
        <p:nvSpPr>
          <p:cNvPr id="5" name="Slide Number Placeholder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50127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41740" y="68853"/>
            <a:ext cx="7552170" cy="826230"/>
          </a:xfrm>
        </p:spPr>
        <p:txBody>
          <a:bodyPr/>
          <a:lstStyle/>
          <a:p>
            <a:r>
              <a:rPr lang="en-US"/>
              <a:t>Click to edit Master title style</a:t>
            </a:r>
          </a:p>
        </p:txBody>
      </p:sp>
      <p:sp>
        <p:nvSpPr>
          <p:cNvPr id="3" name="Content Placeholder 2"/>
          <p:cNvSpPr>
            <a:spLocks noGrp="1"/>
          </p:cNvSpPr>
          <p:nvPr>
            <p:ph sz="half" idx="1"/>
          </p:nvPr>
        </p:nvSpPr>
        <p:spPr>
          <a:xfrm>
            <a:off x="274205" y="1377052"/>
            <a:ext cx="4254500" cy="4719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7250" y="1377051"/>
            <a:ext cx="4255944" cy="2290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7250" y="3805539"/>
            <a:ext cx="4255944" cy="229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7"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Tree>
    <p:extLst>
      <p:ext uri="{BB962C8B-B14F-4D97-AF65-F5344CB8AC3E}">
        <p14:creationId xmlns:p14="http://schemas.microsoft.com/office/powerpoint/2010/main" val="21018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371728DE-0F83-4B23-88DD-82CFC4837B5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4545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9" y="4406563"/>
            <a:ext cx="7771534" cy="1362706"/>
          </a:xfrm>
        </p:spPr>
        <p:txBody>
          <a:bodyPr anchor="t"/>
          <a:lstStyle>
            <a:lvl1pPr algn="l">
              <a:defRPr sz="3614" b="1" cap="all"/>
            </a:lvl1pPr>
          </a:lstStyle>
          <a:p>
            <a:r>
              <a:rPr lang="en-US"/>
              <a:t>Click to edit Master title style</a:t>
            </a:r>
          </a:p>
        </p:txBody>
      </p:sp>
      <p:sp>
        <p:nvSpPr>
          <p:cNvPr id="3" name="Text Placeholder 2"/>
          <p:cNvSpPr>
            <a:spLocks noGrp="1"/>
          </p:cNvSpPr>
          <p:nvPr>
            <p:ph type="body" idx="1"/>
          </p:nvPr>
        </p:nvSpPr>
        <p:spPr>
          <a:xfrm>
            <a:off x="723039" y="2906151"/>
            <a:ext cx="7771534" cy="1500412"/>
          </a:xfrm>
        </p:spPr>
        <p:txBody>
          <a:bodyPr anchor="b"/>
          <a:lstStyle>
            <a:lvl1pPr marL="0" indent="0">
              <a:buNone/>
              <a:defRPr sz="1807"/>
            </a:lvl1pPr>
            <a:lvl2pPr marL="412974" indent="0">
              <a:buNone/>
              <a:defRPr sz="1626"/>
            </a:lvl2pPr>
            <a:lvl3pPr marL="825949" indent="0">
              <a:buNone/>
              <a:defRPr sz="1536"/>
            </a:lvl3pPr>
            <a:lvl4pPr marL="1238925" indent="0">
              <a:buNone/>
              <a:defRPr sz="1265"/>
            </a:lvl4pPr>
            <a:lvl5pPr marL="1651902" indent="0">
              <a:buNone/>
              <a:defRPr sz="1265"/>
            </a:lvl5pPr>
            <a:lvl6pPr marL="2064876" indent="0">
              <a:buNone/>
              <a:defRPr sz="1265"/>
            </a:lvl6pPr>
            <a:lvl7pPr marL="2477851" indent="0">
              <a:buNone/>
              <a:defRPr sz="1265"/>
            </a:lvl7pPr>
            <a:lvl8pPr marL="2890826" indent="0">
              <a:buNone/>
              <a:defRPr sz="1265"/>
            </a:lvl8pPr>
            <a:lvl9pPr marL="3303800" indent="0">
              <a:buNone/>
              <a:defRPr sz="1265"/>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D464CC4-A2B1-4EBE-992C-25103E09ED42}"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63448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6958" y="1377051"/>
            <a:ext cx="4048126"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3630" y="1377051"/>
            <a:ext cx="4049568" cy="5063530"/>
          </a:xfrm>
        </p:spPr>
        <p:txBody>
          <a:bodyPr/>
          <a:lstStyle>
            <a:lvl1pPr>
              <a:defRPr sz="2530"/>
            </a:lvl1pPr>
            <a:lvl2pPr>
              <a:defRPr sz="2169"/>
            </a:lvl2pPr>
            <a:lvl3pPr>
              <a:defRPr sz="1807"/>
            </a:lvl3pPr>
            <a:lvl4pPr>
              <a:defRPr sz="1626"/>
            </a:lvl4pPr>
            <a:lvl5pPr>
              <a:defRPr sz="1626"/>
            </a:lvl5pPr>
            <a:lvl6pPr>
              <a:defRPr sz="1626"/>
            </a:lvl6pPr>
            <a:lvl7pPr>
              <a:defRPr sz="1626"/>
            </a:lvl7pPr>
            <a:lvl8pPr>
              <a:defRPr sz="1626"/>
            </a:lvl8pPr>
            <a:lvl9pPr>
              <a:defRPr sz="16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986EF4CC-B622-4E70-A3DD-E61E6930BCE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3688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3979"/>
            <a:ext cx="8229023" cy="11432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89" y="1534845"/>
            <a:ext cx="4039466"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4" name="Content Placeholder 3"/>
          <p:cNvSpPr>
            <a:spLocks noGrp="1"/>
          </p:cNvSpPr>
          <p:nvPr>
            <p:ph sz="half" idx="2"/>
          </p:nvPr>
        </p:nvSpPr>
        <p:spPr>
          <a:xfrm>
            <a:off x="457489" y="2174600"/>
            <a:ext cx="4039466"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08" y="1534845"/>
            <a:ext cx="4040909" cy="639755"/>
          </a:xfrm>
        </p:spPr>
        <p:txBody>
          <a:bodyPr anchor="b"/>
          <a:lstStyle>
            <a:lvl1pPr marL="0" indent="0">
              <a:buNone/>
              <a:defRPr sz="2169" b="1"/>
            </a:lvl1pPr>
            <a:lvl2pPr marL="412974" indent="0">
              <a:buNone/>
              <a:defRPr sz="1807" b="1"/>
            </a:lvl2pPr>
            <a:lvl3pPr marL="825949" indent="0">
              <a:buNone/>
              <a:defRPr sz="1626" b="1"/>
            </a:lvl3pPr>
            <a:lvl4pPr marL="1238925" indent="0">
              <a:buNone/>
              <a:defRPr sz="1536" b="1"/>
            </a:lvl4pPr>
            <a:lvl5pPr marL="1651902" indent="0">
              <a:buNone/>
              <a:defRPr sz="1536" b="1"/>
            </a:lvl5pPr>
            <a:lvl6pPr marL="2064876" indent="0">
              <a:buNone/>
              <a:defRPr sz="1536" b="1"/>
            </a:lvl6pPr>
            <a:lvl7pPr marL="2477851" indent="0">
              <a:buNone/>
              <a:defRPr sz="1536" b="1"/>
            </a:lvl7pPr>
            <a:lvl8pPr marL="2890826" indent="0">
              <a:buNone/>
              <a:defRPr sz="1536" b="1"/>
            </a:lvl8pPr>
            <a:lvl9pPr marL="3303800" indent="0">
              <a:buNone/>
              <a:defRPr sz="1536" b="1"/>
            </a:lvl9pPr>
          </a:lstStyle>
          <a:p>
            <a:pPr lvl="0"/>
            <a:r>
              <a:rPr lang="en-US"/>
              <a:t>Click to edit Master text styles</a:t>
            </a:r>
          </a:p>
        </p:txBody>
      </p:sp>
      <p:sp>
        <p:nvSpPr>
          <p:cNvPr id="6" name="Content Placeholder 5"/>
          <p:cNvSpPr>
            <a:spLocks noGrp="1"/>
          </p:cNvSpPr>
          <p:nvPr>
            <p:ph sz="quarter" idx="4"/>
          </p:nvPr>
        </p:nvSpPr>
        <p:spPr>
          <a:xfrm>
            <a:off x="4645608" y="2174600"/>
            <a:ext cx="4040909" cy="3951849"/>
          </a:xfrm>
        </p:spPr>
        <p:txBody>
          <a:bodyPr/>
          <a:lstStyle>
            <a:lvl1pPr>
              <a:defRPr sz="2169"/>
            </a:lvl1pPr>
            <a:lvl2pPr>
              <a:defRPr sz="1807"/>
            </a:lvl2pPr>
            <a:lvl3pPr>
              <a:defRPr sz="1626"/>
            </a:lvl3pPr>
            <a:lvl4pPr>
              <a:defRPr sz="1536"/>
            </a:lvl4pPr>
            <a:lvl5pPr>
              <a:defRPr sz="1536"/>
            </a:lvl5pPr>
            <a:lvl6pPr>
              <a:defRPr sz="1536"/>
            </a:lvl6pPr>
            <a:lvl7pPr>
              <a:defRPr sz="1536"/>
            </a:lvl7pPr>
            <a:lvl8pPr>
              <a:defRPr sz="1536"/>
            </a:lvl8pPr>
            <a:lvl9pPr>
              <a:defRPr sz="1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FC9A27CD-35AF-469C-87AF-78014E0100B9}"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148175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832DB06F-555C-4F44-B4E4-BCEF325F3201}"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55398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A6C836B-FDC4-4837-A0C4-A1663A82124F}"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73675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94" y="272549"/>
            <a:ext cx="3007591" cy="1161887"/>
          </a:xfrm>
        </p:spPr>
        <p:txBody>
          <a:bodyPr anchor="b"/>
          <a:lstStyle>
            <a:lvl1pPr algn="l">
              <a:defRPr sz="1807" b="1"/>
            </a:lvl1pPr>
          </a:lstStyle>
          <a:p>
            <a:r>
              <a:rPr lang="en-US"/>
              <a:t>Click to edit Master title style</a:t>
            </a:r>
          </a:p>
        </p:txBody>
      </p:sp>
      <p:sp>
        <p:nvSpPr>
          <p:cNvPr id="3" name="Content Placeholder 2"/>
          <p:cNvSpPr>
            <a:spLocks noGrp="1"/>
          </p:cNvSpPr>
          <p:nvPr>
            <p:ph idx="1"/>
          </p:nvPr>
        </p:nvSpPr>
        <p:spPr>
          <a:xfrm>
            <a:off x="3574764" y="272548"/>
            <a:ext cx="5111750" cy="5853901"/>
          </a:xfrm>
        </p:spPr>
        <p:txBody>
          <a:bodyPr/>
          <a:lstStyle>
            <a:lvl1pPr>
              <a:defRPr sz="2892"/>
            </a:lvl1pPr>
            <a:lvl2pPr>
              <a:defRPr sz="2530"/>
            </a:lvl2pPr>
            <a:lvl3pPr>
              <a:defRPr sz="2169"/>
            </a:lvl3pPr>
            <a:lvl4pPr>
              <a:defRPr sz="1807"/>
            </a:lvl4pPr>
            <a:lvl5pPr>
              <a:defRPr sz="1807"/>
            </a:lvl5pPr>
            <a:lvl6pPr>
              <a:defRPr sz="1807"/>
            </a:lvl6pPr>
            <a:lvl7pPr>
              <a:defRPr sz="1807"/>
            </a:lvl7pPr>
            <a:lvl8pPr>
              <a:defRPr sz="1807"/>
            </a:lvl8pPr>
            <a:lvl9pPr>
              <a:defRPr sz="18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94" y="1434428"/>
            <a:ext cx="3007591" cy="46920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AC83C2F7-508B-4DF5-95A1-E7D0C93A890D}"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209893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5" y="4801033"/>
            <a:ext cx="5486978" cy="566599"/>
          </a:xfrm>
        </p:spPr>
        <p:txBody>
          <a:bodyPr anchor="b"/>
          <a:lstStyle>
            <a:lvl1pPr algn="l">
              <a:defRPr sz="1807" b="1"/>
            </a:lvl1pPr>
          </a:lstStyle>
          <a:p>
            <a:r>
              <a:rPr lang="en-US"/>
              <a:t>Click to edit Master title style</a:t>
            </a:r>
          </a:p>
        </p:txBody>
      </p:sp>
      <p:sp>
        <p:nvSpPr>
          <p:cNvPr id="3" name="Picture Placeholder 2"/>
          <p:cNvSpPr>
            <a:spLocks noGrp="1"/>
          </p:cNvSpPr>
          <p:nvPr>
            <p:ph type="pic" idx="1"/>
          </p:nvPr>
        </p:nvSpPr>
        <p:spPr>
          <a:xfrm>
            <a:off x="1792435" y="612509"/>
            <a:ext cx="5486978" cy="4115373"/>
          </a:xfrm>
        </p:spPr>
        <p:txBody>
          <a:bodyPr/>
          <a:lstStyle>
            <a:lvl1pPr marL="0" indent="0">
              <a:buNone/>
              <a:defRPr sz="2892"/>
            </a:lvl1pPr>
            <a:lvl2pPr marL="412974" indent="0">
              <a:buNone/>
              <a:defRPr sz="2530"/>
            </a:lvl2pPr>
            <a:lvl3pPr marL="825949" indent="0">
              <a:buNone/>
              <a:defRPr sz="2169"/>
            </a:lvl3pPr>
            <a:lvl4pPr marL="1238925" indent="0">
              <a:buNone/>
              <a:defRPr sz="1807"/>
            </a:lvl4pPr>
            <a:lvl5pPr marL="1651902" indent="0">
              <a:buNone/>
              <a:defRPr sz="1807"/>
            </a:lvl5pPr>
            <a:lvl6pPr marL="2064876" indent="0">
              <a:buNone/>
              <a:defRPr sz="1807"/>
            </a:lvl6pPr>
            <a:lvl7pPr marL="2477851" indent="0">
              <a:buNone/>
              <a:defRPr sz="1807"/>
            </a:lvl7pPr>
            <a:lvl8pPr marL="2890826" indent="0">
              <a:buNone/>
              <a:defRPr sz="1807"/>
            </a:lvl8pPr>
            <a:lvl9pPr marL="3303800" indent="0">
              <a:buNone/>
              <a:defRPr sz="1807"/>
            </a:lvl9pPr>
          </a:lstStyle>
          <a:p>
            <a:pPr lvl="0"/>
            <a:endParaRPr lang="en-US" noProof="0" dirty="0"/>
          </a:p>
        </p:txBody>
      </p:sp>
      <p:sp>
        <p:nvSpPr>
          <p:cNvPr id="4" name="Text Placeholder 3"/>
          <p:cNvSpPr>
            <a:spLocks noGrp="1"/>
          </p:cNvSpPr>
          <p:nvPr>
            <p:ph type="body" sz="half" idx="2"/>
          </p:nvPr>
        </p:nvSpPr>
        <p:spPr>
          <a:xfrm>
            <a:off x="1792435" y="5367629"/>
            <a:ext cx="5486978" cy="804714"/>
          </a:xfrm>
        </p:spPr>
        <p:txBody>
          <a:bodyPr/>
          <a:lstStyle>
            <a:lvl1pPr marL="0" indent="0">
              <a:buNone/>
              <a:defRPr sz="1265"/>
            </a:lvl1pPr>
            <a:lvl2pPr marL="412974" indent="0">
              <a:buNone/>
              <a:defRPr sz="1084"/>
            </a:lvl2pPr>
            <a:lvl3pPr marL="825949" indent="0">
              <a:buNone/>
              <a:defRPr sz="904"/>
            </a:lvl3pPr>
            <a:lvl4pPr marL="1238925" indent="0">
              <a:buNone/>
              <a:defRPr sz="813"/>
            </a:lvl4pPr>
            <a:lvl5pPr marL="1651902" indent="0">
              <a:buNone/>
              <a:defRPr sz="813"/>
            </a:lvl5pPr>
            <a:lvl6pPr marL="2064876" indent="0">
              <a:buNone/>
              <a:defRPr sz="813"/>
            </a:lvl6pPr>
            <a:lvl7pPr marL="2477851" indent="0">
              <a:buNone/>
              <a:defRPr sz="813"/>
            </a:lvl7pPr>
            <a:lvl8pPr marL="2890826" indent="0">
              <a:buNone/>
              <a:defRPr sz="813"/>
            </a:lvl8pPr>
            <a:lvl9pPr marL="3303800" indent="0">
              <a:buNone/>
              <a:defRPr sz="813"/>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1D7AFBF0-17F5-45B6-872D-D6568EE3F5D8}" type="slidenum">
              <a:rPr lang="en-US" altLang="en-US">
                <a:solidFill>
                  <a:srgbClr val="000000"/>
                </a:solidFill>
              </a:rPr>
              <a:pPr>
                <a:defRPr/>
              </a:pPr>
              <a:t>‹Nº›</a:t>
            </a:fld>
            <a:endParaRPr lang="en-US" altLang="en-US" dirty="0">
              <a:solidFill>
                <a:srgbClr val="000000"/>
              </a:solidFill>
            </a:endParaRPr>
          </a:p>
        </p:txBody>
      </p:sp>
    </p:spTree>
    <p:extLst>
      <p:ext uri="{BB962C8B-B14F-4D97-AF65-F5344CB8AC3E}">
        <p14:creationId xmlns:p14="http://schemas.microsoft.com/office/powerpoint/2010/main" val="380413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1441744" y="68853"/>
            <a:ext cx="7462693" cy="826230"/>
          </a:xfrm>
          <a:prstGeom prst="rect">
            <a:avLst/>
          </a:prstGeom>
          <a:noFill/>
          <a:ln w="9525">
            <a:noFill/>
            <a:miter lim="800000"/>
            <a:headEnd/>
            <a:tailEnd/>
          </a:ln>
        </p:spPr>
        <p:txBody>
          <a:bodyPr vert="horz" wrap="square" lIns="101313" tIns="50655" rIns="101313" bIns="50655" numCol="1" anchor="ctr" anchorCtr="0" compatLnSpc="1">
            <a:prstTxWarp prst="textNoShape">
              <a:avLst/>
            </a:prstTxWarp>
          </a:bodyPr>
          <a:lstStyle/>
          <a:p>
            <a:pPr lvl="0"/>
            <a:r>
              <a:rPr lang="en-US" altLang="en-US"/>
              <a:t>Click to Edit Master Title Style</a:t>
            </a:r>
          </a:p>
        </p:txBody>
      </p:sp>
      <p:sp>
        <p:nvSpPr>
          <p:cNvPr id="20483" name="Rectangle 3"/>
          <p:cNvSpPr>
            <a:spLocks noGrp="1" noChangeArrowheads="1"/>
          </p:cNvSpPr>
          <p:nvPr>
            <p:ph type="body" idx="1"/>
          </p:nvPr>
        </p:nvSpPr>
        <p:spPr bwMode="auto">
          <a:xfrm>
            <a:off x="686960" y="1377051"/>
            <a:ext cx="8236239" cy="5063530"/>
          </a:xfrm>
          <a:prstGeom prst="rect">
            <a:avLst/>
          </a:prstGeom>
          <a:noFill/>
          <a:ln w="9525">
            <a:noFill/>
            <a:miter lim="800000"/>
            <a:headEnd/>
            <a:tailEnd/>
          </a:ln>
        </p:spPr>
        <p:txBody>
          <a:bodyPr vert="horz" wrap="square" lIns="101313" tIns="50655" rIns="101313" bIns="506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0"/>
            <a:endParaRPr lang="en-US" altLang="en-US"/>
          </a:p>
        </p:txBody>
      </p:sp>
      <p:sp>
        <p:nvSpPr>
          <p:cNvPr id="447492" name="Rectangle 4"/>
          <p:cNvSpPr>
            <a:spLocks noGrp="1" noChangeArrowheads="1"/>
          </p:cNvSpPr>
          <p:nvPr>
            <p:ph type="sldNum" sz="quarter" idx="4"/>
          </p:nvPr>
        </p:nvSpPr>
        <p:spPr bwMode="auto">
          <a:xfrm>
            <a:off x="7119216" y="6503696"/>
            <a:ext cx="1905000" cy="354304"/>
          </a:xfrm>
          <a:prstGeom prst="rect">
            <a:avLst/>
          </a:prstGeom>
          <a:noFill/>
          <a:ln w="9525">
            <a:noFill/>
            <a:miter lim="800000"/>
            <a:headEnd/>
            <a:tailEnd/>
          </a:ln>
          <a:effectLst/>
        </p:spPr>
        <p:txBody>
          <a:bodyPr vert="horz" wrap="square" lIns="101313" tIns="50655" rIns="101313" bIns="50655" numCol="1" anchor="t" anchorCtr="0" compatLnSpc="1">
            <a:prstTxWarp prst="textNoShape">
              <a:avLst/>
            </a:prstTxWarp>
          </a:bodyPr>
          <a:lstStyle>
            <a:lvl1pPr algn="r">
              <a:defRPr sz="813">
                <a:latin typeface="Arial" charset="0"/>
                <a:cs typeface="+mn-cs"/>
              </a:defRPr>
            </a:lvl1pPr>
          </a:lstStyle>
          <a:p>
            <a:pPr fontAlgn="base">
              <a:spcBef>
                <a:spcPct val="0"/>
              </a:spcBef>
              <a:spcAft>
                <a:spcPct val="0"/>
              </a:spcAft>
              <a:defRPr/>
            </a:pPr>
            <a:fld id="{D881A9BE-9EB5-4833-9CB8-8C6FF62F0014}" type="slidenum">
              <a:rPr lang="en-US" altLang="en-US">
                <a:solidFill>
                  <a:srgbClr val="000000"/>
                </a:solidFill>
              </a:rPr>
              <a:pPr fontAlgn="base">
                <a:spcBef>
                  <a:spcPct val="0"/>
                </a:spcBef>
                <a:spcAft>
                  <a:spcPct val="0"/>
                </a:spcAft>
                <a:defRPr/>
              </a:pPr>
              <a:t>‹Nº›</a:t>
            </a:fld>
            <a:endParaRPr lang="en-US" altLang="en-US" dirty="0">
              <a:solidFill>
                <a:srgbClr val="000000"/>
              </a:solidFill>
            </a:endParaRPr>
          </a:p>
        </p:txBody>
      </p:sp>
      <p:sp>
        <p:nvSpPr>
          <p:cNvPr id="447493" name="Text Box 5"/>
          <p:cNvSpPr txBox="1">
            <a:spLocks noChangeArrowheads="1"/>
          </p:cNvSpPr>
          <p:nvPr userDrawn="1"/>
        </p:nvSpPr>
        <p:spPr bwMode="auto">
          <a:xfrm>
            <a:off x="7459808" y="149181"/>
            <a:ext cx="1291647" cy="417190"/>
          </a:xfrm>
          <a:prstGeom prst="rect">
            <a:avLst/>
          </a:prstGeom>
          <a:noFill/>
          <a:ln w="12700">
            <a:noFill/>
            <a:miter lim="800000"/>
            <a:headEnd type="none" w="sm" len="sm"/>
            <a:tailEnd type="none" w="sm" len="sm"/>
          </a:ln>
          <a:effectLst/>
        </p:spPr>
        <p:txBody>
          <a:bodyPr lIns="82575" tIns="41287" rIns="82575" bIns="41287">
            <a:spAutoFit/>
          </a:bodyPr>
          <a:lstStyle/>
          <a:p>
            <a:pPr algn="ctr" fontAlgn="base">
              <a:spcBef>
                <a:spcPct val="50000"/>
              </a:spcBef>
              <a:spcAft>
                <a:spcPct val="0"/>
              </a:spcAft>
              <a:defRPr/>
            </a:pPr>
            <a:endParaRPr lang="en-US" sz="2169" dirty="0">
              <a:solidFill>
                <a:srgbClr val="000000"/>
              </a:solidFill>
              <a:latin typeface="Times New Roman" pitchFamily="18" charset="0"/>
              <a:cs typeface="Arial" charset="0"/>
            </a:endParaRPr>
          </a:p>
        </p:txBody>
      </p:sp>
      <p:pic>
        <p:nvPicPr>
          <p:cNvPr id="20486" name="Picture 6" descr="Stepanlogo"/>
          <p:cNvPicPr>
            <a:picLocks noChangeAspect="1" noChangeArrowheads="1"/>
          </p:cNvPicPr>
          <p:nvPr userDrawn="1"/>
        </p:nvPicPr>
        <p:blipFill>
          <a:blip r:embed="rId16" cstate="print">
            <a:clrChange>
              <a:clrFrom>
                <a:srgbClr val="FFFFFF"/>
              </a:clrFrom>
              <a:clrTo>
                <a:srgbClr val="FFFFFF">
                  <a:alpha val="0"/>
                </a:srgbClr>
              </a:clrTo>
            </a:clrChange>
          </a:blip>
          <a:srcRect/>
          <a:stretch>
            <a:fillRect/>
          </a:stretch>
        </p:blipFill>
        <p:spPr bwMode="auto">
          <a:xfrm>
            <a:off x="8032751" y="124801"/>
            <a:ext cx="832716" cy="197951"/>
          </a:xfrm>
          <a:prstGeom prst="rect">
            <a:avLst/>
          </a:prstGeom>
          <a:noFill/>
          <a:ln w="9525">
            <a:noFill/>
            <a:miter lim="800000"/>
            <a:headEnd/>
            <a:tailEnd/>
          </a:ln>
        </p:spPr>
      </p:pic>
    </p:spTree>
    <p:extLst>
      <p:ext uri="{BB962C8B-B14F-4D97-AF65-F5344CB8AC3E}">
        <p14:creationId xmlns:p14="http://schemas.microsoft.com/office/powerpoint/2010/main" val="399388531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hdr="0" dt="0"/>
  <p:txStyles>
    <p:title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p:titleStyle>
    <p:bodyStyle>
      <a:lvl1pPr marL="342712" indent="-342712" algn="l" defTabSz="916289" rtl="0" eaLnBrk="0" fontAlgn="base" hangingPunct="0">
        <a:spcBef>
          <a:spcPct val="20000"/>
        </a:spcBef>
        <a:spcAft>
          <a:spcPct val="0"/>
        </a:spcAft>
        <a:buChar char="•"/>
        <a:defRPr sz="1988" b="1">
          <a:solidFill>
            <a:schemeClr val="tx1"/>
          </a:solidFill>
          <a:latin typeface="+mn-lt"/>
          <a:ea typeface="+mn-ea"/>
          <a:cs typeface="+mn-cs"/>
        </a:defRPr>
      </a:lvl1pPr>
      <a:lvl2pPr marL="744217" indent="-286788" algn="l" defTabSz="916289" rtl="0" eaLnBrk="0" fontAlgn="base" hangingPunct="0">
        <a:spcBef>
          <a:spcPct val="20000"/>
        </a:spcBef>
        <a:spcAft>
          <a:spcPct val="0"/>
        </a:spcAft>
        <a:buChar char="–"/>
        <a:defRPr b="1">
          <a:solidFill>
            <a:schemeClr val="tx1"/>
          </a:solidFill>
          <a:latin typeface="+mn-lt"/>
        </a:defRPr>
      </a:lvl2pPr>
      <a:lvl3pPr marL="1144286" indent="-227997" algn="l" defTabSz="916289" rtl="0" eaLnBrk="0" fontAlgn="base" hangingPunct="0">
        <a:spcBef>
          <a:spcPct val="20000"/>
        </a:spcBef>
        <a:spcAft>
          <a:spcPct val="0"/>
        </a:spcAft>
        <a:buChar char="•"/>
        <a:defRPr b="1">
          <a:solidFill>
            <a:schemeClr val="tx1"/>
          </a:solidFill>
          <a:latin typeface="+mn-lt"/>
        </a:defRPr>
      </a:lvl3pPr>
      <a:lvl4pPr marL="1601712" indent="-227997" algn="l" defTabSz="916289" rtl="0" eaLnBrk="0" fontAlgn="base" hangingPunct="0">
        <a:spcBef>
          <a:spcPct val="20000"/>
        </a:spcBef>
        <a:spcAft>
          <a:spcPct val="0"/>
        </a:spcAft>
        <a:buChar char="–"/>
        <a:defRPr b="1">
          <a:solidFill>
            <a:schemeClr val="tx1"/>
          </a:solidFill>
          <a:latin typeface="+mn-lt"/>
        </a:defRPr>
      </a:lvl4pPr>
      <a:lvl5pPr marL="2060573" indent="-229431" algn="l" defTabSz="916289" rtl="0" eaLnBrk="0" fontAlgn="base" hangingPunct="0">
        <a:spcBef>
          <a:spcPct val="20000"/>
        </a:spcBef>
        <a:spcAft>
          <a:spcPct val="0"/>
        </a:spcAft>
        <a:buChar char="»"/>
        <a:defRPr b="1">
          <a:solidFill>
            <a:schemeClr val="tx1"/>
          </a:solidFill>
          <a:latin typeface="+mn-lt"/>
        </a:defRPr>
      </a:lvl5pPr>
      <a:lvl6pPr marL="2473550" indent="-229431" algn="l" defTabSz="916289" rtl="0" fontAlgn="base">
        <a:spcBef>
          <a:spcPct val="20000"/>
        </a:spcBef>
        <a:spcAft>
          <a:spcPct val="0"/>
        </a:spcAft>
        <a:buChar char="»"/>
        <a:defRPr b="1">
          <a:solidFill>
            <a:schemeClr val="tx1"/>
          </a:solidFill>
          <a:latin typeface="+mn-lt"/>
        </a:defRPr>
      </a:lvl6pPr>
      <a:lvl7pPr marL="2886524" indent="-229431" algn="l" defTabSz="916289" rtl="0" fontAlgn="base">
        <a:spcBef>
          <a:spcPct val="20000"/>
        </a:spcBef>
        <a:spcAft>
          <a:spcPct val="0"/>
        </a:spcAft>
        <a:buChar char="»"/>
        <a:defRPr b="1">
          <a:solidFill>
            <a:schemeClr val="tx1"/>
          </a:solidFill>
          <a:latin typeface="+mn-lt"/>
        </a:defRPr>
      </a:lvl7pPr>
      <a:lvl8pPr marL="3299499" indent="-229431" algn="l" defTabSz="916289" rtl="0" fontAlgn="base">
        <a:spcBef>
          <a:spcPct val="20000"/>
        </a:spcBef>
        <a:spcAft>
          <a:spcPct val="0"/>
        </a:spcAft>
        <a:buChar char="»"/>
        <a:defRPr b="1">
          <a:solidFill>
            <a:schemeClr val="tx1"/>
          </a:solidFill>
          <a:latin typeface="+mn-lt"/>
        </a:defRPr>
      </a:lvl8pPr>
      <a:lvl9pPr marL="3712475" indent="-229431" algn="l" defTabSz="916289" rtl="0" fontAlgn="base">
        <a:spcBef>
          <a:spcPct val="20000"/>
        </a:spcBef>
        <a:spcAft>
          <a:spcPct val="0"/>
        </a:spcAft>
        <a:buChar char="»"/>
        <a:defRPr b="1">
          <a:solidFill>
            <a:schemeClr val="tx1"/>
          </a:solidFill>
          <a:latin typeface="+mn-lt"/>
        </a:defRPr>
      </a:lvl9pPr>
    </p:bodyStyle>
    <p:otherStyle>
      <a:defPPr>
        <a:defRPr lang="en-US"/>
      </a:defPPr>
      <a:lvl1pPr marL="0" algn="l" defTabSz="825949" rtl="0" eaLnBrk="1" latinLnBrk="0" hangingPunct="1">
        <a:defRPr sz="1626" kern="1200">
          <a:solidFill>
            <a:schemeClr val="tx1"/>
          </a:solidFill>
          <a:latin typeface="+mn-lt"/>
          <a:ea typeface="+mn-ea"/>
          <a:cs typeface="+mn-cs"/>
        </a:defRPr>
      </a:lvl1pPr>
      <a:lvl2pPr marL="412974" algn="l" defTabSz="825949" rtl="0" eaLnBrk="1" latinLnBrk="0" hangingPunct="1">
        <a:defRPr sz="1626" kern="1200">
          <a:solidFill>
            <a:schemeClr val="tx1"/>
          </a:solidFill>
          <a:latin typeface="+mn-lt"/>
          <a:ea typeface="+mn-ea"/>
          <a:cs typeface="+mn-cs"/>
        </a:defRPr>
      </a:lvl2pPr>
      <a:lvl3pPr marL="825949" algn="l" defTabSz="825949" rtl="0" eaLnBrk="1" latinLnBrk="0" hangingPunct="1">
        <a:defRPr sz="1626" kern="1200">
          <a:solidFill>
            <a:schemeClr val="tx1"/>
          </a:solidFill>
          <a:latin typeface="+mn-lt"/>
          <a:ea typeface="+mn-ea"/>
          <a:cs typeface="+mn-cs"/>
        </a:defRPr>
      </a:lvl3pPr>
      <a:lvl4pPr marL="1238925" algn="l" defTabSz="825949" rtl="0" eaLnBrk="1" latinLnBrk="0" hangingPunct="1">
        <a:defRPr sz="1626" kern="1200">
          <a:solidFill>
            <a:schemeClr val="tx1"/>
          </a:solidFill>
          <a:latin typeface="+mn-lt"/>
          <a:ea typeface="+mn-ea"/>
          <a:cs typeface="+mn-cs"/>
        </a:defRPr>
      </a:lvl4pPr>
      <a:lvl5pPr marL="1651902" algn="l" defTabSz="825949" rtl="0" eaLnBrk="1" latinLnBrk="0" hangingPunct="1">
        <a:defRPr sz="1626" kern="1200">
          <a:solidFill>
            <a:schemeClr val="tx1"/>
          </a:solidFill>
          <a:latin typeface="+mn-lt"/>
          <a:ea typeface="+mn-ea"/>
          <a:cs typeface="+mn-cs"/>
        </a:defRPr>
      </a:lvl5pPr>
      <a:lvl6pPr marL="2064876" algn="l" defTabSz="825949" rtl="0" eaLnBrk="1" latinLnBrk="0" hangingPunct="1">
        <a:defRPr sz="1626" kern="1200">
          <a:solidFill>
            <a:schemeClr val="tx1"/>
          </a:solidFill>
          <a:latin typeface="+mn-lt"/>
          <a:ea typeface="+mn-ea"/>
          <a:cs typeface="+mn-cs"/>
        </a:defRPr>
      </a:lvl6pPr>
      <a:lvl7pPr marL="2477851" algn="l" defTabSz="825949" rtl="0" eaLnBrk="1" latinLnBrk="0" hangingPunct="1">
        <a:defRPr sz="1626" kern="1200">
          <a:solidFill>
            <a:schemeClr val="tx1"/>
          </a:solidFill>
          <a:latin typeface="+mn-lt"/>
          <a:ea typeface="+mn-ea"/>
          <a:cs typeface="+mn-cs"/>
        </a:defRPr>
      </a:lvl7pPr>
      <a:lvl8pPr marL="2890826" algn="l" defTabSz="825949" rtl="0" eaLnBrk="1" latinLnBrk="0" hangingPunct="1">
        <a:defRPr sz="1626" kern="1200">
          <a:solidFill>
            <a:schemeClr val="tx1"/>
          </a:solidFill>
          <a:latin typeface="+mn-lt"/>
          <a:ea typeface="+mn-ea"/>
          <a:cs typeface="+mn-cs"/>
        </a:defRPr>
      </a:lvl8pPr>
      <a:lvl9pPr marL="3303800" algn="l" defTabSz="825949" rtl="0" eaLnBrk="1" latinLnBrk="0" hangingPunct="1">
        <a:defRPr sz="16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 xmlns:a16="http://schemas.microsoft.com/office/drawing/2014/main"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smtClean="0">
                <a:latin typeface="Arial Black" pitchFamily="34" charset="0"/>
                <a:cs typeface="Arial" charset="0"/>
              </a:rPr>
              <a:t>Surfactants Market Costa Rica</a:t>
            </a:r>
            <a:endParaRPr lang="en-US" sz="2800" b="1" i="1" dirty="0">
              <a:latin typeface="Arial Black" pitchFamily="34" charset="0"/>
              <a:cs typeface="Arial" charset="0"/>
            </a:endParaRP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dirty="0" smtClean="0">
                <a:latin typeface="+mj-lt"/>
              </a:rPr>
              <a:t>February 2020</a:t>
            </a:r>
            <a:endParaRPr lang="en-US" i="1" dirty="0">
              <a:latin typeface="+mj-lt"/>
            </a:endParaRPr>
          </a:p>
        </p:txBody>
      </p:sp>
    </p:spTree>
    <p:extLst>
      <p:ext uri="{BB962C8B-B14F-4D97-AF65-F5344CB8AC3E}">
        <p14:creationId xmlns:p14="http://schemas.microsoft.com/office/powerpoint/2010/main" val="2667144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Conclusions</a:t>
            </a:r>
            <a:endParaRPr lang="en-US" dirty="0"/>
          </a:p>
        </p:txBody>
      </p:sp>
      <p:sp>
        <p:nvSpPr>
          <p:cNvPr id="3" name="Marcador de contenido 2"/>
          <p:cNvSpPr>
            <a:spLocks noGrp="1"/>
          </p:cNvSpPr>
          <p:nvPr>
            <p:ph idx="1"/>
          </p:nvPr>
        </p:nvSpPr>
        <p:spPr/>
        <p:txBody>
          <a:bodyPr/>
          <a:lstStyle/>
          <a:p>
            <a:r>
              <a:rPr lang="es-MX" b="0" dirty="0" err="1" smtClean="0"/>
              <a:t>Forecast</a:t>
            </a:r>
            <a:r>
              <a:rPr lang="es-MX" b="0" dirty="0" smtClean="0"/>
              <a:t> </a:t>
            </a:r>
            <a:r>
              <a:rPr lang="es-MX" b="0" dirty="0" err="1" smtClean="0"/>
              <a:t>is</a:t>
            </a:r>
            <a:r>
              <a:rPr lang="es-MX" b="0" dirty="0" smtClean="0"/>
              <a:t> to </a:t>
            </a:r>
            <a:r>
              <a:rPr lang="es-MX" b="0" dirty="0" err="1" smtClean="0"/>
              <a:t>grow</a:t>
            </a:r>
            <a:r>
              <a:rPr lang="es-MX" b="0" dirty="0" smtClean="0"/>
              <a:t> 4.5% per </a:t>
            </a:r>
            <a:r>
              <a:rPr lang="es-MX" b="0" dirty="0" err="1" smtClean="0"/>
              <a:t>year</a:t>
            </a:r>
            <a:endParaRPr lang="es-MX" b="0" dirty="0" smtClean="0"/>
          </a:p>
          <a:p>
            <a:r>
              <a:rPr lang="es-MX" b="0" dirty="0" err="1" smtClean="0"/>
              <a:t>Liquid</a:t>
            </a:r>
            <a:r>
              <a:rPr lang="es-MX" b="0" dirty="0" smtClean="0"/>
              <a:t> </a:t>
            </a:r>
            <a:r>
              <a:rPr lang="es-MX" b="0" dirty="0" err="1" smtClean="0"/>
              <a:t>Soap</a:t>
            </a:r>
            <a:r>
              <a:rPr lang="es-MX" b="0" dirty="0" smtClean="0"/>
              <a:t> </a:t>
            </a:r>
            <a:r>
              <a:rPr lang="es-MX" b="0" dirty="0" err="1" smtClean="0"/>
              <a:t>is</a:t>
            </a:r>
            <a:r>
              <a:rPr lang="es-MX" b="0" dirty="0" smtClean="0"/>
              <a:t> 10% of </a:t>
            </a:r>
            <a:r>
              <a:rPr lang="es-MX" b="0" dirty="0" err="1" smtClean="0"/>
              <a:t>the</a:t>
            </a:r>
            <a:r>
              <a:rPr lang="es-MX" b="0" dirty="0" smtClean="0"/>
              <a:t> </a:t>
            </a:r>
            <a:r>
              <a:rPr lang="es-MX" b="0" dirty="0" err="1" smtClean="0"/>
              <a:t>bath</a:t>
            </a:r>
            <a:r>
              <a:rPr lang="es-MX" b="0" dirty="0" smtClean="0"/>
              <a:t> and </a:t>
            </a:r>
            <a:r>
              <a:rPr lang="es-MX" b="0" dirty="0" err="1" smtClean="0"/>
              <a:t>shower</a:t>
            </a:r>
            <a:r>
              <a:rPr lang="es-MX" b="0" dirty="0" smtClean="0"/>
              <a:t> </a:t>
            </a:r>
            <a:r>
              <a:rPr lang="es-MX" b="0" dirty="0" err="1" smtClean="0"/>
              <a:t>market</a:t>
            </a:r>
            <a:endParaRPr lang="es-MX" b="0" dirty="0" smtClean="0"/>
          </a:p>
          <a:p>
            <a:r>
              <a:rPr lang="en-US" b="0" dirty="0"/>
              <a:t>Average volume sales and unit price increase by 2% in 2018, in line with population and inflation growth</a:t>
            </a:r>
          </a:p>
          <a:p>
            <a:r>
              <a:rPr lang="en-US" b="0" dirty="0"/>
              <a:t>Major international competitors Colgate-Palmolive and Unilever continue to hoard value sales in Costa Rica with value shares of 46% and 30%, respectively in 2018</a:t>
            </a:r>
          </a:p>
          <a:p>
            <a:r>
              <a:rPr lang="en-US" b="0"/>
              <a:t>As the Costa Rican economy is expected to slow down over the forecast period, most players within bath and shower are expected to focus on priced-based competition and product availability, </a:t>
            </a:r>
            <a:endParaRPr lang="en-US"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10</a:t>
            </a:fld>
            <a:endParaRPr lang="en-US" altLang="en-US" dirty="0">
              <a:solidFill>
                <a:srgbClr val="000000"/>
              </a:solidFill>
            </a:endParaRPr>
          </a:p>
        </p:txBody>
      </p:sp>
    </p:spTree>
    <p:extLst>
      <p:ext uri="{BB962C8B-B14F-4D97-AF65-F5344CB8AC3E}">
        <p14:creationId xmlns:p14="http://schemas.microsoft.com/office/powerpoint/2010/main" val="202414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Costa Rica Oral </a:t>
            </a:r>
            <a:r>
              <a:rPr lang="es-MX" dirty="0" err="1" smtClean="0"/>
              <a:t>Care</a:t>
            </a:r>
            <a:r>
              <a:rPr lang="es-MX" dirty="0" smtClean="0"/>
              <a:t> (</a:t>
            </a:r>
            <a:r>
              <a:rPr lang="es-MX" dirty="0" err="1" smtClean="0"/>
              <a:t>toothpaste</a:t>
            </a:r>
            <a:r>
              <a:rPr lang="es-MX" dirty="0" smtClean="0"/>
              <a:t>)</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11</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772396049"/>
              </p:ext>
            </p:extLst>
          </p:nvPr>
        </p:nvGraphicFramePr>
        <p:xfrm>
          <a:off x="84667" y="956733"/>
          <a:ext cx="8939549" cy="31072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3193633962"/>
              </p:ext>
            </p:extLst>
          </p:nvPr>
        </p:nvGraphicFramePr>
        <p:xfrm>
          <a:off x="-17560" y="3937648"/>
          <a:ext cx="9161559" cy="29203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645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0810" y="161986"/>
            <a:ext cx="7462693" cy="826230"/>
          </a:xfrm>
        </p:spPr>
        <p:txBody>
          <a:bodyPr/>
          <a:lstStyle/>
          <a:p>
            <a:r>
              <a:rPr lang="es-MX" dirty="0" smtClean="0"/>
              <a:t>Oral </a:t>
            </a:r>
            <a:r>
              <a:rPr lang="es-MX" dirty="0" err="1" smtClean="0"/>
              <a:t>Care</a:t>
            </a:r>
            <a:r>
              <a:rPr lang="es-MX" dirty="0" smtClean="0"/>
              <a:t> Costa Rica 2018 </a:t>
            </a:r>
            <a:r>
              <a:rPr lang="es-MX" dirty="0" err="1" smtClean="0"/>
              <a:t>size</a:t>
            </a:r>
            <a:r>
              <a:rPr lang="es-MX" dirty="0" smtClean="0"/>
              <a:t> $35.40 </a:t>
            </a:r>
            <a:r>
              <a:rPr lang="es-MX" dirty="0" err="1" smtClean="0"/>
              <a:t>millions</a:t>
            </a:r>
            <a:r>
              <a:rPr lang="es-MX" dirty="0" smtClean="0"/>
              <a:t> </a:t>
            </a:r>
            <a:r>
              <a:rPr lang="es-MX" dirty="0" err="1" smtClean="0"/>
              <a:t>usd</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12</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4121265640"/>
              </p:ext>
            </p:extLst>
          </p:nvPr>
        </p:nvGraphicFramePr>
        <p:xfrm>
          <a:off x="0" y="988216"/>
          <a:ext cx="9144000" cy="58697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62311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4.8% per </a:t>
            </a:r>
            <a:r>
              <a:rPr lang="es-MX" sz="1600" b="0" dirty="0" err="1" smtClean="0"/>
              <a:t>year</a:t>
            </a:r>
            <a:endParaRPr lang="es-MX" sz="1600" b="0" dirty="0" smtClean="0"/>
          </a:p>
          <a:p>
            <a:r>
              <a:rPr lang="en-US" sz="1600" b="0" dirty="0"/>
              <a:t>Oral care records 5% current value growth, reaching CRC29.6 billion in 2018</a:t>
            </a:r>
          </a:p>
          <a:p>
            <a:r>
              <a:rPr lang="en-US" sz="1600" b="0" dirty="0"/>
              <a:t>Further </a:t>
            </a:r>
            <a:r>
              <a:rPr lang="en-US" sz="1600" b="0" dirty="0" err="1"/>
              <a:t>specialisation</a:t>
            </a:r>
            <a:r>
              <a:rPr lang="en-US" sz="1600" b="0" dirty="0"/>
              <a:t> and the development of complementary product lines influence oral care growth in 2018</a:t>
            </a:r>
          </a:p>
          <a:p>
            <a:r>
              <a:rPr lang="en-US" sz="1600" b="0" dirty="0"/>
              <a:t>On average, both volume and unit price increases remain close to 2% in 2018, keeping pace with population and inflation growth</a:t>
            </a:r>
          </a:p>
          <a:p>
            <a:r>
              <a:rPr lang="en-US" sz="1600" b="0" dirty="0"/>
              <a:t>Major international competitors Colgate-Palmolive and Procter &amp; Gamble </a:t>
            </a:r>
            <a:r>
              <a:rPr lang="en-US" sz="1600" b="0" dirty="0" err="1"/>
              <a:t>Interamericas</a:t>
            </a:r>
            <a:r>
              <a:rPr lang="en-US" sz="1600" b="0" dirty="0"/>
              <a:t> de Costa Rica dominate value sales in highly consolidated </a:t>
            </a:r>
            <a:r>
              <a:rPr lang="en-US" sz="1600" b="0" dirty="0" smtClean="0"/>
              <a:t>category (3/4 </a:t>
            </a:r>
            <a:r>
              <a:rPr lang="en-US" sz="1600" b="0" smtClean="0"/>
              <a:t>of the market)</a:t>
            </a:r>
            <a:endParaRPr lang="en-US" sz="1600" b="0" dirty="0" smtClean="0"/>
          </a:p>
          <a:p>
            <a:r>
              <a:rPr lang="es-MX" sz="1600" b="0" dirty="0" smtClean="0"/>
              <a:t>A</a:t>
            </a:r>
            <a:r>
              <a:rPr lang="en-US" sz="1600" b="0" dirty="0"/>
              <a:t>s Costa Ricans continue adopting healthier lifestyles and incorporating different types of personal wellbeing practices in their daily routines, the oral care offer will likely see additional levels of innovation over the forecast </a:t>
            </a:r>
            <a:r>
              <a:rPr lang="en-US" sz="1600" b="0" dirty="0" smtClean="0"/>
              <a:t>period. </a:t>
            </a:r>
            <a:r>
              <a:rPr lang="en-US" sz="1600" b="0" dirty="0"/>
              <a:t>New development opportunities will be divided between corrective and preventive alternatives capable of making different types of wellbeing claims</a:t>
            </a:r>
          </a:p>
          <a:p>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13</a:t>
            </a:fld>
            <a:endParaRPr lang="en-US" altLang="en-US" dirty="0">
              <a:solidFill>
                <a:srgbClr val="000000"/>
              </a:solidFill>
            </a:endParaRPr>
          </a:p>
        </p:txBody>
      </p:sp>
    </p:spTree>
    <p:extLst>
      <p:ext uri="{BB962C8B-B14F-4D97-AF65-F5344CB8AC3E}">
        <p14:creationId xmlns:p14="http://schemas.microsoft.com/office/powerpoint/2010/main" val="426788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Hair</a:t>
            </a:r>
            <a:r>
              <a:rPr lang="es-MX" dirty="0" smtClean="0"/>
              <a:t> </a:t>
            </a:r>
            <a:r>
              <a:rPr lang="es-MX" dirty="0" err="1" smtClean="0"/>
              <a:t>Care</a:t>
            </a:r>
            <a:r>
              <a:rPr lang="es-MX" dirty="0" smtClean="0"/>
              <a:t> Costa Rica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14</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4029421182"/>
              </p:ext>
            </p:extLst>
          </p:nvPr>
        </p:nvGraphicFramePr>
        <p:xfrm>
          <a:off x="0" y="982133"/>
          <a:ext cx="9144000" cy="2997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1778141611"/>
              </p:ext>
            </p:extLst>
          </p:nvPr>
        </p:nvGraphicFramePr>
        <p:xfrm>
          <a:off x="0" y="3979331"/>
          <a:ext cx="9144000" cy="27940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2911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Market</a:t>
            </a:r>
            <a:r>
              <a:rPr lang="es-MX" dirty="0" smtClean="0"/>
              <a:t> share 2018 Costa Rica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15</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4016375265"/>
              </p:ext>
            </p:extLst>
          </p:nvPr>
        </p:nvGraphicFramePr>
        <p:xfrm>
          <a:off x="0" y="990600"/>
          <a:ext cx="9144000" cy="586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5226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Hair</a:t>
            </a:r>
            <a:r>
              <a:rPr lang="es-MX" dirty="0" smtClean="0"/>
              <a:t> </a:t>
            </a:r>
            <a:r>
              <a:rPr lang="es-MX" dirty="0" err="1" smtClean="0"/>
              <a:t>Care</a:t>
            </a:r>
            <a:r>
              <a:rPr lang="es-MX" dirty="0" smtClean="0"/>
              <a:t> </a:t>
            </a:r>
            <a:r>
              <a:rPr lang="es-MX" dirty="0" err="1" smtClean="0"/>
              <a:t>trends</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grow</a:t>
            </a:r>
            <a:r>
              <a:rPr lang="es-MX" sz="1600" b="0" dirty="0" smtClean="0"/>
              <a:t> up 4.8% per </a:t>
            </a:r>
            <a:r>
              <a:rPr lang="es-MX" sz="1600" b="0" dirty="0" err="1" smtClean="0"/>
              <a:t>year</a:t>
            </a:r>
            <a:endParaRPr lang="es-MX" sz="1600" b="0" dirty="0" smtClean="0"/>
          </a:p>
          <a:p>
            <a:r>
              <a:rPr lang="en-US" sz="1600" b="0" dirty="0"/>
              <a:t>Multiple types of offers featuring natural and functional ingredients drive hair care demand</a:t>
            </a:r>
          </a:p>
          <a:p>
            <a:r>
              <a:rPr lang="en-US" sz="1600" b="0" dirty="0"/>
              <a:t>Average volume sales increase by3% and average unit price increases by 2% in line with population and inflation growth in 2018</a:t>
            </a:r>
          </a:p>
          <a:p>
            <a:r>
              <a:rPr lang="en-US" sz="1600" b="0" dirty="0"/>
              <a:t>Procter &amp; Gamble </a:t>
            </a:r>
            <a:r>
              <a:rPr lang="en-US" sz="1600" b="0" dirty="0" err="1"/>
              <a:t>Interamericas</a:t>
            </a:r>
            <a:r>
              <a:rPr lang="en-US" sz="1600" b="0" dirty="0"/>
              <a:t> de Costa Rica and Unilever de </a:t>
            </a:r>
            <a:r>
              <a:rPr lang="en-US" sz="1600" b="0" dirty="0" err="1"/>
              <a:t>Centroamérica</a:t>
            </a:r>
            <a:r>
              <a:rPr lang="en-US" sz="1600" b="0" dirty="0"/>
              <a:t> lead value sales in with value shares of 32% and 13% in </a:t>
            </a:r>
            <a:r>
              <a:rPr lang="en-US" sz="1600" b="0" dirty="0" smtClean="0"/>
              <a:t>2018</a:t>
            </a:r>
          </a:p>
          <a:p>
            <a:r>
              <a:rPr lang="en-US" sz="1600" b="0" dirty="0"/>
              <a:t>Hair care products continued to be amongst the most dynamic and basic beauty and personal care categories in 2018, attracting a wide base of middle- and upper-income Costa Rican consumers and especially a broader base of middle-income millennials. Shampoos still accounted for the most value </a:t>
            </a:r>
            <a:r>
              <a:rPr lang="en-US" sz="1600" b="0" dirty="0" smtClean="0"/>
              <a:t>sales</a:t>
            </a:r>
          </a:p>
          <a:p>
            <a:r>
              <a:rPr lang="en-US" sz="1600" b="0" dirty="0"/>
              <a:t>New imported value proposals continued to provide higher-quality alternatives offering indulgent use experiences for younger and even more mature segments of the population, in particular middle- and high-end buyers. These consumer groups are showing interest in other types of hair products besides shampoos, such as conditioners and styling agents, often considered as complementary products to their daily personal care routines.</a:t>
            </a:r>
          </a:p>
          <a:p>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16</a:t>
            </a:fld>
            <a:endParaRPr lang="en-US" altLang="en-US" dirty="0">
              <a:solidFill>
                <a:srgbClr val="000000"/>
              </a:solidFill>
            </a:endParaRPr>
          </a:p>
        </p:txBody>
      </p:sp>
    </p:spTree>
    <p:extLst>
      <p:ext uri="{BB962C8B-B14F-4D97-AF65-F5344CB8AC3E}">
        <p14:creationId xmlns:p14="http://schemas.microsoft.com/office/powerpoint/2010/main" val="3438411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Men’s</a:t>
            </a:r>
            <a:r>
              <a:rPr lang="es-MX" dirty="0" smtClean="0"/>
              <a:t> </a:t>
            </a:r>
            <a:r>
              <a:rPr lang="es-MX" dirty="0" err="1" smtClean="0"/>
              <a:t>Shaving</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17</a:t>
            </a:fld>
            <a:endParaRPr lang="en-US" altLang="en-US" dirty="0">
              <a:solidFill>
                <a:srgbClr val="000000"/>
              </a:solidFill>
            </a:endParaRPr>
          </a:p>
        </p:txBody>
      </p:sp>
      <p:graphicFrame>
        <p:nvGraphicFramePr>
          <p:cNvPr id="8" name="Gráfico 7"/>
          <p:cNvGraphicFramePr>
            <a:graphicFrameLocks/>
          </p:cNvGraphicFramePr>
          <p:nvPr>
            <p:extLst>
              <p:ext uri="{D42A27DB-BD31-4B8C-83A1-F6EECF244321}">
                <p14:modId xmlns:p14="http://schemas.microsoft.com/office/powerpoint/2010/main" val="228075355"/>
              </p:ext>
            </p:extLst>
          </p:nvPr>
        </p:nvGraphicFramePr>
        <p:xfrm>
          <a:off x="0" y="990600"/>
          <a:ext cx="9144000" cy="586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3355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Men’s</a:t>
            </a:r>
            <a:r>
              <a:rPr lang="es-MX" dirty="0" smtClean="0"/>
              <a:t> </a:t>
            </a:r>
            <a:r>
              <a:rPr lang="es-MX" dirty="0" err="1" smtClean="0"/>
              <a:t>Shaving</a:t>
            </a:r>
            <a:r>
              <a:rPr lang="es-MX" dirty="0" smtClean="0"/>
              <a:t> </a:t>
            </a:r>
            <a:r>
              <a:rPr lang="es-MX" dirty="0" err="1" smtClean="0"/>
              <a:t>size</a:t>
            </a:r>
            <a:r>
              <a:rPr lang="es-MX" dirty="0" smtClean="0"/>
              <a:t> 2018</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18</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1094411040"/>
              </p:ext>
            </p:extLst>
          </p:nvPr>
        </p:nvGraphicFramePr>
        <p:xfrm>
          <a:off x="0" y="1016000"/>
          <a:ext cx="9144000" cy="5841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861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Costa Rica </a:t>
            </a:r>
            <a:r>
              <a:rPr lang="es-MX" dirty="0" err="1" smtClean="0"/>
              <a:t>Men’s</a:t>
            </a:r>
            <a:r>
              <a:rPr lang="es-MX" dirty="0" smtClean="0"/>
              <a:t> </a:t>
            </a:r>
            <a:r>
              <a:rPr lang="es-MX" dirty="0" err="1" smtClean="0"/>
              <a:t>Shaving</a:t>
            </a:r>
            <a:r>
              <a:rPr lang="es-MX" dirty="0" smtClean="0"/>
              <a:t> </a:t>
            </a:r>
            <a:r>
              <a:rPr lang="es-MX" dirty="0" err="1" smtClean="0"/>
              <a:t>Trends</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4.2% per </a:t>
            </a:r>
            <a:r>
              <a:rPr lang="es-MX" sz="1600" b="0" dirty="0" err="1" smtClean="0"/>
              <a:t>year</a:t>
            </a:r>
            <a:endParaRPr lang="es-MX" sz="1600" b="0" dirty="0" smtClean="0"/>
          </a:p>
          <a:p>
            <a:r>
              <a:rPr lang="en-US" sz="1600" b="0" dirty="0"/>
              <a:t>On average volume and unit prices increases by 2% in 2018 in line with population and inflation growth</a:t>
            </a:r>
          </a:p>
          <a:p>
            <a:r>
              <a:rPr lang="en-US" sz="1600" b="0" dirty="0"/>
              <a:t>Procter &amp; Gamble </a:t>
            </a:r>
            <a:r>
              <a:rPr lang="en-US" sz="1600" b="0" dirty="0" err="1"/>
              <a:t>Interamericas</a:t>
            </a:r>
            <a:r>
              <a:rPr lang="en-US" sz="1600" b="0" dirty="0"/>
              <a:t> de Costa Rica, </a:t>
            </a:r>
            <a:r>
              <a:rPr lang="en-US" sz="1600" b="0" dirty="0" smtClean="0"/>
              <a:t>80% </a:t>
            </a:r>
            <a:r>
              <a:rPr lang="en-US" sz="1600" b="0" dirty="0"/>
              <a:t>of total value sales in </a:t>
            </a:r>
            <a:r>
              <a:rPr lang="en-US" sz="1600" b="0" dirty="0" smtClean="0"/>
              <a:t>2018</a:t>
            </a:r>
          </a:p>
          <a:p>
            <a:r>
              <a:rPr lang="en-US" sz="1600" b="0" dirty="0"/>
              <a:t>Despite being supported by a mature and consolidated base of consumers that remain interested in more basic, generic and affordable value proposals, which are often associated with shaving and deodorants, the men’s grooming offer is expected to continue becoming more segmented and </a:t>
            </a:r>
            <a:r>
              <a:rPr lang="en-US" sz="1600" b="0" dirty="0" err="1"/>
              <a:t>specialised</a:t>
            </a:r>
            <a:r>
              <a:rPr lang="en-US" sz="1600" b="0" dirty="0"/>
              <a:t>. We can expect to see development of facial skin care and different types of premium alternatives, capable of reaching younger millennial male consumers interested in more aspirational proposals and more indulgent use experiences.</a:t>
            </a:r>
          </a:p>
          <a:p>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19</a:t>
            </a:fld>
            <a:endParaRPr lang="en-US" altLang="en-US" dirty="0">
              <a:solidFill>
                <a:srgbClr val="000000"/>
              </a:solidFill>
            </a:endParaRPr>
          </a:p>
        </p:txBody>
      </p:sp>
    </p:spTree>
    <p:extLst>
      <p:ext uri="{BB962C8B-B14F-4D97-AF65-F5344CB8AC3E}">
        <p14:creationId xmlns:p14="http://schemas.microsoft.com/office/powerpoint/2010/main" val="427105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Costa Rica </a:t>
            </a:r>
            <a:r>
              <a:rPr lang="es-MX" dirty="0" err="1" smtClean="0"/>
              <a:t>Surfactants</a:t>
            </a:r>
            <a:r>
              <a:rPr lang="es-MX" dirty="0" smtClean="0"/>
              <a:t> </a:t>
            </a:r>
            <a:r>
              <a:rPr lang="es-MX" dirty="0" err="1" smtClean="0"/>
              <a:t>Market</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411668908"/>
              </p:ext>
            </p:extLst>
          </p:nvPr>
        </p:nvGraphicFramePr>
        <p:xfrm>
          <a:off x="0" y="895083"/>
          <a:ext cx="9144000" cy="32342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p:cNvGraphicFramePr>
            <a:graphicFrameLocks/>
          </p:cNvGraphicFramePr>
          <p:nvPr>
            <p:extLst>
              <p:ext uri="{D42A27DB-BD31-4B8C-83A1-F6EECF244321}">
                <p14:modId xmlns:p14="http://schemas.microsoft.com/office/powerpoint/2010/main" val="3452524602"/>
              </p:ext>
            </p:extLst>
          </p:nvPr>
        </p:nvGraphicFramePr>
        <p:xfrm>
          <a:off x="0" y="4097866"/>
          <a:ext cx="9144000" cy="27601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2483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Baby</a:t>
            </a:r>
            <a:r>
              <a:rPr lang="es-MX" dirty="0" smtClean="0"/>
              <a:t> and </a:t>
            </a:r>
            <a:r>
              <a:rPr lang="es-MX" dirty="0" err="1" smtClean="0"/>
              <a:t>child</a:t>
            </a:r>
            <a:r>
              <a:rPr lang="es-MX" dirty="0" smtClean="0"/>
              <a:t> </a:t>
            </a:r>
            <a:r>
              <a:rPr lang="es-MX" dirty="0" err="1" smtClean="0"/>
              <a:t>care</a:t>
            </a:r>
            <a:r>
              <a:rPr lang="es-MX" dirty="0" smtClean="0"/>
              <a:t> Costa Rica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20</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1822382976"/>
              </p:ext>
            </p:extLst>
          </p:nvPr>
        </p:nvGraphicFramePr>
        <p:xfrm>
          <a:off x="0" y="895084"/>
          <a:ext cx="9144000" cy="32197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1007913536"/>
              </p:ext>
            </p:extLst>
          </p:nvPr>
        </p:nvGraphicFramePr>
        <p:xfrm>
          <a:off x="0" y="4114800"/>
          <a:ext cx="9144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6926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Baby</a:t>
            </a:r>
            <a:r>
              <a:rPr lang="es-MX" dirty="0" smtClean="0"/>
              <a:t> and </a:t>
            </a:r>
            <a:r>
              <a:rPr lang="es-MX" dirty="0" err="1" smtClean="0"/>
              <a:t>Chil</a:t>
            </a:r>
            <a:r>
              <a:rPr lang="es-MX" dirty="0" smtClean="0"/>
              <a:t> </a:t>
            </a:r>
            <a:r>
              <a:rPr lang="es-MX" dirty="0" err="1" smtClean="0"/>
              <a:t>Hair</a:t>
            </a:r>
            <a:r>
              <a:rPr lang="es-MX" dirty="0" smtClean="0"/>
              <a:t> </a:t>
            </a:r>
            <a:r>
              <a:rPr lang="es-MX" dirty="0" err="1" smtClean="0"/>
              <a:t>Care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21</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3277203144"/>
              </p:ext>
            </p:extLst>
          </p:nvPr>
        </p:nvGraphicFramePr>
        <p:xfrm>
          <a:off x="0" y="1032933"/>
          <a:ext cx="9144000" cy="58250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8830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Baby</a:t>
            </a:r>
            <a:r>
              <a:rPr lang="es-MX" dirty="0" smtClean="0"/>
              <a:t> and </a:t>
            </a:r>
            <a:r>
              <a:rPr lang="es-MX" dirty="0" err="1" smtClean="0"/>
              <a:t>child</a:t>
            </a:r>
            <a:r>
              <a:rPr lang="es-MX" dirty="0" smtClean="0"/>
              <a:t> </a:t>
            </a:r>
            <a:r>
              <a:rPr lang="es-MX" dirty="0" err="1" smtClean="0"/>
              <a:t>trends</a:t>
            </a:r>
            <a:r>
              <a:rPr lang="es-MX" dirty="0" smtClean="0"/>
              <a:t> Costa Rica</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increase</a:t>
            </a:r>
            <a:r>
              <a:rPr lang="es-MX" sz="1600" b="0" dirty="0" smtClean="0"/>
              <a:t> 5.5% per </a:t>
            </a:r>
            <a:r>
              <a:rPr lang="es-MX" sz="1600" b="0" dirty="0" err="1" smtClean="0"/>
              <a:t>year</a:t>
            </a:r>
            <a:endParaRPr lang="es-MX" sz="1600" b="0" dirty="0" smtClean="0"/>
          </a:p>
          <a:p>
            <a:r>
              <a:rPr lang="en-US" sz="1600" b="0" dirty="0"/>
              <a:t>Average volume and unit price increase by 2% in 2018, in line with population and inflation/exchange rate movement</a:t>
            </a:r>
          </a:p>
          <a:p>
            <a:r>
              <a:rPr lang="en-US" sz="1600" b="0" dirty="0"/>
              <a:t>Johnson &amp; Johnson de Costa Rica and Colgate-Palmolive de CV remain ahead with value shares of 29% and 25%, respectively , amounting to more than half of retail value </a:t>
            </a:r>
            <a:r>
              <a:rPr lang="en-US" sz="1600" b="0" dirty="0" smtClean="0"/>
              <a:t>sales</a:t>
            </a:r>
          </a:p>
          <a:p>
            <a:r>
              <a:rPr lang="en-US" sz="1600" b="0" dirty="0"/>
              <a:t>A rising number of middle- and high-income young millennial parents are adopting healthier lifestyles, and are therefore becoming more conscious and selective regarding their children’s personal care and eating habits. This trend is reflected in the increased demand for quality baby and child-specific products. In general, local buyers from all socioeconomic segments tend make their babies’ and infants’ care needs a priority when making budgeting decisions</a:t>
            </a:r>
          </a:p>
          <a:p>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22</a:t>
            </a:fld>
            <a:endParaRPr lang="en-US" altLang="en-US" dirty="0">
              <a:solidFill>
                <a:srgbClr val="000000"/>
              </a:solidFill>
            </a:endParaRPr>
          </a:p>
        </p:txBody>
      </p:sp>
    </p:spTree>
    <p:extLst>
      <p:ext uri="{BB962C8B-B14F-4D97-AF65-F5344CB8AC3E}">
        <p14:creationId xmlns:p14="http://schemas.microsoft.com/office/powerpoint/2010/main" val="266079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 xmlns:a16="http://schemas.microsoft.com/office/drawing/2014/main"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smtClean="0">
                <a:latin typeface="Arial Black" pitchFamily="34" charset="0"/>
                <a:cs typeface="Arial" charset="0"/>
              </a:rPr>
              <a:t>Home Care Market Costa Rica</a:t>
            </a:r>
            <a:endParaRPr lang="en-US" sz="2800" b="1" i="1" dirty="0">
              <a:latin typeface="Arial Black" pitchFamily="34" charset="0"/>
              <a:cs typeface="Arial" charset="0"/>
            </a:endParaRP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dirty="0" smtClean="0">
                <a:latin typeface="+mj-lt"/>
              </a:rPr>
              <a:t>September 20, 2019</a:t>
            </a:r>
            <a:endParaRPr lang="en-US" i="1" dirty="0">
              <a:latin typeface="+mj-lt"/>
            </a:endParaRPr>
          </a:p>
        </p:txBody>
      </p:sp>
    </p:spTree>
    <p:extLst>
      <p:ext uri="{BB962C8B-B14F-4D97-AF65-F5344CB8AC3E}">
        <p14:creationId xmlns:p14="http://schemas.microsoft.com/office/powerpoint/2010/main" val="3093759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Home </a:t>
            </a:r>
            <a:r>
              <a:rPr lang="es-MX" dirty="0" err="1" smtClean="0"/>
              <a:t>Care</a:t>
            </a:r>
            <a:r>
              <a:rPr lang="es-MX" dirty="0" smtClean="0"/>
              <a:t> Costa Rica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24</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2879656381"/>
              </p:ext>
            </p:extLst>
          </p:nvPr>
        </p:nvGraphicFramePr>
        <p:xfrm>
          <a:off x="0" y="1008529"/>
          <a:ext cx="9144000" cy="58494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2032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Home </a:t>
            </a:r>
            <a:r>
              <a:rPr lang="es-MX" dirty="0" err="1" smtClean="0"/>
              <a:t>Care</a:t>
            </a:r>
            <a:r>
              <a:rPr lang="es-MX" dirty="0" smtClean="0"/>
              <a:t> Costa Rica 2019</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25</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2575019150"/>
              </p:ext>
            </p:extLst>
          </p:nvPr>
        </p:nvGraphicFramePr>
        <p:xfrm>
          <a:off x="0" y="895082"/>
          <a:ext cx="9144000" cy="5962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3529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grow</a:t>
            </a:r>
            <a:r>
              <a:rPr lang="es-MX" sz="1600" b="0" dirty="0" smtClean="0"/>
              <a:t> 4.6 % per </a:t>
            </a:r>
            <a:r>
              <a:rPr lang="es-MX" sz="1600" b="0" dirty="0" err="1" smtClean="0"/>
              <a:t>year</a:t>
            </a:r>
            <a:r>
              <a:rPr lang="es-MX" sz="1600" b="0" dirty="0" smtClean="0"/>
              <a:t> in sales</a:t>
            </a:r>
            <a:endParaRPr lang="en-US" sz="1600" b="0" dirty="0" smtClean="0"/>
          </a:p>
          <a:p>
            <a:r>
              <a:rPr lang="en-US" sz="1600" b="0" dirty="0" smtClean="0"/>
              <a:t>As </a:t>
            </a:r>
            <a:r>
              <a:rPr lang="en-US" sz="1600" b="0" dirty="0"/>
              <a:t>economically-advantaged millennial consumers gained additional understanding of the importance of adopting healthier and sustainable lifestyles to support their personal and environmental wellbeing, their focus on ecological and natural functional ingredients in home care formulations continued to gain additional relevance in Costa Rica in 2018</a:t>
            </a:r>
            <a:r>
              <a:rPr lang="en-US" sz="1600" b="0" dirty="0" smtClean="0"/>
              <a:t>.</a:t>
            </a:r>
          </a:p>
          <a:p>
            <a:r>
              <a:rPr lang="en-US" sz="1600" b="0" dirty="0"/>
              <a:t>As a result of the economic slowdown experienced in Costa Rica during 2018 (which combined with low innovation across most home care categories), the use of additional levels of segmentation and functional performance claims, continued to combine with more aggressive pricing and promotional activities, which continued to reflect on the rising availability of private label across most of home care</a:t>
            </a:r>
            <a:r>
              <a:rPr lang="en-US" sz="1600" b="0" dirty="0" smtClean="0"/>
              <a:t>.</a:t>
            </a:r>
          </a:p>
          <a:p>
            <a:r>
              <a:rPr lang="en-US" sz="1600" b="0" dirty="0"/>
              <a:t>Benefitting from their consolidated manufacturing and distribution capacity across the region, strong international home care companies such as Unilever, SC Johnson, Reckitt Benckiser, Clorox, Colgate-Palmolive and Procter &amp; Gamble maintained their competitive edge across most of home care in Costa Rica during 2018.</a:t>
            </a:r>
            <a:endParaRPr lang="en-US" sz="160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26</a:t>
            </a:fld>
            <a:endParaRPr lang="en-US" altLang="en-US" dirty="0">
              <a:solidFill>
                <a:srgbClr val="000000"/>
              </a:solidFill>
            </a:endParaRPr>
          </a:p>
        </p:txBody>
      </p:sp>
    </p:spTree>
    <p:extLst>
      <p:ext uri="{BB962C8B-B14F-4D97-AF65-F5344CB8AC3E}">
        <p14:creationId xmlns:p14="http://schemas.microsoft.com/office/powerpoint/2010/main" val="417254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Costa Rica </a:t>
            </a:r>
            <a:r>
              <a:rPr lang="es-MX" dirty="0" err="1" smtClean="0"/>
              <a:t>Detergents</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27</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1306152547"/>
              </p:ext>
            </p:extLst>
          </p:nvPr>
        </p:nvGraphicFramePr>
        <p:xfrm>
          <a:off x="0" y="895083"/>
          <a:ext cx="9144000" cy="29373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p:cNvGraphicFramePr>
            <a:graphicFrameLocks/>
          </p:cNvGraphicFramePr>
          <p:nvPr>
            <p:extLst>
              <p:ext uri="{D42A27DB-BD31-4B8C-83A1-F6EECF244321}">
                <p14:modId xmlns:p14="http://schemas.microsoft.com/office/powerpoint/2010/main" val="3884987184"/>
              </p:ext>
            </p:extLst>
          </p:nvPr>
        </p:nvGraphicFramePr>
        <p:xfrm>
          <a:off x="0" y="3703965"/>
          <a:ext cx="9144000" cy="31540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9835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Costa Rica 2019 </a:t>
            </a:r>
            <a:r>
              <a:rPr lang="es-MX" dirty="0" err="1" smtClean="0"/>
              <a:t>Market</a:t>
            </a:r>
            <a:r>
              <a:rPr lang="es-MX" dirty="0" smtClean="0"/>
              <a:t> Share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28</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4065177758"/>
              </p:ext>
            </p:extLst>
          </p:nvPr>
        </p:nvGraphicFramePr>
        <p:xfrm>
          <a:off x="0" y="995082"/>
          <a:ext cx="9144000" cy="58629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3644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grow</a:t>
            </a:r>
            <a:r>
              <a:rPr lang="es-MX" sz="1600" b="0" dirty="0" smtClean="0"/>
              <a:t> 4.6 % per </a:t>
            </a:r>
            <a:r>
              <a:rPr lang="es-MX" sz="1600" b="0" dirty="0" err="1" smtClean="0"/>
              <a:t>year</a:t>
            </a:r>
            <a:r>
              <a:rPr lang="es-MX" sz="1600" b="0" dirty="0" smtClean="0"/>
              <a:t> in sales</a:t>
            </a:r>
          </a:p>
          <a:p>
            <a:r>
              <a:rPr lang="es-MX" sz="1600" b="0" dirty="0" err="1" smtClean="0"/>
              <a:t>Main</a:t>
            </a:r>
            <a:r>
              <a:rPr lang="es-MX" sz="1600" b="0" dirty="0" smtClean="0"/>
              <a:t> </a:t>
            </a:r>
            <a:r>
              <a:rPr lang="es-MX" sz="1600" b="0" dirty="0" err="1" smtClean="0"/>
              <a:t>leaders</a:t>
            </a:r>
            <a:r>
              <a:rPr lang="es-MX" sz="1600" b="0" dirty="0" smtClean="0"/>
              <a:t> are Unilever, </a:t>
            </a:r>
            <a:r>
              <a:rPr lang="es-MX" sz="1600" b="0" dirty="0" err="1" smtClean="0"/>
              <a:t>Irex</a:t>
            </a:r>
            <a:r>
              <a:rPr lang="es-MX" sz="1600" b="0" dirty="0" smtClean="0"/>
              <a:t>, P&amp;G and </a:t>
            </a:r>
            <a:r>
              <a:rPr lang="es-MX" sz="1600" b="0" dirty="0" err="1" smtClean="0"/>
              <a:t>Henkel</a:t>
            </a:r>
            <a:r>
              <a:rPr lang="es-MX" sz="1600" b="0" dirty="0" smtClean="0"/>
              <a:t> (90% of </a:t>
            </a:r>
            <a:r>
              <a:rPr lang="es-MX" sz="1600" b="0" dirty="0" err="1" smtClean="0"/>
              <a:t>the</a:t>
            </a:r>
            <a:r>
              <a:rPr lang="es-MX" sz="1600" b="0" dirty="0" smtClean="0"/>
              <a:t> </a:t>
            </a:r>
            <a:r>
              <a:rPr lang="es-MX" sz="1600" b="0" dirty="0" err="1" smtClean="0"/>
              <a:t>market</a:t>
            </a:r>
            <a:r>
              <a:rPr lang="es-MX" sz="1600" b="0" dirty="0" smtClean="0"/>
              <a:t>)</a:t>
            </a:r>
          </a:p>
          <a:p>
            <a:r>
              <a:rPr lang="en-US" sz="1600" b="0" dirty="0"/>
              <a:t>Benefitting from consolidated levels of brand recognition, broad levels of segmentation and robust distribution networks, both traditional local and imported brands such as Fort 3, IREX, </a:t>
            </a:r>
            <a:r>
              <a:rPr lang="en-US" sz="1600" b="0" dirty="0" err="1"/>
              <a:t>Xedex</a:t>
            </a:r>
            <a:r>
              <a:rPr lang="en-US" sz="1600" b="0" dirty="0"/>
              <a:t> and </a:t>
            </a:r>
            <a:r>
              <a:rPr lang="en-US" sz="1600" b="0" dirty="0" err="1"/>
              <a:t>Rinso</a:t>
            </a:r>
            <a:r>
              <a:rPr lang="en-US" sz="1600" b="0" dirty="0"/>
              <a:t> remained the leaders of laundry care in Costa Rica in 2018. Despite having a presence across more specific laundry care such as liquid detergents, fabric softeners and spot and stain removers (in the case of IREX and </a:t>
            </a:r>
            <a:r>
              <a:rPr lang="en-US" sz="1600" b="0" dirty="0" err="1"/>
              <a:t>Xedex</a:t>
            </a:r>
            <a:r>
              <a:rPr lang="en-US" sz="1600" b="0" dirty="0"/>
              <a:t>), the main focus area of these leading brands continues to be associated with their dominant presence in powder detergents, driving demand based on brand recognition, availability, quality perception (in terms of yield and fragrances) and affordability.</a:t>
            </a:r>
            <a:endParaRPr lang="es-MX" sz="1600" b="0" dirty="0" smtClean="0"/>
          </a:p>
          <a:p>
            <a:r>
              <a:rPr lang="en-US" sz="1600" b="0" dirty="0"/>
              <a:t>A broader base of younger millennials continued to gain an interest in more innovative and efficient liquid detergents, which also gained increasing penetration based on the new technical specifications of washing machines and the developing environmental and personal care concerns associated with traditional laundry care formulations based on phosphates and other types of non-biodegradable ingredients</a:t>
            </a:r>
            <a:endParaRPr lang="es-MX" sz="1600" b="0" dirty="0" smtClean="0"/>
          </a:p>
          <a:p>
            <a:endParaRPr lang="en-US" sz="1600" b="0" dirty="0" smtClean="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29</a:t>
            </a:fld>
            <a:endParaRPr lang="en-US" altLang="en-US" dirty="0">
              <a:solidFill>
                <a:srgbClr val="000000"/>
              </a:solidFill>
            </a:endParaRPr>
          </a:p>
        </p:txBody>
      </p:sp>
    </p:spTree>
    <p:extLst>
      <p:ext uri="{BB962C8B-B14F-4D97-AF65-F5344CB8AC3E}">
        <p14:creationId xmlns:p14="http://schemas.microsoft.com/office/powerpoint/2010/main" val="96560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Notes</a:t>
            </a:r>
            <a:endParaRPr lang="en-US" dirty="0"/>
          </a:p>
        </p:txBody>
      </p:sp>
      <p:sp>
        <p:nvSpPr>
          <p:cNvPr id="3" name="Marcador de contenido 2"/>
          <p:cNvSpPr>
            <a:spLocks noGrp="1"/>
          </p:cNvSpPr>
          <p:nvPr>
            <p:ph idx="1"/>
          </p:nvPr>
        </p:nvSpPr>
        <p:spPr/>
        <p:txBody>
          <a:bodyPr/>
          <a:lstStyle/>
          <a:p>
            <a:r>
              <a:rPr lang="en-US" sz="1600" b="0" dirty="0" smtClean="0"/>
              <a:t>Forecast is </a:t>
            </a:r>
            <a:r>
              <a:rPr lang="en-US" sz="1600" b="0" smtClean="0"/>
              <a:t>to grow </a:t>
            </a:r>
            <a:r>
              <a:rPr lang="en-US" sz="1600" b="0" dirty="0" smtClean="0"/>
              <a:t>1.62% per year in metric tones consumption</a:t>
            </a:r>
          </a:p>
          <a:p>
            <a:r>
              <a:rPr lang="en-US" sz="1600" b="0" dirty="0" smtClean="0"/>
              <a:t>90% of the market is anionic Surfactants</a:t>
            </a:r>
          </a:p>
          <a:p>
            <a:r>
              <a:rPr lang="en-US" sz="1600" b="0" dirty="0" smtClean="0"/>
              <a:t>Costa Rica Surfactants market represents 25% of Guatemala Market (18 thousands of metric tones vs 73 Thousands of </a:t>
            </a:r>
            <a:r>
              <a:rPr lang="en-US" sz="1600" b="0" dirty="0" err="1" smtClean="0"/>
              <a:t>Mton</a:t>
            </a:r>
            <a:r>
              <a:rPr lang="en-US" sz="1600" b="0" dirty="0" smtClean="0"/>
              <a:t>)</a:t>
            </a:r>
            <a:endParaRPr lang="en-US" sz="1600"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a:t>
            </a:fld>
            <a:endParaRPr lang="en-US" altLang="en-US" dirty="0">
              <a:solidFill>
                <a:srgbClr val="000000"/>
              </a:solidFill>
            </a:endParaRPr>
          </a:p>
        </p:txBody>
      </p:sp>
    </p:spTree>
    <p:extLst>
      <p:ext uri="{BB962C8B-B14F-4D97-AF65-F5344CB8AC3E}">
        <p14:creationId xmlns:p14="http://schemas.microsoft.com/office/powerpoint/2010/main" val="3144934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Fabric</a:t>
            </a:r>
            <a:r>
              <a:rPr lang="es-MX" dirty="0" smtClean="0"/>
              <a:t> </a:t>
            </a:r>
            <a:r>
              <a:rPr lang="es-MX" dirty="0" err="1" smtClean="0"/>
              <a:t>Softeners</a:t>
            </a:r>
            <a:r>
              <a:rPr lang="es-MX" dirty="0" smtClean="0"/>
              <a:t> Costa Rica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30</a:t>
            </a:fld>
            <a:endParaRPr lang="en-US" altLang="en-US" dirty="0">
              <a:solidFill>
                <a:srgbClr val="000000"/>
              </a:solidFill>
            </a:endParaRPr>
          </a:p>
        </p:txBody>
      </p:sp>
      <p:graphicFrame>
        <p:nvGraphicFramePr>
          <p:cNvPr id="7" name="Gráfico 6"/>
          <p:cNvGraphicFramePr>
            <a:graphicFrameLocks/>
          </p:cNvGraphicFramePr>
          <p:nvPr>
            <p:extLst>
              <p:ext uri="{D42A27DB-BD31-4B8C-83A1-F6EECF244321}">
                <p14:modId xmlns:p14="http://schemas.microsoft.com/office/powerpoint/2010/main" val="1068414399"/>
              </p:ext>
            </p:extLst>
          </p:nvPr>
        </p:nvGraphicFramePr>
        <p:xfrm>
          <a:off x="0" y="895083"/>
          <a:ext cx="9144000" cy="30081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Gráfico 7"/>
          <p:cNvGraphicFramePr>
            <a:graphicFrameLocks/>
          </p:cNvGraphicFramePr>
          <p:nvPr>
            <p:extLst>
              <p:ext uri="{D42A27DB-BD31-4B8C-83A1-F6EECF244321}">
                <p14:modId xmlns:p14="http://schemas.microsoft.com/office/powerpoint/2010/main" val="768425738"/>
              </p:ext>
            </p:extLst>
          </p:nvPr>
        </p:nvGraphicFramePr>
        <p:xfrm>
          <a:off x="0" y="3903260"/>
          <a:ext cx="9144000" cy="29547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5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Market</a:t>
            </a:r>
            <a:r>
              <a:rPr lang="es-MX" dirty="0" smtClean="0"/>
              <a:t> Share </a:t>
            </a:r>
            <a:r>
              <a:rPr lang="es-MX" dirty="0" err="1" smtClean="0"/>
              <a:t>Fabric</a:t>
            </a:r>
            <a:r>
              <a:rPr lang="es-MX" dirty="0" smtClean="0"/>
              <a:t> </a:t>
            </a:r>
            <a:r>
              <a:rPr lang="es-MX" dirty="0" err="1" smtClean="0"/>
              <a:t>Softeners</a:t>
            </a:r>
            <a:r>
              <a:rPr lang="es-MX" dirty="0" smtClean="0"/>
              <a:t> Costa Rica 2018</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31</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4134137791"/>
              </p:ext>
            </p:extLst>
          </p:nvPr>
        </p:nvGraphicFramePr>
        <p:xfrm>
          <a:off x="0" y="895083"/>
          <a:ext cx="9144000" cy="5962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0490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Surface </a:t>
            </a:r>
            <a:r>
              <a:rPr lang="es-MX" dirty="0" err="1" smtClean="0"/>
              <a:t>Care</a:t>
            </a:r>
            <a:r>
              <a:rPr lang="es-MX" dirty="0" smtClean="0"/>
              <a:t> Costa Rica 2019</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32</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3092326121"/>
              </p:ext>
            </p:extLst>
          </p:nvPr>
        </p:nvGraphicFramePr>
        <p:xfrm>
          <a:off x="0" y="895085"/>
          <a:ext cx="9144000" cy="29808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p:cNvGraphicFramePr>
            <a:graphicFrameLocks/>
          </p:cNvGraphicFramePr>
          <p:nvPr>
            <p:extLst>
              <p:ext uri="{D42A27DB-BD31-4B8C-83A1-F6EECF244321}">
                <p14:modId xmlns:p14="http://schemas.microsoft.com/office/powerpoint/2010/main" val="3241468696"/>
              </p:ext>
            </p:extLst>
          </p:nvPr>
        </p:nvGraphicFramePr>
        <p:xfrm>
          <a:off x="0" y="3875965"/>
          <a:ext cx="9144000" cy="29820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1650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Surface </a:t>
            </a:r>
            <a:r>
              <a:rPr lang="es-MX" dirty="0" err="1" smtClean="0"/>
              <a:t>Care</a:t>
            </a:r>
            <a:r>
              <a:rPr lang="es-MX" dirty="0" smtClean="0"/>
              <a:t> </a:t>
            </a:r>
            <a:r>
              <a:rPr lang="es-MX" dirty="0" err="1" smtClean="0"/>
              <a:t>Market</a:t>
            </a:r>
            <a:r>
              <a:rPr lang="es-MX" dirty="0" smtClean="0"/>
              <a:t> Share Costa Rica 2019</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33</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847309500"/>
              </p:ext>
            </p:extLst>
          </p:nvPr>
        </p:nvGraphicFramePr>
        <p:xfrm>
          <a:off x="0" y="895083"/>
          <a:ext cx="9144000" cy="5962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44685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p:txBody>
          <a:bodyPr/>
          <a:lstStyle/>
          <a:p>
            <a:r>
              <a:rPr lang="es-MX" sz="1400" b="0" dirty="0" err="1" smtClean="0"/>
              <a:t>Forecast</a:t>
            </a:r>
            <a:r>
              <a:rPr lang="es-MX" sz="1400" b="0" dirty="0" smtClean="0"/>
              <a:t> </a:t>
            </a:r>
            <a:r>
              <a:rPr lang="es-MX" sz="1400" b="0" dirty="0" err="1" smtClean="0"/>
              <a:t>is</a:t>
            </a:r>
            <a:r>
              <a:rPr lang="es-MX" sz="1400" b="0" dirty="0" smtClean="0"/>
              <a:t> to </a:t>
            </a:r>
            <a:r>
              <a:rPr lang="es-MX" sz="1400" b="0" dirty="0" err="1" smtClean="0"/>
              <a:t>increase</a:t>
            </a:r>
            <a:r>
              <a:rPr lang="es-MX" sz="1400" b="0" dirty="0" smtClean="0"/>
              <a:t> 4.7% per </a:t>
            </a:r>
            <a:r>
              <a:rPr lang="es-MX" sz="1400" b="0" dirty="0" err="1" smtClean="0"/>
              <a:t>year</a:t>
            </a:r>
            <a:r>
              <a:rPr lang="es-MX" sz="1400" b="0" dirty="0" smtClean="0"/>
              <a:t> in sales</a:t>
            </a:r>
          </a:p>
          <a:p>
            <a:r>
              <a:rPr lang="en-US" sz="1400" b="0" dirty="0"/>
              <a:t>Reckitt Benckiser </a:t>
            </a:r>
            <a:r>
              <a:rPr lang="en-US" sz="1400" b="0" dirty="0" err="1"/>
              <a:t>Centroamerica</a:t>
            </a:r>
            <a:r>
              <a:rPr lang="en-US" sz="1400" b="0" dirty="0"/>
              <a:t> SA retains lead of surface care with a 29% value share in </a:t>
            </a:r>
            <a:r>
              <a:rPr lang="en-US" sz="1400" b="0" dirty="0" smtClean="0"/>
              <a:t>2018. </a:t>
            </a:r>
            <a:r>
              <a:rPr lang="en-US" sz="1400" b="0" dirty="0"/>
              <a:t>Benefitting from their consolidated participation across multiple home care categories, international players Reckitt Benckiser and SC Johnson continued to </a:t>
            </a:r>
            <a:r>
              <a:rPr lang="en-US" sz="1400" b="0" dirty="0" err="1"/>
              <a:t>capitalise</a:t>
            </a:r>
            <a:r>
              <a:rPr lang="en-US" sz="1400" b="0" dirty="0"/>
              <a:t> on their strong manufacturing and distribution capabilities, allowing them to remain as the main surface care </a:t>
            </a:r>
            <a:r>
              <a:rPr lang="en-US" sz="1400" b="0" dirty="0" smtClean="0"/>
              <a:t>leaders. </a:t>
            </a:r>
            <a:r>
              <a:rPr lang="en-US" sz="1400" b="0" dirty="0"/>
              <a:t>The remaining players in surface care continued to be relatively fragmented, although being </a:t>
            </a:r>
            <a:r>
              <a:rPr lang="en-US" sz="1400" b="0" dirty="0" err="1"/>
              <a:t>characterised</a:t>
            </a:r>
            <a:r>
              <a:rPr lang="en-US" sz="1400" b="0" dirty="0"/>
              <a:t> by the secondary roles of global players such as Clorox and Colgate-Palmolive, as well as the domestic competitor </a:t>
            </a:r>
            <a:r>
              <a:rPr lang="en-US" sz="1400" b="0" dirty="0" err="1"/>
              <a:t>Grupo</a:t>
            </a:r>
            <a:r>
              <a:rPr lang="en-US" sz="1400" b="0" dirty="0"/>
              <a:t> </a:t>
            </a:r>
            <a:r>
              <a:rPr lang="en-US" sz="1400" b="0" dirty="0" err="1"/>
              <a:t>Constenla</a:t>
            </a:r>
            <a:r>
              <a:rPr lang="en-US" sz="1400" b="0" dirty="0"/>
              <a:t> (</a:t>
            </a:r>
            <a:r>
              <a:rPr lang="en-US" sz="1400" b="0" dirty="0" err="1"/>
              <a:t>Tronex</a:t>
            </a:r>
            <a:r>
              <a:rPr lang="en-US" sz="1400" b="0" dirty="0"/>
              <a:t>),</a:t>
            </a:r>
            <a:endParaRPr lang="en-US" sz="1400" b="0" dirty="0" smtClean="0"/>
          </a:p>
          <a:p>
            <a:r>
              <a:rPr lang="en-US" sz="1400" b="0" dirty="0"/>
              <a:t>Considered one of the most relevant home care categories (behind laundry care in value terms), surface care continued to rely on the further development of additional levels of segmentation and product </a:t>
            </a:r>
            <a:r>
              <a:rPr lang="en-US" sz="1400" b="0" dirty="0" err="1"/>
              <a:t>specialisation</a:t>
            </a:r>
            <a:r>
              <a:rPr lang="en-US" sz="1400" b="0" dirty="0"/>
              <a:t>, while becoming increasingly proactive in terms of providing more affordable products to its target audience</a:t>
            </a:r>
            <a:r>
              <a:rPr lang="en-US" sz="1400" b="0" dirty="0" smtClean="0"/>
              <a:t>.</a:t>
            </a:r>
          </a:p>
          <a:p>
            <a:r>
              <a:rPr lang="en-US" sz="1400" b="0" dirty="0"/>
              <a:t>As the local macroeconomic outlook is predicted to inevitably enter a </a:t>
            </a:r>
            <a:r>
              <a:rPr lang="en-US" sz="1400" b="0" dirty="0" err="1"/>
              <a:t>generalised</a:t>
            </a:r>
            <a:r>
              <a:rPr lang="en-US" sz="1400" b="0" dirty="0"/>
              <a:t> slowdown over the forecast period, it is anticipated that the most relevant competition dynamics within surface care will move towards priced- based competition and product availability, with major players such as Clorox and Colgate-Palmolive becoming interested in gaining additional share from Reckitt Benckiser and SC Johnson.</a:t>
            </a:r>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34</a:t>
            </a:fld>
            <a:endParaRPr lang="en-US" altLang="en-US" dirty="0">
              <a:solidFill>
                <a:srgbClr val="000000"/>
              </a:solidFill>
            </a:endParaRPr>
          </a:p>
        </p:txBody>
      </p:sp>
    </p:spTree>
    <p:extLst>
      <p:ext uri="{BB962C8B-B14F-4D97-AF65-F5344CB8AC3E}">
        <p14:creationId xmlns:p14="http://schemas.microsoft.com/office/powerpoint/2010/main" val="1520882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p:txBody>
          <a:bodyPr/>
          <a:lstStyle/>
          <a:p>
            <a:r>
              <a:rPr lang="es-MX" b="0" dirty="0" err="1" smtClean="0"/>
              <a:t>Forecast</a:t>
            </a:r>
            <a:r>
              <a:rPr lang="es-MX" b="0" dirty="0" smtClean="0"/>
              <a:t> </a:t>
            </a:r>
            <a:r>
              <a:rPr lang="es-MX" b="0" dirty="0" err="1" smtClean="0"/>
              <a:t>is</a:t>
            </a:r>
            <a:r>
              <a:rPr lang="es-MX" b="0" dirty="0" smtClean="0"/>
              <a:t> to </a:t>
            </a:r>
            <a:r>
              <a:rPr lang="es-MX" b="0" dirty="0" err="1" smtClean="0"/>
              <a:t>grow</a:t>
            </a:r>
            <a:r>
              <a:rPr lang="es-MX" b="0" dirty="0" smtClean="0"/>
              <a:t> 5% per </a:t>
            </a:r>
            <a:r>
              <a:rPr lang="es-MX" b="0" dirty="0" err="1" smtClean="0"/>
              <a:t>year</a:t>
            </a:r>
            <a:r>
              <a:rPr lang="es-MX" b="0" dirty="0" smtClean="0"/>
              <a:t> in sales</a:t>
            </a:r>
          </a:p>
          <a:p>
            <a:r>
              <a:rPr lang="es-MX" b="0" dirty="0" smtClean="0"/>
              <a:t>Colgate </a:t>
            </a:r>
            <a:r>
              <a:rPr lang="es-MX" b="0" dirty="0" err="1" smtClean="0"/>
              <a:t>Owns</a:t>
            </a:r>
            <a:r>
              <a:rPr lang="es-MX" b="0" dirty="0" smtClean="0"/>
              <a:t> ¾ of </a:t>
            </a:r>
            <a:r>
              <a:rPr lang="es-MX" b="0" dirty="0" err="1" smtClean="0"/>
              <a:t>the</a:t>
            </a:r>
            <a:r>
              <a:rPr lang="es-MX" b="0" dirty="0" smtClean="0"/>
              <a:t> </a:t>
            </a:r>
            <a:r>
              <a:rPr lang="es-MX" b="0" dirty="0" err="1" smtClean="0"/>
              <a:t>market</a:t>
            </a:r>
            <a:r>
              <a:rPr lang="es-MX" b="0" dirty="0" smtClean="0"/>
              <a:t> (</a:t>
            </a:r>
            <a:r>
              <a:rPr lang="es-MX" b="0" dirty="0" err="1" smtClean="0"/>
              <a:t>Suavitel</a:t>
            </a:r>
            <a:r>
              <a:rPr lang="es-MX" b="0" dirty="0" smtClean="0"/>
              <a:t>)</a:t>
            </a:r>
          </a:p>
          <a:p>
            <a:endParaRPr lang="en-US" b="0"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35</a:t>
            </a:fld>
            <a:endParaRPr lang="en-US" altLang="en-US" dirty="0">
              <a:solidFill>
                <a:srgbClr val="000000"/>
              </a:solidFill>
            </a:endParaRPr>
          </a:p>
        </p:txBody>
      </p:sp>
    </p:spTree>
    <p:extLst>
      <p:ext uri="{BB962C8B-B14F-4D97-AF65-F5344CB8AC3E}">
        <p14:creationId xmlns:p14="http://schemas.microsoft.com/office/powerpoint/2010/main" val="740458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Toilet</a:t>
            </a:r>
            <a:r>
              <a:rPr lang="es-MX" dirty="0" smtClean="0"/>
              <a:t> </a:t>
            </a:r>
            <a:r>
              <a:rPr lang="es-MX" dirty="0" err="1" smtClean="0"/>
              <a:t>Care</a:t>
            </a:r>
            <a:r>
              <a:rPr lang="es-MX" dirty="0" smtClean="0"/>
              <a:t> Costa Rica</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36</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2640395232"/>
              </p:ext>
            </p:extLst>
          </p:nvPr>
        </p:nvGraphicFramePr>
        <p:xfrm>
          <a:off x="0" y="982133"/>
          <a:ext cx="9144000" cy="58758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3968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Toilet</a:t>
            </a:r>
            <a:r>
              <a:rPr lang="es-MX" dirty="0" smtClean="0"/>
              <a:t> </a:t>
            </a:r>
            <a:r>
              <a:rPr lang="es-MX" dirty="0" err="1" smtClean="0"/>
              <a:t>care</a:t>
            </a:r>
            <a:r>
              <a:rPr lang="es-MX" dirty="0" smtClean="0"/>
              <a:t> Costa Rica </a:t>
            </a:r>
            <a:r>
              <a:rPr lang="es-MX" dirty="0" smtClean="0"/>
              <a:t>2019 </a:t>
            </a:r>
            <a:r>
              <a:rPr lang="es-MX" dirty="0" err="1" smtClean="0"/>
              <a:t>Size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37</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2870129956"/>
              </p:ext>
            </p:extLst>
          </p:nvPr>
        </p:nvGraphicFramePr>
        <p:xfrm>
          <a:off x="0" y="1024467"/>
          <a:ext cx="9144000" cy="58335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5845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grow</a:t>
            </a:r>
            <a:r>
              <a:rPr lang="es-MX" sz="1600" b="0" dirty="0" smtClean="0"/>
              <a:t> 4.9% per </a:t>
            </a:r>
            <a:r>
              <a:rPr lang="es-MX" sz="1600" b="0" dirty="0" err="1" smtClean="0"/>
              <a:t>year</a:t>
            </a:r>
            <a:r>
              <a:rPr lang="es-MX" sz="1600" b="0" dirty="0" smtClean="0"/>
              <a:t> in sales</a:t>
            </a:r>
          </a:p>
          <a:p>
            <a:r>
              <a:rPr lang="en-US" sz="1600" b="0" dirty="0"/>
              <a:t>Further segmentation continues to boost toilet care sales during 2018</a:t>
            </a:r>
          </a:p>
          <a:p>
            <a:r>
              <a:rPr lang="en-US" sz="1600" b="0" dirty="0"/>
              <a:t>Average unit price records 3% current value growth in 2018</a:t>
            </a:r>
          </a:p>
          <a:p>
            <a:r>
              <a:rPr lang="en-US" sz="1600" b="0" dirty="0"/>
              <a:t>SC Johnson and Reckitt Benckiser continue to lead toilet care </a:t>
            </a:r>
            <a:r>
              <a:rPr lang="en-US" sz="1600" b="0"/>
              <a:t>in </a:t>
            </a:r>
            <a:r>
              <a:rPr lang="en-US" sz="1600" b="0" smtClean="0"/>
              <a:t>2018</a:t>
            </a:r>
          </a:p>
          <a:p>
            <a:r>
              <a:rPr lang="en-US" sz="1600" b="0" smtClean="0"/>
              <a:t>Being </a:t>
            </a:r>
            <a:r>
              <a:rPr lang="en-US" sz="1600" b="0" dirty="0"/>
              <a:t>mostly focused on generic and low-priced rim blocks, particularly para-dichlorobenzene (PCB) pastilles, the demand for toilet care continued to develop in line with population growth, using functional and easy-to-use claims to reach additional segments of local consumers</a:t>
            </a:r>
            <a:r>
              <a:rPr lang="en-US" sz="1600" b="0" dirty="0" smtClean="0"/>
              <a:t>.</a:t>
            </a:r>
          </a:p>
          <a:p>
            <a:r>
              <a:rPr lang="en-US" sz="1600" b="0" dirty="0"/>
              <a:t>Most of this category’s dynamics remained associated with more traditional sales drivers, where product availability, pricing and brand awareness continued to push demand forward across modern and traditional grocery retailers throughout the country. Specific toilet care is often considered as a complementary alternative that can be easily substituted by more affordable cleaning supplies such as powder detergents, home care disinfectants and bleach</a:t>
            </a:r>
            <a:r>
              <a:rPr lang="en-US" sz="1600" b="0" dirty="0" smtClean="0"/>
              <a:t>.</a:t>
            </a:r>
          </a:p>
          <a:p>
            <a:r>
              <a:rPr lang="en-US" sz="1600" b="0" dirty="0"/>
              <a:t>The competitive dynamics within most traditional toilet care proposals are expected to remain based on more aggressive pricing strategies and the constant launch of new scent combinations capable of addressing more limited budgets.</a:t>
            </a:r>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38</a:t>
            </a:fld>
            <a:endParaRPr lang="en-US" altLang="en-US" dirty="0">
              <a:solidFill>
                <a:srgbClr val="000000"/>
              </a:solidFill>
            </a:endParaRPr>
          </a:p>
        </p:txBody>
      </p:sp>
    </p:spTree>
    <p:extLst>
      <p:ext uri="{BB962C8B-B14F-4D97-AF65-F5344CB8AC3E}">
        <p14:creationId xmlns:p14="http://schemas.microsoft.com/office/powerpoint/2010/main" val="3421222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Costa Rica </a:t>
            </a:r>
            <a:r>
              <a:rPr lang="es-MX" dirty="0" err="1" smtClean="0"/>
              <a:t>Bleach</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39</a:t>
            </a:fld>
            <a:endParaRPr lang="en-US" altLang="en-US" dirty="0">
              <a:solidFill>
                <a:srgbClr val="000000"/>
              </a:solidFill>
            </a:endParaRPr>
          </a:p>
        </p:txBody>
      </p:sp>
      <p:graphicFrame>
        <p:nvGraphicFramePr>
          <p:cNvPr id="9" name="Gráfico 8"/>
          <p:cNvGraphicFramePr>
            <a:graphicFrameLocks/>
          </p:cNvGraphicFramePr>
          <p:nvPr>
            <p:extLst>
              <p:ext uri="{D42A27DB-BD31-4B8C-83A1-F6EECF244321}">
                <p14:modId xmlns:p14="http://schemas.microsoft.com/office/powerpoint/2010/main" val="3918580136"/>
              </p:ext>
            </p:extLst>
          </p:nvPr>
        </p:nvGraphicFramePr>
        <p:xfrm>
          <a:off x="0" y="895083"/>
          <a:ext cx="9144000" cy="28835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Gráfico 9"/>
          <p:cNvGraphicFramePr>
            <a:graphicFrameLocks/>
          </p:cNvGraphicFramePr>
          <p:nvPr>
            <p:extLst>
              <p:ext uri="{D42A27DB-BD31-4B8C-83A1-F6EECF244321}">
                <p14:modId xmlns:p14="http://schemas.microsoft.com/office/powerpoint/2010/main" val="1951939039"/>
              </p:ext>
            </p:extLst>
          </p:nvPr>
        </p:nvGraphicFramePr>
        <p:xfrm>
          <a:off x="0" y="3778624"/>
          <a:ext cx="9144000" cy="30793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889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pproved logo_ transparent background.png"/>
          <p:cNvPicPr>
            <a:picLocks noChangeAspect="1"/>
          </p:cNvPicPr>
          <p:nvPr/>
        </p:nvPicPr>
        <p:blipFill>
          <a:blip r:embed="rId2"/>
          <a:stretch>
            <a:fillRect/>
          </a:stretch>
        </p:blipFill>
        <p:spPr>
          <a:xfrm>
            <a:off x="3898900" y="756754"/>
            <a:ext cx="2823286" cy="640080"/>
          </a:xfrm>
          <a:prstGeom prst="rect">
            <a:avLst/>
          </a:prstGeom>
        </p:spPr>
      </p:pic>
      <p:sp>
        <p:nvSpPr>
          <p:cNvPr id="7" name="Rectangle 6">
            <a:extLst>
              <a:ext uri="{FF2B5EF4-FFF2-40B4-BE49-F238E27FC236}">
                <a16:creationId xmlns="" xmlns:a16="http://schemas.microsoft.com/office/drawing/2014/main" id="{D95A7E4D-3234-4B62-96DD-18ED7798A94F}"/>
              </a:ext>
            </a:extLst>
          </p:cNvPr>
          <p:cNvSpPr>
            <a:spLocks noChangeArrowheads="1"/>
          </p:cNvSpPr>
          <p:nvPr/>
        </p:nvSpPr>
        <p:spPr bwMode="auto">
          <a:xfrm>
            <a:off x="2399548" y="2659199"/>
            <a:ext cx="6073368" cy="1790166"/>
          </a:xfrm>
          <a:prstGeom prst="rect">
            <a:avLst/>
          </a:prstGeom>
          <a:noFill/>
          <a:ln w="9525">
            <a:noFill/>
            <a:miter lim="800000"/>
            <a:headEnd/>
            <a:tailEnd/>
          </a:ln>
        </p:spPr>
        <p:txBody>
          <a:bodyPr lIns="91563" tIns="45781" rIns="91563" bIns="45781" anchor="ctr"/>
          <a:lstStyle/>
          <a:p>
            <a:pPr algn="ctr"/>
            <a:r>
              <a:rPr lang="en-US" sz="2800" b="1" i="1" dirty="0" smtClean="0">
                <a:latin typeface="Arial Black" pitchFamily="34" charset="0"/>
                <a:cs typeface="Arial" charset="0"/>
              </a:rPr>
              <a:t>Personal and Beauty Care Market Costa Rica</a:t>
            </a:r>
            <a:endParaRPr lang="en-US" sz="2800" b="1" i="1" dirty="0">
              <a:latin typeface="Arial Black" pitchFamily="34" charset="0"/>
              <a:cs typeface="Arial" charset="0"/>
            </a:endParaRPr>
          </a:p>
        </p:txBody>
      </p:sp>
      <p:sp>
        <p:nvSpPr>
          <p:cNvPr id="2" name="TextBox 1"/>
          <p:cNvSpPr txBox="1"/>
          <p:nvPr/>
        </p:nvSpPr>
        <p:spPr>
          <a:xfrm>
            <a:off x="5310543" y="5151665"/>
            <a:ext cx="3069771" cy="369332"/>
          </a:xfrm>
          <a:prstGeom prst="rect">
            <a:avLst/>
          </a:prstGeom>
          <a:noFill/>
        </p:spPr>
        <p:txBody>
          <a:bodyPr wrap="square" rtlCol="0">
            <a:spAutoFit/>
          </a:bodyPr>
          <a:lstStyle/>
          <a:p>
            <a:r>
              <a:rPr lang="en-US" i="1" dirty="0" smtClean="0">
                <a:latin typeface="+mj-lt"/>
              </a:rPr>
              <a:t>September 20, 2019</a:t>
            </a:r>
            <a:endParaRPr lang="en-US" i="1" dirty="0">
              <a:latin typeface="+mj-lt"/>
            </a:endParaRPr>
          </a:p>
        </p:txBody>
      </p:sp>
    </p:spTree>
    <p:extLst>
      <p:ext uri="{BB962C8B-B14F-4D97-AF65-F5344CB8AC3E}">
        <p14:creationId xmlns:p14="http://schemas.microsoft.com/office/powerpoint/2010/main" val="14058307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Costa Rica </a:t>
            </a:r>
            <a:r>
              <a:rPr lang="es-MX" dirty="0" smtClean="0"/>
              <a:t>2019 </a:t>
            </a:r>
            <a:r>
              <a:rPr lang="es-MX" dirty="0" err="1" smtClean="0"/>
              <a:t>size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40</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2491537274"/>
              </p:ext>
            </p:extLst>
          </p:nvPr>
        </p:nvGraphicFramePr>
        <p:xfrm>
          <a:off x="0" y="895083"/>
          <a:ext cx="9144000" cy="59629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659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Trends</a:t>
            </a:r>
            <a:r>
              <a:rPr lang="es-MX" dirty="0" smtClean="0"/>
              <a:t> and </a:t>
            </a:r>
            <a:r>
              <a:rPr lang="es-MX" dirty="0" err="1" smtClean="0"/>
              <a:t>Opportunities</a:t>
            </a:r>
            <a:endParaRPr lang="en-US" dirty="0"/>
          </a:p>
        </p:txBody>
      </p:sp>
      <p:sp>
        <p:nvSpPr>
          <p:cNvPr id="3" name="Marcador de contenido 2"/>
          <p:cNvSpPr>
            <a:spLocks noGrp="1"/>
          </p:cNvSpPr>
          <p:nvPr>
            <p:ph idx="1"/>
          </p:nvPr>
        </p:nvSpPr>
        <p:spPr/>
        <p:txBody>
          <a:bodyPr/>
          <a:lstStyle/>
          <a:p>
            <a:r>
              <a:rPr lang="es-MX" sz="1600" b="0" dirty="0" err="1" smtClean="0"/>
              <a:t>Forecast</a:t>
            </a:r>
            <a:r>
              <a:rPr lang="es-MX" sz="1600" b="0" dirty="0" smtClean="0"/>
              <a:t> </a:t>
            </a:r>
            <a:r>
              <a:rPr lang="es-MX" sz="1600" b="0" dirty="0" err="1" smtClean="0"/>
              <a:t>is</a:t>
            </a:r>
            <a:r>
              <a:rPr lang="es-MX" sz="1600" b="0" dirty="0" smtClean="0"/>
              <a:t> to </a:t>
            </a:r>
            <a:r>
              <a:rPr lang="es-MX" sz="1600" b="0" dirty="0" err="1" smtClean="0"/>
              <a:t>grow</a:t>
            </a:r>
            <a:r>
              <a:rPr lang="es-MX" sz="1600" b="0" dirty="0" smtClean="0"/>
              <a:t> 4.3% per </a:t>
            </a:r>
            <a:r>
              <a:rPr lang="es-MX" sz="1600" b="0" dirty="0" err="1" smtClean="0"/>
              <a:t>year</a:t>
            </a:r>
            <a:r>
              <a:rPr lang="es-MX" sz="1600" b="0" dirty="0" smtClean="0"/>
              <a:t> in sales</a:t>
            </a:r>
          </a:p>
          <a:p>
            <a:r>
              <a:rPr lang="en-US" sz="1600" b="0" dirty="0" smtClean="0"/>
              <a:t>.</a:t>
            </a:r>
            <a:r>
              <a:rPr lang="en-US" sz="1600" b="0" dirty="0"/>
              <a:t> Average unit price records 3% current value growth</a:t>
            </a:r>
          </a:p>
          <a:p>
            <a:r>
              <a:rPr lang="en-US" sz="1600" b="0" dirty="0"/>
              <a:t>Clorox and </a:t>
            </a:r>
            <a:r>
              <a:rPr lang="en-US" sz="1600" b="0" dirty="0" err="1"/>
              <a:t>Irex</a:t>
            </a:r>
            <a:r>
              <a:rPr lang="en-US" sz="1600" b="0" dirty="0"/>
              <a:t> de Costa Rica continue to lead bleach in 2018, with respective value share of 59% and 32%</a:t>
            </a:r>
          </a:p>
          <a:p>
            <a:r>
              <a:rPr lang="en-US" sz="1600" b="0" dirty="0"/>
              <a:t>Often considered one of the most generic home care options, bleach demand continued to be boosted by the rising health awareness in relation to finding affordable home care disinfecting alternatives amongst a large base of local low- and mid-income consumers, where bleach still benefits from the positive perception of being effective and offering value for money. Bleach continues to gain additional levels of segmentation through different types of scented options and gel formats</a:t>
            </a:r>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41</a:t>
            </a:fld>
            <a:endParaRPr lang="en-US" altLang="en-US" dirty="0">
              <a:solidFill>
                <a:srgbClr val="000000"/>
              </a:solidFill>
            </a:endParaRPr>
          </a:p>
        </p:txBody>
      </p:sp>
    </p:spTree>
    <p:extLst>
      <p:ext uri="{BB962C8B-B14F-4D97-AF65-F5344CB8AC3E}">
        <p14:creationId xmlns:p14="http://schemas.microsoft.com/office/powerpoint/2010/main" val="82219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ChangeArrowheads="1"/>
          </p:cNvSpPr>
          <p:nvPr/>
        </p:nvSpPr>
        <p:spPr bwMode="auto">
          <a:xfrm>
            <a:off x="27732" y="-36810"/>
            <a:ext cx="166910" cy="486736"/>
          </a:xfrm>
          <a:prstGeom prst="rect">
            <a:avLst/>
          </a:prstGeom>
          <a:noFill/>
          <a:ln w="9525">
            <a:noFill/>
            <a:miter lim="800000"/>
            <a:headEnd/>
            <a:tailEnd/>
          </a:ln>
        </p:spPr>
        <p:txBody>
          <a:bodyPr wrap="none" lIns="82616" tIns="41307" rIns="82616" bIns="41307" anchor="ctr">
            <a:spAutoFit/>
          </a:bodyPr>
          <a:lstStyle/>
          <a:p>
            <a:endParaRPr lang="en-US" sz="2621" dirty="0"/>
          </a:p>
        </p:txBody>
      </p:sp>
      <p:cxnSp>
        <p:nvCxnSpPr>
          <p:cNvPr id="20" name="Conector recto 19">
            <a:extLst>
              <a:ext uri="{FF2B5EF4-FFF2-40B4-BE49-F238E27FC236}">
                <a16:creationId xmlns="" xmlns:a16="http://schemas.microsoft.com/office/drawing/2014/main" id="{00000000-0008-0000-0500-000003000000}"/>
              </a:ext>
            </a:extLst>
          </p:cNvPr>
          <p:cNvCxnSpPr>
            <a:cxnSpLocks/>
          </p:cNvCxnSpPr>
          <p:nvPr/>
        </p:nvCxnSpPr>
        <p:spPr>
          <a:xfrm>
            <a:off x="2768145" y="6059663"/>
            <a:ext cx="133350" cy="104775"/>
          </a:xfrm>
          <a:prstGeom prst="line">
            <a:avLst/>
          </a:prstGeom>
          <a:ln w="19050">
            <a:solidFill>
              <a:srgbClr val="FFFF00"/>
            </a:solidFill>
          </a:ln>
        </p:spPr>
        <p:style>
          <a:lnRef idx="3">
            <a:schemeClr val="accent4"/>
          </a:lnRef>
          <a:fillRef idx="0">
            <a:schemeClr val="accent4"/>
          </a:fillRef>
          <a:effectRef idx="2">
            <a:schemeClr val="accent4"/>
          </a:effectRef>
          <a:fontRef idx="minor">
            <a:schemeClr val="tx1"/>
          </a:fontRef>
        </p:style>
      </p:cxnSp>
      <p:sp>
        <p:nvSpPr>
          <p:cNvPr id="14" name="Título 1"/>
          <p:cNvSpPr txBox="1">
            <a:spLocks/>
          </p:cNvSpPr>
          <p:nvPr/>
        </p:nvSpPr>
        <p:spPr bwMode="auto">
          <a:xfrm>
            <a:off x="1652366" y="388344"/>
            <a:ext cx="6624524" cy="254713"/>
          </a:xfrm>
          <a:prstGeom prst="rect">
            <a:avLst/>
          </a:prstGeom>
          <a:noFill/>
          <a:ln w="9525">
            <a:noFill/>
            <a:miter lim="800000"/>
            <a:headEnd/>
            <a:tailEnd/>
          </a:ln>
        </p:spPr>
        <p:txBody>
          <a:bodyPr vert="horz" wrap="square" lIns="91109" tIns="45555" rIns="91109" bIns="45555" numCol="1" anchor="ctr" anchorCtr="0" compatLnSpc="1">
            <a:prstTxWarp prst="textNoShape">
              <a:avLst/>
            </a:prstTxWarp>
          </a:bodyPr>
          <a:lstStyle>
            <a:lvl1pPr algn="l" defTabSz="916289" rtl="0" eaLnBrk="0" fontAlgn="base" hangingPunct="0">
              <a:spcBef>
                <a:spcPct val="0"/>
              </a:spcBef>
              <a:spcAft>
                <a:spcPct val="0"/>
              </a:spcAft>
              <a:defRPr sz="2530" b="1" i="1">
                <a:solidFill>
                  <a:schemeClr val="tx2"/>
                </a:solidFill>
                <a:latin typeface="+mj-lt"/>
                <a:ea typeface="+mj-ea"/>
                <a:cs typeface="+mj-cs"/>
              </a:defRPr>
            </a:lvl1pPr>
            <a:lvl2pPr algn="l" defTabSz="916289" rtl="0" eaLnBrk="0" fontAlgn="base" hangingPunct="0">
              <a:spcBef>
                <a:spcPct val="0"/>
              </a:spcBef>
              <a:spcAft>
                <a:spcPct val="0"/>
              </a:spcAft>
              <a:defRPr sz="2530" b="1" i="1">
                <a:solidFill>
                  <a:schemeClr val="tx2"/>
                </a:solidFill>
                <a:latin typeface="Arial Black" pitchFamily="34" charset="0"/>
              </a:defRPr>
            </a:lvl2pPr>
            <a:lvl3pPr algn="l" defTabSz="916289" rtl="0" eaLnBrk="0" fontAlgn="base" hangingPunct="0">
              <a:spcBef>
                <a:spcPct val="0"/>
              </a:spcBef>
              <a:spcAft>
                <a:spcPct val="0"/>
              </a:spcAft>
              <a:defRPr sz="2530" b="1" i="1">
                <a:solidFill>
                  <a:schemeClr val="tx2"/>
                </a:solidFill>
                <a:latin typeface="Arial Black" pitchFamily="34" charset="0"/>
              </a:defRPr>
            </a:lvl3pPr>
            <a:lvl4pPr algn="l" defTabSz="916289" rtl="0" eaLnBrk="0" fontAlgn="base" hangingPunct="0">
              <a:spcBef>
                <a:spcPct val="0"/>
              </a:spcBef>
              <a:spcAft>
                <a:spcPct val="0"/>
              </a:spcAft>
              <a:defRPr sz="2530" b="1" i="1">
                <a:solidFill>
                  <a:schemeClr val="tx2"/>
                </a:solidFill>
                <a:latin typeface="Arial Black" pitchFamily="34" charset="0"/>
              </a:defRPr>
            </a:lvl4pPr>
            <a:lvl5pPr algn="l" defTabSz="916289" rtl="0" eaLnBrk="0" fontAlgn="base" hangingPunct="0">
              <a:spcBef>
                <a:spcPct val="0"/>
              </a:spcBef>
              <a:spcAft>
                <a:spcPct val="0"/>
              </a:spcAft>
              <a:defRPr sz="2530" b="1" i="1">
                <a:solidFill>
                  <a:schemeClr val="tx2"/>
                </a:solidFill>
                <a:latin typeface="Arial Black" pitchFamily="34" charset="0"/>
              </a:defRPr>
            </a:lvl5pPr>
            <a:lvl6pPr marL="412974" algn="l" defTabSz="916289" rtl="0" fontAlgn="base">
              <a:spcBef>
                <a:spcPct val="0"/>
              </a:spcBef>
              <a:spcAft>
                <a:spcPct val="0"/>
              </a:spcAft>
              <a:defRPr sz="2530" b="1" i="1">
                <a:solidFill>
                  <a:schemeClr val="tx2"/>
                </a:solidFill>
                <a:latin typeface="Arial Black" pitchFamily="34" charset="0"/>
              </a:defRPr>
            </a:lvl6pPr>
            <a:lvl7pPr marL="825949" algn="l" defTabSz="916289" rtl="0" fontAlgn="base">
              <a:spcBef>
                <a:spcPct val="0"/>
              </a:spcBef>
              <a:spcAft>
                <a:spcPct val="0"/>
              </a:spcAft>
              <a:defRPr sz="2530" b="1" i="1">
                <a:solidFill>
                  <a:schemeClr val="tx2"/>
                </a:solidFill>
                <a:latin typeface="Arial Black" pitchFamily="34" charset="0"/>
              </a:defRPr>
            </a:lvl7pPr>
            <a:lvl8pPr marL="1238925" algn="l" defTabSz="916289" rtl="0" fontAlgn="base">
              <a:spcBef>
                <a:spcPct val="0"/>
              </a:spcBef>
              <a:spcAft>
                <a:spcPct val="0"/>
              </a:spcAft>
              <a:defRPr sz="2530" b="1" i="1">
                <a:solidFill>
                  <a:schemeClr val="tx2"/>
                </a:solidFill>
                <a:latin typeface="Arial Black" pitchFamily="34" charset="0"/>
              </a:defRPr>
            </a:lvl8pPr>
            <a:lvl9pPr marL="1651902" algn="l" defTabSz="916289" rtl="0" fontAlgn="base">
              <a:spcBef>
                <a:spcPct val="0"/>
              </a:spcBef>
              <a:spcAft>
                <a:spcPct val="0"/>
              </a:spcAft>
              <a:defRPr sz="2530" b="1" i="1">
                <a:solidFill>
                  <a:schemeClr val="tx2"/>
                </a:solidFill>
                <a:latin typeface="Arial Black" pitchFamily="34" charset="0"/>
              </a:defRPr>
            </a:lvl9pPr>
          </a:lstStyle>
          <a:p>
            <a:pPr defTabSz="910886"/>
            <a:r>
              <a:rPr lang="en-US" sz="2800" kern="1200" dirty="0" smtClean="0">
                <a:solidFill>
                  <a:schemeClr val="tx2">
                    <a:lumMod val="75000"/>
                  </a:schemeClr>
                </a:solidFill>
                <a:latin typeface="Arial Black" panose="020B0A04020102020204" pitchFamily="34" charset="0"/>
                <a:ea typeface="+mn-ea"/>
                <a:cs typeface="+mn-cs"/>
              </a:rPr>
              <a:t>Costa Rica Personal and Beauty Care</a:t>
            </a:r>
            <a:endParaRPr lang="en-US" sz="2800" kern="1200" dirty="0">
              <a:solidFill>
                <a:schemeClr val="tx2">
                  <a:lumMod val="75000"/>
                </a:schemeClr>
              </a:solidFill>
              <a:latin typeface="Arial Black" panose="020B0A04020102020204" pitchFamily="34" charset="0"/>
              <a:ea typeface="+mn-ea"/>
              <a:cs typeface="+mn-cs"/>
            </a:endParaRPr>
          </a:p>
        </p:txBody>
      </p:sp>
      <p:sp>
        <p:nvSpPr>
          <p:cNvPr id="3" name="Slide Number Placeholder 2"/>
          <p:cNvSpPr>
            <a:spLocks noGrp="1"/>
          </p:cNvSpPr>
          <p:nvPr>
            <p:ph type="sldNum" sz="quarter" idx="10"/>
          </p:nvPr>
        </p:nvSpPr>
        <p:spPr/>
        <p:txBody>
          <a:bodyPr/>
          <a:lstStyle/>
          <a:p>
            <a:pPr fontAlgn="base">
              <a:spcBef>
                <a:spcPct val="0"/>
              </a:spcBef>
              <a:spcAft>
                <a:spcPct val="0"/>
              </a:spcAft>
              <a:defRPr/>
            </a:pPr>
            <a:fld id="{D881A9BE-9EB5-4833-9CB8-8C6FF62F0014}" type="slidenum">
              <a:rPr lang="en-US" altLang="en-US" smtClean="0">
                <a:solidFill>
                  <a:srgbClr val="000000"/>
                </a:solidFill>
              </a:rPr>
              <a:pPr fontAlgn="base">
                <a:spcBef>
                  <a:spcPct val="0"/>
                </a:spcBef>
                <a:spcAft>
                  <a:spcPct val="0"/>
                </a:spcAft>
                <a:defRPr/>
              </a:pPr>
              <a:t>5</a:t>
            </a:fld>
            <a:endParaRPr lang="en-US" altLang="en-US" dirty="0">
              <a:solidFill>
                <a:srgbClr val="000000"/>
              </a:solidFill>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Gráfico 9"/>
          <p:cNvGraphicFramePr>
            <a:graphicFrameLocks/>
          </p:cNvGraphicFramePr>
          <p:nvPr>
            <p:extLst>
              <p:ext uri="{D42A27DB-BD31-4B8C-83A1-F6EECF244321}">
                <p14:modId xmlns:p14="http://schemas.microsoft.com/office/powerpoint/2010/main" val="3666660474"/>
              </p:ext>
            </p:extLst>
          </p:nvPr>
        </p:nvGraphicFramePr>
        <p:xfrm>
          <a:off x="194642" y="1331259"/>
          <a:ext cx="8829574" cy="5172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794754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solidFill>
                  <a:schemeClr val="tx2">
                    <a:lumMod val="75000"/>
                  </a:schemeClr>
                </a:solidFill>
                <a:latin typeface="Arial Black" panose="020B0A04020102020204" pitchFamily="34" charset="0"/>
              </a:rPr>
              <a:t>Costa Rica </a:t>
            </a:r>
            <a:r>
              <a:rPr lang="en-US" dirty="0">
                <a:solidFill>
                  <a:schemeClr val="tx2">
                    <a:lumMod val="75000"/>
                  </a:schemeClr>
                </a:solidFill>
                <a:latin typeface="Arial Black" panose="020B0A04020102020204" pitchFamily="34" charset="0"/>
              </a:rPr>
              <a:t>Personal and Beauty Care</a:t>
            </a:r>
            <a:br>
              <a:rPr lang="en-US" dirty="0">
                <a:solidFill>
                  <a:schemeClr val="tx2">
                    <a:lumMod val="75000"/>
                  </a:schemeClr>
                </a:solidFill>
                <a:latin typeface="Arial Black" panose="020B0A04020102020204" pitchFamily="34" charset="0"/>
              </a:rPr>
            </a:b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6</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454677383"/>
              </p:ext>
            </p:extLst>
          </p:nvPr>
        </p:nvGraphicFramePr>
        <p:xfrm>
          <a:off x="0" y="990600"/>
          <a:ext cx="9143999" cy="5867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5501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Trends and Opportunities</a:t>
            </a:r>
            <a:endParaRPr lang="en-US" dirty="0"/>
          </a:p>
        </p:txBody>
      </p:sp>
      <p:sp>
        <p:nvSpPr>
          <p:cNvPr id="3" name="Marcador de contenido 2"/>
          <p:cNvSpPr>
            <a:spLocks noGrp="1"/>
          </p:cNvSpPr>
          <p:nvPr>
            <p:ph idx="1"/>
          </p:nvPr>
        </p:nvSpPr>
        <p:spPr>
          <a:xfrm>
            <a:off x="686960" y="1377050"/>
            <a:ext cx="8236239" cy="5480949"/>
          </a:xfrm>
        </p:spPr>
        <p:txBody>
          <a:bodyPr/>
          <a:lstStyle/>
          <a:p>
            <a:r>
              <a:rPr lang="es-MX" sz="1400" b="0" dirty="0" err="1" smtClean="0"/>
              <a:t>Forecast</a:t>
            </a:r>
            <a:r>
              <a:rPr lang="es-MX" sz="1400" b="0" dirty="0" smtClean="0"/>
              <a:t> </a:t>
            </a:r>
            <a:r>
              <a:rPr lang="es-MX" sz="1400" b="0" dirty="0" err="1" smtClean="0"/>
              <a:t>is</a:t>
            </a:r>
            <a:r>
              <a:rPr lang="es-MX" sz="1400" b="0" dirty="0" smtClean="0"/>
              <a:t> to </a:t>
            </a:r>
            <a:r>
              <a:rPr lang="es-MX" sz="1400" b="0" dirty="0" err="1" smtClean="0"/>
              <a:t>increase</a:t>
            </a:r>
            <a:r>
              <a:rPr lang="es-MX" sz="1400" b="0" dirty="0" smtClean="0"/>
              <a:t> 4.5% per </a:t>
            </a:r>
            <a:r>
              <a:rPr lang="es-MX" sz="1400" b="0" dirty="0" err="1" smtClean="0"/>
              <a:t>year</a:t>
            </a:r>
            <a:endParaRPr lang="es-MX" sz="1400" b="0" dirty="0" smtClean="0"/>
          </a:p>
          <a:p>
            <a:r>
              <a:rPr lang="en-US" sz="1400" b="0" dirty="0"/>
              <a:t>During 2018, most beauty and personal care categories remained affected by extraordinary levels of economic uncertainty that emerged in Costa Rica after the second semester of 2018. The uncertainty caused a broader base of middle- and low-income consumers to adopt cautious spending habits and look for more affordable value </a:t>
            </a:r>
            <a:r>
              <a:rPr lang="en-US" sz="1400" b="0" dirty="0" smtClean="0"/>
              <a:t>proposals.</a:t>
            </a:r>
            <a:r>
              <a:rPr lang="en-US" sz="1400" b="0" dirty="0"/>
              <a:t> </a:t>
            </a:r>
            <a:endParaRPr lang="en-US" sz="1400" b="0" dirty="0" smtClean="0"/>
          </a:p>
          <a:p>
            <a:r>
              <a:rPr lang="en-US" sz="1400" b="0" dirty="0"/>
              <a:t>Sales of most basic and essential beauty and personal care categories including bath and shower, skin care, hair care, oral care and depilatories continued to be boosted by more affordable and promotional-orientated activation </a:t>
            </a:r>
            <a:r>
              <a:rPr lang="en-US" sz="1400" b="0" dirty="0" smtClean="0"/>
              <a:t>strategies</a:t>
            </a:r>
          </a:p>
          <a:p>
            <a:r>
              <a:rPr lang="en-US" sz="1400" b="0" dirty="0"/>
              <a:t>Benefiting from their consolidated manufacturing and distribution capacities across the region, strong international companies such as Colgate-Palmolive de CV, </a:t>
            </a:r>
            <a:r>
              <a:rPr lang="en-US" sz="1400" b="0" dirty="0" err="1"/>
              <a:t>Corporación</a:t>
            </a:r>
            <a:r>
              <a:rPr lang="en-US" sz="1400" b="0" dirty="0"/>
              <a:t> </a:t>
            </a:r>
            <a:r>
              <a:rPr lang="en-US" sz="1400" b="0" dirty="0" err="1"/>
              <a:t>Belcorp</a:t>
            </a:r>
            <a:r>
              <a:rPr lang="en-US" sz="1400" b="0" dirty="0"/>
              <a:t> de Costa Rica, Procter &amp; Gamble </a:t>
            </a:r>
            <a:r>
              <a:rPr lang="en-US" sz="1400" b="0" dirty="0" err="1"/>
              <a:t>Interamericas</a:t>
            </a:r>
            <a:r>
              <a:rPr lang="en-US" sz="1400" b="0" dirty="0"/>
              <a:t> de Costa Rica and Unilever de </a:t>
            </a:r>
            <a:r>
              <a:rPr lang="en-US" sz="1400" b="0" dirty="0" err="1"/>
              <a:t>Centroamérica</a:t>
            </a:r>
            <a:r>
              <a:rPr lang="en-US" sz="1400" b="0" dirty="0"/>
              <a:t> maintained their competitive edges in beauty and personal care in 2018.</a:t>
            </a:r>
            <a:endParaRPr lang="en-US" sz="1400" b="0" dirty="0" smtClean="0"/>
          </a:p>
        </p:txBody>
      </p:sp>
    </p:spTree>
    <p:extLst>
      <p:ext uri="{BB962C8B-B14F-4D97-AF65-F5344CB8AC3E}">
        <p14:creationId xmlns:p14="http://schemas.microsoft.com/office/powerpoint/2010/main" val="3017217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Costa Rica Bath and </a:t>
            </a:r>
            <a:r>
              <a:rPr lang="es-MX" dirty="0" err="1" smtClean="0"/>
              <a:t>Shower</a:t>
            </a:r>
            <a:r>
              <a:rPr lang="es-MX" dirty="0" smtClean="0"/>
              <a:t> </a:t>
            </a:r>
            <a:r>
              <a:rPr lang="es-MX" dirty="0" err="1" smtClean="0"/>
              <a:t>Market</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8</a:t>
            </a:fld>
            <a:endParaRPr lang="en-US" altLang="en-US" dirty="0">
              <a:solidFill>
                <a:srgbClr val="000000"/>
              </a:solidFill>
            </a:endParaRPr>
          </a:p>
        </p:txBody>
      </p:sp>
      <p:graphicFrame>
        <p:nvGraphicFramePr>
          <p:cNvPr id="5" name="Gráfico 4"/>
          <p:cNvGraphicFramePr>
            <a:graphicFrameLocks/>
          </p:cNvGraphicFramePr>
          <p:nvPr>
            <p:extLst>
              <p:ext uri="{D42A27DB-BD31-4B8C-83A1-F6EECF244321}">
                <p14:modId xmlns:p14="http://schemas.microsoft.com/office/powerpoint/2010/main" val="401686930"/>
              </p:ext>
            </p:extLst>
          </p:nvPr>
        </p:nvGraphicFramePr>
        <p:xfrm>
          <a:off x="0" y="914400"/>
          <a:ext cx="9144000" cy="32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p:cNvGraphicFramePr>
            <a:graphicFrameLocks/>
          </p:cNvGraphicFramePr>
          <p:nvPr>
            <p:extLst>
              <p:ext uri="{D42A27DB-BD31-4B8C-83A1-F6EECF244321}">
                <p14:modId xmlns:p14="http://schemas.microsoft.com/office/powerpoint/2010/main" val="1316154970"/>
              </p:ext>
            </p:extLst>
          </p:nvPr>
        </p:nvGraphicFramePr>
        <p:xfrm>
          <a:off x="0" y="4134116"/>
          <a:ext cx="9143999" cy="27238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818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201 </a:t>
            </a:r>
            <a:r>
              <a:rPr lang="es-MX" dirty="0" err="1" smtClean="0"/>
              <a:t>Forecast</a:t>
            </a:r>
            <a:r>
              <a:rPr lang="es-MX" dirty="0" smtClean="0"/>
              <a:t> Costa Rica Bath and </a:t>
            </a:r>
            <a:r>
              <a:rPr lang="es-MX" dirty="0" err="1" smtClean="0"/>
              <a:t>Shower</a:t>
            </a:r>
            <a:r>
              <a:rPr lang="es-MX" dirty="0" smtClean="0"/>
              <a:t> </a:t>
            </a:r>
            <a:r>
              <a:rPr lang="es-MX" dirty="0" err="1" smtClean="0"/>
              <a:t>Market</a:t>
            </a:r>
            <a:r>
              <a:rPr lang="es-MX" dirty="0" smtClean="0"/>
              <a:t> </a:t>
            </a:r>
            <a:r>
              <a:rPr lang="es-MX" dirty="0" err="1" smtClean="0"/>
              <a:t>Size</a:t>
            </a:r>
            <a:endParaRPr lang="en-US" dirty="0"/>
          </a:p>
        </p:txBody>
      </p:sp>
      <p:sp>
        <p:nvSpPr>
          <p:cNvPr id="4" name="Marcador de número de diapositiva 3"/>
          <p:cNvSpPr>
            <a:spLocks noGrp="1"/>
          </p:cNvSpPr>
          <p:nvPr>
            <p:ph type="sldNum" sz="quarter" idx="10"/>
          </p:nvPr>
        </p:nvSpPr>
        <p:spPr/>
        <p:txBody>
          <a:bodyPr/>
          <a:lstStyle/>
          <a:p>
            <a:pPr>
              <a:defRPr/>
            </a:pPr>
            <a:fld id="{371728DE-0F83-4B23-88DD-82CFC4837B59}" type="slidenum">
              <a:rPr lang="en-US" altLang="en-US" smtClean="0">
                <a:solidFill>
                  <a:srgbClr val="000000"/>
                </a:solidFill>
              </a:rPr>
              <a:pPr>
                <a:defRPr/>
              </a:pPr>
              <a:t>9</a:t>
            </a:fld>
            <a:endParaRPr lang="en-US" altLang="en-US" dirty="0">
              <a:solidFill>
                <a:srgbClr val="000000"/>
              </a:solidFill>
            </a:endParaRPr>
          </a:p>
        </p:txBody>
      </p:sp>
      <p:graphicFrame>
        <p:nvGraphicFramePr>
          <p:cNvPr id="6" name="Gráfico 5"/>
          <p:cNvGraphicFramePr>
            <a:graphicFrameLocks/>
          </p:cNvGraphicFramePr>
          <p:nvPr>
            <p:extLst>
              <p:ext uri="{D42A27DB-BD31-4B8C-83A1-F6EECF244321}">
                <p14:modId xmlns:p14="http://schemas.microsoft.com/office/powerpoint/2010/main" val="1015935931"/>
              </p:ext>
            </p:extLst>
          </p:nvPr>
        </p:nvGraphicFramePr>
        <p:xfrm>
          <a:off x="0" y="1007533"/>
          <a:ext cx="9143999" cy="58504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78416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1_ppp_glo_world_wide">
  <a:themeElements>
    <a:clrScheme name="">
      <a:dk1>
        <a:srgbClr val="000000"/>
      </a:dk1>
      <a:lt1>
        <a:srgbClr val="B2B2B2"/>
      </a:lt1>
      <a:dk2>
        <a:srgbClr val="000000"/>
      </a:dk2>
      <a:lt2>
        <a:srgbClr val="808080"/>
      </a:lt2>
      <a:accent1>
        <a:srgbClr val="00CC99"/>
      </a:accent1>
      <a:accent2>
        <a:srgbClr val="3333CC"/>
      </a:accent2>
      <a:accent3>
        <a:srgbClr val="D5D5D5"/>
      </a:accent3>
      <a:accent4>
        <a:srgbClr val="000000"/>
      </a:accent4>
      <a:accent5>
        <a:srgbClr val="AAE2CA"/>
      </a:accent5>
      <a:accent6>
        <a:srgbClr val="2D2DB9"/>
      </a:accent6>
      <a:hlink>
        <a:srgbClr val="CCCCFF"/>
      </a:hlink>
      <a:folHlink>
        <a:srgbClr val="B2B2B2"/>
      </a:folHlink>
    </a:clrScheme>
    <a:fontScheme name="1_ppp_glo_world_wid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pp_glo_world_wid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pp_glo_world_wid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pp_glo_world_wid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pp_glo_world_wid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pp_glo_world_w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pp_glo_world_w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pp_glo_world_w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TotalTime>0</TotalTime>
  <Words>2175</Words>
  <Application>Microsoft Office PowerPoint</Application>
  <PresentationFormat>Presentación en pantalla (4:3)</PresentationFormat>
  <Paragraphs>191</Paragraphs>
  <Slides>41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Arial</vt:lpstr>
      <vt:lpstr>Arial Black</vt:lpstr>
      <vt:lpstr>Book Antiqua</vt:lpstr>
      <vt:lpstr>Times New Roman</vt:lpstr>
      <vt:lpstr>1_ppp_glo_world_wide</vt:lpstr>
      <vt:lpstr>Presentación de PowerPoint</vt:lpstr>
      <vt:lpstr>Costa Rica Surfactants Market</vt:lpstr>
      <vt:lpstr>Notes</vt:lpstr>
      <vt:lpstr>Presentación de PowerPoint</vt:lpstr>
      <vt:lpstr>Presentación de PowerPoint</vt:lpstr>
      <vt:lpstr>Costa Rica Personal and Beauty Care </vt:lpstr>
      <vt:lpstr>Trends and Opportunities</vt:lpstr>
      <vt:lpstr>Costa Rica Bath and Shower Market</vt:lpstr>
      <vt:lpstr>201 Forecast Costa Rica Bath and Shower Market Size</vt:lpstr>
      <vt:lpstr>Trends And Conclusions</vt:lpstr>
      <vt:lpstr>Costa Rica Oral Care (toothpaste)</vt:lpstr>
      <vt:lpstr>Oral Care Costa Rica 2018 size $35.40 millions usd</vt:lpstr>
      <vt:lpstr>Presentación de PowerPoint</vt:lpstr>
      <vt:lpstr>Hair Care Costa Rica</vt:lpstr>
      <vt:lpstr>Market share 2018 Costa Rica</vt:lpstr>
      <vt:lpstr>Hair Care trends</vt:lpstr>
      <vt:lpstr>Men’s Shaving</vt:lpstr>
      <vt:lpstr>Men’s Shaving size 2018</vt:lpstr>
      <vt:lpstr>Costa Rica Men’s Shaving Trends</vt:lpstr>
      <vt:lpstr>Baby and child care Costa Rica</vt:lpstr>
      <vt:lpstr>Baby and Chil Hair Care</vt:lpstr>
      <vt:lpstr>Baby and child trends Costa Rica</vt:lpstr>
      <vt:lpstr>Presentación de PowerPoint</vt:lpstr>
      <vt:lpstr>Home Care Costa Rica</vt:lpstr>
      <vt:lpstr>Home Care Costa Rica 2019</vt:lpstr>
      <vt:lpstr>Trends and Opportunities</vt:lpstr>
      <vt:lpstr>Costa Rica Detergents</vt:lpstr>
      <vt:lpstr>Costa Rica 2019 Market Share</vt:lpstr>
      <vt:lpstr>Trends and Opportunities</vt:lpstr>
      <vt:lpstr>Fabric Softeners Costa Rica</vt:lpstr>
      <vt:lpstr>Market Share Fabric Softeners Costa Rica 2018</vt:lpstr>
      <vt:lpstr>Surface Care Costa Rica 2019</vt:lpstr>
      <vt:lpstr>Surface Care Market Share Costa Rica 2019</vt:lpstr>
      <vt:lpstr>Trends And Opportunities</vt:lpstr>
      <vt:lpstr>Trends and Opportunities</vt:lpstr>
      <vt:lpstr>Toilet Care Costa Rica</vt:lpstr>
      <vt:lpstr>Toilet care Costa Rica 2019 Size</vt:lpstr>
      <vt:lpstr>Trends and Opportunities</vt:lpstr>
      <vt:lpstr>Costa Rica Bleach</vt:lpstr>
      <vt:lpstr>Costa Rica 2019 size</vt:lpstr>
      <vt:lpstr>Trends and Opportunities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2016-12-02T17:34:29Z</dcterms:created>
  <dcterms:modified xsi:type="dcterms:W3CDTF">2020-02-25T22:25:55Z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