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3" r:id="rId2"/>
  </p:sldMasterIdLst>
  <p:notesMasterIdLst>
    <p:notesMasterId r:id="rId18"/>
  </p:notesMasterIdLst>
  <p:handoutMasterIdLst>
    <p:handoutMasterId r:id="rId19"/>
  </p:handoutMasterIdLst>
  <p:sldIdLst>
    <p:sldId id="630" r:id="rId3"/>
    <p:sldId id="788" r:id="rId4"/>
    <p:sldId id="789" r:id="rId5"/>
    <p:sldId id="790" r:id="rId6"/>
    <p:sldId id="801" r:id="rId7"/>
    <p:sldId id="802" r:id="rId8"/>
    <p:sldId id="803" r:id="rId9"/>
    <p:sldId id="804" r:id="rId10"/>
    <p:sldId id="791" r:id="rId11"/>
    <p:sldId id="792" r:id="rId12"/>
    <p:sldId id="793" r:id="rId13"/>
    <p:sldId id="796" r:id="rId14"/>
    <p:sldId id="798" r:id="rId15"/>
    <p:sldId id="799" r:id="rId16"/>
    <p:sldId id="800" r:id="rId17"/>
  </p:sldIdLst>
  <p:sldSz cx="9144000" cy="6858000" type="screen4x3"/>
  <p:notesSz cx="6950075" cy="9236075"/>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FFE"/>
    <a:srgbClr val="3399FF"/>
    <a:srgbClr val="0000CC"/>
    <a:srgbClr val="009900"/>
    <a:srgbClr val="FFFF00"/>
    <a:srgbClr val="008000"/>
    <a:srgbClr val="D4F4D0"/>
    <a:srgbClr val="00FF00"/>
    <a:srgbClr val="54B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93" autoAdjust="0"/>
    <p:restoredTop sz="94434" autoAdjust="0"/>
  </p:normalViewPr>
  <p:slideViewPr>
    <p:cSldViewPr snapToGrid="0">
      <p:cViewPr varScale="1">
        <p:scale>
          <a:sx n="113" d="100"/>
          <a:sy n="113" d="100"/>
        </p:scale>
        <p:origin x="1218" y="96"/>
      </p:cViewPr>
      <p:guideLst>
        <p:guide orient="horz" pos="2160"/>
        <p:guide pos="2880"/>
      </p:guideLst>
    </p:cSldViewPr>
  </p:slideViewPr>
  <p:notesTextViewPr>
    <p:cViewPr>
      <p:scale>
        <a:sx n="1" d="1"/>
        <a:sy n="1" d="1"/>
      </p:scale>
      <p:origin x="0" y="0"/>
    </p:cViewPr>
  </p:notesTextViewPr>
  <p:sorterViewPr>
    <p:cViewPr>
      <p:scale>
        <a:sx n="60" d="100"/>
        <a:sy n="60" d="100"/>
      </p:scale>
      <p:origin x="0" y="0"/>
    </p:cViewPr>
  </p:sorterViewPr>
  <p:notesViewPr>
    <p:cSldViewPr snapToGrid="0" showGuides="1">
      <p:cViewPr varScale="1">
        <p:scale>
          <a:sx n="64" d="100"/>
          <a:sy n="64" d="100"/>
        </p:scale>
        <p:origin x="308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Personal and beauty Care El salvador</a:t>
            </a:r>
          </a:p>
        </c:rich>
      </c:tx>
      <c:layout/>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Hoja1!$B$7</c:f>
              <c:strCache>
                <c:ptCount val="1"/>
                <c:pt idx="0">
                  <c:v>Beauty and Personal Care</c:v>
                </c:pt>
              </c:strCache>
            </c:strRef>
          </c:tx>
          <c:spPr>
            <a:solidFill>
              <a:schemeClr val="accent1"/>
            </a:solidFill>
            <a:ln>
              <a:noFill/>
            </a:ln>
            <a:effectLst/>
          </c:spPr>
          <c:invertIfNegative val="0"/>
          <c:cat>
            <c:strRef>
              <c:f>Hoja1!$G$6:$Q$6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Hoja1!$G$7:$Q$7</c:f>
              <c:numCache>
                <c:formatCode>##,#00</c:formatCode>
                <c:ptCount val="11"/>
                <c:pt idx="0">
                  <c:v>321.39999999999998</c:v>
                </c:pt>
                <c:pt idx="1">
                  <c:v>325.60000000000002</c:v>
                </c:pt>
                <c:pt idx="2">
                  <c:v>328.6</c:v>
                </c:pt>
                <c:pt idx="3">
                  <c:v>336</c:v>
                </c:pt>
                <c:pt idx="4">
                  <c:v>342</c:v>
                </c:pt>
                <c:pt idx="5">
                  <c:v>343.6</c:v>
                </c:pt>
                <c:pt idx="6">
                  <c:v>350.2</c:v>
                </c:pt>
                <c:pt idx="7">
                  <c:v>358.9</c:v>
                </c:pt>
                <c:pt idx="8">
                  <c:v>368</c:v>
                </c:pt>
                <c:pt idx="9">
                  <c:v>377.4</c:v>
                </c:pt>
                <c:pt idx="10">
                  <c:v>387.3</c:v>
                </c:pt>
              </c:numCache>
            </c:numRef>
          </c:val>
        </c:ser>
        <c:ser>
          <c:idx val="1"/>
          <c:order val="1"/>
          <c:tx>
            <c:strRef>
              <c:f>Hoja1!$B$8</c:f>
              <c:strCache>
                <c:ptCount val="1"/>
                <c:pt idx="0">
                  <c:v>Baby and Child-specific Products</c:v>
                </c:pt>
              </c:strCache>
            </c:strRef>
          </c:tx>
          <c:spPr>
            <a:solidFill>
              <a:schemeClr val="accent2"/>
            </a:solidFill>
            <a:ln>
              <a:noFill/>
            </a:ln>
            <a:effectLst/>
          </c:spPr>
          <c:invertIfNegative val="0"/>
          <c:val>
            <c:numRef>
              <c:f>Hoja1!$G$8:$Q$8</c:f>
              <c:numCache>
                <c:formatCode>##,#00</c:formatCode>
                <c:ptCount val="11"/>
                <c:pt idx="0">
                  <c:v>10.199999999999999</c:v>
                </c:pt>
                <c:pt idx="1">
                  <c:v>10.1</c:v>
                </c:pt>
                <c:pt idx="2">
                  <c:v>10.4</c:v>
                </c:pt>
                <c:pt idx="3">
                  <c:v>10.7</c:v>
                </c:pt>
                <c:pt idx="4">
                  <c:v>10.7</c:v>
                </c:pt>
                <c:pt idx="5">
                  <c:v>10.7</c:v>
                </c:pt>
                <c:pt idx="6">
                  <c:v>10.8</c:v>
                </c:pt>
                <c:pt idx="7">
                  <c:v>11</c:v>
                </c:pt>
                <c:pt idx="8">
                  <c:v>11.2</c:v>
                </c:pt>
                <c:pt idx="9">
                  <c:v>11.4</c:v>
                </c:pt>
                <c:pt idx="10">
                  <c:v>11.6</c:v>
                </c:pt>
              </c:numCache>
            </c:numRef>
          </c:val>
        </c:ser>
        <c:ser>
          <c:idx val="2"/>
          <c:order val="2"/>
          <c:tx>
            <c:strRef>
              <c:f>Hoja1!$B$9</c:f>
              <c:strCache>
                <c:ptCount val="1"/>
                <c:pt idx="0">
                  <c:v>Bath and Shower</c:v>
                </c:pt>
              </c:strCache>
            </c:strRef>
          </c:tx>
          <c:spPr>
            <a:solidFill>
              <a:schemeClr val="accent3"/>
            </a:solidFill>
            <a:ln>
              <a:noFill/>
            </a:ln>
            <a:effectLst/>
          </c:spPr>
          <c:invertIfNegative val="0"/>
          <c:val>
            <c:numRef>
              <c:f>Hoja1!$G$9:$Q$9</c:f>
              <c:numCache>
                <c:formatCode>##,#00</c:formatCode>
                <c:ptCount val="11"/>
                <c:pt idx="0">
                  <c:v>24.3</c:v>
                </c:pt>
                <c:pt idx="1">
                  <c:v>23.7</c:v>
                </c:pt>
                <c:pt idx="2">
                  <c:v>23.7</c:v>
                </c:pt>
                <c:pt idx="3">
                  <c:v>24.2</c:v>
                </c:pt>
                <c:pt idx="4">
                  <c:v>24.6</c:v>
                </c:pt>
                <c:pt idx="5">
                  <c:v>24.5</c:v>
                </c:pt>
                <c:pt idx="6">
                  <c:v>24.9</c:v>
                </c:pt>
                <c:pt idx="7">
                  <c:v>25.5</c:v>
                </c:pt>
                <c:pt idx="8">
                  <c:v>26</c:v>
                </c:pt>
                <c:pt idx="9">
                  <c:v>26.6</c:v>
                </c:pt>
                <c:pt idx="10">
                  <c:v>27.2</c:v>
                </c:pt>
              </c:numCache>
            </c:numRef>
          </c:val>
        </c:ser>
        <c:ser>
          <c:idx val="3"/>
          <c:order val="3"/>
          <c:tx>
            <c:strRef>
              <c:f>Hoja1!$B$14</c:f>
              <c:strCache>
                <c:ptCount val="1"/>
                <c:pt idx="0">
                  <c:v>Hair Care</c:v>
                </c:pt>
              </c:strCache>
            </c:strRef>
          </c:tx>
          <c:spPr>
            <a:solidFill>
              <a:schemeClr val="accent4"/>
            </a:solidFill>
            <a:ln>
              <a:noFill/>
            </a:ln>
            <a:effectLst/>
          </c:spPr>
          <c:invertIfNegative val="0"/>
          <c:val>
            <c:numRef>
              <c:f>Hoja1!$G$14:$Q$14</c:f>
              <c:numCache>
                <c:formatCode>##,#00</c:formatCode>
                <c:ptCount val="11"/>
                <c:pt idx="0">
                  <c:v>63.8</c:v>
                </c:pt>
                <c:pt idx="1">
                  <c:v>65.7</c:v>
                </c:pt>
                <c:pt idx="2">
                  <c:v>67.099999999999994</c:v>
                </c:pt>
                <c:pt idx="3">
                  <c:v>68.7</c:v>
                </c:pt>
                <c:pt idx="4">
                  <c:v>70.099999999999994</c:v>
                </c:pt>
                <c:pt idx="5">
                  <c:v>70.3</c:v>
                </c:pt>
                <c:pt idx="6">
                  <c:v>71.7</c:v>
                </c:pt>
                <c:pt idx="7">
                  <c:v>73.400000000000006</c:v>
                </c:pt>
                <c:pt idx="8">
                  <c:v>75.2</c:v>
                </c:pt>
                <c:pt idx="9">
                  <c:v>76.900000000000006</c:v>
                </c:pt>
                <c:pt idx="10">
                  <c:v>78.7</c:v>
                </c:pt>
              </c:numCache>
            </c:numRef>
          </c:val>
        </c:ser>
        <c:ser>
          <c:idx val="4"/>
          <c:order val="4"/>
          <c:tx>
            <c:strRef>
              <c:f>Hoja1!$B$15</c:f>
              <c:strCache>
                <c:ptCount val="1"/>
                <c:pt idx="0">
                  <c:v>Men's Grooming</c:v>
                </c:pt>
              </c:strCache>
            </c:strRef>
          </c:tx>
          <c:spPr>
            <a:solidFill>
              <a:schemeClr val="accent5"/>
            </a:solidFill>
            <a:ln>
              <a:noFill/>
            </a:ln>
            <a:effectLst/>
          </c:spPr>
          <c:invertIfNegative val="0"/>
          <c:val>
            <c:numRef>
              <c:f>Hoja1!$G$15:$Q$15</c:f>
              <c:numCache>
                <c:formatCode>##,#00</c:formatCode>
                <c:ptCount val="11"/>
                <c:pt idx="0">
                  <c:v>42</c:v>
                </c:pt>
                <c:pt idx="1">
                  <c:v>42.7</c:v>
                </c:pt>
                <c:pt idx="2">
                  <c:v>42.9</c:v>
                </c:pt>
                <c:pt idx="3">
                  <c:v>44.1</c:v>
                </c:pt>
                <c:pt idx="4">
                  <c:v>45</c:v>
                </c:pt>
                <c:pt idx="5">
                  <c:v>45.8</c:v>
                </c:pt>
                <c:pt idx="6">
                  <c:v>46.9</c:v>
                </c:pt>
                <c:pt idx="7">
                  <c:v>48.3</c:v>
                </c:pt>
                <c:pt idx="8">
                  <c:v>49.8</c:v>
                </c:pt>
                <c:pt idx="9">
                  <c:v>51.4</c:v>
                </c:pt>
                <c:pt idx="10">
                  <c:v>53.1</c:v>
                </c:pt>
              </c:numCache>
            </c:numRef>
          </c:val>
        </c:ser>
        <c:ser>
          <c:idx val="5"/>
          <c:order val="5"/>
          <c:tx>
            <c:strRef>
              <c:f>Hoja1!$B$16</c:f>
              <c:strCache>
                <c:ptCount val="1"/>
                <c:pt idx="0">
                  <c:v>Oral Care</c:v>
                </c:pt>
              </c:strCache>
            </c:strRef>
          </c:tx>
          <c:spPr>
            <a:solidFill>
              <a:schemeClr val="accent6"/>
            </a:solidFill>
            <a:ln>
              <a:noFill/>
            </a:ln>
            <a:effectLst/>
          </c:spPr>
          <c:invertIfNegative val="0"/>
          <c:val>
            <c:numRef>
              <c:f>Hoja1!$G$16:$Q$16</c:f>
              <c:numCache>
                <c:formatCode>##,#00</c:formatCode>
                <c:ptCount val="11"/>
                <c:pt idx="0">
                  <c:v>39.5</c:v>
                </c:pt>
                <c:pt idx="1">
                  <c:v>39.5</c:v>
                </c:pt>
                <c:pt idx="2">
                  <c:v>39.9</c:v>
                </c:pt>
                <c:pt idx="3">
                  <c:v>40.700000000000003</c:v>
                </c:pt>
                <c:pt idx="4">
                  <c:v>41.2</c:v>
                </c:pt>
                <c:pt idx="5">
                  <c:v>41.1</c:v>
                </c:pt>
                <c:pt idx="6">
                  <c:v>41.8</c:v>
                </c:pt>
                <c:pt idx="7">
                  <c:v>42.8</c:v>
                </c:pt>
                <c:pt idx="8">
                  <c:v>43.8</c:v>
                </c:pt>
                <c:pt idx="9">
                  <c:v>44.9</c:v>
                </c:pt>
                <c:pt idx="10">
                  <c:v>46</c:v>
                </c:pt>
              </c:numCache>
            </c:numRef>
          </c:val>
        </c:ser>
        <c:ser>
          <c:idx val="6"/>
          <c:order val="6"/>
          <c:tx>
            <c:strRef>
              <c:f>Hoja1!$B$18</c:f>
              <c:strCache>
                <c:ptCount val="1"/>
                <c:pt idx="0">
                  <c:v>Skin Care</c:v>
                </c:pt>
              </c:strCache>
            </c:strRef>
          </c:tx>
          <c:spPr>
            <a:solidFill>
              <a:schemeClr val="accent1">
                <a:lumMod val="60000"/>
              </a:schemeClr>
            </a:solidFill>
            <a:ln>
              <a:noFill/>
            </a:ln>
            <a:effectLst/>
          </c:spPr>
          <c:invertIfNegative val="0"/>
          <c:val>
            <c:numRef>
              <c:f>Hoja1!$G$18:$Q$18</c:f>
              <c:numCache>
                <c:formatCode>##,#00</c:formatCode>
                <c:ptCount val="11"/>
                <c:pt idx="0">
                  <c:v>41.2</c:v>
                </c:pt>
                <c:pt idx="1">
                  <c:v>42.9</c:v>
                </c:pt>
                <c:pt idx="2">
                  <c:v>43.3</c:v>
                </c:pt>
                <c:pt idx="3">
                  <c:v>44.3</c:v>
                </c:pt>
                <c:pt idx="4">
                  <c:v>45.2</c:v>
                </c:pt>
                <c:pt idx="5">
                  <c:v>45.2</c:v>
                </c:pt>
                <c:pt idx="6">
                  <c:v>46</c:v>
                </c:pt>
                <c:pt idx="7">
                  <c:v>47.1</c:v>
                </c:pt>
                <c:pt idx="8">
                  <c:v>48.3</c:v>
                </c:pt>
                <c:pt idx="9">
                  <c:v>49.6</c:v>
                </c:pt>
                <c:pt idx="10">
                  <c:v>50.9</c:v>
                </c:pt>
              </c:numCache>
            </c:numRef>
          </c:val>
        </c:ser>
        <c:ser>
          <c:idx val="7"/>
          <c:order val="7"/>
          <c:tx>
            <c:strRef>
              <c:f>Hoja1!$B$19</c:f>
              <c:strCache>
                <c:ptCount val="1"/>
                <c:pt idx="0">
                  <c:v>Sun Care</c:v>
                </c:pt>
              </c:strCache>
            </c:strRef>
          </c:tx>
          <c:spPr>
            <a:solidFill>
              <a:schemeClr val="accent2">
                <a:lumMod val="60000"/>
              </a:schemeClr>
            </a:solidFill>
            <a:ln>
              <a:noFill/>
            </a:ln>
            <a:effectLst/>
          </c:spPr>
          <c:invertIfNegative val="0"/>
          <c:val>
            <c:numRef>
              <c:f>Hoja1!$G$19:$Q$19</c:f>
              <c:numCache>
                <c:formatCode>##,#00</c:formatCode>
                <c:ptCount val="11"/>
                <c:pt idx="0">
                  <c:v>3.4</c:v>
                </c:pt>
                <c:pt idx="1">
                  <c:v>3.5</c:v>
                </c:pt>
                <c:pt idx="2">
                  <c:v>3.5</c:v>
                </c:pt>
                <c:pt idx="3">
                  <c:v>3.5</c:v>
                </c:pt>
                <c:pt idx="4">
                  <c:v>3.6</c:v>
                </c:pt>
                <c:pt idx="5">
                  <c:v>3.5</c:v>
                </c:pt>
                <c:pt idx="6">
                  <c:v>3.6</c:v>
                </c:pt>
                <c:pt idx="7">
                  <c:v>3.7</c:v>
                </c:pt>
                <c:pt idx="8">
                  <c:v>3.7</c:v>
                </c:pt>
                <c:pt idx="9">
                  <c:v>3.8</c:v>
                </c:pt>
                <c:pt idx="10">
                  <c:v>3.9</c:v>
                </c:pt>
              </c:numCache>
            </c:numRef>
          </c:val>
        </c:ser>
        <c:dLbls>
          <c:showLegendKey val="0"/>
          <c:showVal val="0"/>
          <c:showCatName val="0"/>
          <c:showSerName val="0"/>
          <c:showPercent val="0"/>
          <c:showBubbleSize val="0"/>
        </c:dLbls>
        <c:gapWidth val="219"/>
        <c:overlap val="-27"/>
        <c:axId val="349973176"/>
        <c:axId val="349975920"/>
      </c:barChart>
      <c:catAx>
        <c:axId val="3499731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9975920"/>
        <c:crosses val="autoZero"/>
        <c:auto val="1"/>
        <c:lblAlgn val="ctr"/>
        <c:lblOffset val="100"/>
        <c:noMultiLvlLbl val="0"/>
      </c:catAx>
      <c:valAx>
        <c:axId val="349975920"/>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99731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El salvador 2018 size $350.20 million usd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Hoja2!$C$7:$C$20</c:f>
              <c:strCache>
                <c:ptCount val="14"/>
                <c:pt idx="0">
                  <c:v>Colgate-Palmolive Centroamerica SA</c:v>
                </c:pt>
                <c:pt idx="1">
                  <c:v>Belcorp El Salvador SA de CV</c:v>
                </c:pt>
                <c:pt idx="2">
                  <c:v>Productos Avon SA</c:v>
                </c:pt>
                <c:pt idx="3">
                  <c:v>Unilever de Centroamérica SA</c:v>
                </c:pt>
                <c:pt idx="4">
                  <c:v>C Imberton SA</c:v>
                </c:pt>
                <c:pt idx="5">
                  <c:v>Distribuidora Zablah SA de CV</c:v>
                </c:pt>
                <c:pt idx="6">
                  <c:v>Coprodisa SA de CV</c:v>
                </c:pt>
                <c:pt idx="7">
                  <c:v>Comersal SA de CV</c:v>
                </c:pt>
                <c:pt idx="8">
                  <c:v>L'Oréal Guatemala SA</c:v>
                </c:pt>
                <c:pt idx="9">
                  <c:v>GlaxoSmithKline El Salvador SA de CV</c:v>
                </c:pt>
                <c:pt idx="10">
                  <c:v>Grupo Alsicorp</c:v>
                </c:pt>
                <c:pt idx="11">
                  <c:v>Drogueria Santa Lucia SA de CV</c:v>
                </c:pt>
                <c:pt idx="12">
                  <c:v>Kimberly-Clark de Centro America SA</c:v>
                </c:pt>
                <c:pt idx="13">
                  <c:v>Others</c:v>
                </c:pt>
              </c:strCache>
            </c:strRef>
          </c:cat>
          <c:val>
            <c:numRef>
              <c:f>Hoja2!$K$7:$K$20</c:f>
              <c:numCache>
                <c:formatCode>_("$"* #,##0.00_);_("$"* \(#,##0.00\);_("$"* "-"??_);_(@_)</c:formatCode>
                <c:ptCount val="14"/>
                <c:pt idx="0">
                  <c:v>64.08659999999999</c:v>
                </c:pt>
                <c:pt idx="1">
                  <c:v>63.035999999999994</c:v>
                </c:pt>
                <c:pt idx="2">
                  <c:v>60.584600000000002</c:v>
                </c:pt>
                <c:pt idx="3">
                  <c:v>42.023999999999994</c:v>
                </c:pt>
                <c:pt idx="4">
                  <c:v>33.969399999999993</c:v>
                </c:pt>
                <c:pt idx="5">
                  <c:v>7.7044000000000006</c:v>
                </c:pt>
                <c:pt idx="6">
                  <c:v>7.3542000000000005</c:v>
                </c:pt>
                <c:pt idx="7">
                  <c:v>4.2023999999999999</c:v>
                </c:pt>
                <c:pt idx="8">
                  <c:v>2.8016000000000001</c:v>
                </c:pt>
                <c:pt idx="9">
                  <c:v>2.1012</c:v>
                </c:pt>
                <c:pt idx="10">
                  <c:v>2.1012</c:v>
                </c:pt>
                <c:pt idx="11">
                  <c:v>2.1012</c:v>
                </c:pt>
                <c:pt idx="12">
                  <c:v>2.1012</c:v>
                </c:pt>
                <c:pt idx="13">
                  <c:v>56.732399999999998</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Home</a:t>
            </a:r>
            <a:r>
              <a:rPr lang="en-US" baseline="0"/>
              <a:t> Care el Salvador</a:t>
            </a:r>
            <a:endParaRPr lang="en-US"/>
          </a:p>
        </c:rich>
      </c:tx>
      <c:layout/>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Hoja1!$B$8</c:f>
              <c:strCache>
                <c:ptCount val="1"/>
                <c:pt idx="0">
                  <c:v>Home Care</c:v>
                </c:pt>
              </c:strCache>
            </c:strRef>
          </c:tx>
          <c:spPr>
            <a:solidFill>
              <a:schemeClr val="accent1"/>
            </a:solidFill>
            <a:ln>
              <a:noFill/>
            </a:ln>
            <a:effectLst/>
          </c:spPr>
          <c:invertIfNegative val="0"/>
          <c:cat>
            <c:strRef>
              <c:f>Hoja1!$F$6:$P$6</c:f>
              <c:strCache>
                <c:ptCount val="11"/>
                <c:pt idx="0">
                  <c:v>2014</c:v>
                </c:pt>
                <c:pt idx="1">
                  <c:v>2015</c:v>
                </c:pt>
                <c:pt idx="2">
                  <c:v>2016</c:v>
                </c:pt>
                <c:pt idx="3">
                  <c:v>2017</c:v>
                </c:pt>
                <c:pt idx="4">
                  <c:v>2018</c:v>
                </c:pt>
                <c:pt idx="5">
                  <c:v>2019</c:v>
                </c:pt>
                <c:pt idx="6">
                  <c:v>2020</c:v>
                </c:pt>
                <c:pt idx="7">
                  <c:v>2021</c:v>
                </c:pt>
                <c:pt idx="8">
                  <c:v>2022</c:v>
                </c:pt>
                <c:pt idx="9">
                  <c:v>2023</c:v>
                </c:pt>
                <c:pt idx="10">
                  <c:v>2024</c:v>
                </c:pt>
              </c:strCache>
            </c:strRef>
          </c:cat>
          <c:val>
            <c:numRef>
              <c:f>Hoja1!$F$8:$P$8</c:f>
              <c:numCache>
                <c:formatCode>_("$"* #,##0.00_);_("$"* \(#,##0.00\);_("$"* "-"??_);_(@_)</c:formatCode>
                <c:ptCount val="11"/>
                <c:pt idx="0">
                  <c:v>102.1</c:v>
                </c:pt>
                <c:pt idx="1">
                  <c:v>105</c:v>
                </c:pt>
                <c:pt idx="2">
                  <c:v>108.6</c:v>
                </c:pt>
                <c:pt idx="3">
                  <c:v>111.7</c:v>
                </c:pt>
                <c:pt idx="4">
                  <c:v>114.7</c:v>
                </c:pt>
                <c:pt idx="5">
                  <c:v>117.3</c:v>
                </c:pt>
                <c:pt idx="6">
                  <c:v>120.8</c:v>
                </c:pt>
                <c:pt idx="7">
                  <c:v>124.1</c:v>
                </c:pt>
                <c:pt idx="8">
                  <c:v>127.5</c:v>
                </c:pt>
                <c:pt idx="9">
                  <c:v>130.9</c:v>
                </c:pt>
                <c:pt idx="10">
                  <c:v>134.30000000000001</c:v>
                </c:pt>
              </c:numCache>
            </c:numRef>
          </c:val>
        </c:ser>
        <c:ser>
          <c:idx val="1"/>
          <c:order val="1"/>
          <c:tx>
            <c:strRef>
              <c:f>Hoja1!$B$12</c:f>
              <c:strCache>
                <c:ptCount val="1"/>
                <c:pt idx="0">
                  <c:v>Bleach</c:v>
                </c:pt>
              </c:strCache>
            </c:strRef>
          </c:tx>
          <c:spPr>
            <a:solidFill>
              <a:schemeClr val="accent2"/>
            </a:solidFill>
            <a:ln>
              <a:noFill/>
            </a:ln>
            <a:effectLst/>
          </c:spPr>
          <c:invertIfNegative val="0"/>
          <c:cat>
            <c:strRef>
              <c:f>Hoja1!$F$6:$P$6</c:f>
              <c:strCache>
                <c:ptCount val="11"/>
                <c:pt idx="0">
                  <c:v>2014</c:v>
                </c:pt>
                <c:pt idx="1">
                  <c:v>2015</c:v>
                </c:pt>
                <c:pt idx="2">
                  <c:v>2016</c:v>
                </c:pt>
                <c:pt idx="3">
                  <c:v>2017</c:v>
                </c:pt>
                <c:pt idx="4">
                  <c:v>2018</c:v>
                </c:pt>
                <c:pt idx="5">
                  <c:v>2019</c:v>
                </c:pt>
                <c:pt idx="6">
                  <c:v>2020</c:v>
                </c:pt>
                <c:pt idx="7">
                  <c:v>2021</c:v>
                </c:pt>
                <c:pt idx="8">
                  <c:v>2022</c:v>
                </c:pt>
                <c:pt idx="9">
                  <c:v>2023</c:v>
                </c:pt>
                <c:pt idx="10">
                  <c:v>2024</c:v>
                </c:pt>
              </c:strCache>
            </c:strRef>
          </c:cat>
          <c:val>
            <c:numRef>
              <c:f>Hoja1!$F$12:$P$12</c:f>
              <c:numCache>
                <c:formatCode>_("$"* #,##0.00_);_("$"* \(#,##0.00\);_("$"* "-"??_);_(@_)</c:formatCode>
                <c:ptCount val="11"/>
                <c:pt idx="0">
                  <c:v>7.2</c:v>
                </c:pt>
                <c:pt idx="1">
                  <c:v>7.3</c:v>
                </c:pt>
                <c:pt idx="2">
                  <c:v>7.5</c:v>
                </c:pt>
                <c:pt idx="3">
                  <c:v>7.7</c:v>
                </c:pt>
                <c:pt idx="4">
                  <c:v>7.9</c:v>
                </c:pt>
                <c:pt idx="5">
                  <c:v>8.1</c:v>
                </c:pt>
                <c:pt idx="6">
                  <c:v>8.3000000000000007</c:v>
                </c:pt>
                <c:pt idx="7">
                  <c:v>8.5</c:v>
                </c:pt>
                <c:pt idx="8">
                  <c:v>8.6999999999999993</c:v>
                </c:pt>
                <c:pt idx="9">
                  <c:v>8.9</c:v>
                </c:pt>
                <c:pt idx="10">
                  <c:v>9.1</c:v>
                </c:pt>
              </c:numCache>
            </c:numRef>
          </c:val>
        </c:ser>
        <c:ser>
          <c:idx val="2"/>
          <c:order val="2"/>
          <c:tx>
            <c:strRef>
              <c:f>Hoja1!$B$14</c:f>
              <c:strCache>
                <c:ptCount val="1"/>
                <c:pt idx="0">
                  <c:v>Dishwashing</c:v>
                </c:pt>
              </c:strCache>
            </c:strRef>
          </c:tx>
          <c:spPr>
            <a:solidFill>
              <a:schemeClr val="accent3"/>
            </a:solidFill>
            <a:ln>
              <a:noFill/>
            </a:ln>
            <a:effectLst/>
          </c:spPr>
          <c:invertIfNegative val="0"/>
          <c:cat>
            <c:strRef>
              <c:f>Hoja1!$F$6:$P$6</c:f>
              <c:strCache>
                <c:ptCount val="11"/>
                <c:pt idx="0">
                  <c:v>2014</c:v>
                </c:pt>
                <c:pt idx="1">
                  <c:v>2015</c:v>
                </c:pt>
                <c:pt idx="2">
                  <c:v>2016</c:v>
                </c:pt>
                <c:pt idx="3">
                  <c:v>2017</c:v>
                </c:pt>
                <c:pt idx="4">
                  <c:v>2018</c:v>
                </c:pt>
                <c:pt idx="5">
                  <c:v>2019</c:v>
                </c:pt>
                <c:pt idx="6">
                  <c:v>2020</c:v>
                </c:pt>
                <c:pt idx="7">
                  <c:v>2021</c:v>
                </c:pt>
                <c:pt idx="8">
                  <c:v>2022</c:v>
                </c:pt>
                <c:pt idx="9">
                  <c:v>2023</c:v>
                </c:pt>
                <c:pt idx="10">
                  <c:v>2024</c:v>
                </c:pt>
              </c:strCache>
            </c:strRef>
          </c:cat>
          <c:val>
            <c:numRef>
              <c:f>Hoja1!$F$14:$P$14</c:f>
              <c:numCache>
                <c:formatCode>_("$"* #,##0.00_);_("$"* \(#,##0.00\);_("$"* "-"??_);_(@_)</c:formatCode>
                <c:ptCount val="11"/>
                <c:pt idx="0">
                  <c:v>8</c:v>
                </c:pt>
                <c:pt idx="1">
                  <c:v>8.1</c:v>
                </c:pt>
                <c:pt idx="2">
                  <c:v>8.3000000000000007</c:v>
                </c:pt>
                <c:pt idx="3">
                  <c:v>8.5</c:v>
                </c:pt>
                <c:pt idx="4">
                  <c:v>8.6</c:v>
                </c:pt>
                <c:pt idx="5">
                  <c:v>8.8000000000000007</c:v>
                </c:pt>
                <c:pt idx="6">
                  <c:v>9</c:v>
                </c:pt>
                <c:pt idx="7">
                  <c:v>9.1999999999999993</c:v>
                </c:pt>
                <c:pt idx="8">
                  <c:v>9.3000000000000007</c:v>
                </c:pt>
                <c:pt idx="9">
                  <c:v>9.5</c:v>
                </c:pt>
                <c:pt idx="10">
                  <c:v>9.6999999999999993</c:v>
                </c:pt>
              </c:numCache>
            </c:numRef>
          </c:val>
        </c:ser>
        <c:ser>
          <c:idx val="3"/>
          <c:order val="3"/>
          <c:tx>
            <c:strRef>
              <c:f>Hoja1!$B$18</c:f>
              <c:strCache>
                <c:ptCount val="1"/>
                <c:pt idx="0">
                  <c:v>Laundry Care</c:v>
                </c:pt>
              </c:strCache>
            </c:strRef>
          </c:tx>
          <c:spPr>
            <a:solidFill>
              <a:schemeClr val="accent4"/>
            </a:solidFill>
            <a:ln>
              <a:noFill/>
            </a:ln>
            <a:effectLst/>
          </c:spPr>
          <c:invertIfNegative val="0"/>
          <c:cat>
            <c:strRef>
              <c:f>Hoja1!$F$6:$P$6</c:f>
              <c:strCache>
                <c:ptCount val="11"/>
                <c:pt idx="0">
                  <c:v>2014</c:v>
                </c:pt>
                <c:pt idx="1">
                  <c:v>2015</c:v>
                </c:pt>
                <c:pt idx="2">
                  <c:v>2016</c:v>
                </c:pt>
                <c:pt idx="3">
                  <c:v>2017</c:v>
                </c:pt>
                <c:pt idx="4">
                  <c:v>2018</c:v>
                </c:pt>
                <c:pt idx="5">
                  <c:v>2019</c:v>
                </c:pt>
                <c:pt idx="6">
                  <c:v>2020</c:v>
                </c:pt>
                <c:pt idx="7">
                  <c:v>2021</c:v>
                </c:pt>
                <c:pt idx="8">
                  <c:v>2022</c:v>
                </c:pt>
                <c:pt idx="9">
                  <c:v>2023</c:v>
                </c:pt>
                <c:pt idx="10">
                  <c:v>2024</c:v>
                </c:pt>
              </c:strCache>
            </c:strRef>
          </c:cat>
          <c:val>
            <c:numRef>
              <c:f>Hoja1!$F$18:$P$18</c:f>
              <c:numCache>
                <c:formatCode>_("$"* #,##0.00_);_("$"* \(#,##0.00\);_("$"* "-"??_);_(@_)</c:formatCode>
                <c:ptCount val="11"/>
                <c:pt idx="0">
                  <c:v>68.8</c:v>
                </c:pt>
                <c:pt idx="1">
                  <c:v>71</c:v>
                </c:pt>
                <c:pt idx="2">
                  <c:v>73.900000000000006</c:v>
                </c:pt>
                <c:pt idx="3">
                  <c:v>76.3</c:v>
                </c:pt>
                <c:pt idx="4">
                  <c:v>78.599999999999994</c:v>
                </c:pt>
                <c:pt idx="5">
                  <c:v>80.7</c:v>
                </c:pt>
                <c:pt idx="6">
                  <c:v>83.3</c:v>
                </c:pt>
                <c:pt idx="7">
                  <c:v>85.8</c:v>
                </c:pt>
                <c:pt idx="8">
                  <c:v>88.4</c:v>
                </c:pt>
                <c:pt idx="9">
                  <c:v>90.9</c:v>
                </c:pt>
                <c:pt idx="10">
                  <c:v>93.5</c:v>
                </c:pt>
              </c:numCache>
            </c:numRef>
          </c:val>
        </c:ser>
        <c:ser>
          <c:idx val="4"/>
          <c:order val="4"/>
          <c:tx>
            <c:strRef>
              <c:f>Hoja1!$B$22</c:f>
              <c:strCache>
                <c:ptCount val="1"/>
                <c:pt idx="0">
                  <c:v>Surface Care</c:v>
                </c:pt>
              </c:strCache>
            </c:strRef>
          </c:tx>
          <c:spPr>
            <a:solidFill>
              <a:schemeClr val="accent5"/>
            </a:solidFill>
            <a:ln>
              <a:noFill/>
            </a:ln>
            <a:effectLst/>
          </c:spPr>
          <c:invertIfNegative val="0"/>
          <c:cat>
            <c:strRef>
              <c:f>Hoja1!$F$6:$P$6</c:f>
              <c:strCache>
                <c:ptCount val="11"/>
                <c:pt idx="0">
                  <c:v>2014</c:v>
                </c:pt>
                <c:pt idx="1">
                  <c:v>2015</c:v>
                </c:pt>
                <c:pt idx="2">
                  <c:v>2016</c:v>
                </c:pt>
                <c:pt idx="3">
                  <c:v>2017</c:v>
                </c:pt>
                <c:pt idx="4">
                  <c:v>2018</c:v>
                </c:pt>
                <c:pt idx="5">
                  <c:v>2019</c:v>
                </c:pt>
                <c:pt idx="6">
                  <c:v>2020</c:v>
                </c:pt>
                <c:pt idx="7">
                  <c:v>2021</c:v>
                </c:pt>
                <c:pt idx="8">
                  <c:v>2022</c:v>
                </c:pt>
                <c:pt idx="9">
                  <c:v>2023</c:v>
                </c:pt>
                <c:pt idx="10">
                  <c:v>2024</c:v>
                </c:pt>
              </c:strCache>
            </c:strRef>
          </c:cat>
          <c:val>
            <c:numRef>
              <c:f>Hoja1!$F$22:$P$22</c:f>
              <c:numCache>
                <c:formatCode>_("$"* #,##0.00_);_("$"* \(#,##0.00\);_("$"* "-"??_);_(@_)</c:formatCode>
                <c:ptCount val="11"/>
                <c:pt idx="0">
                  <c:v>6.9</c:v>
                </c:pt>
                <c:pt idx="1">
                  <c:v>7.2</c:v>
                </c:pt>
                <c:pt idx="2">
                  <c:v>7.3</c:v>
                </c:pt>
                <c:pt idx="3">
                  <c:v>7.5</c:v>
                </c:pt>
                <c:pt idx="4">
                  <c:v>7.7</c:v>
                </c:pt>
                <c:pt idx="5">
                  <c:v>7.8</c:v>
                </c:pt>
                <c:pt idx="6">
                  <c:v>8</c:v>
                </c:pt>
                <c:pt idx="7">
                  <c:v>8.1999999999999993</c:v>
                </c:pt>
                <c:pt idx="8">
                  <c:v>8.4</c:v>
                </c:pt>
                <c:pt idx="9">
                  <c:v>8.6</c:v>
                </c:pt>
                <c:pt idx="10">
                  <c:v>8.8000000000000007</c:v>
                </c:pt>
              </c:numCache>
            </c:numRef>
          </c:val>
        </c:ser>
        <c:ser>
          <c:idx val="5"/>
          <c:order val="5"/>
          <c:tx>
            <c:strRef>
              <c:f>Hoja1!$B$24</c:f>
              <c:strCache>
                <c:ptCount val="1"/>
                <c:pt idx="0">
                  <c:v>Toilet Care</c:v>
                </c:pt>
              </c:strCache>
            </c:strRef>
          </c:tx>
          <c:spPr>
            <a:solidFill>
              <a:schemeClr val="accent6"/>
            </a:solidFill>
            <a:ln>
              <a:noFill/>
            </a:ln>
            <a:effectLst/>
          </c:spPr>
          <c:invertIfNegative val="0"/>
          <c:cat>
            <c:strRef>
              <c:f>Hoja1!$F$6:$P$6</c:f>
              <c:strCache>
                <c:ptCount val="11"/>
                <c:pt idx="0">
                  <c:v>2014</c:v>
                </c:pt>
                <c:pt idx="1">
                  <c:v>2015</c:v>
                </c:pt>
                <c:pt idx="2">
                  <c:v>2016</c:v>
                </c:pt>
                <c:pt idx="3">
                  <c:v>2017</c:v>
                </c:pt>
                <c:pt idx="4">
                  <c:v>2018</c:v>
                </c:pt>
                <c:pt idx="5">
                  <c:v>2019</c:v>
                </c:pt>
                <c:pt idx="6">
                  <c:v>2020</c:v>
                </c:pt>
                <c:pt idx="7">
                  <c:v>2021</c:v>
                </c:pt>
                <c:pt idx="8">
                  <c:v>2022</c:v>
                </c:pt>
                <c:pt idx="9">
                  <c:v>2023</c:v>
                </c:pt>
                <c:pt idx="10">
                  <c:v>2024</c:v>
                </c:pt>
              </c:strCache>
            </c:strRef>
          </c:cat>
          <c:val>
            <c:numRef>
              <c:f>Hoja1!$F$24:$P$24</c:f>
              <c:numCache>
                <c:formatCode>_("$"* #,##0.00_);_("$"* \(#,##0.00\);_("$"* "-"??_);_(@_)</c:formatCode>
                <c:ptCount val="11"/>
                <c:pt idx="0">
                  <c:v>1.3</c:v>
                </c:pt>
                <c:pt idx="1">
                  <c:v>1.3</c:v>
                </c:pt>
                <c:pt idx="2">
                  <c:v>1.3</c:v>
                </c:pt>
                <c:pt idx="3">
                  <c:v>1.3</c:v>
                </c:pt>
                <c:pt idx="4">
                  <c:v>1.3</c:v>
                </c:pt>
                <c:pt idx="5">
                  <c:v>1.4</c:v>
                </c:pt>
                <c:pt idx="6">
                  <c:v>1.4</c:v>
                </c:pt>
                <c:pt idx="7">
                  <c:v>1.4</c:v>
                </c:pt>
                <c:pt idx="8">
                  <c:v>1.4</c:v>
                </c:pt>
                <c:pt idx="9">
                  <c:v>1.5</c:v>
                </c:pt>
                <c:pt idx="10">
                  <c:v>1.5</c:v>
                </c:pt>
              </c:numCache>
            </c:numRef>
          </c:val>
        </c:ser>
        <c:dLbls>
          <c:showLegendKey val="0"/>
          <c:showVal val="0"/>
          <c:showCatName val="0"/>
          <c:showSerName val="0"/>
          <c:showPercent val="0"/>
          <c:showBubbleSize val="0"/>
        </c:dLbls>
        <c:gapWidth val="219"/>
        <c:overlap val="-27"/>
        <c:axId val="422111240"/>
        <c:axId val="422110064"/>
      </c:barChart>
      <c:catAx>
        <c:axId val="4221112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2110064"/>
        <c:crosses val="autoZero"/>
        <c:auto val="1"/>
        <c:lblAlgn val="ctr"/>
        <c:lblOffset val="100"/>
        <c:noMultiLvlLbl val="0"/>
      </c:catAx>
      <c:valAx>
        <c:axId val="422110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Million USD</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21112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Home Care El </a:t>
            </a:r>
            <a:r>
              <a:rPr lang="en-US" dirty="0" smtClean="0"/>
              <a:t>Salvador (million </a:t>
            </a:r>
            <a:r>
              <a:rPr lang="en-US" dirty="0" err="1" smtClean="0"/>
              <a:t>usd</a:t>
            </a:r>
            <a:r>
              <a:rPr lang="en-US" dirty="0" smtClean="0"/>
              <a:t>)</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Hoja2!$C$7:$C$16</c:f>
              <c:strCache>
                <c:ptCount val="10"/>
                <c:pt idx="0">
                  <c:v>Unilever de Centroamérica SA</c:v>
                </c:pt>
                <c:pt idx="1">
                  <c:v>C Imberton SA</c:v>
                </c:pt>
                <c:pt idx="2">
                  <c:v>Colgate-Palmolive Centroamerica SA</c:v>
                </c:pt>
                <c:pt idx="3">
                  <c:v>SC Johnson de Centroamerica SA</c:v>
                </c:pt>
                <c:pt idx="4">
                  <c:v>Distribuidora Zablah SA de CV</c:v>
                </c:pt>
                <c:pt idx="5">
                  <c:v>Henkel de El Salvador SA de CV</c:v>
                </c:pt>
                <c:pt idx="6">
                  <c:v>Calleja SA de CV</c:v>
                </c:pt>
                <c:pt idx="7">
                  <c:v>Distribuidora Nacional SA de CV</c:v>
                </c:pt>
                <c:pt idx="8">
                  <c:v>Fuente Clara SA de CV</c:v>
                </c:pt>
                <c:pt idx="9">
                  <c:v>Others</c:v>
                </c:pt>
              </c:strCache>
            </c:strRef>
          </c:cat>
          <c:val>
            <c:numRef>
              <c:f>Hoja2!$K$7:$K$16</c:f>
              <c:numCache>
                <c:formatCode>_("$"* #,##0.00_);_("$"* \(#,##0.00\);_("$"* "-"??_);_(@_)</c:formatCode>
                <c:ptCount val="10"/>
                <c:pt idx="0">
                  <c:v>25.571400000000001</c:v>
                </c:pt>
                <c:pt idx="1">
                  <c:v>10.556999999999999</c:v>
                </c:pt>
                <c:pt idx="2">
                  <c:v>10.3224</c:v>
                </c:pt>
                <c:pt idx="3">
                  <c:v>4.8092999999999995</c:v>
                </c:pt>
                <c:pt idx="4">
                  <c:v>2.5806</c:v>
                </c:pt>
                <c:pt idx="5">
                  <c:v>2.2286999999999999</c:v>
                </c:pt>
                <c:pt idx="6">
                  <c:v>2.1114000000000002</c:v>
                </c:pt>
                <c:pt idx="7">
                  <c:v>0.93840000000000001</c:v>
                </c:pt>
                <c:pt idx="8">
                  <c:v>0.82109999999999994</c:v>
                </c:pt>
                <c:pt idx="9">
                  <c:v>57.476999999999997</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7"/>
          </a:xfrm>
          <a:prstGeom prst="rect">
            <a:avLst/>
          </a:prstGeom>
        </p:spPr>
        <p:txBody>
          <a:bodyPr vert="horz" lIns="92487" tIns="46244" rIns="92487" bIns="46244" rtlCol="0"/>
          <a:lstStyle>
            <a:lvl1pPr algn="l">
              <a:defRPr sz="1200"/>
            </a:lvl1pPr>
          </a:lstStyle>
          <a:p>
            <a:endParaRPr lang="en-US" dirty="0"/>
          </a:p>
        </p:txBody>
      </p:sp>
      <p:sp>
        <p:nvSpPr>
          <p:cNvPr id="3" name="Date Placeholder 2"/>
          <p:cNvSpPr>
            <a:spLocks noGrp="1"/>
          </p:cNvSpPr>
          <p:nvPr>
            <p:ph type="dt" sz="quarter" idx="1"/>
          </p:nvPr>
        </p:nvSpPr>
        <p:spPr>
          <a:xfrm>
            <a:off x="3936768" y="0"/>
            <a:ext cx="3011699" cy="463407"/>
          </a:xfrm>
          <a:prstGeom prst="rect">
            <a:avLst/>
          </a:prstGeom>
        </p:spPr>
        <p:txBody>
          <a:bodyPr vert="horz" lIns="92487" tIns="46244" rIns="92487" bIns="46244" rtlCol="0"/>
          <a:lstStyle>
            <a:lvl1pPr algn="r">
              <a:defRPr sz="1200"/>
            </a:lvl1pPr>
          </a:lstStyle>
          <a:p>
            <a:fld id="{D63D5444-F62C-42C3-A75A-D9DBA807730F}" type="datetimeFigureOut">
              <a:rPr lang="en-US" smtClean="0"/>
              <a:pPr/>
              <a:t>2/21/2020</a:t>
            </a:fld>
            <a:endParaRPr lang="en-US" dirty="0"/>
          </a:p>
        </p:txBody>
      </p:sp>
      <p:sp>
        <p:nvSpPr>
          <p:cNvPr id="4" name="Footer Placeholder 3"/>
          <p:cNvSpPr>
            <a:spLocks noGrp="1"/>
          </p:cNvSpPr>
          <p:nvPr>
            <p:ph type="ftr" sz="quarter" idx="2"/>
          </p:nvPr>
        </p:nvSpPr>
        <p:spPr>
          <a:xfrm>
            <a:off x="0" y="8772669"/>
            <a:ext cx="3011699" cy="463406"/>
          </a:xfrm>
          <a:prstGeom prst="rect">
            <a:avLst/>
          </a:prstGeom>
        </p:spPr>
        <p:txBody>
          <a:bodyPr vert="horz" lIns="92487" tIns="46244" rIns="92487" bIns="46244"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36768" y="8772669"/>
            <a:ext cx="3011699" cy="463406"/>
          </a:xfrm>
          <a:prstGeom prst="rect">
            <a:avLst/>
          </a:prstGeom>
        </p:spPr>
        <p:txBody>
          <a:bodyPr vert="horz" lIns="92487" tIns="46244" rIns="92487" bIns="46244" rtlCol="0" anchor="b"/>
          <a:lstStyle>
            <a:lvl1pPr algn="r">
              <a:defRPr sz="1200"/>
            </a:lvl1pPr>
          </a:lstStyle>
          <a:p>
            <a:fld id="{84A4F617-7A30-41D4-AB86-5D833C98E18B}" type="slidenum">
              <a:rPr lang="en-US" smtClean="0"/>
              <a:pPr/>
              <a:t>‹Nº›</a:t>
            </a:fld>
            <a:endParaRPr lang="en-US" dirty="0"/>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7"/>
          </a:xfrm>
          <a:prstGeom prst="rect">
            <a:avLst/>
          </a:prstGeom>
        </p:spPr>
        <p:txBody>
          <a:bodyPr vert="horz" lIns="92487" tIns="46244" rIns="92487" bIns="46244" rtlCol="0"/>
          <a:lstStyle>
            <a:lvl1pPr algn="l">
              <a:defRPr sz="1200"/>
            </a:lvl1pPr>
          </a:lstStyle>
          <a:p>
            <a:endParaRPr lang="en-US" dirty="0"/>
          </a:p>
        </p:txBody>
      </p:sp>
      <p:sp>
        <p:nvSpPr>
          <p:cNvPr id="3" name="Date Placeholder 2"/>
          <p:cNvSpPr>
            <a:spLocks noGrp="1"/>
          </p:cNvSpPr>
          <p:nvPr>
            <p:ph type="dt" idx="1"/>
          </p:nvPr>
        </p:nvSpPr>
        <p:spPr>
          <a:xfrm>
            <a:off x="3936768" y="0"/>
            <a:ext cx="3011699" cy="463407"/>
          </a:xfrm>
          <a:prstGeom prst="rect">
            <a:avLst/>
          </a:prstGeom>
        </p:spPr>
        <p:txBody>
          <a:bodyPr vert="horz" lIns="92487" tIns="46244" rIns="92487" bIns="46244" rtlCol="0"/>
          <a:lstStyle>
            <a:lvl1pPr algn="r">
              <a:defRPr sz="1200"/>
            </a:lvl1pPr>
          </a:lstStyle>
          <a:p>
            <a:fld id="{12CAA1FA-7B6A-47D2-8D61-F225D71B51FF}" type="datetimeFigureOut">
              <a:rPr lang="en-US" smtClean="0"/>
              <a:pPr/>
              <a:t>2/21/2020</a:t>
            </a:fld>
            <a:endParaRPr lang="en-US" dirty="0"/>
          </a:p>
        </p:txBody>
      </p:sp>
      <p:sp>
        <p:nvSpPr>
          <p:cNvPr id="4" name="Slide Image Placeholder 3"/>
          <p:cNvSpPr>
            <a:spLocks noGrp="1" noRot="1" noChangeAspect="1"/>
          </p:cNvSpPr>
          <p:nvPr>
            <p:ph type="sldImg" idx="2"/>
          </p:nvPr>
        </p:nvSpPr>
        <p:spPr>
          <a:xfrm>
            <a:off x="1398588" y="1154113"/>
            <a:ext cx="4152900" cy="3116262"/>
          </a:xfrm>
          <a:prstGeom prst="rect">
            <a:avLst/>
          </a:prstGeom>
          <a:noFill/>
          <a:ln w="12700">
            <a:solidFill>
              <a:prstClr val="black"/>
            </a:solidFill>
          </a:ln>
        </p:spPr>
        <p:txBody>
          <a:bodyPr vert="horz" lIns="92487" tIns="46244" rIns="92487" bIns="46244" rtlCol="0" anchor="ctr"/>
          <a:lstStyle/>
          <a:p>
            <a:endParaRPr lang="en-US" dirty="0"/>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87" tIns="46244" rIns="92487" bIns="462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6"/>
          </a:xfrm>
          <a:prstGeom prst="rect">
            <a:avLst/>
          </a:prstGeom>
        </p:spPr>
        <p:txBody>
          <a:bodyPr vert="horz" lIns="92487" tIns="46244" rIns="92487" bIns="4624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9"/>
            <a:ext cx="3011699" cy="463406"/>
          </a:xfrm>
          <a:prstGeom prst="rect">
            <a:avLst/>
          </a:prstGeom>
        </p:spPr>
        <p:txBody>
          <a:bodyPr vert="horz" lIns="92487" tIns="46244" rIns="92487" bIns="46244" rtlCol="0" anchor="b"/>
          <a:lstStyle>
            <a:lvl1pPr algn="r">
              <a:defRPr sz="1200"/>
            </a:lvl1pPr>
          </a:lstStyle>
          <a:p>
            <a:fld id="{1B9A179D-2D27-49E2-B022-8EDDA2EFE682}" type="slidenum">
              <a:rPr lang="en-US" smtClean="0"/>
              <a:pPr/>
              <a:t>‹Nº›</a:t>
            </a:fld>
            <a:endParaRPr lang="en-US" dirty="0"/>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defTabSz="955009">
              <a:defRPr/>
            </a:pPr>
            <a:fld id="{16EE682E-8C37-414F-8C25-1BB69BF30AB7}" type="slidenum">
              <a:rPr lang="en-US" smtClean="0">
                <a:solidFill>
                  <a:srgbClr val="000000"/>
                </a:solidFill>
              </a:rPr>
              <a:pPr defTabSz="955009">
                <a:defRPr/>
              </a:pPr>
              <a:t>2</a:t>
            </a:fld>
            <a:endParaRPr lang="en-US" dirty="0">
              <a:solidFill>
                <a:srgbClr val="000000"/>
              </a:solidFill>
            </a:endParaRPr>
          </a:p>
        </p:txBody>
      </p:sp>
      <p:sp>
        <p:nvSpPr>
          <p:cNvPr id="62467" name="Rectangle 2"/>
          <p:cNvSpPr>
            <a:spLocks noGrp="1" noRot="1" noChangeAspect="1" noChangeArrowheads="1" noTextEdit="1"/>
          </p:cNvSpPr>
          <p:nvPr>
            <p:ph type="sldImg"/>
          </p:nvPr>
        </p:nvSpPr>
        <p:spPr>
          <a:xfrm>
            <a:off x="936625" y="750888"/>
            <a:ext cx="5016500" cy="3762375"/>
          </a:xfrm>
          <a:ln w="12699" cap="flat">
            <a:solidFill>
              <a:schemeClr val="tx1"/>
            </a:solidFill>
          </a:ln>
        </p:spPr>
      </p:sp>
      <p:sp>
        <p:nvSpPr>
          <p:cNvPr id="62468" name="Rectangle 3"/>
          <p:cNvSpPr>
            <a:spLocks noGrp="1" noChangeArrowheads="1"/>
          </p:cNvSpPr>
          <p:nvPr>
            <p:ph type="body" idx="1"/>
          </p:nvPr>
        </p:nvSpPr>
        <p:spPr>
          <a:xfrm>
            <a:off x="890076" y="5088972"/>
            <a:ext cx="4899753" cy="4826726"/>
          </a:xfrm>
          <a:noFill/>
          <a:ln/>
        </p:spPr>
        <p:txBody>
          <a:bodyPr lIns="96666" tIns="46722" rIns="96666" bIns="46722"/>
          <a:lstStyle/>
          <a:p>
            <a:pPr eaLnBrk="1" hangingPunct="1"/>
            <a:endParaRPr lang="en-GB" dirty="0"/>
          </a:p>
        </p:txBody>
      </p:sp>
    </p:spTree>
    <p:extLst>
      <p:ext uri="{BB962C8B-B14F-4D97-AF65-F5344CB8AC3E}">
        <p14:creationId xmlns:p14="http://schemas.microsoft.com/office/powerpoint/2010/main" val="16870064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48514" name="Rectangle 2"/>
          <p:cNvSpPr>
            <a:spLocks noGrp="1" noChangeArrowheads="1"/>
          </p:cNvSpPr>
          <p:nvPr>
            <p:ph type="ctrTitle"/>
          </p:nvPr>
        </p:nvSpPr>
        <p:spPr>
          <a:xfrm>
            <a:off x="2951311" y="1721316"/>
            <a:ext cx="6110432" cy="1170493"/>
          </a:xfrm>
        </p:spPr>
        <p:txBody>
          <a:bodyPr/>
          <a:lstStyle>
            <a:lvl1pPr>
              <a:defRPr sz="2892"/>
            </a:lvl1pPr>
          </a:lstStyle>
          <a:p>
            <a:endParaRPr lang="en-US" altLang="en-US"/>
          </a:p>
        </p:txBody>
      </p:sp>
      <p:sp>
        <p:nvSpPr>
          <p:cNvPr id="448515" name="Rectangle 3"/>
          <p:cNvSpPr>
            <a:spLocks noGrp="1" noChangeArrowheads="1"/>
          </p:cNvSpPr>
          <p:nvPr>
            <p:ph type="subTitle" idx="1"/>
          </p:nvPr>
        </p:nvSpPr>
        <p:spPr>
          <a:xfrm>
            <a:off x="2814210" y="3167217"/>
            <a:ext cx="6179705" cy="826230"/>
          </a:xfrm>
        </p:spPr>
        <p:txBody>
          <a:bodyPr/>
          <a:lstStyle>
            <a:lvl1pPr marL="0" indent="0">
              <a:buFontTx/>
              <a:buNone/>
              <a:defRPr sz="2530"/>
            </a:lvl1pPr>
          </a:lstStyle>
          <a:p>
            <a:endParaRPr lang="en-US" altLang="en-US"/>
          </a:p>
        </p:txBody>
      </p:sp>
    </p:spTree>
    <p:extLst>
      <p:ext uri="{BB962C8B-B14F-4D97-AF65-F5344CB8AC3E}">
        <p14:creationId xmlns:p14="http://schemas.microsoft.com/office/powerpoint/2010/main" val="904382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6A22F9D4-AFDB-48A9-B6AF-00C7C5C6C801}"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3372139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5221" y="68858"/>
            <a:ext cx="2057978" cy="63717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6956" y="68858"/>
            <a:ext cx="6039716" cy="6371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25D35EA8-C603-44E2-9878-64093409EF26}"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194404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1743" y="68856"/>
            <a:ext cx="7552170" cy="826230"/>
          </a:xfrm>
        </p:spPr>
        <p:txBody>
          <a:bodyPr/>
          <a:lstStyle/>
          <a:p>
            <a:r>
              <a:rPr lang="en-US"/>
              <a:t>Click to edit Master title style</a:t>
            </a:r>
          </a:p>
        </p:txBody>
      </p:sp>
      <p:sp>
        <p:nvSpPr>
          <p:cNvPr id="3" name="Table Placeholder 2"/>
          <p:cNvSpPr>
            <a:spLocks noGrp="1"/>
          </p:cNvSpPr>
          <p:nvPr>
            <p:ph type="tbl" idx="1"/>
          </p:nvPr>
        </p:nvSpPr>
        <p:spPr>
          <a:xfrm>
            <a:off x="274207" y="1377057"/>
            <a:ext cx="8648989" cy="4719268"/>
          </a:xfrm>
        </p:spPr>
        <p:txBody>
          <a:bodyPr/>
          <a:lstStyle/>
          <a:p>
            <a:pPr lvl="0"/>
            <a:endParaRPr lang="en-US" noProof="0" dirty="0"/>
          </a:p>
        </p:txBody>
      </p:sp>
      <p:sp>
        <p:nvSpPr>
          <p:cNvPr id="4" name="Rectangle 4"/>
          <p:cNvSpPr>
            <a:spLocks noGrp="1" noChangeArrowheads="1"/>
          </p:cNvSpPr>
          <p:nvPr>
            <p:ph type="dt" sz="half" idx="10"/>
          </p:nvPr>
        </p:nvSpPr>
        <p:spPr>
          <a:xfrm>
            <a:off x="686956" y="6248375"/>
            <a:ext cx="1905000" cy="457583"/>
          </a:xfrm>
          <a:prstGeom prst="rect">
            <a:avLst/>
          </a:prstGeom>
        </p:spPr>
        <p:txBody>
          <a:bodyPr lIns="91406" tIns="45703" rIns="91406" bIns="45703"/>
          <a:lstStyle>
            <a:lvl1pPr>
              <a:defRPr/>
            </a:lvl1pPr>
          </a:lstStyle>
          <a:p>
            <a:pPr fontAlgn="base">
              <a:spcBef>
                <a:spcPct val="0"/>
              </a:spcBef>
              <a:spcAft>
                <a:spcPct val="0"/>
              </a:spcAft>
              <a:defRPr/>
            </a:pPr>
            <a:endParaRPr lang="en-US" altLang="en-US" sz="2169" dirty="0">
              <a:solidFill>
                <a:srgbClr val="000000"/>
              </a:solidFill>
              <a:latin typeface="Times New Roman" pitchFamily="18" charset="0"/>
              <a:cs typeface="Arial" charset="0"/>
            </a:endParaRPr>
          </a:p>
        </p:txBody>
      </p:sp>
      <p:sp>
        <p:nvSpPr>
          <p:cNvPr id="5" name="Slide Number Placeholder 4"/>
          <p:cNvSpPr>
            <a:spLocks noGrp="1" noChangeArrowheads="1"/>
          </p:cNvSpPr>
          <p:nvPr>
            <p:ph type="sldNum" sz="quarter" idx="4"/>
          </p:nvPr>
        </p:nvSpPr>
        <p:spPr bwMode="auto">
          <a:xfrm>
            <a:off x="7119216" y="6503696"/>
            <a:ext cx="1905000" cy="354304"/>
          </a:xfrm>
          <a:prstGeom prst="rect">
            <a:avLst/>
          </a:prstGeom>
          <a:noFill/>
          <a:ln w="9525">
            <a:noFill/>
            <a:miter lim="800000"/>
            <a:headEnd/>
            <a:tailEnd/>
          </a:ln>
          <a:effectLst/>
        </p:spPr>
        <p:txBody>
          <a:bodyPr vert="horz" wrap="square" lIns="101313" tIns="50655" rIns="101313" bIns="50655" numCol="1" anchor="t" anchorCtr="0" compatLnSpc="1">
            <a:prstTxWarp prst="textNoShape">
              <a:avLst/>
            </a:prstTxWarp>
          </a:bodyPr>
          <a:lstStyle>
            <a:lvl1pPr algn="r">
              <a:defRPr sz="813">
                <a:latin typeface="Arial" charset="0"/>
                <a:cs typeface="+mn-cs"/>
              </a:defRPr>
            </a:lvl1pPr>
          </a:lstStyle>
          <a:p>
            <a:pPr fontAlgn="base">
              <a:spcBef>
                <a:spcPct val="0"/>
              </a:spcBef>
              <a:spcAft>
                <a:spcPct val="0"/>
              </a:spcAft>
              <a:defRPr/>
            </a:pPr>
            <a:fld id="{D881A9BE-9EB5-4833-9CB8-8C6FF62F0014}" type="slidenum">
              <a:rPr lang="en-US" altLang="en-US">
                <a:solidFill>
                  <a:srgbClr val="000000"/>
                </a:solidFill>
              </a:rPr>
              <a:pPr fontAlgn="base">
                <a:spcBef>
                  <a:spcPct val="0"/>
                </a:spcBef>
                <a:spcAft>
                  <a:spcPct val="0"/>
                </a:spcAft>
                <a:defRPr/>
              </a:pPr>
              <a:t>‹Nº›</a:t>
            </a:fld>
            <a:endParaRPr lang="en-US" altLang="en-US" dirty="0">
              <a:solidFill>
                <a:srgbClr val="000000"/>
              </a:solidFill>
            </a:endParaRPr>
          </a:p>
        </p:txBody>
      </p:sp>
    </p:spTree>
    <p:extLst>
      <p:ext uri="{BB962C8B-B14F-4D97-AF65-F5344CB8AC3E}">
        <p14:creationId xmlns:p14="http://schemas.microsoft.com/office/powerpoint/2010/main" val="501278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441740" y="68853"/>
            <a:ext cx="7552170" cy="826230"/>
          </a:xfrm>
        </p:spPr>
        <p:txBody>
          <a:bodyPr/>
          <a:lstStyle/>
          <a:p>
            <a:r>
              <a:rPr lang="en-US"/>
              <a:t>Click to edit Master title style</a:t>
            </a:r>
          </a:p>
        </p:txBody>
      </p:sp>
      <p:sp>
        <p:nvSpPr>
          <p:cNvPr id="3" name="Content Placeholder 2"/>
          <p:cNvSpPr>
            <a:spLocks noGrp="1"/>
          </p:cNvSpPr>
          <p:nvPr>
            <p:ph sz="half" idx="1"/>
          </p:nvPr>
        </p:nvSpPr>
        <p:spPr>
          <a:xfrm>
            <a:off x="274205" y="1377052"/>
            <a:ext cx="4254500" cy="4719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7250" y="1377051"/>
            <a:ext cx="4255944" cy="22907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7250" y="3805539"/>
            <a:ext cx="4255944" cy="2290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7" name="Rectangle 4"/>
          <p:cNvSpPr>
            <a:spLocks noGrp="1" noChangeArrowheads="1"/>
          </p:cNvSpPr>
          <p:nvPr>
            <p:ph type="sldNum" sz="quarter" idx="4"/>
          </p:nvPr>
        </p:nvSpPr>
        <p:spPr bwMode="auto">
          <a:xfrm>
            <a:off x="7119216" y="6503696"/>
            <a:ext cx="1905000" cy="354304"/>
          </a:xfrm>
          <a:prstGeom prst="rect">
            <a:avLst/>
          </a:prstGeom>
          <a:noFill/>
          <a:ln w="9525">
            <a:noFill/>
            <a:miter lim="800000"/>
            <a:headEnd/>
            <a:tailEnd/>
          </a:ln>
          <a:effectLst/>
        </p:spPr>
        <p:txBody>
          <a:bodyPr vert="horz" wrap="square" lIns="101313" tIns="50655" rIns="101313" bIns="50655" numCol="1" anchor="t" anchorCtr="0" compatLnSpc="1">
            <a:prstTxWarp prst="textNoShape">
              <a:avLst/>
            </a:prstTxWarp>
          </a:bodyPr>
          <a:lstStyle>
            <a:lvl1pPr algn="r">
              <a:defRPr sz="813">
                <a:latin typeface="Arial" charset="0"/>
                <a:cs typeface="+mn-cs"/>
              </a:defRPr>
            </a:lvl1pPr>
          </a:lstStyle>
          <a:p>
            <a:pPr fontAlgn="base">
              <a:spcBef>
                <a:spcPct val="0"/>
              </a:spcBef>
              <a:spcAft>
                <a:spcPct val="0"/>
              </a:spcAft>
              <a:defRPr/>
            </a:pPr>
            <a:fld id="{D881A9BE-9EB5-4833-9CB8-8C6FF62F0014}" type="slidenum">
              <a:rPr lang="en-US" altLang="en-US">
                <a:solidFill>
                  <a:srgbClr val="000000"/>
                </a:solidFill>
              </a:rPr>
              <a:pPr fontAlgn="base">
                <a:spcBef>
                  <a:spcPct val="0"/>
                </a:spcBef>
                <a:spcAft>
                  <a:spcPct val="0"/>
                </a:spcAft>
                <a:defRPr/>
              </a:pPr>
              <a:t>‹Nº›</a:t>
            </a:fld>
            <a:endParaRPr lang="en-US" altLang="en-US" dirty="0">
              <a:solidFill>
                <a:srgbClr val="000000"/>
              </a:solidFill>
            </a:endParaRPr>
          </a:p>
        </p:txBody>
      </p:sp>
    </p:spTree>
    <p:extLst>
      <p:ext uri="{BB962C8B-B14F-4D97-AF65-F5344CB8AC3E}">
        <p14:creationId xmlns:p14="http://schemas.microsoft.com/office/powerpoint/2010/main" val="210181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371728DE-0F83-4B23-88DD-82CFC4837B59}"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2045451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3039" y="4406563"/>
            <a:ext cx="7771534" cy="1362706"/>
          </a:xfrm>
        </p:spPr>
        <p:txBody>
          <a:bodyPr anchor="t"/>
          <a:lstStyle>
            <a:lvl1pPr algn="l">
              <a:defRPr sz="3614" b="1" cap="all"/>
            </a:lvl1pPr>
          </a:lstStyle>
          <a:p>
            <a:r>
              <a:rPr lang="en-US"/>
              <a:t>Click to edit Master title style</a:t>
            </a:r>
          </a:p>
        </p:txBody>
      </p:sp>
      <p:sp>
        <p:nvSpPr>
          <p:cNvPr id="3" name="Text Placeholder 2"/>
          <p:cNvSpPr>
            <a:spLocks noGrp="1"/>
          </p:cNvSpPr>
          <p:nvPr>
            <p:ph type="body" idx="1"/>
          </p:nvPr>
        </p:nvSpPr>
        <p:spPr>
          <a:xfrm>
            <a:off x="723039" y="2906151"/>
            <a:ext cx="7771534" cy="1500412"/>
          </a:xfrm>
        </p:spPr>
        <p:txBody>
          <a:bodyPr anchor="b"/>
          <a:lstStyle>
            <a:lvl1pPr marL="0" indent="0">
              <a:buNone/>
              <a:defRPr sz="1807"/>
            </a:lvl1pPr>
            <a:lvl2pPr marL="412974" indent="0">
              <a:buNone/>
              <a:defRPr sz="1626"/>
            </a:lvl2pPr>
            <a:lvl3pPr marL="825949" indent="0">
              <a:buNone/>
              <a:defRPr sz="1536"/>
            </a:lvl3pPr>
            <a:lvl4pPr marL="1238925" indent="0">
              <a:buNone/>
              <a:defRPr sz="1265"/>
            </a:lvl4pPr>
            <a:lvl5pPr marL="1651902" indent="0">
              <a:buNone/>
              <a:defRPr sz="1265"/>
            </a:lvl5pPr>
            <a:lvl6pPr marL="2064876" indent="0">
              <a:buNone/>
              <a:defRPr sz="1265"/>
            </a:lvl6pPr>
            <a:lvl7pPr marL="2477851" indent="0">
              <a:buNone/>
              <a:defRPr sz="1265"/>
            </a:lvl7pPr>
            <a:lvl8pPr marL="2890826" indent="0">
              <a:buNone/>
              <a:defRPr sz="1265"/>
            </a:lvl8pPr>
            <a:lvl9pPr marL="3303800" indent="0">
              <a:buNone/>
              <a:defRPr sz="1265"/>
            </a:lvl9pPr>
          </a:lstStyle>
          <a:p>
            <a:pPr lvl="0"/>
            <a:r>
              <a:rPr lang="en-US"/>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AD464CC4-A2B1-4EBE-992C-25103E09ED42}"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3634486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6958" y="1377051"/>
            <a:ext cx="4048126" cy="5063530"/>
          </a:xfrm>
        </p:spPr>
        <p:txBody>
          <a:bodyPr/>
          <a:lstStyle>
            <a:lvl1pPr>
              <a:defRPr sz="2530"/>
            </a:lvl1pPr>
            <a:lvl2pPr>
              <a:defRPr sz="2169"/>
            </a:lvl2pPr>
            <a:lvl3pPr>
              <a:defRPr sz="1807"/>
            </a:lvl3pPr>
            <a:lvl4pPr>
              <a:defRPr sz="1626"/>
            </a:lvl4pPr>
            <a:lvl5pPr>
              <a:defRPr sz="1626"/>
            </a:lvl5pPr>
            <a:lvl6pPr>
              <a:defRPr sz="1626"/>
            </a:lvl6pPr>
            <a:lvl7pPr>
              <a:defRPr sz="1626"/>
            </a:lvl7pPr>
            <a:lvl8pPr>
              <a:defRPr sz="1626"/>
            </a:lvl8pPr>
            <a:lvl9pPr>
              <a:defRPr sz="162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3630" y="1377051"/>
            <a:ext cx="4049568" cy="5063530"/>
          </a:xfrm>
        </p:spPr>
        <p:txBody>
          <a:bodyPr/>
          <a:lstStyle>
            <a:lvl1pPr>
              <a:defRPr sz="2530"/>
            </a:lvl1pPr>
            <a:lvl2pPr>
              <a:defRPr sz="2169"/>
            </a:lvl2pPr>
            <a:lvl3pPr>
              <a:defRPr sz="1807"/>
            </a:lvl3pPr>
            <a:lvl4pPr>
              <a:defRPr sz="1626"/>
            </a:lvl4pPr>
            <a:lvl5pPr>
              <a:defRPr sz="1626"/>
            </a:lvl5pPr>
            <a:lvl6pPr>
              <a:defRPr sz="1626"/>
            </a:lvl6pPr>
            <a:lvl7pPr>
              <a:defRPr sz="1626"/>
            </a:lvl7pPr>
            <a:lvl8pPr>
              <a:defRPr sz="1626"/>
            </a:lvl8pPr>
            <a:lvl9pPr>
              <a:defRPr sz="162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pPr>
              <a:defRPr/>
            </a:pPr>
            <a:fld id="{986EF4CC-B622-4E70-A3DD-E61E6930BCED}"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1368808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494" y="273979"/>
            <a:ext cx="8229023" cy="1143239"/>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489" y="1534845"/>
            <a:ext cx="4039466" cy="639755"/>
          </a:xfrm>
        </p:spPr>
        <p:txBody>
          <a:bodyPr anchor="b"/>
          <a:lstStyle>
            <a:lvl1pPr marL="0" indent="0">
              <a:buNone/>
              <a:defRPr sz="2169" b="1"/>
            </a:lvl1pPr>
            <a:lvl2pPr marL="412974" indent="0">
              <a:buNone/>
              <a:defRPr sz="1807" b="1"/>
            </a:lvl2pPr>
            <a:lvl3pPr marL="825949" indent="0">
              <a:buNone/>
              <a:defRPr sz="1626" b="1"/>
            </a:lvl3pPr>
            <a:lvl4pPr marL="1238925" indent="0">
              <a:buNone/>
              <a:defRPr sz="1536" b="1"/>
            </a:lvl4pPr>
            <a:lvl5pPr marL="1651902" indent="0">
              <a:buNone/>
              <a:defRPr sz="1536" b="1"/>
            </a:lvl5pPr>
            <a:lvl6pPr marL="2064876" indent="0">
              <a:buNone/>
              <a:defRPr sz="1536" b="1"/>
            </a:lvl6pPr>
            <a:lvl7pPr marL="2477851" indent="0">
              <a:buNone/>
              <a:defRPr sz="1536" b="1"/>
            </a:lvl7pPr>
            <a:lvl8pPr marL="2890826" indent="0">
              <a:buNone/>
              <a:defRPr sz="1536" b="1"/>
            </a:lvl8pPr>
            <a:lvl9pPr marL="3303800" indent="0">
              <a:buNone/>
              <a:defRPr sz="1536" b="1"/>
            </a:lvl9pPr>
          </a:lstStyle>
          <a:p>
            <a:pPr lvl="0"/>
            <a:r>
              <a:rPr lang="en-US"/>
              <a:t>Click to edit Master text styles</a:t>
            </a:r>
          </a:p>
        </p:txBody>
      </p:sp>
      <p:sp>
        <p:nvSpPr>
          <p:cNvPr id="4" name="Content Placeholder 3"/>
          <p:cNvSpPr>
            <a:spLocks noGrp="1"/>
          </p:cNvSpPr>
          <p:nvPr>
            <p:ph sz="half" idx="2"/>
          </p:nvPr>
        </p:nvSpPr>
        <p:spPr>
          <a:xfrm>
            <a:off x="457489" y="2174600"/>
            <a:ext cx="4039466" cy="3951849"/>
          </a:xfrm>
        </p:spPr>
        <p:txBody>
          <a:bodyPr/>
          <a:lstStyle>
            <a:lvl1pPr>
              <a:defRPr sz="2169"/>
            </a:lvl1pPr>
            <a:lvl2pPr>
              <a:defRPr sz="1807"/>
            </a:lvl2pPr>
            <a:lvl3pPr>
              <a:defRPr sz="1626"/>
            </a:lvl3pPr>
            <a:lvl4pPr>
              <a:defRPr sz="1536"/>
            </a:lvl4pPr>
            <a:lvl5pPr>
              <a:defRPr sz="1536"/>
            </a:lvl5pPr>
            <a:lvl6pPr>
              <a:defRPr sz="1536"/>
            </a:lvl6pPr>
            <a:lvl7pPr>
              <a:defRPr sz="1536"/>
            </a:lvl7pPr>
            <a:lvl8pPr>
              <a:defRPr sz="1536"/>
            </a:lvl8pPr>
            <a:lvl9pPr>
              <a:defRPr sz="15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608" y="1534845"/>
            <a:ext cx="4040909" cy="639755"/>
          </a:xfrm>
        </p:spPr>
        <p:txBody>
          <a:bodyPr anchor="b"/>
          <a:lstStyle>
            <a:lvl1pPr marL="0" indent="0">
              <a:buNone/>
              <a:defRPr sz="2169" b="1"/>
            </a:lvl1pPr>
            <a:lvl2pPr marL="412974" indent="0">
              <a:buNone/>
              <a:defRPr sz="1807" b="1"/>
            </a:lvl2pPr>
            <a:lvl3pPr marL="825949" indent="0">
              <a:buNone/>
              <a:defRPr sz="1626" b="1"/>
            </a:lvl3pPr>
            <a:lvl4pPr marL="1238925" indent="0">
              <a:buNone/>
              <a:defRPr sz="1536" b="1"/>
            </a:lvl4pPr>
            <a:lvl5pPr marL="1651902" indent="0">
              <a:buNone/>
              <a:defRPr sz="1536" b="1"/>
            </a:lvl5pPr>
            <a:lvl6pPr marL="2064876" indent="0">
              <a:buNone/>
              <a:defRPr sz="1536" b="1"/>
            </a:lvl6pPr>
            <a:lvl7pPr marL="2477851" indent="0">
              <a:buNone/>
              <a:defRPr sz="1536" b="1"/>
            </a:lvl7pPr>
            <a:lvl8pPr marL="2890826" indent="0">
              <a:buNone/>
              <a:defRPr sz="1536" b="1"/>
            </a:lvl8pPr>
            <a:lvl9pPr marL="3303800" indent="0">
              <a:buNone/>
              <a:defRPr sz="1536" b="1"/>
            </a:lvl9pPr>
          </a:lstStyle>
          <a:p>
            <a:pPr lvl="0"/>
            <a:r>
              <a:rPr lang="en-US"/>
              <a:t>Click to edit Master text styles</a:t>
            </a:r>
          </a:p>
        </p:txBody>
      </p:sp>
      <p:sp>
        <p:nvSpPr>
          <p:cNvPr id="6" name="Content Placeholder 5"/>
          <p:cNvSpPr>
            <a:spLocks noGrp="1"/>
          </p:cNvSpPr>
          <p:nvPr>
            <p:ph sz="quarter" idx="4"/>
          </p:nvPr>
        </p:nvSpPr>
        <p:spPr>
          <a:xfrm>
            <a:off x="4645608" y="2174600"/>
            <a:ext cx="4040909" cy="3951849"/>
          </a:xfrm>
        </p:spPr>
        <p:txBody>
          <a:bodyPr/>
          <a:lstStyle>
            <a:lvl1pPr>
              <a:defRPr sz="2169"/>
            </a:lvl1pPr>
            <a:lvl2pPr>
              <a:defRPr sz="1807"/>
            </a:lvl2pPr>
            <a:lvl3pPr>
              <a:defRPr sz="1626"/>
            </a:lvl3pPr>
            <a:lvl4pPr>
              <a:defRPr sz="1536"/>
            </a:lvl4pPr>
            <a:lvl5pPr>
              <a:defRPr sz="1536"/>
            </a:lvl5pPr>
            <a:lvl6pPr>
              <a:defRPr sz="1536"/>
            </a:lvl6pPr>
            <a:lvl7pPr>
              <a:defRPr sz="1536"/>
            </a:lvl7pPr>
            <a:lvl8pPr>
              <a:defRPr sz="1536"/>
            </a:lvl8pPr>
            <a:lvl9pPr>
              <a:defRPr sz="15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0"/>
          </p:nvPr>
        </p:nvSpPr>
        <p:spPr>
          <a:ln/>
        </p:spPr>
        <p:txBody>
          <a:bodyPr/>
          <a:lstStyle>
            <a:lvl1pPr>
              <a:defRPr/>
            </a:lvl1pPr>
          </a:lstStyle>
          <a:p>
            <a:pPr>
              <a:defRPr/>
            </a:pPr>
            <a:fld id="{FC9A27CD-35AF-469C-87AF-78014E0100B9}"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1481752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pPr>
              <a:defRPr/>
            </a:pPr>
            <a:fld id="{832DB06F-555C-4F44-B4E4-BCEF325F3201}"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355398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2A6C836B-FDC4-4837-A0C4-A1663A82124F}"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273675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494" y="272549"/>
            <a:ext cx="3007591" cy="1161887"/>
          </a:xfrm>
        </p:spPr>
        <p:txBody>
          <a:bodyPr anchor="b"/>
          <a:lstStyle>
            <a:lvl1pPr algn="l">
              <a:defRPr sz="1807" b="1"/>
            </a:lvl1pPr>
          </a:lstStyle>
          <a:p>
            <a:r>
              <a:rPr lang="en-US"/>
              <a:t>Click to edit Master title style</a:t>
            </a:r>
          </a:p>
        </p:txBody>
      </p:sp>
      <p:sp>
        <p:nvSpPr>
          <p:cNvPr id="3" name="Content Placeholder 2"/>
          <p:cNvSpPr>
            <a:spLocks noGrp="1"/>
          </p:cNvSpPr>
          <p:nvPr>
            <p:ph idx="1"/>
          </p:nvPr>
        </p:nvSpPr>
        <p:spPr>
          <a:xfrm>
            <a:off x="3574764" y="272548"/>
            <a:ext cx="5111750" cy="5853901"/>
          </a:xfrm>
        </p:spPr>
        <p:txBody>
          <a:bodyPr/>
          <a:lstStyle>
            <a:lvl1pPr>
              <a:defRPr sz="2892"/>
            </a:lvl1pPr>
            <a:lvl2pPr>
              <a:defRPr sz="2530"/>
            </a:lvl2pPr>
            <a:lvl3pPr>
              <a:defRPr sz="2169"/>
            </a:lvl3pPr>
            <a:lvl4pPr>
              <a:defRPr sz="1807"/>
            </a:lvl4pPr>
            <a:lvl5pPr>
              <a:defRPr sz="1807"/>
            </a:lvl5pPr>
            <a:lvl6pPr>
              <a:defRPr sz="1807"/>
            </a:lvl6pPr>
            <a:lvl7pPr>
              <a:defRPr sz="1807"/>
            </a:lvl7pPr>
            <a:lvl8pPr>
              <a:defRPr sz="1807"/>
            </a:lvl8pPr>
            <a:lvl9pPr>
              <a:defRPr sz="18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494" y="1434428"/>
            <a:ext cx="3007591" cy="4692014"/>
          </a:xfrm>
        </p:spPr>
        <p:txBody>
          <a:bodyPr/>
          <a:lstStyle>
            <a:lvl1pPr marL="0" indent="0">
              <a:buNone/>
              <a:defRPr sz="1265"/>
            </a:lvl1pPr>
            <a:lvl2pPr marL="412974" indent="0">
              <a:buNone/>
              <a:defRPr sz="1084"/>
            </a:lvl2pPr>
            <a:lvl3pPr marL="825949" indent="0">
              <a:buNone/>
              <a:defRPr sz="904"/>
            </a:lvl3pPr>
            <a:lvl4pPr marL="1238925" indent="0">
              <a:buNone/>
              <a:defRPr sz="813"/>
            </a:lvl4pPr>
            <a:lvl5pPr marL="1651902" indent="0">
              <a:buNone/>
              <a:defRPr sz="813"/>
            </a:lvl5pPr>
            <a:lvl6pPr marL="2064876" indent="0">
              <a:buNone/>
              <a:defRPr sz="813"/>
            </a:lvl6pPr>
            <a:lvl7pPr marL="2477851" indent="0">
              <a:buNone/>
              <a:defRPr sz="813"/>
            </a:lvl7pPr>
            <a:lvl8pPr marL="2890826" indent="0">
              <a:buNone/>
              <a:defRPr sz="813"/>
            </a:lvl8pPr>
            <a:lvl9pPr marL="3303800" indent="0">
              <a:buNone/>
              <a:defRPr sz="813"/>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AC83C2F7-508B-4DF5-95A1-E7D0C93A890D}"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2098937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35" y="4801033"/>
            <a:ext cx="5486978" cy="566599"/>
          </a:xfrm>
        </p:spPr>
        <p:txBody>
          <a:bodyPr anchor="b"/>
          <a:lstStyle>
            <a:lvl1pPr algn="l">
              <a:defRPr sz="1807" b="1"/>
            </a:lvl1pPr>
          </a:lstStyle>
          <a:p>
            <a:r>
              <a:rPr lang="en-US"/>
              <a:t>Click to edit Master title style</a:t>
            </a:r>
          </a:p>
        </p:txBody>
      </p:sp>
      <p:sp>
        <p:nvSpPr>
          <p:cNvPr id="3" name="Picture Placeholder 2"/>
          <p:cNvSpPr>
            <a:spLocks noGrp="1"/>
          </p:cNvSpPr>
          <p:nvPr>
            <p:ph type="pic" idx="1"/>
          </p:nvPr>
        </p:nvSpPr>
        <p:spPr>
          <a:xfrm>
            <a:off x="1792435" y="612509"/>
            <a:ext cx="5486978" cy="4115373"/>
          </a:xfrm>
        </p:spPr>
        <p:txBody>
          <a:bodyPr/>
          <a:lstStyle>
            <a:lvl1pPr marL="0" indent="0">
              <a:buNone/>
              <a:defRPr sz="2892"/>
            </a:lvl1pPr>
            <a:lvl2pPr marL="412974" indent="0">
              <a:buNone/>
              <a:defRPr sz="2530"/>
            </a:lvl2pPr>
            <a:lvl3pPr marL="825949" indent="0">
              <a:buNone/>
              <a:defRPr sz="2169"/>
            </a:lvl3pPr>
            <a:lvl4pPr marL="1238925" indent="0">
              <a:buNone/>
              <a:defRPr sz="1807"/>
            </a:lvl4pPr>
            <a:lvl5pPr marL="1651902" indent="0">
              <a:buNone/>
              <a:defRPr sz="1807"/>
            </a:lvl5pPr>
            <a:lvl6pPr marL="2064876" indent="0">
              <a:buNone/>
              <a:defRPr sz="1807"/>
            </a:lvl6pPr>
            <a:lvl7pPr marL="2477851" indent="0">
              <a:buNone/>
              <a:defRPr sz="1807"/>
            </a:lvl7pPr>
            <a:lvl8pPr marL="2890826" indent="0">
              <a:buNone/>
              <a:defRPr sz="1807"/>
            </a:lvl8pPr>
            <a:lvl9pPr marL="3303800" indent="0">
              <a:buNone/>
              <a:defRPr sz="1807"/>
            </a:lvl9pPr>
          </a:lstStyle>
          <a:p>
            <a:pPr lvl="0"/>
            <a:endParaRPr lang="en-US" noProof="0" dirty="0"/>
          </a:p>
        </p:txBody>
      </p:sp>
      <p:sp>
        <p:nvSpPr>
          <p:cNvPr id="4" name="Text Placeholder 3"/>
          <p:cNvSpPr>
            <a:spLocks noGrp="1"/>
          </p:cNvSpPr>
          <p:nvPr>
            <p:ph type="body" sz="half" idx="2"/>
          </p:nvPr>
        </p:nvSpPr>
        <p:spPr>
          <a:xfrm>
            <a:off x="1792435" y="5367629"/>
            <a:ext cx="5486978" cy="804714"/>
          </a:xfrm>
        </p:spPr>
        <p:txBody>
          <a:bodyPr/>
          <a:lstStyle>
            <a:lvl1pPr marL="0" indent="0">
              <a:buNone/>
              <a:defRPr sz="1265"/>
            </a:lvl1pPr>
            <a:lvl2pPr marL="412974" indent="0">
              <a:buNone/>
              <a:defRPr sz="1084"/>
            </a:lvl2pPr>
            <a:lvl3pPr marL="825949" indent="0">
              <a:buNone/>
              <a:defRPr sz="904"/>
            </a:lvl3pPr>
            <a:lvl4pPr marL="1238925" indent="0">
              <a:buNone/>
              <a:defRPr sz="813"/>
            </a:lvl4pPr>
            <a:lvl5pPr marL="1651902" indent="0">
              <a:buNone/>
              <a:defRPr sz="813"/>
            </a:lvl5pPr>
            <a:lvl6pPr marL="2064876" indent="0">
              <a:buNone/>
              <a:defRPr sz="813"/>
            </a:lvl6pPr>
            <a:lvl7pPr marL="2477851" indent="0">
              <a:buNone/>
              <a:defRPr sz="813"/>
            </a:lvl7pPr>
            <a:lvl8pPr marL="2890826" indent="0">
              <a:buNone/>
              <a:defRPr sz="813"/>
            </a:lvl8pPr>
            <a:lvl9pPr marL="3303800" indent="0">
              <a:buNone/>
              <a:defRPr sz="813"/>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1D7AFBF0-17F5-45B6-872D-D6568EE3F5D8}"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3804131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1441744" y="68853"/>
            <a:ext cx="7462693" cy="826230"/>
          </a:xfrm>
          <a:prstGeom prst="rect">
            <a:avLst/>
          </a:prstGeom>
          <a:noFill/>
          <a:ln w="9525">
            <a:noFill/>
            <a:miter lim="800000"/>
            <a:headEnd/>
            <a:tailEnd/>
          </a:ln>
        </p:spPr>
        <p:txBody>
          <a:bodyPr vert="horz" wrap="square" lIns="101313" tIns="50655" rIns="101313" bIns="50655" numCol="1" anchor="ctr" anchorCtr="0" compatLnSpc="1">
            <a:prstTxWarp prst="textNoShape">
              <a:avLst/>
            </a:prstTxWarp>
          </a:bodyPr>
          <a:lstStyle/>
          <a:p>
            <a:pPr lvl="0"/>
            <a:r>
              <a:rPr lang="en-US" altLang="en-US"/>
              <a:t>Click to Edit Master Title Style</a:t>
            </a:r>
          </a:p>
        </p:txBody>
      </p:sp>
      <p:sp>
        <p:nvSpPr>
          <p:cNvPr id="20483" name="Rectangle 3"/>
          <p:cNvSpPr>
            <a:spLocks noGrp="1" noChangeArrowheads="1"/>
          </p:cNvSpPr>
          <p:nvPr>
            <p:ph type="body" idx="1"/>
          </p:nvPr>
        </p:nvSpPr>
        <p:spPr bwMode="auto">
          <a:xfrm>
            <a:off x="686960" y="1377051"/>
            <a:ext cx="8236239" cy="5063530"/>
          </a:xfrm>
          <a:prstGeom prst="rect">
            <a:avLst/>
          </a:prstGeom>
          <a:noFill/>
          <a:ln w="9525">
            <a:noFill/>
            <a:miter lim="800000"/>
            <a:headEnd/>
            <a:tailEnd/>
          </a:ln>
        </p:spPr>
        <p:txBody>
          <a:bodyPr vert="horz" wrap="square" lIns="101313" tIns="50655" rIns="101313" bIns="5065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0"/>
            <a:endParaRPr lang="en-US" altLang="en-US"/>
          </a:p>
        </p:txBody>
      </p:sp>
      <p:sp>
        <p:nvSpPr>
          <p:cNvPr id="447492" name="Rectangle 4"/>
          <p:cNvSpPr>
            <a:spLocks noGrp="1" noChangeArrowheads="1"/>
          </p:cNvSpPr>
          <p:nvPr>
            <p:ph type="sldNum" sz="quarter" idx="4"/>
          </p:nvPr>
        </p:nvSpPr>
        <p:spPr bwMode="auto">
          <a:xfrm>
            <a:off x="7119216" y="6503696"/>
            <a:ext cx="1905000" cy="354304"/>
          </a:xfrm>
          <a:prstGeom prst="rect">
            <a:avLst/>
          </a:prstGeom>
          <a:noFill/>
          <a:ln w="9525">
            <a:noFill/>
            <a:miter lim="800000"/>
            <a:headEnd/>
            <a:tailEnd/>
          </a:ln>
          <a:effectLst/>
        </p:spPr>
        <p:txBody>
          <a:bodyPr vert="horz" wrap="square" lIns="101313" tIns="50655" rIns="101313" bIns="50655" numCol="1" anchor="t" anchorCtr="0" compatLnSpc="1">
            <a:prstTxWarp prst="textNoShape">
              <a:avLst/>
            </a:prstTxWarp>
          </a:bodyPr>
          <a:lstStyle>
            <a:lvl1pPr algn="r">
              <a:defRPr sz="813">
                <a:latin typeface="Arial" charset="0"/>
                <a:cs typeface="+mn-cs"/>
              </a:defRPr>
            </a:lvl1pPr>
          </a:lstStyle>
          <a:p>
            <a:pPr fontAlgn="base">
              <a:spcBef>
                <a:spcPct val="0"/>
              </a:spcBef>
              <a:spcAft>
                <a:spcPct val="0"/>
              </a:spcAft>
              <a:defRPr/>
            </a:pPr>
            <a:fld id="{D881A9BE-9EB5-4833-9CB8-8C6FF62F0014}" type="slidenum">
              <a:rPr lang="en-US" altLang="en-US">
                <a:solidFill>
                  <a:srgbClr val="000000"/>
                </a:solidFill>
              </a:rPr>
              <a:pPr fontAlgn="base">
                <a:spcBef>
                  <a:spcPct val="0"/>
                </a:spcBef>
                <a:spcAft>
                  <a:spcPct val="0"/>
                </a:spcAft>
                <a:defRPr/>
              </a:pPr>
              <a:t>‹Nº›</a:t>
            </a:fld>
            <a:endParaRPr lang="en-US" altLang="en-US" dirty="0">
              <a:solidFill>
                <a:srgbClr val="000000"/>
              </a:solidFill>
            </a:endParaRPr>
          </a:p>
        </p:txBody>
      </p:sp>
      <p:sp>
        <p:nvSpPr>
          <p:cNvPr id="447493" name="Text Box 5"/>
          <p:cNvSpPr txBox="1">
            <a:spLocks noChangeArrowheads="1"/>
          </p:cNvSpPr>
          <p:nvPr userDrawn="1"/>
        </p:nvSpPr>
        <p:spPr bwMode="auto">
          <a:xfrm>
            <a:off x="7459808" y="149181"/>
            <a:ext cx="1291647" cy="417190"/>
          </a:xfrm>
          <a:prstGeom prst="rect">
            <a:avLst/>
          </a:prstGeom>
          <a:noFill/>
          <a:ln w="12700">
            <a:noFill/>
            <a:miter lim="800000"/>
            <a:headEnd type="none" w="sm" len="sm"/>
            <a:tailEnd type="none" w="sm" len="sm"/>
          </a:ln>
          <a:effectLst/>
        </p:spPr>
        <p:txBody>
          <a:bodyPr lIns="82575" tIns="41287" rIns="82575" bIns="41287">
            <a:spAutoFit/>
          </a:bodyPr>
          <a:lstStyle/>
          <a:p>
            <a:pPr algn="ctr" fontAlgn="base">
              <a:spcBef>
                <a:spcPct val="50000"/>
              </a:spcBef>
              <a:spcAft>
                <a:spcPct val="0"/>
              </a:spcAft>
              <a:defRPr/>
            </a:pPr>
            <a:endParaRPr lang="en-US" sz="2169" dirty="0">
              <a:solidFill>
                <a:srgbClr val="000000"/>
              </a:solidFill>
              <a:latin typeface="Times New Roman" pitchFamily="18" charset="0"/>
              <a:cs typeface="Arial" charset="0"/>
            </a:endParaRPr>
          </a:p>
        </p:txBody>
      </p:sp>
      <p:pic>
        <p:nvPicPr>
          <p:cNvPr id="20486" name="Picture 6" descr="Stepanlogo"/>
          <p:cNvPicPr>
            <a:picLocks noChangeAspect="1" noChangeArrowheads="1"/>
          </p:cNvPicPr>
          <p:nvPr userDrawn="1"/>
        </p:nvPicPr>
        <p:blipFill>
          <a:blip r:embed="rId16" cstate="print">
            <a:clrChange>
              <a:clrFrom>
                <a:srgbClr val="FFFFFF"/>
              </a:clrFrom>
              <a:clrTo>
                <a:srgbClr val="FFFFFF">
                  <a:alpha val="0"/>
                </a:srgbClr>
              </a:clrTo>
            </a:clrChange>
          </a:blip>
          <a:srcRect/>
          <a:stretch>
            <a:fillRect/>
          </a:stretch>
        </p:blipFill>
        <p:spPr bwMode="auto">
          <a:xfrm>
            <a:off x="8032751" y="124801"/>
            <a:ext cx="832716" cy="197951"/>
          </a:xfrm>
          <a:prstGeom prst="rect">
            <a:avLst/>
          </a:prstGeom>
          <a:noFill/>
          <a:ln w="9525">
            <a:noFill/>
            <a:miter lim="800000"/>
            <a:headEnd/>
            <a:tailEnd/>
          </a:ln>
        </p:spPr>
      </p:pic>
    </p:spTree>
    <p:extLst>
      <p:ext uri="{BB962C8B-B14F-4D97-AF65-F5344CB8AC3E}">
        <p14:creationId xmlns:p14="http://schemas.microsoft.com/office/powerpoint/2010/main" val="399388531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hf hdr="0" dt="0"/>
  <p:txStyles>
    <p:titleStyle>
      <a:lvl1pPr algn="l" defTabSz="916289" rtl="0" eaLnBrk="0" fontAlgn="base" hangingPunct="0">
        <a:spcBef>
          <a:spcPct val="0"/>
        </a:spcBef>
        <a:spcAft>
          <a:spcPct val="0"/>
        </a:spcAft>
        <a:defRPr sz="2530" b="1" i="1">
          <a:solidFill>
            <a:schemeClr val="tx2"/>
          </a:solidFill>
          <a:latin typeface="+mj-lt"/>
          <a:ea typeface="+mj-ea"/>
          <a:cs typeface="+mj-cs"/>
        </a:defRPr>
      </a:lvl1pPr>
      <a:lvl2pPr algn="l" defTabSz="916289" rtl="0" eaLnBrk="0" fontAlgn="base" hangingPunct="0">
        <a:spcBef>
          <a:spcPct val="0"/>
        </a:spcBef>
        <a:spcAft>
          <a:spcPct val="0"/>
        </a:spcAft>
        <a:defRPr sz="2530" b="1" i="1">
          <a:solidFill>
            <a:schemeClr val="tx2"/>
          </a:solidFill>
          <a:latin typeface="Arial Black" pitchFamily="34" charset="0"/>
        </a:defRPr>
      </a:lvl2pPr>
      <a:lvl3pPr algn="l" defTabSz="916289" rtl="0" eaLnBrk="0" fontAlgn="base" hangingPunct="0">
        <a:spcBef>
          <a:spcPct val="0"/>
        </a:spcBef>
        <a:spcAft>
          <a:spcPct val="0"/>
        </a:spcAft>
        <a:defRPr sz="2530" b="1" i="1">
          <a:solidFill>
            <a:schemeClr val="tx2"/>
          </a:solidFill>
          <a:latin typeface="Arial Black" pitchFamily="34" charset="0"/>
        </a:defRPr>
      </a:lvl3pPr>
      <a:lvl4pPr algn="l" defTabSz="916289" rtl="0" eaLnBrk="0" fontAlgn="base" hangingPunct="0">
        <a:spcBef>
          <a:spcPct val="0"/>
        </a:spcBef>
        <a:spcAft>
          <a:spcPct val="0"/>
        </a:spcAft>
        <a:defRPr sz="2530" b="1" i="1">
          <a:solidFill>
            <a:schemeClr val="tx2"/>
          </a:solidFill>
          <a:latin typeface="Arial Black" pitchFamily="34" charset="0"/>
        </a:defRPr>
      </a:lvl4pPr>
      <a:lvl5pPr algn="l" defTabSz="916289" rtl="0" eaLnBrk="0" fontAlgn="base" hangingPunct="0">
        <a:spcBef>
          <a:spcPct val="0"/>
        </a:spcBef>
        <a:spcAft>
          <a:spcPct val="0"/>
        </a:spcAft>
        <a:defRPr sz="2530" b="1" i="1">
          <a:solidFill>
            <a:schemeClr val="tx2"/>
          </a:solidFill>
          <a:latin typeface="Arial Black" pitchFamily="34" charset="0"/>
        </a:defRPr>
      </a:lvl5pPr>
      <a:lvl6pPr marL="412974" algn="l" defTabSz="916289" rtl="0" fontAlgn="base">
        <a:spcBef>
          <a:spcPct val="0"/>
        </a:spcBef>
        <a:spcAft>
          <a:spcPct val="0"/>
        </a:spcAft>
        <a:defRPr sz="2530" b="1" i="1">
          <a:solidFill>
            <a:schemeClr val="tx2"/>
          </a:solidFill>
          <a:latin typeface="Arial Black" pitchFamily="34" charset="0"/>
        </a:defRPr>
      </a:lvl6pPr>
      <a:lvl7pPr marL="825949" algn="l" defTabSz="916289" rtl="0" fontAlgn="base">
        <a:spcBef>
          <a:spcPct val="0"/>
        </a:spcBef>
        <a:spcAft>
          <a:spcPct val="0"/>
        </a:spcAft>
        <a:defRPr sz="2530" b="1" i="1">
          <a:solidFill>
            <a:schemeClr val="tx2"/>
          </a:solidFill>
          <a:latin typeface="Arial Black" pitchFamily="34" charset="0"/>
        </a:defRPr>
      </a:lvl7pPr>
      <a:lvl8pPr marL="1238925" algn="l" defTabSz="916289" rtl="0" fontAlgn="base">
        <a:spcBef>
          <a:spcPct val="0"/>
        </a:spcBef>
        <a:spcAft>
          <a:spcPct val="0"/>
        </a:spcAft>
        <a:defRPr sz="2530" b="1" i="1">
          <a:solidFill>
            <a:schemeClr val="tx2"/>
          </a:solidFill>
          <a:latin typeface="Arial Black" pitchFamily="34" charset="0"/>
        </a:defRPr>
      </a:lvl8pPr>
      <a:lvl9pPr marL="1651902" algn="l" defTabSz="916289" rtl="0" fontAlgn="base">
        <a:spcBef>
          <a:spcPct val="0"/>
        </a:spcBef>
        <a:spcAft>
          <a:spcPct val="0"/>
        </a:spcAft>
        <a:defRPr sz="2530" b="1" i="1">
          <a:solidFill>
            <a:schemeClr val="tx2"/>
          </a:solidFill>
          <a:latin typeface="Arial Black" pitchFamily="34" charset="0"/>
        </a:defRPr>
      </a:lvl9pPr>
    </p:titleStyle>
    <p:bodyStyle>
      <a:lvl1pPr marL="342712" indent="-342712" algn="l" defTabSz="916289" rtl="0" eaLnBrk="0" fontAlgn="base" hangingPunct="0">
        <a:spcBef>
          <a:spcPct val="20000"/>
        </a:spcBef>
        <a:spcAft>
          <a:spcPct val="0"/>
        </a:spcAft>
        <a:buChar char="•"/>
        <a:defRPr sz="1988" b="1">
          <a:solidFill>
            <a:schemeClr val="tx1"/>
          </a:solidFill>
          <a:latin typeface="+mn-lt"/>
          <a:ea typeface="+mn-ea"/>
          <a:cs typeface="+mn-cs"/>
        </a:defRPr>
      </a:lvl1pPr>
      <a:lvl2pPr marL="744217" indent="-286788" algn="l" defTabSz="916289" rtl="0" eaLnBrk="0" fontAlgn="base" hangingPunct="0">
        <a:spcBef>
          <a:spcPct val="20000"/>
        </a:spcBef>
        <a:spcAft>
          <a:spcPct val="0"/>
        </a:spcAft>
        <a:buChar char="–"/>
        <a:defRPr b="1">
          <a:solidFill>
            <a:schemeClr val="tx1"/>
          </a:solidFill>
          <a:latin typeface="+mn-lt"/>
        </a:defRPr>
      </a:lvl2pPr>
      <a:lvl3pPr marL="1144286" indent="-227997" algn="l" defTabSz="916289" rtl="0" eaLnBrk="0" fontAlgn="base" hangingPunct="0">
        <a:spcBef>
          <a:spcPct val="20000"/>
        </a:spcBef>
        <a:spcAft>
          <a:spcPct val="0"/>
        </a:spcAft>
        <a:buChar char="•"/>
        <a:defRPr b="1">
          <a:solidFill>
            <a:schemeClr val="tx1"/>
          </a:solidFill>
          <a:latin typeface="+mn-lt"/>
        </a:defRPr>
      </a:lvl3pPr>
      <a:lvl4pPr marL="1601712" indent="-227997" algn="l" defTabSz="916289" rtl="0" eaLnBrk="0" fontAlgn="base" hangingPunct="0">
        <a:spcBef>
          <a:spcPct val="20000"/>
        </a:spcBef>
        <a:spcAft>
          <a:spcPct val="0"/>
        </a:spcAft>
        <a:buChar char="–"/>
        <a:defRPr b="1">
          <a:solidFill>
            <a:schemeClr val="tx1"/>
          </a:solidFill>
          <a:latin typeface="+mn-lt"/>
        </a:defRPr>
      </a:lvl4pPr>
      <a:lvl5pPr marL="2060573" indent="-229431" algn="l" defTabSz="916289" rtl="0" eaLnBrk="0" fontAlgn="base" hangingPunct="0">
        <a:spcBef>
          <a:spcPct val="20000"/>
        </a:spcBef>
        <a:spcAft>
          <a:spcPct val="0"/>
        </a:spcAft>
        <a:buChar char="»"/>
        <a:defRPr b="1">
          <a:solidFill>
            <a:schemeClr val="tx1"/>
          </a:solidFill>
          <a:latin typeface="+mn-lt"/>
        </a:defRPr>
      </a:lvl5pPr>
      <a:lvl6pPr marL="2473550" indent="-229431" algn="l" defTabSz="916289" rtl="0" fontAlgn="base">
        <a:spcBef>
          <a:spcPct val="20000"/>
        </a:spcBef>
        <a:spcAft>
          <a:spcPct val="0"/>
        </a:spcAft>
        <a:buChar char="»"/>
        <a:defRPr b="1">
          <a:solidFill>
            <a:schemeClr val="tx1"/>
          </a:solidFill>
          <a:latin typeface="+mn-lt"/>
        </a:defRPr>
      </a:lvl6pPr>
      <a:lvl7pPr marL="2886524" indent="-229431" algn="l" defTabSz="916289" rtl="0" fontAlgn="base">
        <a:spcBef>
          <a:spcPct val="20000"/>
        </a:spcBef>
        <a:spcAft>
          <a:spcPct val="0"/>
        </a:spcAft>
        <a:buChar char="»"/>
        <a:defRPr b="1">
          <a:solidFill>
            <a:schemeClr val="tx1"/>
          </a:solidFill>
          <a:latin typeface="+mn-lt"/>
        </a:defRPr>
      </a:lvl7pPr>
      <a:lvl8pPr marL="3299499" indent="-229431" algn="l" defTabSz="916289" rtl="0" fontAlgn="base">
        <a:spcBef>
          <a:spcPct val="20000"/>
        </a:spcBef>
        <a:spcAft>
          <a:spcPct val="0"/>
        </a:spcAft>
        <a:buChar char="»"/>
        <a:defRPr b="1">
          <a:solidFill>
            <a:schemeClr val="tx1"/>
          </a:solidFill>
          <a:latin typeface="+mn-lt"/>
        </a:defRPr>
      </a:lvl8pPr>
      <a:lvl9pPr marL="3712475" indent="-229431" algn="l" defTabSz="916289" rtl="0" fontAlgn="base">
        <a:spcBef>
          <a:spcPct val="20000"/>
        </a:spcBef>
        <a:spcAft>
          <a:spcPct val="0"/>
        </a:spcAft>
        <a:buChar char="»"/>
        <a:defRPr b="1">
          <a:solidFill>
            <a:schemeClr val="tx1"/>
          </a:solidFill>
          <a:latin typeface="+mn-lt"/>
        </a:defRPr>
      </a:lvl9pPr>
    </p:bodyStyle>
    <p:otherStyle>
      <a:defPPr>
        <a:defRPr lang="en-US"/>
      </a:defPPr>
      <a:lvl1pPr marL="0" algn="l" defTabSz="825949" rtl="0" eaLnBrk="1" latinLnBrk="0" hangingPunct="1">
        <a:defRPr sz="1626" kern="1200">
          <a:solidFill>
            <a:schemeClr val="tx1"/>
          </a:solidFill>
          <a:latin typeface="+mn-lt"/>
          <a:ea typeface="+mn-ea"/>
          <a:cs typeface="+mn-cs"/>
        </a:defRPr>
      </a:lvl1pPr>
      <a:lvl2pPr marL="412974" algn="l" defTabSz="825949" rtl="0" eaLnBrk="1" latinLnBrk="0" hangingPunct="1">
        <a:defRPr sz="1626" kern="1200">
          <a:solidFill>
            <a:schemeClr val="tx1"/>
          </a:solidFill>
          <a:latin typeface="+mn-lt"/>
          <a:ea typeface="+mn-ea"/>
          <a:cs typeface="+mn-cs"/>
        </a:defRPr>
      </a:lvl2pPr>
      <a:lvl3pPr marL="825949" algn="l" defTabSz="825949" rtl="0" eaLnBrk="1" latinLnBrk="0" hangingPunct="1">
        <a:defRPr sz="1626" kern="1200">
          <a:solidFill>
            <a:schemeClr val="tx1"/>
          </a:solidFill>
          <a:latin typeface="+mn-lt"/>
          <a:ea typeface="+mn-ea"/>
          <a:cs typeface="+mn-cs"/>
        </a:defRPr>
      </a:lvl3pPr>
      <a:lvl4pPr marL="1238925" algn="l" defTabSz="825949" rtl="0" eaLnBrk="1" latinLnBrk="0" hangingPunct="1">
        <a:defRPr sz="1626" kern="1200">
          <a:solidFill>
            <a:schemeClr val="tx1"/>
          </a:solidFill>
          <a:latin typeface="+mn-lt"/>
          <a:ea typeface="+mn-ea"/>
          <a:cs typeface="+mn-cs"/>
        </a:defRPr>
      </a:lvl4pPr>
      <a:lvl5pPr marL="1651902" algn="l" defTabSz="825949" rtl="0" eaLnBrk="1" latinLnBrk="0" hangingPunct="1">
        <a:defRPr sz="1626" kern="1200">
          <a:solidFill>
            <a:schemeClr val="tx1"/>
          </a:solidFill>
          <a:latin typeface="+mn-lt"/>
          <a:ea typeface="+mn-ea"/>
          <a:cs typeface="+mn-cs"/>
        </a:defRPr>
      </a:lvl5pPr>
      <a:lvl6pPr marL="2064876" algn="l" defTabSz="825949" rtl="0" eaLnBrk="1" latinLnBrk="0" hangingPunct="1">
        <a:defRPr sz="1626" kern="1200">
          <a:solidFill>
            <a:schemeClr val="tx1"/>
          </a:solidFill>
          <a:latin typeface="+mn-lt"/>
          <a:ea typeface="+mn-ea"/>
          <a:cs typeface="+mn-cs"/>
        </a:defRPr>
      </a:lvl6pPr>
      <a:lvl7pPr marL="2477851" algn="l" defTabSz="825949" rtl="0" eaLnBrk="1" latinLnBrk="0" hangingPunct="1">
        <a:defRPr sz="1626" kern="1200">
          <a:solidFill>
            <a:schemeClr val="tx1"/>
          </a:solidFill>
          <a:latin typeface="+mn-lt"/>
          <a:ea typeface="+mn-ea"/>
          <a:cs typeface="+mn-cs"/>
        </a:defRPr>
      </a:lvl7pPr>
      <a:lvl8pPr marL="2890826" algn="l" defTabSz="825949" rtl="0" eaLnBrk="1" latinLnBrk="0" hangingPunct="1">
        <a:defRPr sz="1626" kern="1200">
          <a:solidFill>
            <a:schemeClr val="tx1"/>
          </a:solidFill>
          <a:latin typeface="+mn-lt"/>
          <a:ea typeface="+mn-ea"/>
          <a:cs typeface="+mn-cs"/>
        </a:defRPr>
      </a:lvl8pPr>
      <a:lvl9pPr marL="3303800" algn="l" defTabSz="825949" rtl="0" eaLnBrk="1" latinLnBrk="0" hangingPunct="1">
        <a:defRPr sz="162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pproved logo_ transparent background.png"/>
          <p:cNvPicPr>
            <a:picLocks noChangeAspect="1"/>
          </p:cNvPicPr>
          <p:nvPr/>
        </p:nvPicPr>
        <p:blipFill>
          <a:blip r:embed="rId2"/>
          <a:stretch>
            <a:fillRect/>
          </a:stretch>
        </p:blipFill>
        <p:spPr>
          <a:xfrm>
            <a:off x="3898900" y="756754"/>
            <a:ext cx="2823286" cy="640080"/>
          </a:xfrm>
          <a:prstGeom prst="rect">
            <a:avLst/>
          </a:prstGeom>
        </p:spPr>
      </p:pic>
      <p:sp>
        <p:nvSpPr>
          <p:cNvPr id="7" name="Rectangle 6">
            <a:extLst>
              <a:ext uri="{FF2B5EF4-FFF2-40B4-BE49-F238E27FC236}">
                <a16:creationId xmlns="" xmlns:a16="http://schemas.microsoft.com/office/drawing/2014/main" id="{D95A7E4D-3234-4B62-96DD-18ED7798A94F}"/>
              </a:ext>
            </a:extLst>
          </p:cNvPr>
          <p:cNvSpPr>
            <a:spLocks noChangeArrowheads="1"/>
          </p:cNvSpPr>
          <p:nvPr/>
        </p:nvSpPr>
        <p:spPr bwMode="auto">
          <a:xfrm>
            <a:off x="2399548" y="2659199"/>
            <a:ext cx="6073368" cy="1790166"/>
          </a:xfrm>
          <a:prstGeom prst="rect">
            <a:avLst/>
          </a:prstGeom>
          <a:noFill/>
          <a:ln w="9525">
            <a:noFill/>
            <a:miter lim="800000"/>
            <a:headEnd/>
            <a:tailEnd/>
          </a:ln>
        </p:spPr>
        <p:txBody>
          <a:bodyPr lIns="91563" tIns="45781" rIns="91563" bIns="45781" anchor="ctr"/>
          <a:lstStyle/>
          <a:p>
            <a:pPr algn="ctr"/>
            <a:r>
              <a:rPr lang="en-US" sz="2800" b="1" i="1" dirty="0">
                <a:latin typeface="Arial Black" pitchFamily="34" charset="0"/>
                <a:cs typeface="Arial" charset="0"/>
              </a:rPr>
              <a:t>LATAM Surfactants</a:t>
            </a:r>
            <a:br>
              <a:rPr lang="en-US" sz="2800" b="1" i="1" dirty="0">
                <a:latin typeface="Arial Black" pitchFamily="34" charset="0"/>
                <a:cs typeface="Arial" charset="0"/>
              </a:rPr>
            </a:br>
            <a:r>
              <a:rPr lang="en-US" sz="2800" b="1" i="1" dirty="0">
                <a:latin typeface="Arial Black" pitchFamily="34" charset="0"/>
                <a:cs typeface="Arial" charset="0"/>
              </a:rPr>
              <a:t>Five Year Plan</a:t>
            </a:r>
            <a:br>
              <a:rPr lang="en-US" sz="2800" b="1" i="1" dirty="0">
                <a:latin typeface="Arial Black" pitchFamily="34" charset="0"/>
                <a:cs typeface="Arial" charset="0"/>
              </a:rPr>
            </a:br>
            <a:r>
              <a:rPr lang="en-US" sz="2800" b="1" i="1" dirty="0">
                <a:latin typeface="Arial Black" pitchFamily="34" charset="0"/>
                <a:cs typeface="Arial" charset="0"/>
              </a:rPr>
              <a:t>2019– 2023</a:t>
            </a:r>
          </a:p>
        </p:txBody>
      </p:sp>
      <p:sp>
        <p:nvSpPr>
          <p:cNvPr id="2" name="TextBox 1"/>
          <p:cNvSpPr txBox="1"/>
          <p:nvPr/>
        </p:nvSpPr>
        <p:spPr>
          <a:xfrm>
            <a:off x="5187300" y="5160132"/>
            <a:ext cx="3069771" cy="369332"/>
          </a:xfrm>
          <a:prstGeom prst="rect">
            <a:avLst/>
          </a:prstGeom>
          <a:noFill/>
        </p:spPr>
        <p:txBody>
          <a:bodyPr wrap="square" rtlCol="0">
            <a:spAutoFit/>
          </a:bodyPr>
          <a:lstStyle/>
          <a:p>
            <a:r>
              <a:rPr lang="en-US" i="1" dirty="0" smtClean="0">
                <a:latin typeface="+mj-lt"/>
              </a:rPr>
              <a:t>February, 2020</a:t>
            </a:r>
            <a:endParaRPr lang="en-US" i="1" dirty="0">
              <a:latin typeface="+mj-lt"/>
            </a:endParaRPr>
          </a:p>
        </p:txBody>
      </p:sp>
    </p:spTree>
    <p:extLst>
      <p:ext uri="{BB962C8B-B14F-4D97-AF65-F5344CB8AC3E}">
        <p14:creationId xmlns:p14="http://schemas.microsoft.com/office/powerpoint/2010/main" val="2667144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Home </a:t>
            </a:r>
            <a:r>
              <a:rPr lang="es-MX" dirty="0" err="1" smtClean="0"/>
              <a:t>Care</a:t>
            </a:r>
            <a:r>
              <a:rPr lang="es-MX" dirty="0" smtClean="0"/>
              <a:t> El Salvador 2019</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10</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4193482261"/>
              </p:ext>
            </p:extLst>
          </p:nvPr>
        </p:nvGraphicFramePr>
        <p:xfrm>
          <a:off x="-93133" y="965200"/>
          <a:ext cx="9237133" cy="5892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70896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Trends</a:t>
            </a:r>
            <a:r>
              <a:rPr lang="es-MX" dirty="0" smtClean="0"/>
              <a:t> and </a:t>
            </a:r>
            <a:r>
              <a:rPr lang="es-MX" dirty="0" err="1" smtClean="0"/>
              <a:t>Opportunities</a:t>
            </a:r>
            <a:r>
              <a:rPr lang="es-MX" dirty="0" smtClean="0"/>
              <a:t> El Salvador</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11</a:t>
            </a:fld>
            <a:endParaRPr lang="en-US" altLang="en-US" dirty="0">
              <a:solidFill>
                <a:srgbClr val="000000"/>
              </a:solidFill>
            </a:endParaRPr>
          </a:p>
        </p:txBody>
      </p:sp>
      <p:sp>
        <p:nvSpPr>
          <p:cNvPr id="5" name="Marcador de contenido 2"/>
          <p:cNvSpPr>
            <a:spLocks noGrp="1"/>
          </p:cNvSpPr>
          <p:nvPr>
            <p:ph idx="1"/>
          </p:nvPr>
        </p:nvSpPr>
        <p:spPr>
          <a:xfrm>
            <a:off x="686960" y="1377050"/>
            <a:ext cx="8236239" cy="5480949"/>
          </a:xfrm>
        </p:spPr>
        <p:txBody>
          <a:bodyPr/>
          <a:lstStyle/>
          <a:p>
            <a:r>
              <a:rPr lang="en-US" sz="1400" b="0" dirty="0" smtClean="0"/>
              <a:t>Forecast is to increase 2.3% in sales per year</a:t>
            </a:r>
          </a:p>
          <a:p>
            <a:r>
              <a:rPr lang="en-US" sz="1400" b="0" dirty="0" smtClean="0"/>
              <a:t>49% of the market share are marked as others</a:t>
            </a:r>
          </a:p>
          <a:p>
            <a:r>
              <a:rPr lang="en-US" sz="1400" b="0" dirty="0"/>
              <a:t>Rising disposable incomes enabled home care in El Salvador to achieve above inflation growth in 2019. The industry also benefited from increasing </a:t>
            </a:r>
            <a:r>
              <a:rPr lang="en-US" sz="1400" b="0" dirty="0" err="1"/>
              <a:t>urbanisation</a:t>
            </a:r>
            <a:r>
              <a:rPr lang="en-US" sz="1400" b="0" dirty="0"/>
              <a:t> and exposure to Western culture, which created rising demand for more sophisticated products, especially in laundry care, where washing machine ownership rates are low but growing. However, significant underemployment means many people live in basic homes and have no need of home care products, with most only able to afford </a:t>
            </a:r>
            <a:r>
              <a:rPr lang="en-US" sz="1400" b="0" dirty="0" smtClean="0"/>
              <a:t>necessities</a:t>
            </a:r>
          </a:p>
          <a:p>
            <a:r>
              <a:rPr lang="en-US" sz="1400" b="0" dirty="0"/>
              <a:t>In most cases, it is the women (wives/mothers) who are responsible for the cleaning jobs at home. It is also they who decide which brands and presentations that are bought</a:t>
            </a:r>
            <a:r>
              <a:rPr lang="en-US" sz="1400" b="0" dirty="0" smtClean="0"/>
              <a:t>. </a:t>
            </a:r>
            <a:r>
              <a:rPr lang="en-US" sz="1400" b="0" dirty="0"/>
              <a:t>It is also common for maids to be employed. Some maids work on a daily basis, arriving at their place of employment in the mornings and then leaving around 17.00hrs.</a:t>
            </a:r>
            <a:endParaRPr lang="en-US" sz="1400" b="0" dirty="0" smtClean="0"/>
          </a:p>
          <a:p>
            <a:r>
              <a:rPr lang="en-US" sz="1400" b="0" dirty="0"/>
              <a:t>The most popular scents and fragrances in home care products are lemon and </a:t>
            </a:r>
            <a:r>
              <a:rPr lang="en-US" sz="1400" b="0" dirty="0" smtClean="0"/>
              <a:t>pine</a:t>
            </a:r>
          </a:p>
          <a:p>
            <a:r>
              <a:rPr lang="en-US" sz="1400" b="0" dirty="0" smtClean="0"/>
              <a:t>Private </a:t>
            </a:r>
            <a:r>
              <a:rPr lang="en-US" sz="1400" b="0" dirty="0"/>
              <a:t>label products are also likely to be launched and become increasingly popular as are a variety of home care products in smaller </a:t>
            </a:r>
            <a:r>
              <a:rPr lang="en-US" sz="1400" b="0" dirty="0" smtClean="0"/>
              <a:t>presentations</a:t>
            </a:r>
          </a:p>
          <a:p>
            <a:r>
              <a:rPr lang="en-US" sz="1400" b="0" dirty="0" smtClean="0"/>
              <a:t>El </a:t>
            </a:r>
            <a:r>
              <a:rPr lang="en-US" sz="1400" b="0" dirty="0"/>
              <a:t>Salvador has the weakest economy in Central America, while the country also faces heavy debts. The country saw only a sluggish 2.4% annual real GDP growth over 2014-2019 with this expected to continue into the forecast </a:t>
            </a:r>
            <a:r>
              <a:rPr lang="en-US" sz="1400" b="0" dirty="0" smtClean="0"/>
              <a:t>period</a:t>
            </a:r>
          </a:p>
          <a:p>
            <a:r>
              <a:rPr lang="en-US" sz="1400" b="0" dirty="0"/>
              <a:t>Crime and violence pose a threat to social development and economic growth in El Salvador and negatively affect the quality of life of its citizens</a:t>
            </a:r>
            <a:r>
              <a:rPr lang="en-US" sz="1400" b="0" dirty="0" smtClean="0"/>
              <a:t>.</a:t>
            </a:r>
          </a:p>
          <a:p>
            <a:r>
              <a:rPr lang="en-US" sz="1400" b="0" dirty="0"/>
              <a:t>Moreover, substantial underemployment in the country as well as a large informal economy mean many urban employees either work part-time or receive remuneration at below the minimum wage.</a:t>
            </a:r>
            <a:endParaRPr lang="en-US" sz="1400" b="0" dirty="0" smtClean="0"/>
          </a:p>
        </p:txBody>
      </p:sp>
    </p:spTree>
    <p:extLst>
      <p:ext uri="{BB962C8B-B14F-4D97-AF65-F5344CB8AC3E}">
        <p14:creationId xmlns:p14="http://schemas.microsoft.com/office/powerpoint/2010/main" val="1207986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Trends</a:t>
            </a:r>
            <a:r>
              <a:rPr lang="es-MX" dirty="0" smtClean="0"/>
              <a:t> and </a:t>
            </a:r>
            <a:r>
              <a:rPr lang="es-MX" dirty="0" err="1" smtClean="0"/>
              <a:t>Opportunities</a:t>
            </a:r>
            <a:r>
              <a:rPr lang="es-MX" dirty="0" smtClean="0"/>
              <a:t> El Salvador</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12</a:t>
            </a:fld>
            <a:endParaRPr lang="en-US" altLang="en-US" dirty="0">
              <a:solidFill>
                <a:srgbClr val="000000"/>
              </a:solidFill>
            </a:endParaRPr>
          </a:p>
        </p:txBody>
      </p:sp>
      <p:sp>
        <p:nvSpPr>
          <p:cNvPr id="5" name="Marcador de contenido 2"/>
          <p:cNvSpPr>
            <a:spLocks noGrp="1"/>
          </p:cNvSpPr>
          <p:nvPr>
            <p:ph idx="1"/>
          </p:nvPr>
        </p:nvSpPr>
        <p:spPr>
          <a:xfrm>
            <a:off x="686960" y="1377050"/>
            <a:ext cx="8236239" cy="5480949"/>
          </a:xfrm>
        </p:spPr>
        <p:txBody>
          <a:bodyPr/>
          <a:lstStyle/>
          <a:p>
            <a:r>
              <a:rPr lang="en-US" sz="1400" b="0" dirty="0"/>
              <a:t>In terms of population split, 70% of the population were urban dwellers in 2019, with the remainder being comprised of rural </a:t>
            </a:r>
            <a:r>
              <a:rPr lang="en-US" sz="1400" b="0" dirty="0" smtClean="0"/>
              <a:t>inhabitants. </a:t>
            </a:r>
            <a:r>
              <a:rPr lang="en-US" sz="1400" b="0" dirty="0"/>
              <a:t>Rural homes tend to be of mixed construction, being made of mud and adobe bricks. Such structures are often reinforced with pieces of wood with roofs generally made from straw or </a:t>
            </a:r>
            <a:r>
              <a:rPr lang="en-US" sz="1400" b="0" dirty="0" err="1" smtClean="0"/>
              <a:t>aluminium</a:t>
            </a:r>
            <a:endParaRPr lang="en-US" sz="1400" b="0" dirty="0" smtClean="0"/>
          </a:p>
          <a:p>
            <a:r>
              <a:rPr lang="en-US" sz="1400" b="0" dirty="0"/>
              <a:t>In 2019, there was an average of four people per household. This often includes parents, children and at least one grandparent</a:t>
            </a:r>
            <a:r>
              <a:rPr lang="en-US" sz="1400" b="0" dirty="0" smtClean="0"/>
              <a:t>.</a:t>
            </a:r>
          </a:p>
          <a:p>
            <a:r>
              <a:rPr lang="en-US" sz="1400" b="0" dirty="0"/>
              <a:t>The country’s poor road infrastructure is considered a barrier to the development of many industries</a:t>
            </a:r>
            <a:r>
              <a:rPr lang="en-US" sz="1400" b="0" dirty="0" smtClean="0"/>
              <a:t>.</a:t>
            </a:r>
          </a:p>
          <a:p>
            <a:endParaRPr lang="es-MX" sz="1400" b="0" dirty="0" smtClean="0"/>
          </a:p>
          <a:p>
            <a:pPr marL="0" indent="0">
              <a:buNone/>
            </a:pPr>
            <a:r>
              <a:rPr lang="es-MX" sz="1400" b="0" i="1" dirty="0" err="1" smtClean="0"/>
              <a:t>Laudry</a:t>
            </a:r>
            <a:endParaRPr lang="es-MX" sz="1400" b="0" i="1" dirty="0"/>
          </a:p>
          <a:p>
            <a:r>
              <a:rPr lang="en-US" sz="1400" b="0" dirty="0"/>
              <a:t>Clothes are usually washed by hand, although small washing machines have slowly gained traction thanks to the rising availability of credit options from retailers, which is an appealing option to the middle and upper classes in the country</a:t>
            </a:r>
            <a:r>
              <a:rPr lang="en-US" sz="1400" b="0" dirty="0" smtClean="0"/>
              <a:t>.</a:t>
            </a:r>
          </a:p>
          <a:p>
            <a:r>
              <a:rPr lang="en-US" sz="1400" b="0" dirty="0"/>
              <a:t>Laundry tends to be hand washed in a pila, which in addition to laundry, is used to wash almost everything, such as dishes, clothes and </a:t>
            </a:r>
            <a:r>
              <a:rPr lang="en-US" sz="1400" b="0" dirty="0" smtClean="0"/>
              <a:t>babies</a:t>
            </a:r>
          </a:p>
          <a:p>
            <a:r>
              <a:rPr lang="en-US" sz="1400" b="0" dirty="0"/>
              <a:t>El Salvadorians tend to use powder detergents to do their laundry. Liquid or even concentrated liquid detergents are not popular due to the perception that more volume is required per wash and that it is not strong enough to clean and remove stains</a:t>
            </a:r>
            <a:r>
              <a:rPr lang="en-US" sz="1400" b="0" dirty="0" smtClean="0"/>
              <a:t>.</a:t>
            </a:r>
          </a:p>
          <a:p>
            <a:r>
              <a:rPr lang="en-US" sz="1400" b="0" dirty="0"/>
              <a:t>Powder detergents are often also used in conjunction with bar detergents for use on heavily stained clothing that requires to be soaked for a </a:t>
            </a:r>
            <a:r>
              <a:rPr lang="en-US" sz="1400" b="0" dirty="0" smtClean="0"/>
              <a:t>period</a:t>
            </a:r>
          </a:p>
          <a:p>
            <a:r>
              <a:rPr lang="en-US" sz="1400" b="0" dirty="0"/>
              <a:t>Despite the growth in popularity of small capacity washing machines, they are still not widely available, with only 18% of all households estimated to own a washing machine in 2019</a:t>
            </a:r>
            <a:endParaRPr lang="en-US" sz="1400" b="0" dirty="0" smtClean="0"/>
          </a:p>
        </p:txBody>
      </p:sp>
    </p:spTree>
    <p:extLst>
      <p:ext uri="{BB962C8B-B14F-4D97-AF65-F5344CB8AC3E}">
        <p14:creationId xmlns:p14="http://schemas.microsoft.com/office/powerpoint/2010/main" val="2392171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Trends</a:t>
            </a:r>
            <a:r>
              <a:rPr lang="es-MX" dirty="0" smtClean="0"/>
              <a:t> and </a:t>
            </a:r>
            <a:r>
              <a:rPr lang="es-MX" dirty="0" err="1" smtClean="0"/>
              <a:t>Opportunities</a:t>
            </a:r>
            <a:r>
              <a:rPr lang="es-MX" dirty="0" smtClean="0"/>
              <a:t> El Salvador</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13</a:t>
            </a:fld>
            <a:endParaRPr lang="en-US" altLang="en-US" dirty="0">
              <a:solidFill>
                <a:srgbClr val="000000"/>
              </a:solidFill>
            </a:endParaRPr>
          </a:p>
        </p:txBody>
      </p:sp>
      <p:sp>
        <p:nvSpPr>
          <p:cNvPr id="5" name="Marcador de contenido 2"/>
          <p:cNvSpPr>
            <a:spLocks noGrp="1"/>
          </p:cNvSpPr>
          <p:nvPr>
            <p:ph idx="1"/>
          </p:nvPr>
        </p:nvSpPr>
        <p:spPr>
          <a:xfrm>
            <a:off x="686960" y="1377050"/>
            <a:ext cx="8236239" cy="5480949"/>
          </a:xfrm>
        </p:spPr>
        <p:txBody>
          <a:bodyPr/>
          <a:lstStyle/>
          <a:p>
            <a:r>
              <a:rPr lang="en-US" sz="1400" b="0" dirty="0"/>
              <a:t>There are no local/traditional products that are preferred in this category. Instead regular detergents and bar detergents are preferred. Dry cleaners are usually used for suits and delicate fabrics, but mainly only by those who can afford the high charges, such as mid-high socioeconomic groups. Laundry mats do not exist in the country</a:t>
            </a:r>
            <a:r>
              <a:rPr lang="en-US" sz="1400" b="0" dirty="0" smtClean="0"/>
              <a:t>.</a:t>
            </a:r>
          </a:p>
          <a:p>
            <a:r>
              <a:rPr lang="en-US" sz="1400" b="0" dirty="0"/>
              <a:t>Bleach is a regular feature in most homes and is used on a regular basis on white clothes, such as school and uniform shirts and blouses, as well as to disinfect floors and worktop </a:t>
            </a:r>
            <a:r>
              <a:rPr lang="en-US" sz="1400" b="0" dirty="0" smtClean="0"/>
              <a:t>surfaces</a:t>
            </a:r>
          </a:p>
          <a:p>
            <a:r>
              <a:rPr lang="en-US" sz="1400" b="0" dirty="0"/>
              <a:t>Due to the country’s year-round high temperatures, cotton is the preferred type of fabric for </a:t>
            </a:r>
            <a:r>
              <a:rPr lang="en-US" sz="1400" b="0" dirty="0" smtClean="0"/>
              <a:t>clothes. </a:t>
            </a:r>
            <a:r>
              <a:rPr lang="en-US" sz="1400" b="0" dirty="0"/>
              <a:t>El Salvador has a specific culture defined in part by its </a:t>
            </a:r>
            <a:r>
              <a:rPr lang="en-US" sz="1400" b="0" dirty="0" err="1"/>
              <a:t>colourful</a:t>
            </a:r>
            <a:r>
              <a:rPr lang="en-US" sz="1400" b="0" dirty="0"/>
              <a:t> and traditional </a:t>
            </a:r>
            <a:r>
              <a:rPr lang="en-US" sz="1400" b="0" dirty="0" smtClean="0"/>
              <a:t>clothing</a:t>
            </a:r>
          </a:p>
          <a:p>
            <a:r>
              <a:rPr lang="en-US" sz="1400" b="0" dirty="0"/>
              <a:t>Usage of fabric softeners is solely among those householders who own an automatic washing machine and most often solely used for children’s clothing. As such, it remains a small category within laundry care, with significant scope for future growth</a:t>
            </a:r>
            <a:r>
              <a:rPr lang="en-US" sz="1400" b="0" dirty="0" smtClean="0"/>
              <a:t>.</a:t>
            </a:r>
          </a:p>
          <a:p>
            <a:r>
              <a:rPr lang="en-US" sz="1400" b="0" dirty="0"/>
              <a:t>Unilever de </a:t>
            </a:r>
            <a:r>
              <a:rPr lang="en-US" sz="1400" b="0" dirty="0" err="1"/>
              <a:t>Centroamérica</a:t>
            </a:r>
            <a:r>
              <a:rPr lang="en-US" sz="1400" b="0" dirty="0"/>
              <a:t> remained the outright leader in home care in 2019 followed some </a:t>
            </a:r>
            <a:r>
              <a:rPr lang="en-US" sz="1400" b="0" dirty="0" smtClean="0"/>
              <a:t>distance </a:t>
            </a:r>
            <a:r>
              <a:rPr lang="en-US" sz="1400" b="0" dirty="0"/>
              <a:t>behind by Colgate-Palmolive </a:t>
            </a:r>
            <a:r>
              <a:rPr lang="en-US" sz="1400" b="0" dirty="0" err="1"/>
              <a:t>Centroamerica</a:t>
            </a:r>
            <a:r>
              <a:rPr lang="en-US" sz="1400" b="0" dirty="0" smtClean="0"/>
              <a:t>.</a:t>
            </a:r>
          </a:p>
          <a:p>
            <a:pPr marL="0" indent="0">
              <a:buNone/>
            </a:pPr>
            <a:r>
              <a:rPr lang="es-MX" sz="1400" b="0" i="1" dirty="0" err="1"/>
              <a:t>Dishwshing</a:t>
            </a:r>
            <a:endParaRPr lang="es-MX" sz="1400" b="0" i="1" dirty="0"/>
          </a:p>
          <a:p>
            <a:r>
              <a:rPr lang="en-US" sz="1400" b="0" dirty="0"/>
              <a:t>Most dishwashing is carried out by hand. Some higher-income demographics have a dishwashing machine, although this is not common</a:t>
            </a:r>
            <a:r>
              <a:rPr lang="en-US" sz="1400" b="0" dirty="0" smtClean="0"/>
              <a:t>.</a:t>
            </a:r>
          </a:p>
          <a:p>
            <a:r>
              <a:rPr lang="en-US" sz="1400" b="0" dirty="0"/>
              <a:t>Dishwashing products are available for purchase in supermarkets and traditional grocery retailers, particularly independent small </a:t>
            </a:r>
            <a:r>
              <a:rPr lang="en-US" sz="1400" b="0" dirty="0" smtClean="0"/>
              <a:t>grocers</a:t>
            </a:r>
          </a:p>
          <a:p>
            <a:r>
              <a:rPr lang="en-US" sz="1400" b="0" dirty="0"/>
              <a:t>Plates and dishes are mostly made of ceramic, although in the country’s poorest households, plastic is also </a:t>
            </a:r>
            <a:r>
              <a:rPr lang="en-US" sz="1400" b="0" dirty="0" smtClean="0"/>
              <a:t>used</a:t>
            </a:r>
          </a:p>
          <a:p>
            <a:r>
              <a:rPr lang="en-US" sz="1400" b="0" dirty="0"/>
              <a:t>Colgate-Palmolive </a:t>
            </a:r>
            <a:r>
              <a:rPr lang="en-US" sz="1400" b="0" dirty="0" err="1"/>
              <a:t>Centroamerica</a:t>
            </a:r>
            <a:r>
              <a:rPr lang="en-US" sz="1400" b="0" dirty="0"/>
              <a:t> achieved a strong lead in the dishwashing category in 2019 thanks to the popularity of its </a:t>
            </a:r>
            <a:r>
              <a:rPr lang="en-US" sz="1400" b="0" dirty="0" err="1"/>
              <a:t>Axion</a:t>
            </a:r>
            <a:r>
              <a:rPr lang="en-US" sz="1400" b="0" dirty="0"/>
              <a:t> brand</a:t>
            </a:r>
            <a:r>
              <a:rPr lang="en-US" sz="1400" b="0" dirty="0" smtClean="0"/>
              <a:t>. </a:t>
            </a:r>
            <a:r>
              <a:rPr lang="en-US" sz="1400" b="0" dirty="0"/>
              <a:t>The second ranking </a:t>
            </a:r>
            <a:r>
              <a:rPr lang="en-US" sz="1400" b="0" dirty="0" err="1"/>
              <a:t>Pril</a:t>
            </a:r>
            <a:r>
              <a:rPr lang="en-US" sz="1400" b="0" dirty="0"/>
              <a:t> brand by Henkel de El Salvador also benefits from continuous discounts and offers in supermarkets. </a:t>
            </a:r>
            <a:endParaRPr lang="en-US" sz="1400" b="0" dirty="0" smtClean="0"/>
          </a:p>
        </p:txBody>
      </p:sp>
    </p:spTree>
    <p:extLst>
      <p:ext uri="{BB962C8B-B14F-4D97-AF65-F5344CB8AC3E}">
        <p14:creationId xmlns:p14="http://schemas.microsoft.com/office/powerpoint/2010/main" val="3004215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Trends</a:t>
            </a:r>
            <a:r>
              <a:rPr lang="es-MX" dirty="0" smtClean="0"/>
              <a:t> and </a:t>
            </a:r>
            <a:r>
              <a:rPr lang="es-MX" dirty="0" err="1" smtClean="0"/>
              <a:t>Opportunities</a:t>
            </a:r>
            <a:r>
              <a:rPr lang="es-MX" dirty="0" smtClean="0"/>
              <a:t> El Salvador</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14</a:t>
            </a:fld>
            <a:endParaRPr lang="en-US" altLang="en-US" dirty="0">
              <a:solidFill>
                <a:srgbClr val="000000"/>
              </a:solidFill>
            </a:endParaRPr>
          </a:p>
        </p:txBody>
      </p:sp>
      <p:sp>
        <p:nvSpPr>
          <p:cNvPr id="5" name="Marcador de contenido 2"/>
          <p:cNvSpPr>
            <a:spLocks noGrp="1"/>
          </p:cNvSpPr>
          <p:nvPr>
            <p:ph idx="1"/>
          </p:nvPr>
        </p:nvSpPr>
        <p:spPr>
          <a:xfrm>
            <a:off x="686960" y="1377050"/>
            <a:ext cx="8236239" cy="5480949"/>
          </a:xfrm>
        </p:spPr>
        <p:txBody>
          <a:bodyPr/>
          <a:lstStyle/>
          <a:p>
            <a:pPr marL="0" indent="0">
              <a:buNone/>
            </a:pPr>
            <a:r>
              <a:rPr lang="es-MX" sz="1400" b="0" i="1" dirty="0" smtClean="0"/>
              <a:t>Surface </a:t>
            </a:r>
            <a:r>
              <a:rPr lang="es-MX" sz="1400" b="0" i="1" dirty="0" err="1" smtClean="0"/>
              <a:t>Care</a:t>
            </a:r>
            <a:endParaRPr lang="es-MX" sz="1400" b="0" i="1" dirty="0"/>
          </a:p>
          <a:p>
            <a:r>
              <a:rPr lang="en-US" sz="1400" b="0" dirty="0"/>
              <a:t>Demand for surface care remained somewhat unsophisticated in El Salvador in 2019, with a focus on simple products</a:t>
            </a:r>
            <a:r>
              <a:rPr lang="en-US" sz="1400" b="0" dirty="0" smtClean="0"/>
              <a:t>. </a:t>
            </a:r>
            <a:r>
              <a:rPr lang="en-US" sz="1400" b="0" dirty="0"/>
              <a:t>Bleach is the first option in surface care when cleaning bathrooms and floors in general especially among mid- to low-income households</a:t>
            </a:r>
            <a:r>
              <a:rPr lang="en-US" sz="1400" b="0" dirty="0" smtClean="0"/>
              <a:t>.</a:t>
            </a:r>
          </a:p>
          <a:p>
            <a:r>
              <a:rPr lang="en-US" sz="1400" b="0" dirty="0"/>
              <a:t>Most homes typically feature a lot of furniture, usually made of wood, MDF or plastic. People usually clean these with a damp cloth and avoid the use of other products</a:t>
            </a:r>
            <a:r>
              <a:rPr lang="en-US" sz="1400" b="0" dirty="0" smtClean="0"/>
              <a:t>.</a:t>
            </a:r>
          </a:p>
          <a:p>
            <a:r>
              <a:rPr lang="en-US" sz="1400" b="0" dirty="0"/>
              <a:t>Colgate-Palmolive </a:t>
            </a:r>
            <a:r>
              <a:rPr lang="en-US" sz="1400" b="0" dirty="0" err="1"/>
              <a:t>Centroamerica</a:t>
            </a:r>
            <a:r>
              <a:rPr lang="en-US" sz="1400" b="0" dirty="0"/>
              <a:t> is the outright leader in this category thanks to the popularity of its </a:t>
            </a:r>
            <a:r>
              <a:rPr lang="en-US" sz="1400" b="0" dirty="0" err="1"/>
              <a:t>Fabuloso</a:t>
            </a:r>
            <a:r>
              <a:rPr lang="en-US" sz="1400" b="0" dirty="0"/>
              <a:t> and </a:t>
            </a:r>
            <a:r>
              <a:rPr lang="en-US" sz="1400" b="0" dirty="0" err="1"/>
              <a:t>Azistin</a:t>
            </a:r>
            <a:r>
              <a:rPr lang="en-US" sz="1400" b="0" dirty="0"/>
              <a:t> brands, followed some distance behind by fellow multinational, SC Johnson de </a:t>
            </a:r>
            <a:r>
              <a:rPr lang="en-US" sz="1400" b="0" dirty="0" err="1"/>
              <a:t>Centroamerica</a:t>
            </a:r>
            <a:r>
              <a:rPr lang="en-US" sz="1400" b="0" dirty="0" smtClean="0"/>
              <a:t>.</a:t>
            </a:r>
            <a:r>
              <a:rPr lang="en-US" sz="1400" b="0" dirty="0"/>
              <a:t> The </a:t>
            </a:r>
            <a:r>
              <a:rPr lang="en-US" sz="1400" b="0" dirty="0" err="1"/>
              <a:t>Fabuloso</a:t>
            </a:r>
            <a:r>
              <a:rPr lang="en-US" sz="1400" b="0" dirty="0"/>
              <a:t> brand by Colgate-Palmolive remains strong in this category thanks to regular developments in terms of new presentations (sizes) and varieties</a:t>
            </a:r>
            <a:r>
              <a:rPr lang="en-US" sz="1400" b="0" dirty="0" smtClean="0"/>
              <a:t>.</a:t>
            </a:r>
          </a:p>
          <a:p>
            <a:pPr marL="0" indent="0">
              <a:buNone/>
            </a:pPr>
            <a:r>
              <a:rPr lang="en-US" sz="1400" b="0" i="1" dirty="0"/>
              <a:t>Bleach</a:t>
            </a:r>
          </a:p>
          <a:p>
            <a:r>
              <a:rPr lang="en-US" sz="1400" b="0" dirty="0"/>
              <a:t>Bleach is a standard product in El Salvador and is used as a multi-purpose cleaner mainly for the purposes of cleaning and disinfecting. </a:t>
            </a:r>
            <a:r>
              <a:rPr lang="en-US" sz="1400" b="0" dirty="0" smtClean="0"/>
              <a:t> </a:t>
            </a:r>
            <a:r>
              <a:rPr lang="en-US" sz="1400" b="0" dirty="0"/>
              <a:t>Bleach is popular for whitening clothes, such as school/work uniform shirts. However, it is also extensively used to disinfect floors and surfaces </a:t>
            </a:r>
            <a:endParaRPr lang="en-US" sz="1400" b="0" dirty="0" smtClean="0"/>
          </a:p>
          <a:p>
            <a:r>
              <a:rPr lang="en-US" sz="1400" b="0" dirty="0"/>
              <a:t>C </a:t>
            </a:r>
            <a:r>
              <a:rPr lang="en-US" sz="1400" b="0" dirty="0" err="1"/>
              <a:t>Imberton</a:t>
            </a:r>
            <a:r>
              <a:rPr lang="en-US" sz="1400" b="0" dirty="0"/>
              <a:t> remained the outright leading player in bleach at the end of the review period thanks to the </a:t>
            </a:r>
            <a:r>
              <a:rPr lang="en-US" sz="1400" b="0" dirty="0" smtClean="0"/>
              <a:t>popularity </a:t>
            </a:r>
            <a:r>
              <a:rPr lang="en-US" sz="1400" b="0" dirty="0"/>
              <a:t>of its </a:t>
            </a:r>
            <a:r>
              <a:rPr lang="en-US" sz="1400" b="0" dirty="0" err="1"/>
              <a:t>Magia</a:t>
            </a:r>
            <a:r>
              <a:rPr lang="en-US" sz="1400" b="0" dirty="0"/>
              <a:t> Blanca brand</a:t>
            </a:r>
            <a:r>
              <a:rPr lang="en-US" sz="1400" b="0" dirty="0" smtClean="0"/>
              <a:t>.</a:t>
            </a:r>
          </a:p>
          <a:p>
            <a:pPr marL="0" indent="0">
              <a:buNone/>
            </a:pPr>
            <a:r>
              <a:rPr lang="es-MX" sz="1400" b="0" i="1" dirty="0" err="1"/>
              <a:t>Toilet</a:t>
            </a:r>
            <a:r>
              <a:rPr lang="es-MX" sz="1400" b="0" i="1" dirty="0"/>
              <a:t> </a:t>
            </a:r>
            <a:r>
              <a:rPr lang="es-MX" sz="1400" b="0" i="1" dirty="0" err="1"/>
              <a:t>Care</a:t>
            </a:r>
            <a:endParaRPr lang="es-MX" sz="1400" b="0" i="1" dirty="0"/>
          </a:p>
          <a:p>
            <a:r>
              <a:rPr lang="en-US" sz="1400" b="0" dirty="0"/>
              <a:t>Access to drinking water and sanitation in El Salvador has improved significantly in recent years resulting in increased access to water supply and sanitation and a reduction in unequal access between urban and rural areas. Indoor flush toilets are most common in urban areas while latrines, which used to be common in rural areas, are now on the decline with flush toilets now much more prolific. For the country as a whole, 73% of households had flush toilets in 2019.</a:t>
            </a:r>
            <a:endParaRPr lang="en-US" sz="1400" b="0" dirty="0" smtClean="0"/>
          </a:p>
        </p:txBody>
      </p:sp>
    </p:spTree>
    <p:extLst>
      <p:ext uri="{BB962C8B-B14F-4D97-AF65-F5344CB8AC3E}">
        <p14:creationId xmlns:p14="http://schemas.microsoft.com/office/powerpoint/2010/main" val="1104449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Trends</a:t>
            </a:r>
            <a:r>
              <a:rPr lang="es-MX" dirty="0" smtClean="0"/>
              <a:t> and </a:t>
            </a:r>
            <a:r>
              <a:rPr lang="es-MX" dirty="0" err="1" smtClean="0"/>
              <a:t>Opportunities</a:t>
            </a:r>
            <a:r>
              <a:rPr lang="es-MX" dirty="0" smtClean="0"/>
              <a:t> El Salvador</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15</a:t>
            </a:fld>
            <a:endParaRPr lang="en-US" altLang="en-US" dirty="0">
              <a:solidFill>
                <a:srgbClr val="000000"/>
              </a:solidFill>
            </a:endParaRPr>
          </a:p>
        </p:txBody>
      </p:sp>
      <p:sp>
        <p:nvSpPr>
          <p:cNvPr id="5" name="Marcador de contenido 2"/>
          <p:cNvSpPr>
            <a:spLocks noGrp="1"/>
          </p:cNvSpPr>
          <p:nvPr>
            <p:ph idx="1"/>
          </p:nvPr>
        </p:nvSpPr>
        <p:spPr>
          <a:xfrm>
            <a:off x="686960" y="1377050"/>
            <a:ext cx="8236239" cy="5480949"/>
          </a:xfrm>
        </p:spPr>
        <p:txBody>
          <a:bodyPr/>
          <a:lstStyle/>
          <a:p>
            <a:r>
              <a:rPr lang="en-US" sz="1400" b="0" dirty="0"/>
              <a:t>Bleach is the first option for cleaning toilets after which wealthier demographics may also use specific toilet cleaners. These cover a variety of formats, including foam cleaners, such as Clorox</a:t>
            </a:r>
            <a:r>
              <a:rPr lang="en-US" sz="1400" b="0" dirty="0" smtClean="0"/>
              <a:t>.</a:t>
            </a:r>
          </a:p>
          <a:p>
            <a:r>
              <a:rPr lang="en-US" sz="1400" b="0" dirty="0"/>
              <a:t>SC Johnson de </a:t>
            </a:r>
            <a:r>
              <a:rPr lang="en-US" sz="1400" b="0" dirty="0" err="1"/>
              <a:t>Centroamerica</a:t>
            </a:r>
            <a:r>
              <a:rPr lang="en-US" sz="1400" b="0" dirty="0"/>
              <a:t> is the outright leading player in this category thanks to the widespread availability and popularity of its </a:t>
            </a:r>
            <a:r>
              <a:rPr lang="en-US" sz="1400" b="0" dirty="0" err="1"/>
              <a:t>Mr</a:t>
            </a:r>
            <a:r>
              <a:rPr lang="en-US" sz="1400" b="0" dirty="0"/>
              <a:t> </a:t>
            </a:r>
            <a:r>
              <a:rPr lang="en-US" sz="1400" b="0" dirty="0" err="1"/>
              <a:t>Musculo</a:t>
            </a:r>
            <a:r>
              <a:rPr lang="en-US" sz="1400" b="0" dirty="0"/>
              <a:t> brand. </a:t>
            </a:r>
            <a:endParaRPr lang="en-US" sz="1400" b="0" dirty="0" smtClean="0"/>
          </a:p>
        </p:txBody>
      </p:sp>
    </p:spTree>
    <p:extLst>
      <p:ext uri="{BB962C8B-B14F-4D97-AF65-F5344CB8AC3E}">
        <p14:creationId xmlns:p14="http://schemas.microsoft.com/office/powerpoint/2010/main" val="62288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ChangeArrowheads="1"/>
          </p:cNvSpPr>
          <p:nvPr/>
        </p:nvSpPr>
        <p:spPr bwMode="auto">
          <a:xfrm>
            <a:off x="27732" y="-36810"/>
            <a:ext cx="166910" cy="486736"/>
          </a:xfrm>
          <a:prstGeom prst="rect">
            <a:avLst/>
          </a:prstGeom>
          <a:noFill/>
          <a:ln w="9525">
            <a:noFill/>
            <a:miter lim="800000"/>
            <a:headEnd/>
            <a:tailEnd/>
          </a:ln>
        </p:spPr>
        <p:txBody>
          <a:bodyPr wrap="none" lIns="82616" tIns="41307" rIns="82616" bIns="41307" anchor="ctr">
            <a:spAutoFit/>
          </a:bodyPr>
          <a:lstStyle/>
          <a:p>
            <a:endParaRPr lang="en-US" sz="2621" dirty="0"/>
          </a:p>
        </p:txBody>
      </p:sp>
      <p:cxnSp>
        <p:nvCxnSpPr>
          <p:cNvPr id="20" name="Conector recto 19">
            <a:extLst>
              <a:ext uri="{FF2B5EF4-FFF2-40B4-BE49-F238E27FC236}">
                <a16:creationId xmlns="" xmlns:a16="http://schemas.microsoft.com/office/drawing/2014/main" id="{00000000-0008-0000-0500-000003000000}"/>
              </a:ext>
            </a:extLst>
          </p:cNvPr>
          <p:cNvCxnSpPr>
            <a:cxnSpLocks/>
          </p:cNvCxnSpPr>
          <p:nvPr/>
        </p:nvCxnSpPr>
        <p:spPr>
          <a:xfrm>
            <a:off x="2768145" y="6059663"/>
            <a:ext cx="133350" cy="104775"/>
          </a:xfrm>
          <a:prstGeom prst="line">
            <a:avLst/>
          </a:prstGeom>
          <a:ln w="19050">
            <a:solidFill>
              <a:srgbClr val="FFFF00"/>
            </a:solidFill>
          </a:ln>
        </p:spPr>
        <p:style>
          <a:lnRef idx="3">
            <a:schemeClr val="accent4"/>
          </a:lnRef>
          <a:fillRef idx="0">
            <a:schemeClr val="accent4"/>
          </a:fillRef>
          <a:effectRef idx="2">
            <a:schemeClr val="accent4"/>
          </a:effectRef>
          <a:fontRef idx="minor">
            <a:schemeClr val="tx1"/>
          </a:fontRef>
        </p:style>
      </p:cxnSp>
      <p:sp>
        <p:nvSpPr>
          <p:cNvPr id="14" name="Título 1"/>
          <p:cNvSpPr txBox="1">
            <a:spLocks/>
          </p:cNvSpPr>
          <p:nvPr/>
        </p:nvSpPr>
        <p:spPr bwMode="auto">
          <a:xfrm>
            <a:off x="1652366" y="388344"/>
            <a:ext cx="6624524" cy="254713"/>
          </a:xfrm>
          <a:prstGeom prst="rect">
            <a:avLst/>
          </a:prstGeom>
          <a:noFill/>
          <a:ln w="9525">
            <a:noFill/>
            <a:miter lim="800000"/>
            <a:headEnd/>
            <a:tailEnd/>
          </a:ln>
        </p:spPr>
        <p:txBody>
          <a:bodyPr vert="horz" wrap="square" lIns="91109" tIns="45555" rIns="91109" bIns="45555" numCol="1" anchor="ctr" anchorCtr="0" compatLnSpc="1">
            <a:prstTxWarp prst="textNoShape">
              <a:avLst/>
            </a:prstTxWarp>
          </a:bodyPr>
          <a:lstStyle>
            <a:lvl1pPr algn="l" defTabSz="916289" rtl="0" eaLnBrk="0" fontAlgn="base" hangingPunct="0">
              <a:spcBef>
                <a:spcPct val="0"/>
              </a:spcBef>
              <a:spcAft>
                <a:spcPct val="0"/>
              </a:spcAft>
              <a:defRPr sz="2530" b="1" i="1">
                <a:solidFill>
                  <a:schemeClr val="tx2"/>
                </a:solidFill>
                <a:latin typeface="+mj-lt"/>
                <a:ea typeface="+mj-ea"/>
                <a:cs typeface="+mj-cs"/>
              </a:defRPr>
            </a:lvl1pPr>
            <a:lvl2pPr algn="l" defTabSz="916289" rtl="0" eaLnBrk="0" fontAlgn="base" hangingPunct="0">
              <a:spcBef>
                <a:spcPct val="0"/>
              </a:spcBef>
              <a:spcAft>
                <a:spcPct val="0"/>
              </a:spcAft>
              <a:defRPr sz="2530" b="1" i="1">
                <a:solidFill>
                  <a:schemeClr val="tx2"/>
                </a:solidFill>
                <a:latin typeface="Arial Black" pitchFamily="34" charset="0"/>
              </a:defRPr>
            </a:lvl2pPr>
            <a:lvl3pPr algn="l" defTabSz="916289" rtl="0" eaLnBrk="0" fontAlgn="base" hangingPunct="0">
              <a:spcBef>
                <a:spcPct val="0"/>
              </a:spcBef>
              <a:spcAft>
                <a:spcPct val="0"/>
              </a:spcAft>
              <a:defRPr sz="2530" b="1" i="1">
                <a:solidFill>
                  <a:schemeClr val="tx2"/>
                </a:solidFill>
                <a:latin typeface="Arial Black" pitchFamily="34" charset="0"/>
              </a:defRPr>
            </a:lvl3pPr>
            <a:lvl4pPr algn="l" defTabSz="916289" rtl="0" eaLnBrk="0" fontAlgn="base" hangingPunct="0">
              <a:spcBef>
                <a:spcPct val="0"/>
              </a:spcBef>
              <a:spcAft>
                <a:spcPct val="0"/>
              </a:spcAft>
              <a:defRPr sz="2530" b="1" i="1">
                <a:solidFill>
                  <a:schemeClr val="tx2"/>
                </a:solidFill>
                <a:latin typeface="Arial Black" pitchFamily="34" charset="0"/>
              </a:defRPr>
            </a:lvl4pPr>
            <a:lvl5pPr algn="l" defTabSz="916289" rtl="0" eaLnBrk="0" fontAlgn="base" hangingPunct="0">
              <a:spcBef>
                <a:spcPct val="0"/>
              </a:spcBef>
              <a:spcAft>
                <a:spcPct val="0"/>
              </a:spcAft>
              <a:defRPr sz="2530" b="1" i="1">
                <a:solidFill>
                  <a:schemeClr val="tx2"/>
                </a:solidFill>
                <a:latin typeface="Arial Black" pitchFamily="34" charset="0"/>
              </a:defRPr>
            </a:lvl5pPr>
            <a:lvl6pPr marL="412974" algn="l" defTabSz="916289" rtl="0" fontAlgn="base">
              <a:spcBef>
                <a:spcPct val="0"/>
              </a:spcBef>
              <a:spcAft>
                <a:spcPct val="0"/>
              </a:spcAft>
              <a:defRPr sz="2530" b="1" i="1">
                <a:solidFill>
                  <a:schemeClr val="tx2"/>
                </a:solidFill>
                <a:latin typeface="Arial Black" pitchFamily="34" charset="0"/>
              </a:defRPr>
            </a:lvl6pPr>
            <a:lvl7pPr marL="825949" algn="l" defTabSz="916289" rtl="0" fontAlgn="base">
              <a:spcBef>
                <a:spcPct val="0"/>
              </a:spcBef>
              <a:spcAft>
                <a:spcPct val="0"/>
              </a:spcAft>
              <a:defRPr sz="2530" b="1" i="1">
                <a:solidFill>
                  <a:schemeClr val="tx2"/>
                </a:solidFill>
                <a:latin typeface="Arial Black" pitchFamily="34" charset="0"/>
              </a:defRPr>
            </a:lvl7pPr>
            <a:lvl8pPr marL="1238925" algn="l" defTabSz="916289" rtl="0" fontAlgn="base">
              <a:spcBef>
                <a:spcPct val="0"/>
              </a:spcBef>
              <a:spcAft>
                <a:spcPct val="0"/>
              </a:spcAft>
              <a:defRPr sz="2530" b="1" i="1">
                <a:solidFill>
                  <a:schemeClr val="tx2"/>
                </a:solidFill>
                <a:latin typeface="Arial Black" pitchFamily="34" charset="0"/>
              </a:defRPr>
            </a:lvl8pPr>
            <a:lvl9pPr marL="1651902" algn="l" defTabSz="916289" rtl="0" fontAlgn="base">
              <a:spcBef>
                <a:spcPct val="0"/>
              </a:spcBef>
              <a:spcAft>
                <a:spcPct val="0"/>
              </a:spcAft>
              <a:defRPr sz="2530" b="1" i="1">
                <a:solidFill>
                  <a:schemeClr val="tx2"/>
                </a:solidFill>
                <a:latin typeface="Arial Black" pitchFamily="34" charset="0"/>
              </a:defRPr>
            </a:lvl9pPr>
          </a:lstStyle>
          <a:p>
            <a:pPr defTabSz="910886"/>
            <a:r>
              <a:rPr lang="en-US" sz="2800" kern="1200" dirty="0" smtClean="0">
                <a:solidFill>
                  <a:schemeClr val="tx2">
                    <a:lumMod val="75000"/>
                  </a:schemeClr>
                </a:solidFill>
                <a:latin typeface="Arial Black" panose="020B0A04020102020204" pitchFamily="34" charset="0"/>
                <a:ea typeface="+mn-ea"/>
                <a:cs typeface="+mn-cs"/>
              </a:rPr>
              <a:t>El </a:t>
            </a:r>
            <a:r>
              <a:rPr lang="en-US" sz="2800" kern="1200" dirty="0" err="1" smtClean="0">
                <a:solidFill>
                  <a:schemeClr val="tx2">
                    <a:lumMod val="75000"/>
                  </a:schemeClr>
                </a:solidFill>
                <a:latin typeface="Arial Black" panose="020B0A04020102020204" pitchFamily="34" charset="0"/>
                <a:ea typeface="+mn-ea"/>
                <a:cs typeface="+mn-cs"/>
              </a:rPr>
              <a:t>salvador</a:t>
            </a:r>
            <a:r>
              <a:rPr lang="en-US" sz="2800" kern="1200" dirty="0" smtClean="0">
                <a:solidFill>
                  <a:schemeClr val="tx2">
                    <a:lumMod val="75000"/>
                  </a:schemeClr>
                </a:solidFill>
                <a:latin typeface="Arial Black" panose="020B0A04020102020204" pitchFamily="34" charset="0"/>
                <a:ea typeface="+mn-ea"/>
                <a:cs typeface="+mn-cs"/>
              </a:rPr>
              <a:t> Personal and Beauty Care</a:t>
            </a:r>
            <a:endParaRPr lang="en-US" sz="2800" kern="1200" dirty="0">
              <a:solidFill>
                <a:schemeClr val="tx2">
                  <a:lumMod val="75000"/>
                </a:schemeClr>
              </a:solidFill>
              <a:latin typeface="Arial Black" panose="020B0A04020102020204" pitchFamily="34" charset="0"/>
              <a:ea typeface="+mn-ea"/>
              <a:cs typeface="+mn-cs"/>
            </a:endParaRPr>
          </a:p>
        </p:txBody>
      </p:sp>
      <p:sp>
        <p:nvSpPr>
          <p:cNvPr id="3" name="Slide Number Placeholder 2"/>
          <p:cNvSpPr>
            <a:spLocks noGrp="1"/>
          </p:cNvSpPr>
          <p:nvPr>
            <p:ph type="sldNum" sz="quarter" idx="10"/>
          </p:nvPr>
        </p:nvSpPr>
        <p:spPr/>
        <p:txBody>
          <a:bodyPr/>
          <a:lstStyle/>
          <a:p>
            <a:pPr fontAlgn="base">
              <a:spcBef>
                <a:spcPct val="0"/>
              </a:spcBef>
              <a:spcAft>
                <a:spcPct val="0"/>
              </a:spcAft>
              <a:defRPr/>
            </a:pPr>
            <a:fld id="{D881A9BE-9EB5-4833-9CB8-8C6FF62F0014}" type="slidenum">
              <a:rPr lang="en-US" altLang="en-US" smtClean="0">
                <a:solidFill>
                  <a:srgbClr val="000000"/>
                </a:solidFill>
              </a:rPr>
              <a:pPr fontAlgn="base">
                <a:spcBef>
                  <a:spcPct val="0"/>
                </a:spcBef>
                <a:spcAft>
                  <a:spcPct val="0"/>
                </a:spcAft>
                <a:defRPr/>
              </a:pPr>
              <a:t>2</a:t>
            </a:fld>
            <a:endParaRPr lang="en-US" altLang="en-US" dirty="0">
              <a:solidFill>
                <a:srgbClr val="000000"/>
              </a:solidFill>
            </a:endParaRPr>
          </a:p>
        </p:txBody>
      </p:sp>
      <p:sp>
        <p:nvSpPr>
          <p:cNvPr id="6"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Gráfico 9"/>
          <p:cNvGraphicFramePr>
            <a:graphicFrameLocks/>
          </p:cNvGraphicFramePr>
          <p:nvPr>
            <p:extLst>
              <p:ext uri="{D42A27DB-BD31-4B8C-83A1-F6EECF244321}">
                <p14:modId xmlns:p14="http://schemas.microsoft.com/office/powerpoint/2010/main" val="1248617168"/>
              </p:ext>
            </p:extLst>
          </p:nvPr>
        </p:nvGraphicFramePr>
        <p:xfrm>
          <a:off x="-1" y="982133"/>
          <a:ext cx="9203267" cy="58758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794754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solidFill>
                  <a:schemeClr val="tx2">
                    <a:lumMod val="75000"/>
                  </a:schemeClr>
                </a:solidFill>
                <a:latin typeface="Arial Black" panose="020B0A04020102020204" pitchFamily="34" charset="0"/>
              </a:rPr>
              <a:t>El </a:t>
            </a:r>
            <a:r>
              <a:rPr lang="en-US" dirty="0" err="1" smtClean="0">
                <a:solidFill>
                  <a:schemeClr val="tx2">
                    <a:lumMod val="75000"/>
                  </a:schemeClr>
                </a:solidFill>
                <a:latin typeface="Arial Black" panose="020B0A04020102020204" pitchFamily="34" charset="0"/>
              </a:rPr>
              <a:t>salvador</a:t>
            </a:r>
            <a:r>
              <a:rPr lang="en-US" dirty="0" smtClean="0">
                <a:solidFill>
                  <a:schemeClr val="tx2">
                    <a:lumMod val="75000"/>
                  </a:schemeClr>
                </a:solidFill>
                <a:latin typeface="Arial Black" panose="020B0A04020102020204" pitchFamily="34" charset="0"/>
              </a:rPr>
              <a:t> </a:t>
            </a:r>
            <a:r>
              <a:rPr lang="en-US" dirty="0">
                <a:solidFill>
                  <a:schemeClr val="tx2">
                    <a:lumMod val="75000"/>
                  </a:schemeClr>
                </a:solidFill>
                <a:latin typeface="Arial Black" panose="020B0A04020102020204" pitchFamily="34" charset="0"/>
              </a:rPr>
              <a:t>Personal and Beauty Care</a:t>
            </a:r>
            <a:br>
              <a:rPr lang="en-US" dirty="0">
                <a:solidFill>
                  <a:schemeClr val="tx2">
                    <a:lumMod val="75000"/>
                  </a:schemeClr>
                </a:solidFill>
                <a:latin typeface="Arial Black" panose="020B0A04020102020204" pitchFamily="34" charset="0"/>
              </a:rPr>
            </a:b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3</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3160686956"/>
              </p:ext>
            </p:extLst>
          </p:nvPr>
        </p:nvGraphicFramePr>
        <p:xfrm>
          <a:off x="0" y="990600"/>
          <a:ext cx="9144000" cy="5867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255016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Trends and Opportunities</a:t>
            </a:r>
            <a:endParaRPr lang="en-US" dirty="0"/>
          </a:p>
        </p:txBody>
      </p:sp>
      <p:sp>
        <p:nvSpPr>
          <p:cNvPr id="3" name="Marcador de contenido 2"/>
          <p:cNvSpPr>
            <a:spLocks noGrp="1"/>
          </p:cNvSpPr>
          <p:nvPr>
            <p:ph idx="1"/>
          </p:nvPr>
        </p:nvSpPr>
        <p:spPr>
          <a:xfrm>
            <a:off x="686960" y="1377050"/>
            <a:ext cx="8236239" cy="5480949"/>
          </a:xfrm>
        </p:spPr>
        <p:txBody>
          <a:bodyPr/>
          <a:lstStyle/>
          <a:p>
            <a:r>
              <a:rPr lang="es-MX" sz="1400" b="0" dirty="0" err="1" smtClean="0"/>
              <a:t>Forecast</a:t>
            </a:r>
            <a:r>
              <a:rPr lang="es-MX" sz="1400" b="0" dirty="0" smtClean="0"/>
              <a:t> </a:t>
            </a:r>
            <a:r>
              <a:rPr lang="es-MX" sz="1400" b="0" dirty="0" err="1" smtClean="0"/>
              <a:t>is</a:t>
            </a:r>
            <a:r>
              <a:rPr lang="es-MX" sz="1400" b="0" dirty="0" smtClean="0"/>
              <a:t> to </a:t>
            </a:r>
            <a:r>
              <a:rPr lang="es-MX" sz="1400" b="0" dirty="0" err="1" smtClean="0"/>
              <a:t>increase</a:t>
            </a:r>
            <a:r>
              <a:rPr lang="es-MX" sz="1400" b="0" dirty="0" smtClean="0"/>
              <a:t> 0.4% in sales per </a:t>
            </a:r>
            <a:r>
              <a:rPr lang="es-MX" sz="1400" b="0" dirty="0" err="1" smtClean="0"/>
              <a:t>year</a:t>
            </a:r>
            <a:endParaRPr lang="es-MX" sz="1400" b="0" dirty="0" smtClean="0"/>
          </a:p>
          <a:p>
            <a:r>
              <a:rPr lang="es-MX" sz="1400" b="0" dirty="0" smtClean="0"/>
              <a:t>16% of </a:t>
            </a:r>
            <a:r>
              <a:rPr lang="es-MX" sz="1400" b="0" dirty="0" err="1" smtClean="0"/>
              <a:t>the</a:t>
            </a:r>
            <a:r>
              <a:rPr lang="es-MX" sz="1400" b="0" dirty="0" smtClean="0"/>
              <a:t> </a:t>
            </a:r>
            <a:r>
              <a:rPr lang="es-MX" sz="1400" b="0" dirty="0" err="1" smtClean="0"/>
              <a:t>market</a:t>
            </a:r>
            <a:r>
              <a:rPr lang="es-MX" sz="1400" b="0" dirty="0" smtClean="0"/>
              <a:t> </a:t>
            </a:r>
            <a:r>
              <a:rPr lang="es-MX" sz="1400" b="0" dirty="0" err="1" smtClean="0"/>
              <a:t>is</a:t>
            </a:r>
            <a:r>
              <a:rPr lang="es-MX" sz="1400" b="0" dirty="0" smtClean="0"/>
              <a:t> </a:t>
            </a:r>
            <a:r>
              <a:rPr lang="es-MX" sz="1400" b="0" dirty="0" err="1" smtClean="0"/>
              <a:t>clasified</a:t>
            </a:r>
            <a:r>
              <a:rPr lang="es-MX" sz="1400" b="0" dirty="0" smtClean="0"/>
              <a:t> as </a:t>
            </a:r>
            <a:r>
              <a:rPr lang="es-MX" sz="1400" b="0" dirty="0" err="1" smtClean="0"/>
              <a:t>others</a:t>
            </a:r>
            <a:endParaRPr lang="es-MX" sz="1400" b="0" dirty="0" smtClean="0"/>
          </a:p>
          <a:p>
            <a:r>
              <a:rPr lang="en-US" sz="1400" b="0" dirty="0"/>
              <a:t>Underemployment, poverty and a shrinking consumer base for some categories limit the growth of beauty and personal care. Salvadoran consumers remain highly influenced by international or celebrity style and beauty trends, but make their beauty and personal care products last longer. Supermarkets and discounters are still preferred for their cheaper prices and frequent promotional offers, while direct selling is a major channel as Salvadorans like to purchase at home from friends or family</a:t>
            </a:r>
            <a:r>
              <a:rPr lang="en-US" sz="1400" b="0" dirty="0" smtClean="0"/>
              <a:t>.</a:t>
            </a:r>
          </a:p>
          <a:p>
            <a:r>
              <a:rPr lang="en-US" sz="1400" b="0" dirty="0"/>
              <a:t>Consumers in El Salvador are strongly influenced by US beauty trends due to the prevalence of US media in the country and the fact that many Salvadorans are resident in the </a:t>
            </a:r>
            <a:r>
              <a:rPr lang="en-US" sz="1400" b="0" dirty="0" smtClean="0"/>
              <a:t>US</a:t>
            </a:r>
          </a:p>
          <a:p>
            <a:r>
              <a:rPr lang="en-US" sz="1400" b="0" dirty="0"/>
              <a:t>Professional beauty salons are popular and widely available at various price levels. Many outlets are affordable as there is little regulation of such </a:t>
            </a:r>
            <a:r>
              <a:rPr lang="en-US" sz="1400" b="0" dirty="0" err="1"/>
              <a:t>salons.</a:t>
            </a:r>
            <a:r>
              <a:rPr lang="en-US" sz="1400" b="0" dirty="0" err="1" smtClean="0"/>
              <a:t>There</a:t>
            </a:r>
            <a:r>
              <a:rPr lang="en-US" sz="1400" b="0" dirty="0" smtClean="0"/>
              <a:t> </a:t>
            </a:r>
            <a:r>
              <a:rPr lang="en-US" sz="1400" b="0" dirty="0"/>
              <a:t>are no religious nor cultural factors in El Salvador that mean that consumers do not buy beauty and personal care products</a:t>
            </a:r>
            <a:r>
              <a:rPr lang="en-US" sz="1400" b="0" dirty="0" smtClean="0"/>
              <a:t>.</a:t>
            </a:r>
          </a:p>
          <a:p>
            <a:r>
              <a:rPr lang="en-US" sz="1400" b="0" dirty="0"/>
              <a:t>Low-cost options are available in many outlets. Low-income consumers use a range of beauty and personal care, mainly from basic ranges of bar soap, manual toothbrushes, toothpaste, razors and general purpose body care, and the lowest-priced brands of deodorants, shampoos, conditioners and </a:t>
            </a:r>
            <a:r>
              <a:rPr lang="en-US" sz="1400" b="0" dirty="0" err="1"/>
              <a:t>colour</a:t>
            </a:r>
            <a:r>
              <a:rPr lang="en-US" sz="1400" b="0" dirty="0"/>
              <a:t> cosmetics</a:t>
            </a:r>
            <a:r>
              <a:rPr lang="en-US" sz="1400" b="0" dirty="0" smtClean="0"/>
              <a:t>.</a:t>
            </a:r>
          </a:p>
          <a:p>
            <a:r>
              <a:rPr lang="en-US" sz="1400" b="0" dirty="0"/>
              <a:t>The overall population continued to grow steadily in 2018 despite the continuing negative net migration rate. El Salvador has a high birth rate although the rate is gradually declining, with this being linked to many consumers’ economic and safety concerns. The </a:t>
            </a:r>
            <a:r>
              <a:rPr lang="en-US" sz="1400" b="0" dirty="0" err="1"/>
              <a:t>Zika</a:t>
            </a:r>
            <a:r>
              <a:rPr lang="en-US" sz="1400" b="0" dirty="0"/>
              <a:t> virus is an ongoing concern in the country, resulting in many women avoiding pregnancy. In 2018, the population aged 0-4 continued to decrease</a:t>
            </a:r>
            <a:endParaRPr lang="es-MX" sz="1400" b="0" dirty="0" smtClean="0"/>
          </a:p>
        </p:txBody>
      </p:sp>
    </p:spTree>
    <p:extLst>
      <p:ext uri="{BB962C8B-B14F-4D97-AF65-F5344CB8AC3E}">
        <p14:creationId xmlns:p14="http://schemas.microsoft.com/office/powerpoint/2010/main" val="3017217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Trends and Opportunities</a:t>
            </a:r>
            <a:endParaRPr lang="en-US" dirty="0"/>
          </a:p>
        </p:txBody>
      </p:sp>
      <p:sp>
        <p:nvSpPr>
          <p:cNvPr id="3" name="Marcador de contenido 2"/>
          <p:cNvSpPr>
            <a:spLocks noGrp="1"/>
          </p:cNvSpPr>
          <p:nvPr>
            <p:ph idx="1"/>
          </p:nvPr>
        </p:nvSpPr>
        <p:spPr>
          <a:xfrm>
            <a:off x="668198" y="1377051"/>
            <a:ext cx="8236239" cy="5480949"/>
          </a:xfrm>
        </p:spPr>
        <p:txBody>
          <a:bodyPr/>
          <a:lstStyle/>
          <a:p>
            <a:r>
              <a:rPr lang="en-US" sz="1400" b="0" dirty="0"/>
              <a:t>Many consumers prefer to shop at supermarkets for beauty and personal care, but direct selling is a more popular channel. Most rural consumers go to the nearest town with a supermarket or discounter to purchase beauty and personal care or visit open markets that offer these </a:t>
            </a:r>
            <a:r>
              <a:rPr lang="en-US" sz="1400" b="0" dirty="0" smtClean="0"/>
              <a:t>products</a:t>
            </a:r>
          </a:p>
          <a:p>
            <a:r>
              <a:rPr lang="en-US" sz="1400" b="0" dirty="0"/>
              <a:t>Due to the impact of gang activity, many independent small grocers struggle to operate safely in El Salvador</a:t>
            </a:r>
            <a:r>
              <a:rPr lang="en-US" sz="1400" b="0" dirty="0" smtClean="0"/>
              <a:t>. </a:t>
            </a:r>
            <a:r>
              <a:rPr lang="en-US" sz="1400" b="0" dirty="0"/>
              <a:t>Counterfeit products are not extensive but do exist. Finding products of questionable origin is fairly common, especially in open markets.</a:t>
            </a:r>
            <a:endParaRPr lang="en-US" sz="1400" b="0" dirty="0" smtClean="0"/>
          </a:p>
          <a:p>
            <a:r>
              <a:rPr lang="en-US" sz="1400" b="0" dirty="0"/>
              <a:t>The majority of households in El Salvador have running water, and each year the percentage increases. However, this appears to have little impact on demand for products such as bath and shower, toothpaste or shampoo, as consumers try to make the products they buy last </a:t>
            </a:r>
            <a:r>
              <a:rPr lang="en-US" sz="1400" b="0" dirty="0" smtClean="0"/>
              <a:t>longer</a:t>
            </a:r>
          </a:p>
          <a:p>
            <a:pPr marL="0" indent="0">
              <a:buNone/>
            </a:pPr>
            <a:r>
              <a:rPr lang="es-MX" sz="1400" b="0" i="1" dirty="0" err="1" smtClean="0"/>
              <a:t>Baby</a:t>
            </a:r>
            <a:r>
              <a:rPr lang="es-MX" sz="1400" b="0" i="1" dirty="0" smtClean="0"/>
              <a:t> and </a:t>
            </a:r>
            <a:r>
              <a:rPr lang="es-MX" sz="1400" b="0" i="1" dirty="0" err="1" smtClean="0"/>
              <a:t>Cild</a:t>
            </a:r>
            <a:r>
              <a:rPr lang="es-MX" sz="1400" b="0" i="1" dirty="0" smtClean="0"/>
              <a:t> </a:t>
            </a:r>
            <a:r>
              <a:rPr lang="es-MX" sz="1400" b="0" i="1" dirty="0" err="1" smtClean="0"/>
              <a:t>Products</a:t>
            </a:r>
            <a:endParaRPr lang="es-MX" sz="1400" b="0" i="1" dirty="0" smtClean="0"/>
          </a:p>
          <a:p>
            <a:r>
              <a:rPr lang="en-US" sz="1400" b="0" dirty="0"/>
              <a:t>Birth rates continued to decline steadily in El Salvador, dropping to 18.2 (per 1,000 people) in 2018 from 19.0 in 2013</a:t>
            </a:r>
            <a:r>
              <a:rPr lang="en-US" sz="1400" b="0" dirty="0" smtClean="0"/>
              <a:t>.</a:t>
            </a:r>
          </a:p>
          <a:p>
            <a:r>
              <a:rPr lang="en-US" sz="1400" b="0" dirty="0"/>
              <a:t>This saw volume sales of baby and child-specific products decline slightly in 2018. However, spending on baby and child-specific products has maintained stability due to urban consumers’ rising disposable income and the shift towards smaller family sizes. Value sales were also maintained due to the impact of currency fluctuations on import prices. Many products are imported from Mexico where prices have increased as a result of the Mexican peso weakening against the US </a:t>
            </a:r>
            <a:r>
              <a:rPr lang="en-US" sz="1400" b="0" dirty="0" smtClean="0"/>
              <a:t>dollar</a:t>
            </a:r>
          </a:p>
          <a:p>
            <a:r>
              <a:rPr lang="en-US" sz="1400" b="0" dirty="0"/>
              <a:t>Baby and child-specific products are commonly purchased by consumers in mid to high socioeconomic segments. In rural areas, the situation is different: the products are not popular due to their high prices and rural inhabitants’ low income</a:t>
            </a:r>
            <a:r>
              <a:rPr lang="en-US" sz="1400" b="0" dirty="0" smtClean="0"/>
              <a:t>.</a:t>
            </a:r>
          </a:p>
          <a:p>
            <a:r>
              <a:rPr lang="en-US" sz="1400" b="0" dirty="0"/>
              <a:t>Overall volume sales of baby and child-specific products remain relatively steady, supported in part by new private label products offered by Super </a:t>
            </a:r>
            <a:r>
              <a:rPr lang="en-US" sz="1400" b="0" dirty="0" err="1"/>
              <a:t>Selectos</a:t>
            </a:r>
            <a:r>
              <a:rPr lang="en-US" sz="1400" b="0" dirty="0"/>
              <a:t>, the country’s leading supermarket. </a:t>
            </a:r>
            <a:endParaRPr lang="es-MX" sz="1400" b="0" dirty="0" smtClean="0"/>
          </a:p>
        </p:txBody>
      </p:sp>
    </p:spTree>
    <p:extLst>
      <p:ext uri="{BB962C8B-B14F-4D97-AF65-F5344CB8AC3E}">
        <p14:creationId xmlns:p14="http://schemas.microsoft.com/office/powerpoint/2010/main" val="1060407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Trends and Opportunities</a:t>
            </a:r>
            <a:endParaRPr lang="en-US" dirty="0"/>
          </a:p>
        </p:txBody>
      </p:sp>
      <p:sp>
        <p:nvSpPr>
          <p:cNvPr id="3" name="Marcador de contenido 2"/>
          <p:cNvSpPr>
            <a:spLocks noGrp="1"/>
          </p:cNvSpPr>
          <p:nvPr>
            <p:ph idx="1"/>
          </p:nvPr>
        </p:nvSpPr>
        <p:spPr>
          <a:xfrm>
            <a:off x="668198" y="1377051"/>
            <a:ext cx="8236239" cy="5480949"/>
          </a:xfrm>
        </p:spPr>
        <p:txBody>
          <a:bodyPr/>
          <a:lstStyle/>
          <a:p>
            <a:r>
              <a:rPr lang="en-US" sz="1400" b="0" dirty="0"/>
              <a:t>Baby and child-specific products are mainly bought by people who live in urban areas</a:t>
            </a:r>
            <a:r>
              <a:rPr lang="en-US" sz="1400" b="0" dirty="0" smtClean="0"/>
              <a:t>.</a:t>
            </a:r>
          </a:p>
          <a:p>
            <a:r>
              <a:rPr lang="en-US" sz="1400" b="0" dirty="0"/>
              <a:t>Global brands dominate sales of baby and child-specific products in El Salvador. Johnson’s Baby, Huggies </a:t>
            </a:r>
            <a:r>
              <a:rPr lang="en-US" sz="1400" b="0" dirty="0" smtClean="0"/>
              <a:t>and </a:t>
            </a:r>
            <a:r>
              <a:rPr lang="en-US" sz="1400" b="0" dirty="0"/>
              <a:t>Avon are the most popular. </a:t>
            </a:r>
            <a:endParaRPr lang="en-US" sz="1400" b="0" dirty="0" smtClean="0"/>
          </a:p>
          <a:p>
            <a:pPr marL="0" indent="0">
              <a:buNone/>
            </a:pPr>
            <a:r>
              <a:rPr lang="es-MX" sz="1400" b="0" i="1" dirty="0" smtClean="0"/>
              <a:t>Bath and </a:t>
            </a:r>
            <a:r>
              <a:rPr lang="es-MX" sz="1400" b="0" i="1" dirty="0" err="1" smtClean="0"/>
              <a:t>shower</a:t>
            </a:r>
            <a:endParaRPr lang="es-MX" sz="1400" b="0" i="1" dirty="0" smtClean="0"/>
          </a:p>
          <a:p>
            <a:r>
              <a:rPr lang="en-US" sz="1400" b="0" dirty="0"/>
              <a:t>In urban areas of El Salvador, due to the year-round hot and humid climate, hygiene concerns and air pollution, people usually bathe every day, which benefits sales of bath and shower products. The rural population tend to take showers less often, usually 3-4 times a week</a:t>
            </a:r>
            <a:r>
              <a:rPr lang="en-US" sz="1400" b="0" dirty="0" smtClean="0"/>
              <a:t>.</a:t>
            </a:r>
          </a:p>
          <a:p>
            <a:r>
              <a:rPr lang="en-US" sz="1400" b="0" dirty="0"/>
              <a:t>The majority of households have a water supply, meaning that people can bathe daily. Some rural areas still lack access to piped water, with the inhabitants having to collect water in barrels or rely on wells. Hence, they may choose to bathe less often because of the work involved in collecting water</a:t>
            </a:r>
            <a:r>
              <a:rPr lang="en-US" sz="1400" b="0" dirty="0" smtClean="0"/>
              <a:t>.</a:t>
            </a:r>
          </a:p>
          <a:p>
            <a:r>
              <a:rPr lang="en-US" sz="1400" b="0" dirty="0"/>
              <a:t>Limited access to water and bathing facilities among a significant section of the population continues to have an impact on the use of bath and shower products</a:t>
            </a:r>
            <a:r>
              <a:rPr lang="en-US" sz="1400" b="0" dirty="0" smtClean="0"/>
              <a:t>.</a:t>
            </a:r>
          </a:p>
          <a:p>
            <a:r>
              <a:rPr lang="en-US" sz="1400" b="0" dirty="0"/>
              <a:t>Bar soap is bought and used most frequently. Its low prices make it accessible to all consumers and there are several brands and price ranges available. Sales of liquid soap and body wash/shower gel are mainly bought by middle- to high-income consumers. </a:t>
            </a:r>
            <a:endParaRPr lang="en-US" sz="1400" b="0" dirty="0" smtClean="0"/>
          </a:p>
          <a:p>
            <a:r>
              <a:rPr lang="en-US" sz="1400" b="0" dirty="0"/>
              <a:t>In lower-income households, bar soap is also used for washing hands, while liquid soap has been gaining popularity among middle- to high-income households. Body wash/shower gel does not have great popularity among the entire population and does not tend to be used as a shampoo, in view of the significant popularity of shampoos in the country</a:t>
            </a:r>
            <a:r>
              <a:rPr lang="en-US" sz="1400" b="0" dirty="0" smtClean="0"/>
              <a:t>.</a:t>
            </a:r>
          </a:p>
          <a:p>
            <a:r>
              <a:rPr lang="en-US" sz="1400" b="0" dirty="0"/>
              <a:t>Global bath and shower brands such as Dove, Palmolive, and </a:t>
            </a:r>
            <a:r>
              <a:rPr lang="en-US" sz="1400" b="0" dirty="0" err="1"/>
              <a:t>Protex</a:t>
            </a:r>
            <a:r>
              <a:rPr lang="en-US" sz="1400" b="0" dirty="0"/>
              <a:t> are very popular. Global brands dominate sales, benefiting from strong consumer trust and awareness.</a:t>
            </a:r>
            <a:endParaRPr lang="es-MX" sz="1400" b="0" dirty="0" smtClean="0"/>
          </a:p>
        </p:txBody>
      </p:sp>
    </p:spTree>
    <p:extLst>
      <p:ext uri="{BB962C8B-B14F-4D97-AF65-F5344CB8AC3E}">
        <p14:creationId xmlns:p14="http://schemas.microsoft.com/office/powerpoint/2010/main" val="4226623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Trends and Opportunities</a:t>
            </a:r>
            <a:endParaRPr lang="en-US" dirty="0"/>
          </a:p>
        </p:txBody>
      </p:sp>
      <p:sp>
        <p:nvSpPr>
          <p:cNvPr id="3" name="Marcador de contenido 2"/>
          <p:cNvSpPr>
            <a:spLocks noGrp="1"/>
          </p:cNvSpPr>
          <p:nvPr>
            <p:ph idx="1"/>
          </p:nvPr>
        </p:nvSpPr>
        <p:spPr>
          <a:xfrm>
            <a:off x="668198" y="1377051"/>
            <a:ext cx="8236239" cy="5480949"/>
          </a:xfrm>
        </p:spPr>
        <p:txBody>
          <a:bodyPr/>
          <a:lstStyle/>
          <a:p>
            <a:r>
              <a:rPr lang="en-US" sz="1400" b="0" dirty="0"/>
              <a:t>Bath and shower products are typically purchased in supermarkets and discounters. Salvadorans prefer to shop in supermarkets, in particular, viewing these outlets as more secure amid concerns </a:t>
            </a:r>
            <a:r>
              <a:rPr lang="en-US" sz="1400" b="0" dirty="0" smtClean="0"/>
              <a:t>over c</a:t>
            </a:r>
            <a:r>
              <a:rPr lang="en-US" sz="1400" b="0" dirty="0"/>
              <a:t>rime and gang violence. </a:t>
            </a:r>
            <a:endParaRPr lang="es-MX" sz="1400" b="0" dirty="0"/>
          </a:p>
          <a:p>
            <a:pPr marL="0" indent="0">
              <a:buNone/>
            </a:pPr>
            <a:r>
              <a:rPr lang="en-US" sz="1400" b="0" i="1" dirty="0" smtClean="0"/>
              <a:t>Hair Care</a:t>
            </a:r>
          </a:p>
          <a:p>
            <a:r>
              <a:rPr lang="en-US" sz="1400" b="0" dirty="0"/>
              <a:t>For hair cleansing and maintenance, shampoos and conditioners are very popular among people in urban areas of El Salvador. Conditioners, </a:t>
            </a:r>
            <a:r>
              <a:rPr lang="en-US" sz="1400" b="0" dirty="0" err="1"/>
              <a:t>colourants</a:t>
            </a:r>
            <a:r>
              <a:rPr lang="en-US" sz="1400" b="0" dirty="0"/>
              <a:t> and styling agents are mainly used by women, while salon hair care purchases are mainly limited to more affluent women due to the high prices</a:t>
            </a:r>
            <a:r>
              <a:rPr lang="en-US" sz="1400" b="0" dirty="0" smtClean="0"/>
              <a:t>.</a:t>
            </a:r>
          </a:p>
          <a:p>
            <a:r>
              <a:rPr lang="en-US" sz="1400" b="0" dirty="0"/>
              <a:t>Attitudes to hair styling vary in El Salvador. Men tend to have short haircuts for practical purposes, but not shaved styles to avoid gang connotations. Women usually tie their hair back during the day, </a:t>
            </a:r>
            <a:endParaRPr lang="en-US" sz="1400" b="0" dirty="0" smtClean="0"/>
          </a:p>
          <a:p>
            <a:r>
              <a:rPr lang="en-US" sz="1400" b="0" dirty="0"/>
              <a:t>Shampoos remained the most popular packaged hair care products in 2018. Leading hair care brands are widely available via modern retail channels at affordable prices, with little need for price-sensitive consumers to opt for traditional </a:t>
            </a:r>
            <a:r>
              <a:rPr lang="en-US" sz="1400" b="0" dirty="0" err="1"/>
              <a:t>products</a:t>
            </a:r>
            <a:r>
              <a:rPr lang="en-US" sz="1400" b="0" dirty="0" err="1" smtClean="0"/>
              <a:t>as</a:t>
            </a:r>
            <a:r>
              <a:rPr lang="en-US" sz="1400" b="0" dirty="0" smtClean="0"/>
              <a:t> </a:t>
            </a:r>
            <a:r>
              <a:rPr lang="en-US" sz="1400" b="0" dirty="0"/>
              <a:t>the humid weather makes it difficult to maintain elaborate styles</a:t>
            </a:r>
            <a:r>
              <a:rPr lang="en-US" sz="1400" b="0" dirty="0" smtClean="0"/>
              <a:t>.</a:t>
            </a:r>
          </a:p>
          <a:p>
            <a:r>
              <a:rPr lang="en-US" sz="1400" b="0" dirty="0"/>
              <a:t>Hair care remains significant in El Salvador, with several brands being available at a range of prices. In 2018, value sales of hair care were the second largest, after those of fragrances, within beauty and personal care as a whole. However, volume sales declined very slightly in </a:t>
            </a:r>
            <a:r>
              <a:rPr lang="en-US" sz="1400" b="0" dirty="0" smtClean="0"/>
              <a:t>2018</a:t>
            </a:r>
          </a:p>
          <a:p>
            <a:r>
              <a:rPr lang="en-US" sz="1400" b="0" dirty="0"/>
              <a:t>Hair care is dominated by global brands. Palmolive, Head &amp; Shoulders, Pantene, and Dove are very popular</a:t>
            </a:r>
            <a:r>
              <a:rPr lang="en-US" sz="1400" b="0" dirty="0" smtClean="0"/>
              <a:t>.</a:t>
            </a:r>
          </a:p>
          <a:p>
            <a:r>
              <a:rPr lang="en-US" sz="1400" b="0" dirty="0"/>
              <a:t>Supermarkets and discounters remain the most popular retailers for consumers to buy hair care products. </a:t>
            </a:r>
            <a:endParaRPr lang="en-US" sz="1400" b="0" dirty="0" smtClean="0"/>
          </a:p>
          <a:p>
            <a:r>
              <a:rPr lang="en-US" sz="1400" b="0" dirty="0"/>
              <a:t>Hair care is expected to see steady value growth over the forecast period. </a:t>
            </a:r>
            <a:endParaRPr lang="es-MX" sz="1400" b="0" dirty="0" smtClean="0"/>
          </a:p>
        </p:txBody>
      </p:sp>
    </p:spTree>
    <p:extLst>
      <p:ext uri="{BB962C8B-B14F-4D97-AF65-F5344CB8AC3E}">
        <p14:creationId xmlns:p14="http://schemas.microsoft.com/office/powerpoint/2010/main" val="32430501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Trends and Opportunities</a:t>
            </a:r>
            <a:endParaRPr lang="en-US" dirty="0"/>
          </a:p>
        </p:txBody>
      </p:sp>
      <p:sp>
        <p:nvSpPr>
          <p:cNvPr id="3" name="Marcador de contenido 2"/>
          <p:cNvSpPr>
            <a:spLocks noGrp="1"/>
          </p:cNvSpPr>
          <p:nvPr>
            <p:ph idx="1"/>
          </p:nvPr>
        </p:nvSpPr>
        <p:spPr>
          <a:xfrm>
            <a:off x="668198" y="1377051"/>
            <a:ext cx="8236239" cy="5480949"/>
          </a:xfrm>
        </p:spPr>
        <p:txBody>
          <a:bodyPr/>
          <a:lstStyle/>
          <a:p>
            <a:pPr marL="0" indent="0">
              <a:buNone/>
            </a:pPr>
            <a:r>
              <a:rPr lang="en-US" sz="1400" b="0" i="1" dirty="0" smtClean="0"/>
              <a:t>Oral Care</a:t>
            </a:r>
          </a:p>
          <a:p>
            <a:r>
              <a:rPr lang="en-US" sz="1400" b="0" dirty="0"/>
              <a:t>Many people in El Salvador suffer from oral health problems and tooth decay is common among children and adults alike. The average number of decayed/missing/filled teeth per person at age 12 rose over the review </a:t>
            </a:r>
            <a:r>
              <a:rPr lang="en-US" sz="1400" b="0" dirty="0" smtClean="0"/>
              <a:t>period</a:t>
            </a:r>
          </a:p>
          <a:p>
            <a:r>
              <a:rPr lang="en-US" sz="1400" b="0" dirty="0"/>
              <a:t>Toothpaste and toothbrushes are the most popular products within oral care, although purchases of manual toothbrushes are constrained by infrequent replacement</a:t>
            </a:r>
            <a:r>
              <a:rPr lang="en-US" sz="1400" b="0" dirty="0" smtClean="0"/>
              <a:t>.</a:t>
            </a:r>
          </a:p>
          <a:p>
            <a:r>
              <a:rPr lang="en-US" sz="1400" b="0" dirty="0"/>
              <a:t>Colgate, Oral-B, </a:t>
            </a:r>
            <a:r>
              <a:rPr lang="en-US" sz="1400" b="0" dirty="0" err="1"/>
              <a:t>Aquafresh</a:t>
            </a:r>
            <a:r>
              <a:rPr lang="en-US" sz="1400" b="0" dirty="0"/>
              <a:t> and Crest are the most popular oral care brands in El Salvador</a:t>
            </a:r>
            <a:r>
              <a:rPr lang="en-US" sz="1400" b="0" dirty="0" smtClean="0"/>
              <a:t>.</a:t>
            </a:r>
          </a:p>
          <a:p>
            <a:r>
              <a:rPr lang="en-US" sz="1400" b="0" dirty="0"/>
              <a:t>The vast majority of oral care products are bought in modern grocery retailers, mainly supermarkets and </a:t>
            </a:r>
            <a:r>
              <a:rPr lang="en-US" sz="1400" b="0" dirty="0" smtClean="0"/>
              <a:t>discounters</a:t>
            </a:r>
          </a:p>
          <a:p>
            <a:r>
              <a:rPr lang="en-US" sz="1400" b="0" dirty="0" smtClean="0"/>
              <a:t>Oral </a:t>
            </a:r>
            <a:r>
              <a:rPr lang="en-US" sz="1400" b="0" dirty="0"/>
              <a:t>care volume sales are expected to remain steady over the forecast period</a:t>
            </a:r>
            <a:r>
              <a:rPr lang="en-US" sz="1400" b="0" dirty="0" smtClean="0"/>
              <a:t>.</a:t>
            </a:r>
          </a:p>
          <a:p>
            <a:pPr marL="0" indent="0">
              <a:buNone/>
            </a:pPr>
            <a:r>
              <a:rPr lang="es-MX" sz="1400" b="0" i="1" dirty="0" err="1"/>
              <a:t>Men’s</a:t>
            </a:r>
            <a:r>
              <a:rPr lang="es-MX" sz="1400" b="0" i="1" dirty="0"/>
              <a:t> </a:t>
            </a:r>
            <a:r>
              <a:rPr lang="es-MX" sz="1400" b="0" i="1" dirty="0" err="1"/>
              <a:t>grooming</a:t>
            </a:r>
            <a:endParaRPr lang="es-MX" sz="1400" b="0" i="1" dirty="0"/>
          </a:p>
          <a:p>
            <a:r>
              <a:rPr lang="en-US" sz="1400" b="0" dirty="0"/>
              <a:t>Among consumers of mid to high socioeconomic levels, men’s grooming has become more important. Men in El Salvador are following trends in other countries (mainly the US) and imitating the styles of celebrities or sports personalities</a:t>
            </a:r>
            <a:r>
              <a:rPr lang="en-US" sz="1400" b="0" dirty="0" smtClean="0"/>
              <a:t>.</a:t>
            </a:r>
          </a:p>
          <a:p>
            <a:r>
              <a:rPr lang="en-US" sz="1400" b="0" dirty="0"/>
              <a:t>Shaving at home remains the norm for most men using men’s razors and </a:t>
            </a:r>
            <a:r>
              <a:rPr lang="en-US" sz="1400" b="0" dirty="0" smtClean="0"/>
              <a:t>blades</a:t>
            </a:r>
          </a:p>
          <a:p>
            <a:r>
              <a:rPr lang="en-US" sz="1400" b="0" dirty="0"/>
              <a:t>Value shares of men’s grooming remain highly fragmented in El Salvador as a vast range of brands and products are available. However, the leading brands are international, with Gillette, </a:t>
            </a:r>
            <a:r>
              <a:rPr lang="en-US" sz="1400" b="0" dirty="0" err="1"/>
              <a:t>Protex</a:t>
            </a:r>
            <a:r>
              <a:rPr lang="en-US" sz="1400" b="0" dirty="0"/>
              <a:t>, Head &amp; Shoulders, and Old Spice among the most </a:t>
            </a:r>
            <a:r>
              <a:rPr lang="en-US" sz="1400" b="0" dirty="0" smtClean="0"/>
              <a:t>popular.</a:t>
            </a:r>
          </a:p>
          <a:p>
            <a:r>
              <a:rPr lang="en-US" sz="1400" b="0" dirty="0"/>
              <a:t>Men’s grooming products are commonly bought in supermarkets and discounters as these modern grocery retailers have the lowest prices.</a:t>
            </a:r>
            <a:endParaRPr lang="en-US" sz="1400" b="0" dirty="0" smtClean="0"/>
          </a:p>
          <a:p>
            <a:r>
              <a:rPr lang="en-US" sz="1400" b="0" dirty="0"/>
              <a:t>Men’s grooming sales are expected to continue to grow over the forecast period. Besides men’s fragrances, men’s shaving products will remain the most </a:t>
            </a:r>
            <a:r>
              <a:rPr lang="en-US" sz="1400" b="0" dirty="0" smtClean="0"/>
              <a:t>popular.</a:t>
            </a:r>
            <a:endParaRPr lang="es-MX" sz="1400" b="0" dirty="0" smtClean="0"/>
          </a:p>
        </p:txBody>
      </p:sp>
    </p:spTree>
    <p:extLst>
      <p:ext uri="{BB962C8B-B14F-4D97-AF65-F5344CB8AC3E}">
        <p14:creationId xmlns:p14="http://schemas.microsoft.com/office/powerpoint/2010/main" val="824433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 salvador Home </a:t>
            </a:r>
            <a:r>
              <a:rPr lang="es-MX" dirty="0" err="1" smtClean="0"/>
              <a:t>Care</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9</a:t>
            </a:fld>
            <a:endParaRPr lang="en-US" altLang="en-US" dirty="0">
              <a:solidFill>
                <a:srgbClr val="000000"/>
              </a:solidFill>
            </a:endParaRPr>
          </a:p>
        </p:txBody>
      </p:sp>
      <p:graphicFrame>
        <p:nvGraphicFramePr>
          <p:cNvPr id="6" name="Gráfico 5"/>
          <p:cNvGraphicFramePr>
            <a:graphicFrameLocks/>
          </p:cNvGraphicFramePr>
          <p:nvPr>
            <p:extLst>
              <p:ext uri="{D42A27DB-BD31-4B8C-83A1-F6EECF244321}">
                <p14:modId xmlns:p14="http://schemas.microsoft.com/office/powerpoint/2010/main" val="113315146"/>
              </p:ext>
            </p:extLst>
          </p:nvPr>
        </p:nvGraphicFramePr>
        <p:xfrm>
          <a:off x="0" y="895083"/>
          <a:ext cx="9144000" cy="59629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669935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1_ppp_glo_world_wide">
  <a:themeElements>
    <a:clrScheme name="">
      <a:dk1>
        <a:srgbClr val="000000"/>
      </a:dk1>
      <a:lt1>
        <a:srgbClr val="B2B2B2"/>
      </a:lt1>
      <a:dk2>
        <a:srgbClr val="000000"/>
      </a:dk2>
      <a:lt2>
        <a:srgbClr val="808080"/>
      </a:lt2>
      <a:accent1>
        <a:srgbClr val="00CC99"/>
      </a:accent1>
      <a:accent2>
        <a:srgbClr val="3333CC"/>
      </a:accent2>
      <a:accent3>
        <a:srgbClr val="D5D5D5"/>
      </a:accent3>
      <a:accent4>
        <a:srgbClr val="000000"/>
      </a:accent4>
      <a:accent5>
        <a:srgbClr val="AAE2CA"/>
      </a:accent5>
      <a:accent6>
        <a:srgbClr val="2D2DB9"/>
      </a:accent6>
      <a:hlink>
        <a:srgbClr val="CCCCFF"/>
      </a:hlink>
      <a:folHlink>
        <a:srgbClr val="B2B2B2"/>
      </a:folHlink>
    </a:clrScheme>
    <a:fontScheme name="1_ppp_glo_world_wid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pp_glo_world_wid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ppp_glo_world_wid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ppp_glo_world_wid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ppp_glo_world_wid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ppp_glo_world_wid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ppp_glo_world_wid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ppp_glo_world_wid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567D146-4D1C-466E-9A63-FAD8863F0C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Apex</Template>
  <TotalTime>0</TotalTime>
  <Words>2160</Words>
  <Application>Microsoft Office PowerPoint</Application>
  <PresentationFormat>Presentación en pantalla (4:3)</PresentationFormat>
  <Paragraphs>116</Paragraphs>
  <Slides>15</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Arial Black</vt:lpstr>
      <vt:lpstr>Book Antiqua</vt:lpstr>
      <vt:lpstr>Times New Roman</vt:lpstr>
      <vt:lpstr>1_ppp_glo_world_wide</vt:lpstr>
      <vt:lpstr>Presentación de PowerPoint</vt:lpstr>
      <vt:lpstr>Presentación de PowerPoint</vt:lpstr>
      <vt:lpstr>El salvador Personal and Beauty Care </vt:lpstr>
      <vt:lpstr>Trends and Opportunities</vt:lpstr>
      <vt:lpstr>Trends and Opportunities</vt:lpstr>
      <vt:lpstr>Trends and Opportunities</vt:lpstr>
      <vt:lpstr>Trends and Opportunities</vt:lpstr>
      <vt:lpstr>Trends and Opportunities</vt:lpstr>
      <vt:lpstr>El salvador Home Care</vt:lpstr>
      <vt:lpstr>Home Care El Salvador 2019</vt:lpstr>
      <vt:lpstr>Trends and Opportunities El Salvador</vt:lpstr>
      <vt:lpstr>Trends and Opportunities El Salvador</vt:lpstr>
      <vt:lpstr>Trends and Opportunities El Salvador</vt:lpstr>
      <vt:lpstr>Trends and Opportunities El Salvador</vt:lpstr>
      <vt:lpstr>Trends and Opportunities El Salvador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2016-12-02T17:34:29Z</dcterms:created>
  <dcterms:modified xsi:type="dcterms:W3CDTF">2020-02-21T16:01:37Z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TC034313749991</vt:lpwstr>
  </property>
</Properties>
</file>