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theme/themeOverride4.xml" ContentType="application/vnd.openxmlformats-officedocument.themeOverrid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theme/themeOverride5.xml" ContentType="application/vnd.openxmlformats-officedocument.themeOverrid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charts/style8.xml" ContentType="application/vnd.ms-office.chartstyle+xml"/>
  <Override PartName="/ppt/charts/colors8.xml" ContentType="application/vnd.ms-office.chartcolorstyle+xml"/>
  <Override PartName="/ppt/charts/chart14.xml" ContentType="application/vnd.openxmlformats-officedocument.drawingml.chart+xml"/>
  <Override PartName="/ppt/charts/style9.xml" ContentType="application/vnd.ms-office.chartstyle+xml"/>
  <Override PartName="/ppt/charts/colors9.xml" ContentType="application/vnd.ms-office.chartcolorstyle+xml"/>
  <Override PartName="/ppt/charts/chart15.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theme/themeOverride8.xml" ContentType="application/vnd.openxmlformats-officedocument.themeOverride+xml"/>
  <Override PartName="/ppt/notesSlides/notesSlide3.xml" ContentType="application/vnd.openxmlformats-officedocument.presentationml.notesSlide+xml"/>
  <Override PartName="/ppt/charts/chart19.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ppt/charts/chart20.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9.xml" ContentType="application/vnd.openxmlformats-officedocument.themeOverride+xml"/>
  <Override PartName="/ppt/charts/chart21.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0.xml" ContentType="application/vnd.openxmlformats-officedocument.themeOverride+xml"/>
  <Override PartName="/ppt/charts/chart22.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1.xml" ContentType="application/vnd.openxmlformats-officedocument.themeOverride+xml"/>
  <Override PartName="/ppt/charts/chart23.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2.xml" ContentType="application/vnd.openxmlformats-officedocument.themeOverride+xml"/>
  <Override PartName="/ppt/charts/chart24.xml" ContentType="application/vnd.openxmlformats-officedocument.drawingml.chart+xml"/>
  <Override PartName="/ppt/theme/themeOverride13.xml" ContentType="application/vnd.openxmlformats-officedocument.themeOverride+xml"/>
  <Override PartName="/ppt/charts/chart25.xml" ContentType="application/vnd.openxmlformats-officedocument.drawingml.chart+xml"/>
  <Override PartName="/ppt/theme/themeOverride14.xml" ContentType="application/vnd.openxmlformats-officedocument.themeOverride+xml"/>
  <Override PartName="/ppt/charts/chart26.xml" ContentType="application/vnd.openxmlformats-officedocument.drawingml.chart+xml"/>
  <Override PartName="/ppt/theme/themeOverride15.xml" ContentType="application/vnd.openxmlformats-officedocument.themeOverride+xml"/>
  <Override PartName="/ppt/charts/chart27.xml" ContentType="application/vnd.openxmlformats-officedocument.drawingml.chart+xml"/>
  <Override PartName="/ppt/theme/themeOverride16.xml" ContentType="application/vnd.openxmlformats-officedocument.themeOverride+xml"/>
  <Override PartName="/ppt/charts/chart28.xml" ContentType="application/vnd.openxmlformats-officedocument.drawingml.chart+xml"/>
  <Override PartName="/ppt/theme/themeOverride17.xml" ContentType="application/vnd.openxmlformats-officedocument.themeOverride+xml"/>
  <Override PartName="/ppt/charts/chart29.xml" ContentType="application/vnd.openxmlformats-officedocument.drawingml.chart+xml"/>
  <Override PartName="/ppt/theme/themeOverride18.xml" ContentType="application/vnd.openxmlformats-officedocument.themeOverride+xml"/>
  <Override PartName="/ppt/charts/chart3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1.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32.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33.xml" ContentType="application/vnd.openxmlformats-officedocument.drawingml.chart+xml"/>
  <Override PartName="/ppt/theme/themeOverride21.xml" ContentType="application/vnd.openxmlformats-officedocument.themeOverride+xml"/>
  <Override PartName="/ppt/charts/chart34.xml" ContentType="application/vnd.openxmlformats-officedocument.drawingml.chart+xml"/>
  <Override PartName="/ppt/theme/themeOverride22.xml" ContentType="application/vnd.openxmlformats-officedocument.themeOverride+xml"/>
  <Override PartName="/ppt/charts/chart35.xml" ContentType="application/vnd.openxmlformats-officedocument.drawingml.chart+xml"/>
  <Override PartName="/ppt/theme/themeOverride23.xml" ContentType="application/vnd.openxmlformats-officedocument.themeOverride+xml"/>
  <Override PartName="/ppt/charts/chart36.xml" ContentType="application/vnd.openxmlformats-officedocument.drawingml.chart+xml"/>
  <Override PartName="/ppt/theme/themeOverride24.xml" ContentType="application/vnd.openxmlformats-officedocument.themeOverride+xml"/>
  <Override PartName="/ppt/charts/chart37.xml" ContentType="application/vnd.openxmlformats-officedocument.drawingml.chart+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47"/>
  </p:notesMasterIdLst>
  <p:handoutMasterIdLst>
    <p:handoutMasterId r:id="rId48"/>
  </p:handoutMasterIdLst>
  <p:sldIdLst>
    <p:sldId id="828" r:id="rId3"/>
    <p:sldId id="829" r:id="rId4"/>
    <p:sldId id="830" r:id="rId5"/>
    <p:sldId id="630" r:id="rId6"/>
    <p:sldId id="788" r:id="rId7"/>
    <p:sldId id="789" r:id="rId8"/>
    <p:sldId id="790" r:id="rId9"/>
    <p:sldId id="814" r:id="rId10"/>
    <p:sldId id="815" r:id="rId11"/>
    <p:sldId id="816" r:id="rId12"/>
    <p:sldId id="820" r:id="rId13"/>
    <p:sldId id="821" r:id="rId14"/>
    <p:sldId id="819" r:id="rId15"/>
    <p:sldId id="822" r:id="rId16"/>
    <p:sldId id="823" r:id="rId17"/>
    <p:sldId id="824" r:id="rId18"/>
    <p:sldId id="797" r:id="rId19"/>
    <p:sldId id="818" r:id="rId20"/>
    <p:sldId id="817" r:id="rId21"/>
    <p:sldId id="825" r:id="rId22"/>
    <p:sldId id="826" r:id="rId23"/>
    <p:sldId id="827" r:id="rId24"/>
    <p:sldId id="804" r:id="rId25"/>
    <p:sldId id="791" r:id="rId26"/>
    <p:sldId id="792" r:id="rId27"/>
    <p:sldId id="793" r:id="rId28"/>
    <p:sldId id="794" r:id="rId29"/>
    <p:sldId id="796" r:id="rId30"/>
    <p:sldId id="795" r:id="rId31"/>
    <p:sldId id="831" r:id="rId32"/>
    <p:sldId id="832" r:id="rId33"/>
    <p:sldId id="833" r:id="rId34"/>
    <p:sldId id="798" r:id="rId35"/>
    <p:sldId id="799" r:id="rId36"/>
    <p:sldId id="800" r:id="rId37"/>
    <p:sldId id="805" r:id="rId38"/>
    <p:sldId id="806" r:id="rId39"/>
    <p:sldId id="807" r:id="rId40"/>
    <p:sldId id="808" r:id="rId41"/>
    <p:sldId id="809" r:id="rId42"/>
    <p:sldId id="810" r:id="rId43"/>
    <p:sldId id="812" r:id="rId44"/>
    <p:sldId id="813" r:id="rId45"/>
    <p:sldId id="811" r:id="rId46"/>
  </p:sldIdLst>
  <p:sldSz cx="9144000" cy="6858000" type="screen4x3"/>
  <p:notesSz cx="6950075" cy="9236075"/>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3" autoAdjust="0"/>
    <p:restoredTop sz="94434" autoAdjust="0"/>
  </p:normalViewPr>
  <p:slideViewPr>
    <p:cSldViewPr snapToGrid="0">
      <p:cViewPr varScale="1">
        <p:scale>
          <a:sx n="113" d="100"/>
          <a:sy n="113" d="100"/>
        </p:scale>
        <p:origin x="1218" y="96"/>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Lopez\Documents\zori\five%20year\guatemala\surfactantes%20guatemala.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Lopez\Documents\zori\five%20year\guatemala\men's%20shaving%20guatemala.xls" TargetMode="External"/><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Lopez\Documents\zori\five%20year\guatemala\men's%20shaving%20guatemala.xls" TargetMode="External"/><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RLopez\Documents\zori\five%20year\guatemala\oral%20care.xlsx" TargetMode="External"/><Relationship Id="rId2" Type="http://schemas.microsoft.com/office/2011/relationships/chartColorStyle" Target="colors9.xml"/><Relationship Id="rId1" Type="http://schemas.microsoft.com/office/2011/relationships/chartStyle" Target="style9.xm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8.xlsx"/></Relationships>
</file>

<file path=ppt/charts/_rels/chart16.xml.rels><?xml version="1.0" encoding="UTF-8" standalone="yes"?>
<Relationships xmlns="http://schemas.openxmlformats.org/package/2006/relationships"><Relationship Id="rId3" Type="http://schemas.openxmlformats.org/officeDocument/2006/relationships/oleObject" Target="file:///C:\Users\RLopez\Downloads\Passport_Stats_15-10-2019_1614_GMT.xls"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RLopez\Downloads\Passport_Stats_15-10-2019_1614_GMT.xls"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RLopez\Documents\five%20year\guatemala\house%20car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0.xlsx"/></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1.xlsx"/></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12.xlsx"/></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13.xlsx"/></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3.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4.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5.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6.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7.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1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Lopez\Documents\zori\five%20year\guatemala\beuty%20and%20personal%20care%20guatemala%202018.xls"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RLopez\Documents\five%20year\guatemala\dish%20washing%20guatemala.xlsx" TargetMode="External"/><Relationship Id="rId2" Type="http://schemas.microsoft.com/office/2011/relationships/chartColorStyle" Target="colors18.xml"/><Relationship Id="rId1" Type="http://schemas.microsoft.com/office/2011/relationships/chartStyle" Target="style18.xm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20.xlsx"/></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package" Target="../embeddings/Microsoft_Excel_Worksheet21.xlsx"/></Relationships>
</file>

<file path=ppt/charts/_rels/chart33.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1.xml"/></Relationships>
</file>

<file path=ppt/charts/_rels/chart3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22.xml"/></Relationships>
</file>

<file path=ppt/charts/_rels/chart3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23.xml"/></Relationships>
</file>

<file path=ppt/charts/_rels/chart3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24.xml"/></Relationships>
</file>

<file path=ppt/charts/_rels/chart3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25.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Lopez\Documents\zori\five%20year\guatemala\hair%20care%20guatemala.xls" TargetMode="External"/><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Lopez\Documents\zori\five%20year\guatemala\hair%20care%20guatemala.xls" TargetMode="External"/><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Surfactants</a:t>
            </a:r>
            <a:r>
              <a:rPr lang="en-US" baseline="0"/>
              <a:t> Forecast</a:t>
            </a:r>
            <a:endParaRPr lang="en-US"/>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Total Surfactant Cleansers and Adjuvants</c:v>
                </c:pt>
              </c:strCache>
            </c:strRef>
          </c:tx>
          <c:spPr>
            <a:solidFill>
              <a:schemeClr val="accent1"/>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Data'!$E$7:$O$7</c:f>
              <c:numCache>
                <c:formatCode>##,#00</c:formatCode>
                <c:ptCount val="11"/>
                <c:pt idx="0">
                  <c:v>64489.7</c:v>
                </c:pt>
                <c:pt idx="1">
                  <c:v>66201.3</c:v>
                </c:pt>
                <c:pt idx="2">
                  <c:v>68013.600000000006</c:v>
                </c:pt>
                <c:pt idx="3">
                  <c:v>69672.2</c:v>
                </c:pt>
                <c:pt idx="4">
                  <c:v>71383.7</c:v>
                </c:pt>
                <c:pt idx="5">
                  <c:v>73339.899999999994</c:v>
                </c:pt>
                <c:pt idx="6">
                  <c:v>75116.800000000003</c:v>
                </c:pt>
                <c:pt idx="7">
                  <c:v>76861.899999999994</c:v>
                </c:pt>
                <c:pt idx="8">
                  <c:v>78586.100000000006</c:v>
                </c:pt>
                <c:pt idx="9">
                  <c:v>80322.600000000006</c:v>
                </c:pt>
                <c:pt idx="10">
                  <c:v>82237.899999999994</c:v>
                </c:pt>
              </c:numCache>
            </c:numRef>
          </c:val>
        </c:ser>
        <c:ser>
          <c:idx val="1"/>
          <c:order val="1"/>
          <c:tx>
            <c:strRef>
              <c:f>'Statistics Data'!$B$8</c:f>
              <c:strCache>
                <c:ptCount val="1"/>
                <c:pt idx="0">
                  <c:v>Amphoteric surfactants</c:v>
                </c:pt>
              </c:strCache>
            </c:strRef>
          </c:tx>
          <c:spPr>
            <a:solidFill>
              <a:schemeClr val="accent2"/>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Data'!$E$8:$O$8</c:f>
              <c:numCache>
                <c:formatCode>##,#00</c:formatCode>
                <c:ptCount val="11"/>
                <c:pt idx="0">
                  <c:v>797.7</c:v>
                </c:pt>
                <c:pt idx="1">
                  <c:v>815.4</c:v>
                </c:pt>
                <c:pt idx="2">
                  <c:v>833.3</c:v>
                </c:pt>
                <c:pt idx="3">
                  <c:v>858.7</c:v>
                </c:pt>
                <c:pt idx="4">
                  <c:v>901.2</c:v>
                </c:pt>
                <c:pt idx="5">
                  <c:v>961.8</c:v>
                </c:pt>
                <c:pt idx="6">
                  <c:v>995.6</c:v>
                </c:pt>
                <c:pt idx="7">
                  <c:v>1022</c:v>
                </c:pt>
                <c:pt idx="8">
                  <c:v>1051.2</c:v>
                </c:pt>
                <c:pt idx="9">
                  <c:v>1079</c:v>
                </c:pt>
                <c:pt idx="10">
                  <c:v>1107.5</c:v>
                </c:pt>
              </c:numCache>
            </c:numRef>
          </c:val>
        </c:ser>
        <c:ser>
          <c:idx val="2"/>
          <c:order val="2"/>
          <c:tx>
            <c:strRef>
              <c:f>'Statistics Data'!$B$9</c:f>
              <c:strCache>
                <c:ptCount val="1"/>
                <c:pt idx="0">
                  <c:v>Anionic surfactants</c:v>
                </c:pt>
              </c:strCache>
            </c:strRef>
          </c:tx>
          <c:spPr>
            <a:solidFill>
              <a:schemeClr val="accent3"/>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Data'!$E$9:$O$9</c:f>
              <c:numCache>
                <c:formatCode>##,#00</c:formatCode>
                <c:ptCount val="11"/>
                <c:pt idx="0">
                  <c:v>62683.6</c:v>
                </c:pt>
                <c:pt idx="1">
                  <c:v>64332.9</c:v>
                </c:pt>
                <c:pt idx="2">
                  <c:v>66075.5</c:v>
                </c:pt>
                <c:pt idx="3">
                  <c:v>67677.3</c:v>
                </c:pt>
                <c:pt idx="4">
                  <c:v>69282</c:v>
                </c:pt>
                <c:pt idx="5">
                  <c:v>71118</c:v>
                </c:pt>
                <c:pt idx="6">
                  <c:v>72802.100000000006</c:v>
                </c:pt>
                <c:pt idx="7">
                  <c:v>74458.5</c:v>
                </c:pt>
                <c:pt idx="8">
                  <c:v>76088.899999999994</c:v>
                </c:pt>
                <c:pt idx="9">
                  <c:v>77730.5</c:v>
                </c:pt>
                <c:pt idx="10">
                  <c:v>79547.600000000006</c:v>
                </c:pt>
              </c:numCache>
            </c:numRef>
          </c:val>
        </c:ser>
        <c:ser>
          <c:idx val="3"/>
          <c:order val="3"/>
          <c:tx>
            <c:strRef>
              <c:f>'Statistics Data'!$B$10</c:f>
              <c:strCache>
                <c:ptCount val="1"/>
                <c:pt idx="0">
                  <c:v>Cationic surfactants</c:v>
                </c:pt>
              </c:strCache>
            </c:strRef>
          </c:tx>
          <c:spPr>
            <a:solidFill>
              <a:schemeClr val="accent4"/>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Data'!$E$10:$O$10</c:f>
              <c:numCache>
                <c:formatCode>##,#00</c:formatCode>
                <c:ptCount val="11"/>
                <c:pt idx="0">
                  <c:v>68</c:v>
                </c:pt>
                <c:pt idx="1">
                  <c:v>71</c:v>
                </c:pt>
                <c:pt idx="2">
                  <c:v>77.7</c:v>
                </c:pt>
                <c:pt idx="3">
                  <c:v>78.900000000000006</c:v>
                </c:pt>
                <c:pt idx="4">
                  <c:v>82.3</c:v>
                </c:pt>
                <c:pt idx="5">
                  <c:v>86.3</c:v>
                </c:pt>
                <c:pt idx="6">
                  <c:v>89.6</c:v>
                </c:pt>
                <c:pt idx="7">
                  <c:v>93.1</c:v>
                </c:pt>
                <c:pt idx="8">
                  <c:v>96.9</c:v>
                </c:pt>
                <c:pt idx="9">
                  <c:v>100.8</c:v>
                </c:pt>
                <c:pt idx="10">
                  <c:v>104.8</c:v>
                </c:pt>
              </c:numCache>
            </c:numRef>
          </c:val>
        </c:ser>
        <c:ser>
          <c:idx val="4"/>
          <c:order val="4"/>
          <c:tx>
            <c:strRef>
              <c:f>'Statistics Data'!$B$11</c:f>
              <c:strCache>
                <c:ptCount val="1"/>
                <c:pt idx="0">
                  <c:v>Non ionic surfactants</c:v>
                </c:pt>
              </c:strCache>
            </c:strRef>
          </c:tx>
          <c:spPr>
            <a:solidFill>
              <a:schemeClr val="accent5"/>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Data'!$E$11:$O$11</c:f>
              <c:numCache>
                <c:formatCode>##,#00</c:formatCode>
                <c:ptCount val="11"/>
                <c:pt idx="0">
                  <c:v>772.7</c:v>
                </c:pt>
                <c:pt idx="1">
                  <c:v>808.4</c:v>
                </c:pt>
                <c:pt idx="2">
                  <c:v>844.1</c:v>
                </c:pt>
                <c:pt idx="3">
                  <c:v>857.4</c:v>
                </c:pt>
                <c:pt idx="4">
                  <c:v>912.1</c:v>
                </c:pt>
                <c:pt idx="5">
                  <c:v>961.6</c:v>
                </c:pt>
                <c:pt idx="6">
                  <c:v>1011.7</c:v>
                </c:pt>
                <c:pt idx="7">
                  <c:v>1064.4000000000001</c:v>
                </c:pt>
                <c:pt idx="8">
                  <c:v>1119.3</c:v>
                </c:pt>
                <c:pt idx="9">
                  <c:v>1176.0999999999999</c:v>
                </c:pt>
                <c:pt idx="10">
                  <c:v>1235</c:v>
                </c:pt>
              </c:numCache>
            </c:numRef>
          </c:val>
        </c:ser>
        <c:ser>
          <c:idx val="5"/>
          <c:order val="5"/>
          <c:tx>
            <c:strRef>
              <c:f>'Statistics Data'!$B$12</c:f>
              <c:strCache>
                <c:ptCount val="1"/>
                <c:pt idx="0">
                  <c:v>Other Surfactant Cleansers and Adjuvants</c:v>
                </c:pt>
              </c:strCache>
            </c:strRef>
          </c:tx>
          <c:spPr>
            <a:solidFill>
              <a:schemeClr val="accent6"/>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Data'!$E$12:$O$12</c:f>
              <c:numCache>
                <c:formatCode>##,#00</c:formatCode>
                <c:ptCount val="11"/>
                <c:pt idx="0">
                  <c:v>167.7</c:v>
                </c:pt>
                <c:pt idx="1">
                  <c:v>173.6</c:v>
                </c:pt>
                <c:pt idx="2">
                  <c:v>183.1</c:v>
                </c:pt>
                <c:pt idx="3">
                  <c:v>199.8</c:v>
                </c:pt>
                <c:pt idx="4">
                  <c:v>206.1</c:v>
                </c:pt>
                <c:pt idx="5">
                  <c:v>212.1</c:v>
                </c:pt>
                <c:pt idx="6">
                  <c:v>217.9</c:v>
                </c:pt>
                <c:pt idx="7">
                  <c:v>223.8</c:v>
                </c:pt>
                <c:pt idx="8">
                  <c:v>229.8</c:v>
                </c:pt>
                <c:pt idx="9">
                  <c:v>236.3</c:v>
                </c:pt>
                <c:pt idx="10">
                  <c:v>243.1</c:v>
                </c:pt>
              </c:numCache>
            </c:numRef>
          </c:val>
        </c:ser>
        <c:dLbls>
          <c:showLegendKey val="0"/>
          <c:showVal val="0"/>
          <c:showCatName val="0"/>
          <c:showSerName val="0"/>
          <c:showPercent val="0"/>
          <c:showBubbleSize val="0"/>
        </c:dLbls>
        <c:gapWidth val="219"/>
        <c:overlap val="-27"/>
        <c:axId val="338077176"/>
        <c:axId val="338072864"/>
      </c:barChart>
      <c:catAx>
        <c:axId val="338077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2864"/>
        <c:crosses val="autoZero"/>
        <c:auto val="1"/>
        <c:lblAlgn val="ctr"/>
        <c:lblOffset val="100"/>
        <c:noMultiLvlLbl val="0"/>
      </c:catAx>
      <c:valAx>
        <c:axId val="338072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7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Gutemala Men's Shaving Million usd</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Data'!$B$9</c:f>
              <c:strCache>
                <c:ptCount val="1"/>
                <c:pt idx="0">
                  <c:v>Men's Post-Shave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Data'!$G$10:$Q$10</c:f>
              <c:numCache>
                <c:formatCode>_("$"* #,##0.00_);_("$"* \(#,##0.00\);_("$"* "-"??_);_(@_)</c:formatCode>
                <c:ptCount val="11"/>
                <c:pt idx="0">
                  <c:v>1.1000000000000001</c:v>
                </c:pt>
                <c:pt idx="1">
                  <c:v>1.1000000000000001</c:v>
                </c:pt>
                <c:pt idx="2">
                  <c:v>1.2</c:v>
                </c:pt>
                <c:pt idx="3">
                  <c:v>1.3</c:v>
                </c:pt>
                <c:pt idx="4">
                  <c:v>1.4</c:v>
                </c:pt>
                <c:pt idx="5">
                  <c:v>1.5</c:v>
                </c:pt>
                <c:pt idx="6">
                  <c:v>1.6</c:v>
                </c:pt>
                <c:pt idx="7">
                  <c:v>1.7</c:v>
                </c:pt>
                <c:pt idx="8">
                  <c:v>1.8</c:v>
                </c:pt>
                <c:pt idx="9" formatCode="##,#00">
                  <c:v>1.9</c:v>
                </c:pt>
                <c:pt idx="10" formatCode="##,#00">
                  <c:v>2.1</c:v>
                </c:pt>
              </c:numCache>
            </c:numRef>
          </c:val>
        </c:ser>
        <c:ser>
          <c:idx val="1"/>
          <c:order val="1"/>
          <c:tx>
            <c:strRef>
              <c:f>'Statistics Data'!$B$11</c:f>
              <c:strCache>
                <c:ptCount val="1"/>
                <c:pt idx="0">
                  <c:v>Men's Pre-Shave</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Data'!$G$12:$Q$12</c:f>
              <c:numCache>
                <c:formatCode>_("$"* #,##0.00_);_("$"* \(#,##0.00\);_("$"* "-"??_);_(@_)</c:formatCode>
                <c:ptCount val="11"/>
                <c:pt idx="0">
                  <c:v>2.1</c:v>
                </c:pt>
                <c:pt idx="1">
                  <c:v>2.2000000000000002</c:v>
                </c:pt>
                <c:pt idx="2">
                  <c:v>2.2999999999999998</c:v>
                </c:pt>
                <c:pt idx="3">
                  <c:v>2.5</c:v>
                </c:pt>
                <c:pt idx="4">
                  <c:v>2.7</c:v>
                </c:pt>
                <c:pt idx="5">
                  <c:v>2.9</c:v>
                </c:pt>
                <c:pt idx="6">
                  <c:v>3.1</c:v>
                </c:pt>
                <c:pt idx="7">
                  <c:v>3.3</c:v>
                </c:pt>
                <c:pt idx="8">
                  <c:v>3.5</c:v>
                </c:pt>
                <c:pt idx="9" formatCode="##,#00">
                  <c:v>3.8</c:v>
                </c:pt>
                <c:pt idx="10" formatCode="##,#00">
                  <c:v>4.0999999999999996</c:v>
                </c:pt>
              </c:numCache>
            </c:numRef>
          </c:val>
        </c:ser>
        <c:dLbls>
          <c:showLegendKey val="0"/>
          <c:showVal val="0"/>
          <c:showCatName val="0"/>
          <c:showSerName val="0"/>
          <c:showPercent val="0"/>
          <c:showBubbleSize val="0"/>
        </c:dLbls>
        <c:gapWidth val="219"/>
        <c:overlap val="-27"/>
        <c:axId val="338076392"/>
        <c:axId val="338076784"/>
      </c:barChart>
      <c:catAx>
        <c:axId val="338076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6784"/>
        <c:crosses val="autoZero"/>
        <c:auto val="1"/>
        <c:lblAlgn val="ctr"/>
        <c:lblOffset val="100"/>
        <c:noMultiLvlLbl val="0"/>
      </c:catAx>
      <c:valAx>
        <c:axId val="338076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6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Gutemala Men's Shaving Mton</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Data'!$B$9</c:f>
              <c:strCache>
                <c:ptCount val="1"/>
                <c:pt idx="0">
                  <c:v>Men's Post-Shave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Data'!$G$9:$Q$9</c:f>
              <c:numCache>
                <c:formatCode>##,#00</c:formatCode>
                <c:ptCount val="11"/>
                <c:pt idx="0">
                  <c:v>52.7</c:v>
                </c:pt>
                <c:pt idx="1">
                  <c:v>54</c:v>
                </c:pt>
                <c:pt idx="2">
                  <c:v>55.9</c:v>
                </c:pt>
                <c:pt idx="3">
                  <c:v>57.3</c:v>
                </c:pt>
                <c:pt idx="4">
                  <c:v>58.7</c:v>
                </c:pt>
                <c:pt idx="5">
                  <c:v>60.6</c:v>
                </c:pt>
                <c:pt idx="6">
                  <c:v>62.5</c:v>
                </c:pt>
                <c:pt idx="7">
                  <c:v>64.5</c:v>
                </c:pt>
                <c:pt idx="8">
                  <c:v>66.7</c:v>
                </c:pt>
                <c:pt idx="9">
                  <c:v>69.099999999999994</c:v>
                </c:pt>
                <c:pt idx="10">
                  <c:v>71.400000000000006</c:v>
                </c:pt>
              </c:numCache>
            </c:numRef>
          </c:val>
        </c:ser>
        <c:ser>
          <c:idx val="1"/>
          <c:order val="1"/>
          <c:tx>
            <c:strRef>
              <c:f>'Statistics Data'!$B$11</c:f>
              <c:strCache>
                <c:ptCount val="1"/>
                <c:pt idx="0">
                  <c:v>Men's Pre-Shave</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Data'!$G$11:$Q$11</c:f>
              <c:numCache>
                <c:formatCode>##,#00</c:formatCode>
                <c:ptCount val="11"/>
                <c:pt idx="0">
                  <c:v>64.099999999999994</c:v>
                </c:pt>
                <c:pt idx="1">
                  <c:v>65.900000000000006</c:v>
                </c:pt>
                <c:pt idx="2">
                  <c:v>68</c:v>
                </c:pt>
                <c:pt idx="3">
                  <c:v>70.3</c:v>
                </c:pt>
                <c:pt idx="4">
                  <c:v>72.2</c:v>
                </c:pt>
                <c:pt idx="5">
                  <c:v>74.599999999999994</c:v>
                </c:pt>
                <c:pt idx="6">
                  <c:v>77.2</c:v>
                </c:pt>
                <c:pt idx="7">
                  <c:v>79.8</c:v>
                </c:pt>
                <c:pt idx="8">
                  <c:v>82.8</c:v>
                </c:pt>
                <c:pt idx="9">
                  <c:v>85.7</c:v>
                </c:pt>
                <c:pt idx="10">
                  <c:v>88.7</c:v>
                </c:pt>
              </c:numCache>
            </c:numRef>
          </c:val>
        </c:ser>
        <c:dLbls>
          <c:showLegendKey val="0"/>
          <c:showVal val="0"/>
          <c:showCatName val="0"/>
          <c:showSerName val="0"/>
          <c:showPercent val="0"/>
          <c:showBubbleSize val="0"/>
        </c:dLbls>
        <c:gapWidth val="219"/>
        <c:overlap val="-27"/>
        <c:axId val="339872512"/>
        <c:axId val="339876040"/>
      </c:barChart>
      <c:catAx>
        <c:axId val="339872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6040"/>
        <c:crosses val="autoZero"/>
        <c:auto val="1"/>
        <c:lblAlgn val="ctr"/>
        <c:lblOffset val="100"/>
        <c:noMultiLvlLbl val="0"/>
      </c:catAx>
      <c:valAx>
        <c:axId val="339876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2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Men's Shaving size2019 forecast size 3.10 millions usd</a:t>
            </a:r>
          </a:p>
        </c:rich>
      </c:tx>
      <c:overlay val="0"/>
      <c:spPr>
        <a:noFill/>
        <a:ln>
          <a:noFill/>
        </a:ln>
        <a:effectLst/>
      </c:spPr>
    </c:title>
    <c:autoTitleDeleted val="0"/>
    <c:plotArea>
      <c:layout/>
      <c:pieChart>
        <c:varyColors val="1"/>
        <c:ser>
          <c:idx val="0"/>
          <c:order val="0"/>
          <c:tx>
            <c:strRef>
              <c:f>Hoja1!$B$7</c:f>
              <c:strCache>
                <c:ptCount val="1"/>
                <c:pt idx="0">
                  <c:v>Men's Shaving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Hoja1!$C$7:$C$12</c:f>
              <c:strCache>
                <c:ptCount val="6"/>
                <c:pt idx="0">
                  <c:v>Procter &amp; Gamble Interamericas de Guatemala Ltd</c:v>
                </c:pt>
                <c:pt idx="1">
                  <c:v>Bic de Guatemala SA</c:v>
                </c:pt>
                <c:pt idx="2">
                  <c:v>Eveready de México SA de CV</c:v>
                </c:pt>
                <c:pt idx="3">
                  <c:v>BDF Centroamerica SA</c:v>
                </c:pt>
                <c:pt idx="4">
                  <c:v>Productos Avon de Guatemala SA</c:v>
                </c:pt>
                <c:pt idx="5">
                  <c:v>Others</c:v>
                </c:pt>
              </c:strCache>
            </c:strRef>
          </c:cat>
          <c:val>
            <c:numRef>
              <c:f>Hoja1!$K$7:$K$12</c:f>
              <c:numCache>
                <c:formatCode>_("$"* #,##0.00_);_("$"* \(#,##0.00\);_("$"* "-"??_);_(@_)</c:formatCode>
                <c:ptCount val="6"/>
                <c:pt idx="0">
                  <c:v>2.1297000000000001</c:v>
                </c:pt>
                <c:pt idx="1">
                  <c:v>0.41850000000000004</c:v>
                </c:pt>
                <c:pt idx="2">
                  <c:v>0.30069999999999997</c:v>
                </c:pt>
                <c:pt idx="3">
                  <c:v>5.8900000000000001E-2</c:v>
                </c:pt>
                <c:pt idx="4">
                  <c:v>9.300000000000001E-3</c:v>
                </c:pt>
                <c:pt idx="5">
                  <c:v>0.186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Millions usd Guatemala</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Toothpaste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47.1</c:v>
                </c:pt>
                <c:pt idx="1">
                  <c:v>53.1</c:v>
                </c:pt>
                <c:pt idx="2">
                  <c:v>58.3</c:v>
                </c:pt>
                <c:pt idx="3">
                  <c:v>64.900000000000006</c:v>
                </c:pt>
                <c:pt idx="4">
                  <c:v>72</c:v>
                </c:pt>
                <c:pt idx="5">
                  <c:v>79.400000000000006</c:v>
                </c:pt>
                <c:pt idx="6">
                  <c:v>88</c:v>
                </c:pt>
                <c:pt idx="7">
                  <c:v>97.3</c:v>
                </c:pt>
                <c:pt idx="8">
                  <c:v>107.9</c:v>
                </c:pt>
                <c:pt idx="9">
                  <c:v>120.1</c:v>
                </c:pt>
                <c:pt idx="10">
                  <c:v>133.6</c:v>
                </c:pt>
              </c:numCache>
            </c:numRef>
          </c:val>
        </c:ser>
        <c:dLbls>
          <c:showLegendKey val="0"/>
          <c:showVal val="0"/>
          <c:showCatName val="0"/>
          <c:showSerName val="0"/>
          <c:showPercent val="0"/>
          <c:showBubbleSize val="0"/>
        </c:dLbls>
        <c:gapWidth val="219"/>
        <c:overlap val="-27"/>
        <c:axId val="339872120"/>
        <c:axId val="339871728"/>
      </c:barChart>
      <c:catAx>
        <c:axId val="339872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1728"/>
        <c:crosses val="autoZero"/>
        <c:auto val="1"/>
        <c:lblAlgn val="ctr"/>
        <c:lblOffset val="100"/>
        <c:noMultiLvlLbl val="0"/>
      </c:catAx>
      <c:valAx>
        <c:axId val="339871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Million </a:t>
                </a:r>
                <a:r>
                  <a:rPr lang="en-US" dirty="0" err="1" smtClean="0"/>
                  <a:t>usd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2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Guatemala Mton</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Toothpaste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Data'!$G$7:$Q$7</c:f>
              <c:numCache>
                <c:formatCode>##,#00</c:formatCode>
                <c:ptCount val="11"/>
                <c:pt idx="0">
                  <c:v>2113.6999999999998</c:v>
                </c:pt>
                <c:pt idx="1">
                  <c:v>2306.6999999999998</c:v>
                </c:pt>
                <c:pt idx="2">
                  <c:v>2473.3000000000002</c:v>
                </c:pt>
                <c:pt idx="3">
                  <c:v>2636.3</c:v>
                </c:pt>
                <c:pt idx="4">
                  <c:v>2801.4</c:v>
                </c:pt>
                <c:pt idx="5">
                  <c:v>2987.8</c:v>
                </c:pt>
                <c:pt idx="6">
                  <c:v>3194</c:v>
                </c:pt>
                <c:pt idx="7">
                  <c:v>3413.9</c:v>
                </c:pt>
                <c:pt idx="8">
                  <c:v>3657.6</c:v>
                </c:pt>
                <c:pt idx="9">
                  <c:v>3923.4</c:v>
                </c:pt>
                <c:pt idx="10">
                  <c:v>4203.1000000000004</c:v>
                </c:pt>
              </c:numCache>
            </c:numRef>
          </c:val>
        </c:ser>
        <c:dLbls>
          <c:showLegendKey val="0"/>
          <c:showVal val="0"/>
          <c:showCatName val="0"/>
          <c:showSerName val="0"/>
          <c:showPercent val="0"/>
          <c:showBubbleSize val="0"/>
        </c:dLbls>
        <c:gapWidth val="219"/>
        <c:overlap val="-27"/>
        <c:axId val="339874080"/>
        <c:axId val="339872904"/>
      </c:barChart>
      <c:catAx>
        <c:axId val="33987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2904"/>
        <c:crosses val="autoZero"/>
        <c:auto val="1"/>
        <c:lblAlgn val="ctr"/>
        <c:lblOffset val="100"/>
        <c:noMultiLvlLbl val="0"/>
      </c:catAx>
      <c:valAx>
        <c:axId val="339872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4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Oral Care 2019 forecast size $88.00 million 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Oral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Hoja1!$C$7:$C$12</c:f>
              <c:strCache>
                <c:ptCount val="6"/>
                <c:pt idx="0">
                  <c:v>Colgate-Palmolive Guatemala</c:v>
                </c:pt>
                <c:pt idx="1">
                  <c:v>Procter &amp; Gamble Interamericas de Guatemala Ltd</c:v>
                </c:pt>
                <c:pt idx="2">
                  <c:v>Johnson &amp; Johnson Guatemala SA</c:v>
                </c:pt>
                <c:pt idx="3">
                  <c:v>GlaxoSmithKline Guatemala SA</c:v>
                </c:pt>
                <c:pt idx="4">
                  <c:v>Unilever de Centroamérica SA</c:v>
                </c:pt>
                <c:pt idx="5">
                  <c:v>Others</c:v>
                </c:pt>
              </c:strCache>
            </c:strRef>
          </c:cat>
          <c:val>
            <c:numRef>
              <c:f>Hoja1!$K$7:$K$12</c:f>
              <c:numCache>
                <c:formatCode>_("$"* #,##0.00_);_("$"* \(#,##0.00\);_("$"* "-"??_);_(@_)</c:formatCode>
                <c:ptCount val="6"/>
                <c:pt idx="0">
                  <c:v>71.632000000000005</c:v>
                </c:pt>
                <c:pt idx="1">
                  <c:v>8.4480000000000004</c:v>
                </c:pt>
                <c:pt idx="2">
                  <c:v>2.3760000000000003</c:v>
                </c:pt>
                <c:pt idx="3">
                  <c:v>0.44</c:v>
                </c:pt>
                <c:pt idx="4">
                  <c:v>0.35199999999999998</c:v>
                </c:pt>
                <c:pt idx="5">
                  <c:v>4.84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 Care</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'[Passport_Stats_15-10-2019_1614_GMT.xls]Statistics Data'!$B$7</c:f>
              <c:strCache>
                <c:ptCount val="1"/>
                <c:pt idx="0">
                  <c:v>Baby and Child-specific Products</c:v>
                </c:pt>
              </c:strCache>
            </c:strRef>
          </c:tx>
          <c:spPr>
            <a:solidFill>
              <a:schemeClr val="accent1"/>
            </a:solidFill>
            <a:ln>
              <a:noFill/>
            </a:ln>
            <a:effectLst/>
          </c:spPr>
          <c:invertIfNegative val="0"/>
          <c:cat>
            <c:strRef>
              <c:f>'[Passport_Stats_15-10-2019_1614_GMT.xls]Statistics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'[Passport_Stats_15-10-2019_1614_GMT.xls]Statistics Data'!$G$8:$Q$8</c:f>
              <c:numCache>
                <c:formatCode>_("$"* #,##0.00_);_("$"* \(#,##0.00\);_("$"* "-"??_);_(@_)</c:formatCode>
                <c:ptCount val="11"/>
                <c:pt idx="0">
                  <c:v>21.5</c:v>
                </c:pt>
                <c:pt idx="1">
                  <c:v>22.9</c:v>
                </c:pt>
                <c:pt idx="2">
                  <c:v>23.7</c:v>
                </c:pt>
                <c:pt idx="3">
                  <c:v>25.2</c:v>
                </c:pt>
                <c:pt idx="4">
                  <c:v>27.1</c:v>
                </c:pt>
                <c:pt idx="5">
                  <c:v>28.9</c:v>
                </c:pt>
                <c:pt idx="6">
                  <c:v>30.6</c:v>
                </c:pt>
                <c:pt idx="7">
                  <c:v>32.5</c:v>
                </c:pt>
                <c:pt idx="8">
                  <c:v>34.5</c:v>
                </c:pt>
                <c:pt idx="9">
                  <c:v>36.700000000000003</c:v>
                </c:pt>
                <c:pt idx="10">
                  <c:v>39.200000000000003</c:v>
                </c:pt>
              </c:numCache>
            </c:numRef>
          </c:val>
        </c:ser>
        <c:ser>
          <c:idx val="1"/>
          <c:order val="1"/>
          <c:tx>
            <c:strRef>
              <c:f>'[Passport_Stats_15-10-2019_1614_GMT.xls]Statistics Data'!$B$10</c:f>
              <c:strCache>
                <c:ptCount val="1"/>
                <c:pt idx="0">
                  <c:v>Baby and Child-specific Hair Care - modelled</c:v>
                </c:pt>
              </c:strCache>
            </c:strRef>
          </c:tx>
          <c:spPr>
            <a:solidFill>
              <a:schemeClr val="accent2"/>
            </a:solidFill>
            <a:ln>
              <a:noFill/>
            </a:ln>
            <a:effectLst/>
          </c:spPr>
          <c:invertIfNegative val="0"/>
          <c:cat>
            <c:strRef>
              <c:f>'[Passport_Stats_15-10-2019_1614_GMT.xls]Statistics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'[Passport_Stats_15-10-2019_1614_GMT.xls]Statistics Data'!$G$10:$Q$10</c:f>
              <c:numCache>
                <c:formatCode>##,#00</c:formatCode>
                <c:ptCount val="11"/>
                <c:pt idx="0">
                  <c:v>7.5</c:v>
                </c:pt>
                <c:pt idx="1">
                  <c:v>7.9</c:v>
                </c:pt>
                <c:pt idx="2">
                  <c:v>8.1</c:v>
                </c:pt>
                <c:pt idx="3">
                  <c:v>8.6999999999999993</c:v>
                </c:pt>
                <c:pt idx="4">
                  <c:v>9.3000000000000007</c:v>
                </c:pt>
                <c:pt idx="5">
                  <c:v>9.9</c:v>
                </c:pt>
                <c:pt idx="6">
                  <c:v>10.5</c:v>
                </c:pt>
                <c:pt idx="7">
                  <c:v>11.1</c:v>
                </c:pt>
                <c:pt idx="8">
                  <c:v>11.8</c:v>
                </c:pt>
                <c:pt idx="9">
                  <c:v>12.5</c:v>
                </c:pt>
                <c:pt idx="10">
                  <c:v>13.3</c:v>
                </c:pt>
              </c:numCache>
            </c:numRef>
          </c:val>
        </c:ser>
        <c:ser>
          <c:idx val="2"/>
          <c:order val="2"/>
          <c:tx>
            <c:strRef>
              <c:f>'[Passport_Stats_15-10-2019_1614_GMT.xls]Statistics Data'!$B$12</c:f>
              <c:strCache>
                <c:ptCount val="1"/>
                <c:pt idx="0">
                  <c:v>Baby and Child-specific Skin Care - modelled</c:v>
                </c:pt>
              </c:strCache>
            </c:strRef>
          </c:tx>
          <c:spPr>
            <a:solidFill>
              <a:schemeClr val="accent3"/>
            </a:solidFill>
            <a:ln>
              <a:noFill/>
            </a:ln>
            <a:effectLst/>
          </c:spPr>
          <c:invertIfNegative val="0"/>
          <c:cat>
            <c:strRef>
              <c:f>'[Passport_Stats_15-10-2019_1614_GMT.xls]Statistics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'[Passport_Stats_15-10-2019_1614_GMT.xls]Statistics Data'!$G$12:$Q$12</c:f>
              <c:numCache>
                <c:formatCode>##,#00</c:formatCode>
                <c:ptCount val="11"/>
                <c:pt idx="0">
                  <c:v>3.8</c:v>
                </c:pt>
                <c:pt idx="1">
                  <c:v>4</c:v>
                </c:pt>
                <c:pt idx="2">
                  <c:v>4.0999999999999996</c:v>
                </c:pt>
                <c:pt idx="3">
                  <c:v>4.4000000000000004</c:v>
                </c:pt>
                <c:pt idx="4">
                  <c:v>4.7</c:v>
                </c:pt>
                <c:pt idx="5">
                  <c:v>5</c:v>
                </c:pt>
                <c:pt idx="6">
                  <c:v>5.3</c:v>
                </c:pt>
                <c:pt idx="7">
                  <c:v>5.6</c:v>
                </c:pt>
                <c:pt idx="8">
                  <c:v>5.9</c:v>
                </c:pt>
                <c:pt idx="9">
                  <c:v>6.2</c:v>
                </c:pt>
                <c:pt idx="10">
                  <c:v>6.6</c:v>
                </c:pt>
              </c:numCache>
            </c:numRef>
          </c:val>
        </c:ser>
        <c:ser>
          <c:idx val="3"/>
          <c:order val="3"/>
          <c:tx>
            <c:strRef>
              <c:f>'[Passport_Stats_15-10-2019_1614_GMT.xls]Statistics Data'!$B$18</c:f>
              <c:strCache>
                <c:ptCount val="1"/>
                <c:pt idx="0">
                  <c:v>Baby Wipes - modelled</c:v>
                </c:pt>
              </c:strCache>
            </c:strRef>
          </c:tx>
          <c:spPr>
            <a:solidFill>
              <a:schemeClr val="accent4"/>
            </a:solidFill>
            <a:ln>
              <a:noFill/>
            </a:ln>
            <a:effectLst/>
          </c:spPr>
          <c:invertIfNegative val="0"/>
          <c:cat>
            <c:strRef>
              <c:f>'[Passport_Stats_15-10-2019_1614_GMT.xls]Statistics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'[Passport_Stats_15-10-2019_1614_GMT.xls]Statistics Data'!$G$18:$Q$18</c:f>
              <c:numCache>
                <c:formatCode>##,#00</c:formatCode>
                <c:ptCount val="11"/>
                <c:pt idx="0">
                  <c:v>5.3</c:v>
                </c:pt>
                <c:pt idx="1">
                  <c:v>5.6</c:v>
                </c:pt>
                <c:pt idx="2">
                  <c:v>6</c:v>
                </c:pt>
                <c:pt idx="3">
                  <c:v>6.4</c:v>
                </c:pt>
                <c:pt idx="4">
                  <c:v>7</c:v>
                </c:pt>
                <c:pt idx="5">
                  <c:v>7.5</c:v>
                </c:pt>
                <c:pt idx="6">
                  <c:v>8</c:v>
                </c:pt>
                <c:pt idx="7">
                  <c:v>8.6</c:v>
                </c:pt>
                <c:pt idx="8">
                  <c:v>9.1999999999999993</c:v>
                </c:pt>
                <c:pt idx="9">
                  <c:v>9.9</c:v>
                </c:pt>
                <c:pt idx="10">
                  <c:v>10.7</c:v>
                </c:pt>
              </c:numCache>
            </c:numRef>
          </c:val>
        </c:ser>
        <c:dLbls>
          <c:showLegendKey val="0"/>
          <c:showVal val="0"/>
          <c:showCatName val="0"/>
          <c:showSerName val="0"/>
          <c:showPercent val="0"/>
          <c:showBubbleSize val="0"/>
        </c:dLbls>
        <c:gapWidth val="219"/>
        <c:overlap val="-27"/>
        <c:axId val="339873688"/>
        <c:axId val="339874472"/>
      </c:barChart>
      <c:catAx>
        <c:axId val="339873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4472"/>
        <c:crosses val="autoZero"/>
        <c:auto val="1"/>
        <c:lblAlgn val="ctr"/>
        <c:lblOffset val="100"/>
        <c:noMultiLvlLbl val="0"/>
      </c:catAx>
      <c:valAx>
        <c:axId val="339874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3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 Care Mton</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'[Passport_Stats_15-10-2019_1614_GMT.xls]Statistics Data'!$B$10</c:f>
              <c:strCache>
                <c:ptCount val="1"/>
                <c:pt idx="0">
                  <c:v>Baby and Child-specific Hair Care - modelled</c:v>
                </c:pt>
              </c:strCache>
            </c:strRef>
          </c:tx>
          <c:spPr>
            <a:solidFill>
              <a:schemeClr val="accent2"/>
            </a:solidFill>
            <a:ln>
              <a:noFill/>
            </a:ln>
            <a:effectLst/>
          </c:spPr>
          <c:invertIfNegative val="0"/>
          <c:cat>
            <c:strRef>
              <c:f>'[Passport_Stats_15-10-2019_1614_GMT.xls]Statistics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'[Passport_Stats_15-10-2019_1614_GMT.xls]Statistics Data'!$G$9:$Q$9</c:f>
              <c:numCache>
                <c:formatCode>##,#00</c:formatCode>
                <c:ptCount val="11"/>
                <c:pt idx="0">
                  <c:v>357.5</c:v>
                </c:pt>
                <c:pt idx="1">
                  <c:v>367.2</c:v>
                </c:pt>
                <c:pt idx="2">
                  <c:v>366.5</c:v>
                </c:pt>
                <c:pt idx="3">
                  <c:v>376.4</c:v>
                </c:pt>
                <c:pt idx="4">
                  <c:v>386.6</c:v>
                </c:pt>
                <c:pt idx="5">
                  <c:v>398.4</c:v>
                </c:pt>
                <c:pt idx="6">
                  <c:v>406.9</c:v>
                </c:pt>
                <c:pt idx="7">
                  <c:v>416.3</c:v>
                </c:pt>
                <c:pt idx="8">
                  <c:v>425</c:v>
                </c:pt>
                <c:pt idx="9">
                  <c:v>434.9</c:v>
                </c:pt>
                <c:pt idx="10">
                  <c:v>444.7</c:v>
                </c:pt>
              </c:numCache>
            </c:numRef>
          </c:val>
        </c:ser>
        <c:dLbls>
          <c:showLegendKey val="0"/>
          <c:showVal val="0"/>
          <c:showCatName val="0"/>
          <c:showSerName val="0"/>
          <c:showPercent val="0"/>
          <c:showBubbleSize val="0"/>
        </c:dLbls>
        <c:gapWidth val="219"/>
        <c:overlap val="-27"/>
        <c:axId val="339875256"/>
        <c:axId val="339876432"/>
      </c:barChart>
      <c:catAx>
        <c:axId val="339875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6432"/>
        <c:crosses val="autoZero"/>
        <c:auto val="1"/>
        <c:lblAlgn val="ctr"/>
        <c:lblOffset val="100"/>
        <c:noMultiLvlLbl val="0"/>
      </c:catAx>
      <c:valAx>
        <c:axId val="33987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5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Child-specific Products size $30.60 millions usd</a:t>
            </a:r>
          </a:p>
        </c:rich>
      </c:tx>
      <c:overlay val="1"/>
      <c:spPr>
        <a:noFill/>
        <a:ln>
          <a:noFill/>
        </a:ln>
        <a:effectLst/>
      </c:spPr>
    </c:title>
    <c:autoTitleDeleted val="0"/>
    <c:plotArea>
      <c:layout/>
      <c:pieChart>
        <c:varyColors val="1"/>
        <c:ser>
          <c:idx val="0"/>
          <c:order val="0"/>
          <c:tx>
            <c:strRef>
              <c:f>Hoja1!$B$7</c:f>
              <c:strCache>
                <c:ptCount val="1"/>
                <c:pt idx="0">
                  <c:v>Baby and Child-specific Products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Hoja1!$C$7:$C$17</c:f>
              <c:strCache>
                <c:ptCount val="11"/>
                <c:pt idx="0">
                  <c:v>Johnson &amp; Johnson Guatemala SA</c:v>
                </c:pt>
                <c:pt idx="1">
                  <c:v>Productos Avon de Guatemala SA</c:v>
                </c:pt>
                <c:pt idx="2">
                  <c:v>Kimberly-Clark Corp</c:v>
                </c:pt>
                <c:pt idx="3">
                  <c:v>Belcorp Guatemala SA</c:v>
                </c:pt>
                <c:pt idx="4">
                  <c:v>Laboratorios Grisi Hermanos SA de CV</c:v>
                </c:pt>
                <c:pt idx="5">
                  <c:v>Solar Cosmetics Labs Inc</c:v>
                </c:pt>
                <c:pt idx="6">
                  <c:v>BDF Centroamerica SA</c:v>
                </c:pt>
                <c:pt idx="7">
                  <c:v>Laboratorio Quinfica SA</c:v>
                </c:pt>
                <c:pt idx="8">
                  <c:v>Medco-Tecnicoquímica SA</c:v>
                </c:pt>
                <c:pt idx="9">
                  <c:v>Australian Gold SA</c:v>
                </c:pt>
                <c:pt idx="10">
                  <c:v>Others</c:v>
                </c:pt>
              </c:strCache>
            </c:strRef>
          </c:cat>
          <c:val>
            <c:numRef>
              <c:f>Hoja1!$K$7:$K$17</c:f>
              <c:numCache>
                <c:formatCode>_("$"* #,##0.00_);_("$"* \(#,##0.00\);_("$"* "-"??_);_(@_)</c:formatCode>
                <c:ptCount val="11"/>
                <c:pt idx="0">
                  <c:v>13.923000000000002</c:v>
                </c:pt>
                <c:pt idx="1">
                  <c:v>1.7442000000000002</c:v>
                </c:pt>
                <c:pt idx="2">
                  <c:v>1.0404000000000002</c:v>
                </c:pt>
                <c:pt idx="3">
                  <c:v>0.97920000000000007</c:v>
                </c:pt>
                <c:pt idx="4">
                  <c:v>0.64260000000000006</c:v>
                </c:pt>
                <c:pt idx="5">
                  <c:v>0.27540000000000003</c:v>
                </c:pt>
                <c:pt idx="6">
                  <c:v>9.1800000000000007E-2</c:v>
                </c:pt>
                <c:pt idx="7">
                  <c:v>9.1800000000000007E-2</c:v>
                </c:pt>
                <c:pt idx="8">
                  <c:v>6.1200000000000004E-2</c:v>
                </c:pt>
                <c:pt idx="9">
                  <c:v>0</c:v>
                </c:pt>
                <c:pt idx="10">
                  <c:v>11.750400000000001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 Guatemala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Home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##,#00</c:formatCode>
                <c:ptCount val="12"/>
                <c:pt idx="0">
                  <c:v>236.2</c:v>
                </c:pt>
                <c:pt idx="1">
                  <c:v>251.5</c:v>
                </c:pt>
                <c:pt idx="2">
                  <c:v>268.3</c:v>
                </c:pt>
                <c:pt idx="3">
                  <c:v>287.10000000000002</c:v>
                </c:pt>
                <c:pt idx="4">
                  <c:v>306.10000000000002</c:v>
                </c:pt>
                <c:pt idx="5">
                  <c:v>326.5</c:v>
                </c:pt>
                <c:pt idx="6">
                  <c:v>329.2</c:v>
                </c:pt>
                <c:pt idx="7">
                  <c:v>346.7</c:v>
                </c:pt>
                <c:pt idx="8">
                  <c:v>368.3</c:v>
                </c:pt>
                <c:pt idx="9">
                  <c:v>393.9</c:v>
                </c:pt>
                <c:pt idx="10">
                  <c:v>423.4</c:v>
                </c:pt>
                <c:pt idx="11">
                  <c:v>456.8</c:v>
                </c:pt>
              </c:numCache>
            </c:numRef>
          </c:val>
        </c:ser>
        <c:dLbls>
          <c:showLegendKey val="0"/>
          <c:showVal val="0"/>
          <c:showCatName val="0"/>
          <c:showSerName val="0"/>
          <c:showPercent val="0"/>
          <c:showBubbleSize val="0"/>
        </c:dLbls>
        <c:gapWidth val="219"/>
        <c:overlap val="-27"/>
        <c:axId val="339869376"/>
        <c:axId val="339868984"/>
      </c:barChart>
      <c:catAx>
        <c:axId val="33986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68984"/>
        <c:crosses val="autoZero"/>
        <c:auto val="1"/>
        <c:lblAlgn val="ctr"/>
        <c:lblOffset val="100"/>
        <c:noMultiLvlLbl val="0"/>
      </c:catAx>
      <c:valAx>
        <c:axId val="339868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r>
                  <a:rPr lang="en-US" baseline="0"/>
                  <a:t> of USD</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69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Surfactants market 2018 73, 384 Mton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72287839020124"/>
          <c:y val="0.39806102362204726"/>
          <c:w val="0.35893788276465444"/>
          <c:h val="0.59822980460775732"/>
        </c:manualLayout>
      </c:layout>
      <c:pieChart>
        <c:varyColors val="1"/>
        <c:ser>
          <c:idx val="0"/>
          <c:order val="0"/>
          <c:tx>
            <c:strRef>
              <c:f>'Statistics Data'!$J$6</c:f>
              <c:strCache>
                <c:ptCount val="1"/>
                <c:pt idx="0">
                  <c:v>2018</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11890562117235345"/>
                  <c:y val="6.2292213473315837E-3"/>
                </c:manualLayout>
              </c:layout>
              <c:showLegendKey val="0"/>
              <c:showVal val="1"/>
              <c:showCatName val="0"/>
              <c:showSerName val="0"/>
              <c:showPercent val="1"/>
              <c:showBubbleSize val="0"/>
              <c:extLst>
                <c:ext xmlns:c15="http://schemas.microsoft.com/office/drawing/2012/chart" uri="{CE6537A1-D6FC-4f65-9D91-7224C49458BB}">
                  <c15:layout/>
                </c:ext>
              </c:extLst>
            </c:dLbl>
            <c:dLbl>
              <c:idx val="2"/>
              <c:layout>
                <c:manualLayout>
                  <c:x val="-9.3045494313210853E-2"/>
                  <c:y val="-8.4481262758821812E-2"/>
                </c:manualLayout>
              </c:layout>
              <c:showLegendKey val="0"/>
              <c:showVal val="1"/>
              <c:showCatName val="0"/>
              <c:showSerName val="0"/>
              <c:showPercent val="1"/>
              <c:showBubbleSize val="0"/>
              <c:extLst>
                <c:ext xmlns:c15="http://schemas.microsoft.com/office/drawing/2012/chart" uri="{CE6537A1-D6FC-4f65-9D91-7224C49458BB}">
                  <c15:layout/>
                </c:ext>
              </c:extLst>
            </c:dLbl>
            <c:dLbl>
              <c:idx val="3"/>
              <c:layout>
                <c:manualLayout>
                  <c:x val="-1.8949912510936133E-2"/>
                  <c:y val="-0.14570793234179061"/>
                </c:manualLayout>
              </c:layout>
              <c:showLegendKey val="0"/>
              <c:showVal val="1"/>
              <c:showCatName val="0"/>
              <c:showSerName val="0"/>
              <c:showPercent val="1"/>
              <c:showBubbleSize val="0"/>
              <c:extLst>
                <c:ext xmlns:c15="http://schemas.microsoft.com/office/drawing/2012/chart" uri="{CE6537A1-D6FC-4f65-9D91-7224C49458BB}">
                  <c15:layout/>
                </c:ext>
              </c:extLst>
            </c:dLbl>
            <c:dLbl>
              <c:idx val="4"/>
              <c:layout>
                <c:manualLayout>
                  <c:x val="5.6054680664916888E-2"/>
                  <c:y val="-0.10575933216681248"/>
                </c:manualLayout>
              </c:layou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'Statistics Data'!$B$8:$B$12</c:f>
              <c:strCache>
                <c:ptCount val="5"/>
                <c:pt idx="0">
                  <c:v>Amphoteric surfactants</c:v>
                </c:pt>
                <c:pt idx="1">
                  <c:v>Anionic surfactants</c:v>
                </c:pt>
                <c:pt idx="2">
                  <c:v>Cationic surfactants</c:v>
                </c:pt>
                <c:pt idx="3">
                  <c:v>Non ionic surfactants</c:v>
                </c:pt>
                <c:pt idx="4">
                  <c:v>Other Surfactant Cleansers and Adjuvants</c:v>
                </c:pt>
              </c:strCache>
            </c:strRef>
          </c:cat>
          <c:val>
            <c:numRef>
              <c:f>'Statistics Data'!$J$8:$J$12</c:f>
              <c:numCache>
                <c:formatCode>##,#00</c:formatCode>
                <c:ptCount val="5"/>
                <c:pt idx="0">
                  <c:v>961.8</c:v>
                </c:pt>
                <c:pt idx="1">
                  <c:v>71118</c:v>
                </c:pt>
                <c:pt idx="2">
                  <c:v>86.3</c:v>
                </c:pt>
                <c:pt idx="3">
                  <c:v>961.6</c:v>
                </c:pt>
                <c:pt idx="4">
                  <c:v>212.1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2019 size $329.20</a:t>
            </a:r>
            <a:r>
              <a:rPr lang="en-US" baseline="0"/>
              <a:t> million usd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(Hoja1!$C$7:$C$24,Hoja1!$C$27)</c:f>
              <c:strCache>
                <c:ptCount val="19"/>
                <c:pt idx="0">
                  <c:v>Industria La Popular SA</c:v>
                </c:pt>
                <c:pt idx="1">
                  <c:v>Union SA</c:v>
                </c:pt>
                <c:pt idx="2">
                  <c:v>Henkel La Luz SA</c:v>
                </c:pt>
                <c:pt idx="3">
                  <c:v>Colgate-Palmolive Centroamerica SA</c:v>
                </c:pt>
                <c:pt idx="4">
                  <c:v>Procter &amp; Gamble Interamericas de Guatemala Ltd</c:v>
                </c:pt>
                <c:pt idx="5">
                  <c:v>SC Johnson de Centroamerica SA</c:v>
                </c:pt>
                <c:pt idx="6">
                  <c:v>Unilever de Centroamérica SA</c:v>
                </c:pt>
                <c:pt idx="7">
                  <c:v>Grupo PDC</c:v>
                </c:pt>
                <c:pt idx="8">
                  <c:v>Reckitt Benckiser Centroamerica SA</c:v>
                </c:pt>
                <c:pt idx="9">
                  <c:v>Wal-Mart Centroamérica SA</c:v>
                </c:pt>
                <c:pt idx="10">
                  <c:v>Alfredo Herbruger Jr &amp; Co Ltda</c:v>
                </c:pt>
                <c:pt idx="11">
                  <c:v>Alianza Mayorista SA</c:v>
                </c:pt>
                <c:pt idx="12">
                  <c:v>Clorox de Centroamerica SA</c:v>
                </c:pt>
                <c:pt idx="13">
                  <c:v>Pricasa SA</c:v>
                </c:pt>
                <c:pt idx="14">
                  <c:v>Industrias Unidas SA</c:v>
                </c:pt>
                <c:pt idx="15">
                  <c:v>Proneg SA</c:v>
                </c:pt>
                <c:pt idx="16">
                  <c:v>Sinax Guatemala SA</c:v>
                </c:pt>
                <c:pt idx="17">
                  <c:v>Comesa</c:v>
                </c:pt>
                <c:pt idx="18">
                  <c:v>Others</c:v>
                </c:pt>
              </c:strCache>
            </c:strRef>
          </c:cat>
          <c:val>
            <c:numRef>
              <c:f>(Hoja1!$L$7:$L$24,Hoja1!$L$27)</c:f>
              <c:numCache>
                <c:formatCode>_("$"* #,##0.00_);_("$"* \(#,##0.00\);_("$"* "-"??_);_(@_)</c:formatCode>
                <c:ptCount val="19"/>
                <c:pt idx="0">
                  <c:v>54.976399999999991</c:v>
                </c:pt>
                <c:pt idx="1">
                  <c:v>51.355199999999996</c:v>
                </c:pt>
                <c:pt idx="2">
                  <c:v>47.075600000000001</c:v>
                </c:pt>
                <c:pt idx="3">
                  <c:v>31.603200000000001</c:v>
                </c:pt>
                <c:pt idx="4">
                  <c:v>31.274000000000001</c:v>
                </c:pt>
                <c:pt idx="5">
                  <c:v>26.006799999999998</c:v>
                </c:pt>
                <c:pt idx="6">
                  <c:v>20.410399999999999</c:v>
                </c:pt>
                <c:pt idx="7">
                  <c:v>12.838799999999999</c:v>
                </c:pt>
                <c:pt idx="8">
                  <c:v>10.2052</c:v>
                </c:pt>
                <c:pt idx="9">
                  <c:v>8.5592000000000006</c:v>
                </c:pt>
                <c:pt idx="10">
                  <c:v>3.2919999999999998</c:v>
                </c:pt>
                <c:pt idx="11">
                  <c:v>2.9628000000000001</c:v>
                </c:pt>
                <c:pt idx="12">
                  <c:v>2.6335999999999999</c:v>
                </c:pt>
                <c:pt idx="13">
                  <c:v>1.9752000000000001</c:v>
                </c:pt>
                <c:pt idx="14">
                  <c:v>0.65839999999999999</c:v>
                </c:pt>
                <c:pt idx="15">
                  <c:v>0.65839999999999999</c:v>
                </c:pt>
                <c:pt idx="16">
                  <c:v>0.32919999999999999</c:v>
                </c:pt>
                <c:pt idx="17">
                  <c:v>0</c:v>
                </c:pt>
                <c:pt idx="18">
                  <c:v>23.044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detergents</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Laundry Detergents</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##,#00</c:formatCode>
                <c:ptCount val="12"/>
                <c:pt idx="0">
                  <c:v>140.6</c:v>
                </c:pt>
                <c:pt idx="1">
                  <c:v>150.1</c:v>
                </c:pt>
                <c:pt idx="2">
                  <c:v>160.4</c:v>
                </c:pt>
                <c:pt idx="3">
                  <c:v>171.6</c:v>
                </c:pt>
                <c:pt idx="4">
                  <c:v>183.3</c:v>
                </c:pt>
                <c:pt idx="5">
                  <c:v>195.6</c:v>
                </c:pt>
                <c:pt idx="6">
                  <c:v>192.2</c:v>
                </c:pt>
                <c:pt idx="7">
                  <c:v>197.8</c:v>
                </c:pt>
                <c:pt idx="8">
                  <c:v>205.4</c:v>
                </c:pt>
                <c:pt idx="9">
                  <c:v>215</c:v>
                </c:pt>
                <c:pt idx="10">
                  <c:v>226.6</c:v>
                </c:pt>
                <c:pt idx="11">
                  <c:v>240</c:v>
                </c:pt>
              </c:numCache>
            </c:numRef>
          </c:val>
        </c:ser>
        <c:ser>
          <c:idx val="1"/>
          <c:order val="1"/>
          <c:tx>
            <c:strRef>
              <c:f>'Statistics Data'!$B$26</c:f>
              <c:strCache>
                <c:ptCount val="1"/>
                <c:pt idx="0">
                  <c:v>Liquid Detergents</c:v>
                </c:pt>
              </c:strCache>
            </c:strRef>
          </c:tx>
          <c:spPr>
            <a:solidFill>
              <a:schemeClr val="accent2"/>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Data'!$G$26:$R$26</c:f>
              <c:numCache>
                <c:formatCode>##,#00</c:formatCode>
                <c:ptCount val="12"/>
                <c:pt idx="0">
                  <c:v>12.4</c:v>
                </c:pt>
                <c:pt idx="1">
                  <c:v>13.9</c:v>
                </c:pt>
                <c:pt idx="2">
                  <c:v>15.6</c:v>
                </c:pt>
                <c:pt idx="3">
                  <c:v>17.399999999999999</c:v>
                </c:pt>
                <c:pt idx="4">
                  <c:v>20.6</c:v>
                </c:pt>
                <c:pt idx="5">
                  <c:v>23</c:v>
                </c:pt>
                <c:pt idx="6">
                  <c:v>22.6</c:v>
                </c:pt>
                <c:pt idx="7">
                  <c:v>23.9</c:v>
                </c:pt>
                <c:pt idx="8">
                  <c:v>25.7</c:v>
                </c:pt>
                <c:pt idx="9">
                  <c:v>27.9</c:v>
                </c:pt>
                <c:pt idx="10">
                  <c:v>30.4</c:v>
                </c:pt>
                <c:pt idx="11">
                  <c:v>33.5</c:v>
                </c:pt>
              </c:numCache>
            </c:numRef>
          </c:val>
        </c:ser>
        <c:ser>
          <c:idx val="2"/>
          <c:order val="2"/>
          <c:tx>
            <c:strRef>
              <c:f>'Statistics Data'!$B$34</c:f>
              <c:strCache>
                <c:ptCount val="1"/>
                <c:pt idx="0">
                  <c:v>Powder Detergents</c:v>
                </c:pt>
              </c:strCache>
            </c:strRef>
          </c:tx>
          <c:spPr>
            <a:solidFill>
              <a:schemeClr val="accent3"/>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Data'!$G$34:$R$34</c:f>
              <c:numCache>
                <c:formatCode>##,#00</c:formatCode>
                <c:ptCount val="12"/>
                <c:pt idx="0">
                  <c:v>50.1</c:v>
                </c:pt>
                <c:pt idx="1">
                  <c:v>54.2</c:v>
                </c:pt>
                <c:pt idx="2">
                  <c:v>58.7</c:v>
                </c:pt>
                <c:pt idx="3">
                  <c:v>63.5</c:v>
                </c:pt>
                <c:pt idx="4">
                  <c:v>67.099999999999994</c:v>
                </c:pt>
                <c:pt idx="5">
                  <c:v>71.2</c:v>
                </c:pt>
                <c:pt idx="6">
                  <c:v>70.2</c:v>
                </c:pt>
                <c:pt idx="7">
                  <c:v>72.599999999999994</c:v>
                </c:pt>
                <c:pt idx="8">
                  <c:v>76</c:v>
                </c:pt>
                <c:pt idx="9">
                  <c:v>80.5</c:v>
                </c:pt>
                <c:pt idx="10">
                  <c:v>86</c:v>
                </c:pt>
                <c:pt idx="11">
                  <c:v>92.4</c:v>
                </c:pt>
              </c:numCache>
            </c:numRef>
          </c:val>
        </c:ser>
        <c:ser>
          <c:idx val="3"/>
          <c:order val="3"/>
          <c:tx>
            <c:strRef>
              <c:f>'Statistics Data'!$B$16</c:f>
              <c:strCache>
                <c:ptCount val="1"/>
                <c:pt idx="0">
                  <c:v>Other Detergents</c:v>
                </c:pt>
              </c:strCache>
            </c:strRef>
          </c:tx>
          <c:spPr>
            <a:solidFill>
              <a:schemeClr val="accent4"/>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Data'!$G$16:$R$16</c:f>
              <c:numCache>
                <c:formatCode>##,#00</c:formatCode>
                <c:ptCount val="12"/>
                <c:pt idx="0">
                  <c:v>78.2</c:v>
                </c:pt>
                <c:pt idx="1">
                  <c:v>82</c:v>
                </c:pt>
                <c:pt idx="2">
                  <c:v>86.1</c:v>
                </c:pt>
                <c:pt idx="3">
                  <c:v>90.7</c:v>
                </c:pt>
                <c:pt idx="4">
                  <c:v>95.7</c:v>
                </c:pt>
                <c:pt idx="5">
                  <c:v>101.4</c:v>
                </c:pt>
                <c:pt idx="6">
                  <c:v>99.3</c:v>
                </c:pt>
                <c:pt idx="7">
                  <c:v>101.3</c:v>
                </c:pt>
                <c:pt idx="8">
                  <c:v>103.7</c:v>
                </c:pt>
                <c:pt idx="9">
                  <c:v>106.6</c:v>
                </c:pt>
                <c:pt idx="10">
                  <c:v>110.2</c:v>
                </c:pt>
                <c:pt idx="11">
                  <c:v>114.1</c:v>
                </c:pt>
              </c:numCache>
            </c:numRef>
          </c:val>
        </c:ser>
        <c:dLbls>
          <c:showLegendKey val="0"/>
          <c:showVal val="0"/>
          <c:showCatName val="0"/>
          <c:showSerName val="0"/>
          <c:showPercent val="0"/>
          <c:showBubbleSize val="0"/>
        </c:dLbls>
        <c:gapWidth val="150"/>
        <c:axId val="398735336"/>
        <c:axId val="398735728"/>
      </c:barChart>
      <c:catAx>
        <c:axId val="3987353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735728"/>
        <c:crosses val="autoZero"/>
        <c:auto val="1"/>
        <c:lblAlgn val="ctr"/>
        <c:lblOffset val="100"/>
        <c:noMultiLvlLbl val="0"/>
      </c:catAx>
      <c:valAx>
        <c:axId val="398735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7353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Detergents Volume</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'Statistics Data'!$B$26</c:f>
              <c:strCache>
                <c:ptCount val="1"/>
                <c:pt idx="0">
                  <c:v>Liquid Detergents</c:v>
                </c:pt>
              </c:strCache>
            </c:strRef>
          </c:tx>
          <c:spPr>
            <a:solidFill>
              <a:schemeClr val="accent2"/>
            </a:solidFill>
            <a:ln>
              <a:noFill/>
            </a:ln>
            <a:effectLst/>
          </c:spPr>
          <c:invertIfNegative val="0"/>
          <c:cat>
            <c:strRef>
              <c:f>'Statistics Data'!$G$32:$R$32</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Data'!$G$25:$R$25</c:f>
              <c:numCache>
                <c:formatCode>##,#00</c:formatCode>
                <c:ptCount val="12"/>
                <c:pt idx="0">
                  <c:v>5323.5</c:v>
                </c:pt>
                <c:pt idx="1">
                  <c:v>5744.3</c:v>
                </c:pt>
                <c:pt idx="2">
                  <c:v>6186.6</c:v>
                </c:pt>
                <c:pt idx="3">
                  <c:v>6605.4</c:v>
                </c:pt>
                <c:pt idx="4">
                  <c:v>7525.5</c:v>
                </c:pt>
                <c:pt idx="5">
                  <c:v>8244.4</c:v>
                </c:pt>
                <c:pt idx="6">
                  <c:v>8838</c:v>
                </c:pt>
                <c:pt idx="7">
                  <c:v>9717.4</c:v>
                </c:pt>
                <c:pt idx="8">
                  <c:v>10716.8</c:v>
                </c:pt>
                <c:pt idx="9">
                  <c:v>11811.7</c:v>
                </c:pt>
                <c:pt idx="10">
                  <c:v>13021.4</c:v>
                </c:pt>
                <c:pt idx="11">
                  <c:v>14359.5</c:v>
                </c:pt>
              </c:numCache>
            </c:numRef>
          </c:val>
        </c:ser>
        <c:ser>
          <c:idx val="2"/>
          <c:order val="1"/>
          <c:tx>
            <c:strRef>
              <c:f>'Statistics Data'!$B$33</c:f>
              <c:strCache>
                <c:ptCount val="1"/>
                <c:pt idx="0">
                  <c:v>Powder Detergents</c:v>
                </c:pt>
              </c:strCache>
            </c:strRef>
          </c:tx>
          <c:spPr>
            <a:solidFill>
              <a:schemeClr val="accent3"/>
            </a:solidFill>
            <a:ln>
              <a:noFill/>
            </a:ln>
            <a:effectLst/>
          </c:spPr>
          <c:invertIfNegative val="0"/>
          <c:cat>
            <c:strRef>
              <c:f>'Statistics Data'!$G$32:$R$32</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Data'!$G$33:$R$33</c:f>
              <c:numCache>
                <c:formatCode>##,#00</c:formatCode>
                <c:ptCount val="12"/>
                <c:pt idx="0">
                  <c:v>41665.800000000003</c:v>
                </c:pt>
                <c:pt idx="1">
                  <c:v>43249.2</c:v>
                </c:pt>
                <c:pt idx="2">
                  <c:v>44957.5</c:v>
                </c:pt>
                <c:pt idx="3">
                  <c:v>46666</c:v>
                </c:pt>
                <c:pt idx="4">
                  <c:v>47832.6</c:v>
                </c:pt>
                <c:pt idx="5">
                  <c:v>49173</c:v>
                </c:pt>
                <c:pt idx="6">
                  <c:v>52836.800000000003</c:v>
                </c:pt>
                <c:pt idx="7">
                  <c:v>56836.6</c:v>
                </c:pt>
                <c:pt idx="8">
                  <c:v>61194.7</c:v>
                </c:pt>
                <c:pt idx="9">
                  <c:v>65817.3</c:v>
                </c:pt>
                <c:pt idx="10">
                  <c:v>70609.7</c:v>
                </c:pt>
                <c:pt idx="11">
                  <c:v>75332.7</c:v>
                </c:pt>
              </c:numCache>
            </c:numRef>
          </c:val>
        </c:ser>
        <c:dLbls>
          <c:showLegendKey val="0"/>
          <c:showVal val="0"/>
          <c:showCatName val="0"/>
          <c:showSerName val="0"/>
          <c:showPercent val="0"/>
          <c:showBubbleSize val="0"/>
        </c:dLbls>
        <c:gapWidth val="150"/>
        <c:axId val="398732200"/>
        <c:axId val="398736904"/>
      </c:barChart>
      <c:catAx>
        <c:axId val="398732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736904"/>
        <c:crosses val="autoZero"/>
        <c:auto val="1"/>
        <c:lblAlgn val="ctr"/>
        <c:lblOffset val="100"/>
        <c:noMultiLvlLbl val="0"/>
      </c:catAx>
      <c:valAx>
        <c:axId val="398736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732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Laundry Detergents Guatemala Size $192.20 millions 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Laundry Detergents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(Hoja1!$C$7:$C$12,Hoja1!$C$14)</c:f>
              <c:strCache>
                <c:ptCount val="7"/>
                <c:pt idx="0">
                  <c:v>Union SA</c:v>
                </c:pt>
                <c:pt idx="1">
                  <c:v>Industria La Popular SA</c:v>
                </c:pt>
                <c:pt idx="2">
                  <c:v>Henkel La Luz SA</c:v>
                </c:pt>
                <c:pt idx="3">
                  <c:v>Procter &amp; Gamble Interamericas de Guatemala Ltd</c:v>
                </c:pt>
                <c:pt idx="4">
                  <c:v>Unilever de Centroamérica SA</c:v>
                </c:pt>
                <c:pt idx="5">
                  <c:v>Wal-Mart Centroamérica SA</c:v>
                </c:pt>
                <c:pt idx="6">
                  <c:v>Others</c:v>
                </c:pt>
              </c:strCache>
            </c:strRef>
          </c:cat>
          <c:val>
            <c:numRef>
              <c:f>(Hoja1!$K$7:$K$12,Hoja1!$K$14)</c:f>
              <c:numCache>
                <c:formatCode>_("$"* #,##0.00_);_("$"* \(#,##0.00\);_("$"* "-"??_);_(@_)</c:formatCode>
                <c:ptCount val="7"/>
                <c:pt idx="0">
                  <c:v>49.779800000000002</c:v>
                </c:pt>
                <c:pt idx="1">
                  <c:v>45.166999999999994</c:v>
                </c:pt>
                <c:pt idx="2">
                  <c:v>42.476199999999999</c:v>
                </c:pt>
                <c:pt idx="3">
                  <c:v>28.445600000000002</c:v>
                </c:pt>
                <c:pt idx="4">
                  <c:v>20.373199999999997</c:v>
                </c:pt>
                <c:pt idx="5">
                  <c:v>3.0751999999999997</c:v>
                </c:pt>
                <c:pt idx="6">
                  <c:v>2.8829999999999996</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1"/>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total!$B$3</c:f>
              <c:strCache>
                <c:ptCount val="1"/>
                <c:pt idx="0">
                  <c:v>Fabric Softeners</c:v>
                </c:pt>
              </c:strCache>
            </c:strRef>
          </c:tx>
          <c:spPr>
            <a:solidFill>
              <a:srgbClr val="5B9BD5"/>
            </a:solidFill>
            <a:ln w="25400">
              <a:noFill/>
            </a:ln>
          </c:spPr>
          <c:invertIfNegative val="0"/>
          <c:cat>
            <c:strRef>
              <c:f>total!$F$1:$Q$1</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total!$F$3:$Q$3</c:f>
              <c:numCache>
                <c:formatCode>_("$"* #,##0.00_);_("$"* \(#,##0.00\);_("$"* "-"??_);_(@_)</c:formatCode>
                <c:ptCount val="12"/>
                <c:pt idx="0">
                  <c:v>22.3</c:v>
                </c:pt>
                <c:pt idx="1">
                  <c:v>24.4</c:v>
                </c:pt>
                <c:pt idx="2">
                  <c:v>26.6</c:v>
                </c:pt>
                <c:pt idx="3">
                  <c:v>29</c:v>
                </c:pt>
                <c:pt idx="4">
                  <c:v>31.2</c:v>
                </c:pt>
                <c:pt idx="5">
                  <c:v>33.799999999999997</c:v>
                </c:pt>
                <c:pt idx="6">
                  <c:v>34.700000000000003</c:v>
                </c:pt>
                <c:pt idx="7">
                  <c:v>37</c:v>
                </c:pt>
                <c:pt idx="8">
                  <c:v>39.4</c:v>
                </c:pt>
                <c:pt idx="9">
                  <c:v>42</c:v>
                </c:pt>
                <c:pt idx="10">
                  <c:v>44.7</c:v>
                </c:pt>
                <c:pt idx="11">
                  <c:v>47.7</c:v>
                </c:pt>
              </c:numCache>
            </c:numRef>
          </c:val>
        </c:ser>
        <c:dLbls>
          <c:showLegendKey val="0"/>
          <c:showVal val="0"/>
          <c:showCatName val="0"/>
          <c:showSerName val="0"/>
          <c:showPercent val="0"/>
          <c:showBubbleSize val="0"/>
        </c:dLbls>
        <c:gapWidth val="219"/>
        <c:overlap val="-27"/>
        <c:axId val="340087136"/>
        <c:axId val="395893008"/>
      </c:barChart>
      <c:catAx>
        <c:axId val="340087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3008"/>
        <c:crosses val="autoZero"/>
        <c:auto val="1"/>
        <c:lblAlgn val="ctr"/>
        <c:lblOffset val="100"/>
        <c:noMultiLvlLbl val="0"/>
      </c:catAx>
      <c:valAx>
        <c:axId val="39589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overlay val="0"/>
          <c:spPr>
            <a:noFill/>
            <a:ln w="25400">
              <a:noFill/>
            </a:ln>
          </c:spPr>
        </c:title>
        <c:numFmt formatCode="_(&quot;$&quot;* #,##0.00_);_(&quot;$&quot;* \(#,##0.00\);_(&quot;$&quot;* &quot;-&quot;??_);_(@_)"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08713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Liquid Fabric Softeners</a:t>
            </a:r>
          </a:p>
        </c:rich>
      </c:tx>
      <c:layout/>
      <c:overlay val="1"/>
      <c:spPr>
        <a:noFill/>
        <a:ln w="25400">
          <a:noFill/>
        </a:ln>
      </c:spPr>
    </c:title>
    <c:autoTitleDeleted val="0"/>
    <c:plotArea>
      <c:layout/>
      <c:barChart>
        <c:barDir val="col"/>
        <c:grouping val="clustered"/>
        <c:varyColors val="0"/>
        <c:ser>
          <c:idx val="0"/>
          <c:order val="0"/>
          <c:tx>
            <c:strRef>
              <c:f>total!$B$2</c:f>
              <c:strCache>
                <c:ptCount val="1"/>
                <c:pt idx="0">
                  <c:v>Fabric Softeners</c:v>
                </c:pt>
              </c:strCache>
            </c:strRef>
          </c:tx>
          <c:spPr>
            <a:solidFill>
              <a:srgbClr val="5B9BD5"/>
            </a:solidFill>
            <a:ln w="25400">
              <a:noFill/>
            </a:ln>
          </c:spPr>
          <c:invertIfNegative val="0"/>
          <c:cat>
            <c:strRef>
              <c:f>total!$F$1:$Q$1</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total!$F$6:$Q$6</c:f>
              <c:numCache>
                <c:formatCode>##,#00</c:formatCode>
                <c:ptCount val="12"/>
                <c:pt idx="0">
                  <c:v>1294.7</c:v>
                </c:pt>
                <c:pt idx="1">
                  <c:v>1349.1</c:v>
                </c:pt>
                <c:pt idx="2">
                  <c:v>1407.7</c:v>
                </c:pt>
                <c:pt idx="3">
                  <c:v>1471.1</c:v>
                </c:pt>
                <c:pt idx="4">
                  <c:v>1538.9</c:v>
                </c:pt>
                <c:pt idx="5">
                  <c:v>1627.9</c:v>
                </c:pt>
                <c:pt idx="6">
                  <c:v>1703.9</c:v>
                </c:pt>
                <c:pt idx="7">
                  <c:v>1779.8</c:v>
                </c:pt>
                <c:pt idx="8">
                  <c:v>1857.2</c:v>
                </c:pt>
                <c:pt idx="9">
                  <c:v>1936</c:v>
                </c:pt>
                <c:pt idx="10">
                  <c:v>2016.6</c:v>
                </c:pt>
                <c:pt idx="11">
                  <c:v>2100.9</c:v>
                </c:pt>
              </c:numCache>
            </c:numRef>
          </c:val>
        </c:ser>
        <c:dLbls>
          <c:showLegendKey val="0"/>
          <c:showVal val="0"/>
          <c:showCatName val="0"/>
          <c:showSerName val="0"/>
          <c:showPercent val="0"/>
          <c:showBubbleSize val="0"/>
        </c:dLbls>
        <c:gapWidth val="219"/>
        <c:overlap val="-27"/>
        <c:axId val="395894576"/>
        <c:axId val="395891832"/>
      </c:barChart>
      <c:catAx>
        <c:axId val="395894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1832"/>
        <c:crosses val="autoZero"/>
        <c:auto val="1"/>
        <c:lblAlgn val="ctr"/>
        <c:lblOffset val="100"/>
        <c:noMultiLvlLbl val="0"/>
      </c:catAx>
      <c:valAx>
        <c:axId val="395891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tMton</a:t>
                </a:r>
                <a:r>
                  <a:rPr lang="en-US" baseline="0"/>
                  <a:t> </a:t>
                </a:r>
                <a:endParaRPr lang="en-US"/>
              </a:p>
            </c:rich>
          </c:tx>
          <c:layout/>
          <c:overlay val="0"/>
          <c:spPr>
            <a:noFill/>
            <a:ln w="25400">
              <a:noFill/>
            </a:ln>
          </c:spPr>
        </c:title>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457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Fabric Softeners 2019 size $34.70 million usd</a:t>
            </a:r>
          </a:p>
        </c:rich>
      </c:tx>
      <c:overlay val="0"/>
      <c:spPr>
        <a:noFill/>
        <a:ln w="25400">
          <a:noFill/>
        </a:ln>
      </c:spPr>
    </c:title>
    <c:autoTitleDeleted val="0"/>
    <c:plotArea>
      <c:layout/>
      <c:pieChart>
        <c:varyColors val="1"/>
        <c:ser>
          <c:idx val="0"/>
          <c:order val="0"/>
          <c:tx>
            <c:strRef>
              <c:f>Hoja2!$B$7</c:f>
              <c:strCache>
                <c:ptCount val="1"/>
                <c:pt idx="0">
                  <c:v>Fabric Softeners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(Hoja2!$C$7:$C$10,Hoja2!$C$13)</c:f>
              <c:strCache>
                <c:ptCount val="5"/>
                <c:pt idx="0">
                  <c:v>Colgate-Palmolive Centroamerica SA</c:v>
                </c:pt>
                <c:pt idx="1">
                  <c:v>Procter &amp; Gamble Interamericas de Guatemala Ltd</c:v>
                </c:pt>
                <c:pt idx="2">
                  <c:v>Wal-Mart Centroamérica SA</c:v>
                </c:pt>
                <c:pt idx="3">
                  <c:v>Industria La Popular SA</c:v>
                </c:pt>
                <c:pt idx="4">
                  <c:v>Others</c:v>
                </c:pt>
              </c:strCache>
            </c:strRef>
          </c:cat>
          <c:val>
            <c:numRef>
              <c:f>(Hoja2!$L$7:$L$10,Hoja2!$L$13)</c:f>
              <c:numCache>
                <c:formatCode>_("$"* #,##0.00_);_("$"* \(#,##0.00\);_("$"* "-"??_);_(@_)</c:formatCode>
                <c:ptCount val="5"/>
                <c:pt idx="0">
                  <c:v>22.069200000000002</c:v>
                </c:pt>
                <c:pt idx="1">
                  <c:v>4.2681000000000004</c:v>
                </c:pt>
                <c:pt idx="2">
                  <c:v>3.1577000000000002</c:v>
                </c:pt>
                <c:pt idx="3">
                  <c:v>2.0473000000000003</c:v>
                </c:pt>
                <c:pt idx="4">
                  <c:v>3.1924000000000001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w="25400">
          <a:noFill/>
        </a:ln>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Surface Care Millions USD </a:t>
            </a:r>
          </a:p>
        </c:rich>
      </c:tx>
      <c:layout/>
      <c:overlay val="1"/>
      <c:spPr>
        <a:noFill/>
        <a:ln w="25400">
          <a:noFill/>
        </a:ln>
      </c:spPr>
    </c:title>
    <c:autoTitleDeleted val="0"/>
    <c:plotArea>
      <c:layout/>
      <c:barChart>
        <c:barDir val="col"/>
        <c:grouping val="clustered"/>
        <c:varyColors val="0"/>
        <c:ser>
          <c:idx val="0"/>
          <c:order val="0"/>
          <c:tx>
            <c:strRef>
              <c:f>'Statistics Data'!$B$7</c:f>
              <c:strCache>
                <c:ptCount val="1"/>
                <c:pt idx="0">
                  <c:v>Surface Care</c:v>
                </c:pt>
              </c:strCache>
            </c:strRef>
          </c:tx>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22.4</c:v>
                </c:pt>
                <c:pt idx="1">
                  <c:v>23.8</c:v>
                </c:pt>
                <c:pt idx="2">
                  <c:v>25.3</c:v>
                </c:pt>
                <c:pt idx="3">
                  <c:v>27</c:v>
                </c:pt>
                <c:pt idx="4">
                  <c:v>28.6</c:v>
                </c:pt>
                <c:pt idx="5">
                  <c:v>30.7</c:v>
                </c:pt>
                <c:pt idx="6">
                  <c:v>32.700000000000003</c:v>
                </c:pt>
                <c:pt idx="7">
                  <c:v>36</c:v>
                </c:pt>
                <c:pt idx="8">
                  <c:v>39.799999999999997</c:v>
                </c:pt>
                <c:pt idx="9">
                  <c:v>44.2</c:v>
                </c:pt>
                <c:pt idx="10">
                  <c:v>49.1</c:v>
                </c:pt>
                <c:pt idx="11">
                  <c:v>54.6</c:v>
                </c:pt>
              </c:numCache>
            </c:numRef>
          </c:val>
        </c:ser>
        <c:dLbls>
          <c:showLegendKey val="0"/>
          <c:showVal val="0"/>
          <c:showCatName val="0"/>
          <c:showSerName val="0"/>
          <c:showPercent val="0"/>
          <c:showBubbleSize val="0"/>
        </c:dLbls>
        <c:gapWidth val="219"/>
        <c:overlap val="-27"/>
        <c:axId val="395896536"/>
        <c:axId val="395897712"/>
      </c:barChart>
      <c:catAx>
        <c:axId val="395896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7712"/>
        <c:crosses val="autoZero"/>
        <c:auto val="1"/>
        <c:lblAlgn val="ctr"/>
        <c:lblOffset val="100"/>
        <c:noMultiLvlLbl val="0"/>
      </c:catAx>
      <c:valAx>
        <c:axId val="395897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Million usd</a:t>
                </a:r>
              </a:p>
            </c:rich>
          </c:tx>
          <c:layout/>
          <c:overlay val="0"/>
        </c:title>
        <c:numFmt formatCode="_(&quot;$&quot;* #,##0.00_);_(&quot;$&quot;* \(#,##0.00\);_(&quot;$&quot;* &quot;-&quot;??_);_(@_)"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653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Surface Care (mton)</a:t>
            </a:r>
          </a:p>
        </c:rich>
      </c:tx>
      <c:layout/>
      <c:overlay val="1"/>
      <c:spPr>
        <a:noFill/>
        <a:ln w="25400">
          <a:noFill/>
        </a:ln>
      </c:spPr>
    </c:title>
    <c:autoTitleDeleted val="0"/>
    <c:plotArea>
      <c:layout/>
      <c:barChart>
        <c:barDir val="col"/>
        <c:grouping val="clustered"/>
        <c:varyColors val="0"/>
        <c:ser>
          <c:idx val="0"/>
          <c:order val="0"/>
          <c:tx>
            <c:strRef>
              <c:f>'Statistics Data'!$B$7</c:f>
              <c:strCache>
                <c:ptCount val="1"/>
                <c:pt idx="0">
                  <c:v>Surface Care</c:v>
                </c:pt>
              </c:strCache>
            </c:strRef>
          </c:tx>
          <c:spPr>
            <a:solidFill>
              <a:srgbClr val="5B9BD5"/>
            </a:solidFill>
            <a:ln w="25400">
              <a:noFill/>
            </a:ln>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9289.1</c:v>
                </c:pt>
                <c:pt idx="1">
                  <c:v>9515.7999999999993</c:v>
                </c:pt>
                <c:pt idx="2">
                  <c:v>9771.5</c:v>
                </c:pt>
                <c:pt idx="3">
                  <c:v>10057.799999999999</c:v>
                </c:pt>
                <c:pt idx="4">
                  <c:v>10260</c:v>
                </c:pt>
                <c:pt idx="5">
                  <c:v>10666.6</c:v>
                </c:pt>
                <c:pt idx="6">
                  <c:v>11028.5</c:v>
                </c:pt>
                <c:pt idx="7">
                  <c:v>11599.4</c:v>
                </c:pt>
                <c:pt idx="8">
                  <c:v>12236.8</c:v>
                </c:pt>
                <c:pt idx="9">
                  <c:v>12924.9</c:v>
                </c:pt>
                <c:pt idx="10">
                  <c:v>13663.2</c:v>
                </c:pt>
                <c:pt idx="11">
                  <c:v>14458.6</c:v>
                </c:pt>
              </c:numCache>
            </c:numRef>
          </c:val>
        </c:ser>
        <c:dLbls>
          <c:showLegendKey val="0"/>
          <c:showVal val="0"/>
          <c:showCatName val="0"/>
          <c:showSerName val="0"/>
          <c:showPercent val="0"/>
          <c:showBubbleSize val="0"/>
        </c:dLbls>
        <c:gapWidth val="219"/>
        <c:overlap val="-27"/>
        <c:axId val="395892224"/>
        <c:axId val="395893400"/>
      </c:barChart>
      <c:catAx>
        <c:axId val="395892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3400"/>
        <c:crosses val="autoZero"/>
        <c:auto val="1"/>
        <c:lblAlgn val="ctr"/>
        <c:lblOffset val="100"/>
        <c:noMultiLvlLbl val="0"/>
      </c:catAx>
      <c:valAx>
        <c:axId val="395893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Mton</a:t>
                </a:r>
              </a:p>
            </c:rich>
          </c:tx>
          <c:layout/>
          <c:overlay val="0"/>
        </c:title>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2224"/>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Surface Care 2019</a:t>
            </a:r>
            <a:r>
              <a:rPr lang="en-US" baseline="0"/>
              <a:t> size 32.70 millions USD</a:t>
            </a:r>
            <a:endParaRPr lang="en-US"/>
          </a:p>
        </c:rich>
      </c:tx>
      <c:overlay val="0"/>
      <c:spPr>
        <a:noFill/>
        <a:ln w="25400">
          <a:noFill/>
        </a:ln>
      </c:spPr>
    </c:title>
    <c:autoTitleDeleted val="0"/>
    <c:plotArea>
      <c:layout/>
      <c:pieChart>
        <c:varyColors val="1"/>
        <c:ser>
          <c:idx val="0"/>
          <c:order val="0"/>
          <c:tx>
            <c:strRef>
              <c:f>Hoja1!$B$7</c:f>
              <c:strCache>
                <c:ptCount val="1"/>
                <c:pt idx="0">
                  <c:v>Surface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(Hoja1!$C$7:$C$15,Hoja1!$C$18)</c:f>
              <c:strCache>
                <c:ptCount val="10"/>
                <c:pt idx="0">
                  <c:v>Colgate-Palmolive Centroamerica SA</c:v>
                </c:pt>
                <c:pt idx="1">
                  <c:v>Alfredo Herbruger Jr &amp; Co Ltda</c:v>
                </c:pt>
                <c:pt idx="2">
                  <c:v>Wal-Mart Centroamérica SA</c:v>
                </c:pt>
                <c:pt idx="3">
                  <c:v>Industria La Popular SA</c:v>
                </c:pt>
                <c:pt idx="4">
                  <c:v>Clorox de Centroamerica SA</c:v>
                </c:pt>
                <c:pt idx="5">
                  <c:v>Reckitt Benckiser Centroamerica SA</c:v>
                </c:pt>
                <c:pt idx="6">
                  <c:v>SC Johnson de Centroamerica SA</c:v>
                </c:pt>
                <c:pt idx="7">
                  <c:v>Industrias Unidas SA</c:v>
                </c:pt>
                <c:pt idx="8">
                  <c:v>Grupo PDC</c:v>
                </c:pt>
                <c:pt idx="9">
                  <c:v>Others</c:v>
                </c:pt>
              </c:strCache>
            </c:strRef>
          </c:cat>
          <c:val>
            <c:numRef>
              <c:f>(Hoja1!$K$7:$K$15,Hoja1!$K$18)</c:f>
              <c:numCache>
                <c:formatCode>_("$"* #,##0.00_);_("$"* \(#,##0.00\);_("$"* "-"??_);_(@_)</c:formatCode>
                <c:ptCount val="10"/>
                <c:pt idx="0">
                  <c:v>16.023</c:v>
                </c:pt>
                <c:pt idx="1">
                  <c:v>2.8449</c:v>
                </c:pt>
                <c:pt idx="2">
                  <c:v>2.6160000000000001</c:v>
                </c:pt>
                <c:pt idx="3">
                  <c:v>1.1118000000000001</c:v>
                </c:pt>
                <c:pt idx="4">
                  <c:v>1.0791000000000002</c:v>
                </c:pt>
                <c:pt idx="5">
                  <c:v>0.88290000000000013</c:v>
                </c:pt>
                <c:pt idx="6">
                  <c:v>0.88290000000000013</c:v>
                </c:pt>
                <c:pt idx="7">
                  <c:v>0.71940000000000015</c:v>
                </c:pt>
                <c:pt idx="8">
                  <c:v>0.52320000000000011</c:v>
                </c:pt>
                <c:pt idx="9">
                  <c:v>6.0495000000000001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w="25400">
          <a:noFill/>
        </a:ln>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a:t>
            </a:r>
            <a:r>
              <a:rPr lang="en-US" baseline="0"/>
              <a:t> </a:t>
            </a:r>
            <a:r>
              <a:rPr lang="en-US"/>
              <a:t>Beauty and Personal Care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Beauty and Personal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690</c:v>
                </c:pt>
                <c:pt idx="1">
                  <c:v>741.4</c:v>
                </c:pt>
                <c:pt idx="2">
                  <c:v>784.9</c:v>
                </c:pt>
                <c:pt idx="3">
                  <c:v>844.1</c:v>
                </c:pt>
                <c:pt idx="4">
                  <c:v>905</c:v>
                </c:pt>
                <c:pt idx="5">
                  <c:v>964.2</c:v>
                </c:pt>
                <c:pt idx="6">
                  <c:v>1026.7</c:v>
                </c:pt>
                <c:pt idx="7">
                  <c:v>1092.9000000000001</c:v>
                </c:pt>
                <c:pt idx="8">
                  <c:v>1166.5</c:v>
                </c:pt>
                <c:pt idx="9">
                  <c:v>1248.9000000000001</c:v>
                </c:pt>
                <c:pt idx="10">
                  <c:v>1336.6</c:v>
                </c:pt>
              </c:numCache>
            </c:numRef>
          </c:val>
        </c:ser>
        <c:dLbls>
          <c:showLegendKey val="0"/>
          <c:showVal val="0"/>
          <c:showCatName val="0"/>
          <c:showSerName val="0"/>
          <c:showPercent val="0"/>
          <c:showBubbleSize val="0"/>
        </c:dLbls>
        <c:gapWidth val="219"/>
        <c:overlap val="-27"/>
        <c:axId val="338073648"/>
        <c:axId val="338074040"/>
      </c:barChart>
      <c:catAx>
        <c:axId val="338073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4040"/>
        <c:crosses val="autoZero"/>
        <c:auto val="1"/>
        <c:lblAlgn val="ctr"/>
        <c:lblOffset val="100"/>
        <c:noMultiLvlLbl val="0"/>
      </c:catAx>
      <c:valAx>
        <c:axId val="33807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3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Dishwashing guatemala</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Hoja1!$G$6:$Q$6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Hoja1!$G$8:$Q$8</c:f>
              <c:numCache>
                <c:formatCode>_("$"* #,##0.00_);_("$"* \(#,##0.00\);_("$"* "-"??_);_(@_)</c:formatCode>
                <c:ptCount val="11"/>
                <c:pt idx="0">
                  <c:v>19.5</c:v>
                </c:pt>
                <c:pt idx="1">
                  <c:v>20.9</c:v>
                </c:pt>
                <c:pt idx="2">
                  <c:v>22.4</c:v>
                </c:pt>
                <c:pt idx="3">
                  <c:v>24.1</c:v>
                </c:pt>
                <c:pt idx="4">
                  <c:v>25.8</c:v>
                </c:pt>
                <c:pt idx="5">
                  <c:v>27.6</c:v>
                </c:pt>
                <c:pt idx="6">
                  <c:v>30.4</c:v>
                </c:pt>
                <c:pt idx="7">
                  <c:v>33.9</c:v>
                </c:pt>
                <c:pt idx="8">
                  <c:v>38</c:v>
                </c:pt>
                <c:pt idx="9">
                  <c:v>42.7</c:v>
                </c:pt>
                <c:pt idx="10">
                  <c:v>48.1</c:v>
                </c:pt>
              </c:numCache>
            </c:numRef>
          </c:val>
        </c:ser>
        <c:dLbls>
          <c:showLegendKey val="0"/>
          <c:showVal val="0"/>
          <c:showCatName val="0"/>
          <c:showSerName val="0"/>
          <c:showPercent val="0"/>
          <c:showBubbleSize val="0"/>
        </c:dLbls>
        <c:gapWidth val="219"/>
        <c:overlap val="-27"/>
        <c:axId val="339870160"/>
        <c:axId val="340086744"/>
      </c:barChart>
      <c:catAx>
        <c:axId val="339870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086744"/>
        <c:crosses val="autoZero"/>
        <c:auto val="1"/>
        <c:lblAlgn val="ctr"/>
        <c:lblOffset val="100"/>
        <c:noMultiLvlLbl val="0"/>
      </c:catAx>
      <c:valAx>
        <c:axId val="340086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9870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Dishwashing guatemala</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Hoja1!$G$6:$Q$6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Hoja1!$G$7:$Q$7</c:f>
              <c:numCache>
                <c:formatCode>_-* #,##0_-;\-* #,##0_-;_-* "-"??_-;_-@_-</c:formatCode>
                <c:ptCount val="11"/>
                <c:pt idx="0">
                  <c:v>9209.6</c:v>
                </c:pt>
                <c:pt idx="1">
                  <c:v>9540.4</c:v>
                </c:pt>
                <c:pt idx="2">
                  <c:v>9855.2999999999993</c:v>
                </c:pt>
                <c:pt idx="3">
                  <c:v>10195.5</c:v>
                </c:pt>
                <c:pt idx="4">
                  <c:v>10520.4</c:v>
                </c:pt>
                <c:pt idx="5">
                  <c:v>10840.6</c:v>
                </c:pt>
                <c:pt idx="6">
                  <c:v>11509.1</c:v>
                </c:pt>
                <c:pt idx="7">
                  <c:v>12328.6</c:v>
                </c:pt>
                <c:pt idx="8">
                  <c:v>13258.2</c:v>
                </c:pt>
                <c:pt idx="9">
                  <c:v>14286.4</c:v>
                </c:pt>
                <c:pt idx="10">
                  <c:v>15423.6</c:v>
                </c:pt>
              </c:numCache>
            </c:numRef>
          </c:val>
        </c:ser>
        <c:dLbls>
          <c:showLegendKey val="0"/>
          <c:showVal val="0"/>
          <c:showCatName val="0"/>
          <c:showSerName val="0"/>
          <c:showPercent val="0"/>
          <c:showBubbleSize val="0"/>
        </c:dLbls>
        <c:gapWidth val="219"/>
        <c:overlap val="-27"/>
        <c:axId val="340085960"/>
        <c:axId val="340091056"/>
      </c:barChart>
      <c:catAx>
        <c:axId val="340085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091056"/>
        <c:crosses val="autoZero"/>
        <c:auto val="1"/>
        <c:lblAlgn val="ctr"/>
        <c:lblOffset val="100"/>
        <c:noMultiLvlLbl val="0"/>
      </c:catAx>
      <c:valAx>
        <c:axId val="340091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085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dish washing 2019 size $27.60 million 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empresas!$C$7:$C$12</c:f>
              <c:strCache>
                <c:ptCount val="5"/>
                <c:pt idx="0">
                  <c:v>Colgate-Palmolive Centroamerica SA</c:v>
                </c:pt>
                <c:pt idx="1">
                  <c:v>Industria La Popular SA</c:v>
                </c:pt>
                <c:pt idx="2">
                  <c:v>Henkel La Luz SA</c:v>
                </c:pt>
                <c:pt idx="3">
                  <c:v>Wal-Mart Centroamérica SA</c:v>
                </c:pt>
                <c:pt idx="4">
                  <c:v>Others</c:v>
                </c:pt>
              </c:strCache>
            </c:strRef>
          </c:cat>
          <c:val>
            <c:numRef>
              <c:f>empresas!$K$7:$K$12</c:f>
              <c:numCache>
                <c:formatCode>_("$"* #,##0.00_);_("$"* \(#,##0.00\);_("$"* "-"??_);_(@_)</c:formatCode>
                <c:ptCount val="5"/>
                <c:pt idx="0">
                  <c:v>13.717200000000002</c:v>
                </c:pt>
                <c:pt idx="1">
                  <c:v>5.3820000000000006</c:v>
                </c:pt>
                <c:pt idx="2">
                  <c:v>4.4160000000000004</c:v>
                </c:pt>
                <c:pt idx="3">
                  <c:v>1.6284000000000003</c:v>
                </c:pt>
                <c:pt idx="4">
                  <c:v>2.4564000000000004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Toilet Care Guatemala</a:t>
            </a:r>
            <a:r>
              <a:rPr lang="en-US" baseline="0"/>
              <a:t> millions USD</a:t>
            </a:r>
            <a:endParaRPr lang="en-US"/>
          </a:p>
        </c:rich>
      </c:tx>
      <c:layout>
        <c:manualLayout>
          <c:xMode val="edge"/>
          <c:yMode val="edge"/>
          <c:x val="0.29081469554460304"/>
          <c:y val="2.7777777777777776E-2"/>
        </c:manualLayout>
      </c:layout>
      <c:overlay val="1"/>
      <c:spPr>
        <a:noFill/>
        <a:ln>
          <a:noFill/>
        </a:ln>
        <a:effectLst/>
      </c:spPr>
    </c:title>
    <c:autoTitleDeleted val="0"/>
    <c:plotArea>
      <c:layout/>
      <c:barChart>
        <c:barDir val="col"/>
        <c:grouping val="clustered"/>
        <c:varyColors val="0"/>
        <c:ser>
          <c:idx val="0"/>
          <c:order val="0"/>
          <c:tx>
            <c:strRef>
              <c:f>'Statistics Data'!$B$7</c:f>
              <c:strCache>
                <c:ptCount val="1"/>
                <c:pt idx="0">
                  <c:v>Toilet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6.2</c:v>
                </c:pt>
                <c:pt idx="1">
                  <c:v>6.6</c:v>
                </c:pt>
                <c:pt idx="2">
                  <c:v>7</c:v>
                </c:pt>
                <c:pt idx="3">
                  <c:v>7.4</c:v>
                </c:pt>
                <c:pt idx="4">
                  <c:v>7.8</c:v>
                </c:pt>
                <c:pt idx="5">
                  <c:v>8.4</c:v>
                </c:pt>
                <c:pt idx="6">
                  <c:v>8.9</c:v>
                </c:pt>
                <c:pt idx="7">
                  <c:v>9.6999999999999993</c:v>
                </c:pt>
                <c:pt idx="8">
                  <c:v>10.6</c:v>
                </c:pt>
                <c:pt idx="9">
                  <c:v>11.6</c:v>
                </c:pt>
                <c:pt idx="10">
                  <c:v>12.8</c:v>
                </c:pt>
                <c:pt idx="11">
                  <c:v>14</c:v>
                </c:pt>
              </c:numCache>
            </c:numRef>
          </c:val>
        </c:ser>
        <c:dLbls>
          <c:showLegendKey val="0"/>
          <c:showVal val="0"/>
          <c:showCatName val="0"/>
          <c:showSerName val="0"/>
          <c:showPercent val="0"/>
          <c:showBubbleSize val="0"/>
        </c:dLbls>
        <c:gapWidth val="219"/>
        <c:overlap val="-27"/>
        <c:axId val="395895360"/>
        <c:axId val="395728248"/>
      </c:barChart>
      <c:catAx>
        <c:axId val="395895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28248"/>
        <c:crosses val="autoZero"/>
        <c:auto val="1"/>
        <c:lblAlgn val="ctr"/>
        <c:lblOffset val="100"/>
        <c:noMultiLvlLbl val="0"/>
      </c:catAx>
      <c:valAx>
        <c:axId val="395728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million usd</a:t>
                </a:r>
              </a:p>
            </c:rich>
          </c:tx>
          <c:layout/>
          <c:overlay val="0"/>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536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Toilet Care size 2019 $8.90 millions usd</a:t>
            </a:r>
          </a:p>
        </c:rich>
      </c:tx>
      <c:layout/>
      <c:overlay val="0"/>
      <c:spPr>
        <a:noFill/>
        <a:ln>
          <a:noFill/>
        </a:ln>
        <a:effectLst/>
      </c:spPr>
    </c:title>
    <c:autoTitleDeleted val="0"/>
    <c:plotArea>
      <c:layout/>
      <c:pieChart>
        <c:varyColors val="1"/>
        <c:ser>
          <c:idx val="0"/>
          <c:order val="0"/>
          <c:tx>
            <c:strRef>
              <c:f>Hoja1!$B$7</c:f>
              <c:strCache>
                <c:ptCount val="1"/>
                <c:pt idx="0">
                  <c:v>Toilet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Hoja1!$C$7:$C$10</c:f>
              <c:strCache>
                <c:ptCount val="4"/>
                <c:pt idx="0">
                  <c:v>SC Johnson de Centroamerica SA</c:v>
                </c:pt>
                <c:pt idx="1">
                  <c:v>Reckitt Benckiser Centroamerica SA</c:v>
                </c:pt>
                <c:pt idx="2">
                  <c:v>Clorox de Centroamerica SA</c:v>
                </c:pt>
                <c:pt idx="3">
                  <c:v>Others</c:v>
                </c:pt>
              </c:strCache>
            </c:strRef>
          </c:cat>
          <c:val>
            <c:numRef>
              <c:f>Hoja1!$K$7:$K$10</c:f>
              <c:numCache>
                <c:formatCode>_("$"* #,##0.00_);_("$"* \(#,##0.00\);_("$"* "-"??_);_(@_)</c:formatCode>
                <c:ptCount val="4"/>
                <c:pt idx="0">
                  <c:v>4.0940000000000003</c:v>
                </c:pt>
                <c:pt idx="1">
                  <c:v>2.6966999999999999</c:v>
                </c:pt>
                <c:pt idx="2">
                  <c:v>0.88110000000000011</c:v>
                </c:pt>
                <c:pt idx="3">
                  <c:v>1.2282000000000002</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Bleach Guatemala Million </a:t>
            </a:r>
            <a:r>
              <a:rPr lang="en-US" dirty="0" err="1" smtClean="0"/>
              <a:t>usd</a:t>
            </a:r>
            <a:endParaRPr lang="en-US" dirty="0"/>
          </a:p>
        </c:rich>
      </c:tx>
      <c:layout/>
      <c:overlay val="1"/>
      <c:spPr>
        <a:noFill/>
        <a:ln>
          <a:noFill/>
        </a:ln>
        <a:effectLst/>
      </c:spPr>
    </c:title>
    <c:autoTitleDeleted val="0"/>
    <c:plotArea>
      <c:layout/>
      <c:barChart>
        <c:barDir val="col"/>
        <c:grouping val="clustered"/>
        <c:varyColors val="0"/>
        <c:ser>
          <c:idx val="0"/>
          <c:order val="0"/>
          <c:tx>
            <c:strRef>
              <c:f>'Statistics Data'!$B$8</c:f>
              <c:strCache>
                <c:ptCount val="1"/>
                <c:pt idx="0">
                  <c:v>Bleach</c:v>
                </c:pt>
              </c:strCache>
            </c:strRef>
          </c:tx>
          <c:spPr>
            <a:solidFill>
              <a:schemeClr val="accent1"/>
            </a:solidFill>
            <a:ln>
              <a:noFill/>
            </a:ln>
            <a:effectLst/>
          </c:spPr>
          <c:invertIfNegative val="0"/>
          <c:cat>
            <c:numRef>
              <c:f>'Statistics Data'!$G$6:$R$6</c:f>
              <c:numCache>
                <c:formatCode>General</c:formatCod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numCache>
            </c:numRef>
          </c:cat>
          <c:val>
            <c:numRef>
              <c:f>'Statistics Data'!$G$8:$R$8</c:f>
              <c:numCache>
                <c:formatCode>_("$"* #,##0.00_);_("$"* \(#,##0.00\);_("$"* "-"??_);_(@_)</c:formatCode>
                <c:ptCount val="12"/>
                <c:pt idx="0">
                  <c:v>18</c:v>
                </c:pt>
                <c:pt idx="1">
                  <c:v>18</c:v>
                </c:pt>
                <c:pt idx="2">
                  <c:v>19</c:v>
                </c:pt>
                <c:pt idx="3">
                  <c:v>20</c:v>
                </c:pt>
                <c:pt idx="4">
                  <c:v>21</c:v>
                </c:pt>
                <c:pt idx="5">
                  <c:v>21</c:v>
                </c:pt>
                <c:pt idx="6">
                  <c:v>21</c:v>
                </c:pt>
                <c:pt idx="7">
                  <c:v>21</c:v>
                </c:pt>
                <c:pt idx="8">
                  <c:v>22</c:v>
                </c:pt>
                <c:pt idx="9">
                  <c:v>23</c:v>
                </c:pt>
                <c:pt idx="10">
                  <c:v>25</c:v>
                </c:pt>
                <c:pt idx="11">
                  <c:v>27</c:v>
                </c:pt>
              </c:numCache>
            </c:numRef>
          </c:val>
        </c:ser>
        <c:dLbls>
          <c:showLegendKey val="0"/>
          <c:showVal val="0"/>
          <c:showCatName val="0"/>
          <c:showSerName val="0"/>
          <c:showPercent val="0"/>
          <c:showBubbleSize val="0"/>
        </c:dLbls>
        <c:gapWidth val="219"/>
        <c:overlap val="-27"/>
        <c:axId val="395729816"/>
        <c:axId val="395729424"/>
      </c:barChart>
      <c:catAx>
        <c:axId val="395729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29424"/>
        <c:crosses val="autoZero"/>
        <c:auto val="1"/>
        <c:lblAlgn val="ctr"/>
        <c:lblOffset val="100"/>
        <c:noMultiLvlLbl val="0"/>
      </c:catAx>
      <c:valAx>
        <c:axId val="39572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r>
                  <a:rPr lang="en-US" baseline="0"/>
                  <a:t> USD</a:t>
                </a:r>
                <a:endParaRPr lang="en-US"/>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2981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Guatemala Mton</a:t>
            </a:r>
          </a:p>
        </c:rich>
      </c:tx>
      <c:layout/>
      <c:overlay val="1"/>
      <c:spPr>
        <a:noFill/>
        <a:ln>
          <a:noFill/>
        </a:ln>
        <a:effectLst/>
      </c:spPr>
    </c:title>
    <c:autoTitleDeleted val="0"/>
    <c:plotArea>
      <c:layout/>
      <c:barChart>
        <c:barDir val="col"/>
        <c:grouping val="clustered"/>
        <c:varyColors val="0"/>
        <c:ser>
          <c:idx val="0"/>
          <c:order val="0"/>
          <c:tx>
            <c:strRef>
              <c:f>'Statistics Data'!$B$7</c:f>
              <c:strCache>
                <c:ptCount val="1"/>
                <c:pt idx="0">
                  <c:v>Bleach</c:v>
                </c:pt>
              </c:strCache>
            </c:strRef>
          </c:tx>
          <c:spPr>
            <a:solidFill>
              <a:schemeClr val="accent1"/>
            </a:solidFill>
            <a:ln>
              <a:noFill/>
            </a:ln>
            <a:effectLst/>
          </c:spPr>
          <c:invertIfNegative val="0"/>
          <c:cat>
            <c:numRef>
              <c:f>'Statistics Data'!$G$6:$R$6</c:f>
              <c:numCache>
                <c:formatCode>General</c:formatCod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numCache>
            </c:numRef>
          </c:cat>
          <c:val>
            <c:numRef>
              <c:f>'Statistics Data'!$G$7:$R$7</c:f>
              <c:numCache>
                <c:formatCode>##,#00</c:formatCode>
                <c:ptCount val="12"/>
                <c:pt idx="0">
                  <c:v>22669</c:v>
                </c:pt>
                <c:pt idx="1">
                  <c:v>22660</c:v>
                </c:pt>
                <c:pt idx="2">
                  <c:v>22912</c:v>
                </c:pt>
                <c:pt idx="3">
                  <c:v>23278</c:v>
                </c:pt>
                <c:pt idx="4">
                  <c:v>24757</c:v>
                </c:pt>
                <c:pt idx="5">
                  <c:v>26737</c:v>
                </c:pt>
                <c:pt idx="6">
                  <c:v>26109</c:v>
                </c:pt>
                <c:pt idx="7">
                  <c:v>26242</c:v>
                </c:pt>
                <c:pt idx="8">
                  <c:v>26742</c:v>
                </c:pt>
                <c:pt idx="9">
                  <c:v>27546</c:v>
                </c:pt>
                <c:pt idx="10">
                  <c:v>28462</c:v>
                </c:pt>
                <c:pt idx="11" formatCode="#,##0">
                  <c:v>29457</c:v>
                </c:pt>
              </c:numCache>
            </c:numRef>
          </c:val>
        </c:ser>
        <c:dLbls>
          <c:showLegendKey val="0"/>
          <c:showVal val="0"/>
          <c:showCatName val="0"/>
          <c:showSerName val="0"/>
          <c:showPercent val="0"/>
          <c:showBubbleSize val="0"/>
        </c:dLbls>
        <c:gapWidth val="219"/>
        <c:overlap val="-27"/>
        <c:axId val="395730208"/>
        <c:axId val="395733344"/>
      </c:barChart>
      <c:catAx>
        <c:axId val="395730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33344"/>
        <c:crosses val="autoZero"/>
        <c:auto val="1"/>
        <c:lblAlgn val="ctr"/>
        <c:lblOffset val="100"/>
        <c:noMultiLvlLbl val="0"/>
      </c:catAx>
      <c:valAx>
        <c:axId val="395733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Thousands of Mton</a:t>
                </a:r>
              </a:p>
            </c:rich>
          </c:tx>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730208"/>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Guatemala Size $21.00 millions USD</a:t>
            </a:r>
          </a:p>
        </c:rich>
      </c:tx>
      <c:layout/>
      <c:overlay val="0"/>
      <c:spPr>
        <a:noFill/>
        <a:ln>
          <a:noFill/>
        </a:ln>
        <a:effectLst/>
      </c:spPr>
    </c:title>
    <c:autoTitleDeleted val="0"/>
    <c:plotArea>
      <c:layout/>
      <c:pieChart>
        <c:varyColors val="1"/>
        <c:ser>
          <c:idx val="0"/>
          <c:order val="0"/>
          <c:tx>
            <c:strRef>
              <c:f>Hoja1!$B$7</c:f>
              <c:strCache>
                <c:ptCount val="1"/>
                <c:pt idx="0">
                  <c:v>Bleach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(Hoja1!$C$7:$C$11,Hoja1!$C$14)</c:f>
              <c:strCache>
                <c:ptCount val="6"/>
                <c:pt idx="0">
                  <c:v>Grupo PDC</c:v>
                </c:pt>
                <c:pt idx="1">
                  <c:v>Industria La Popular SA</c:v>
                </c:pt>
                <c:pt idx="2">
                  <c:v>Alianza Mayorista SA</c:v>
                </c:pt>
                <c:pt idx="3">
                  <c:v>Wal-Mart Centroamérica SA</c:v>
                </c:pt>
                <c:pt idx="4">
                  <c:v>Proneg SA</c:v>
                </c:pt>
                <c:pt idx="5">
                  <c:v>Others</c:v>
                </c:pt>
              </c:strCache>
            </c:strRef>
          </c:cat>
          <c:val>
            <c:numRef>
              <c:f>(Hoja1!$K$7:$K$11,Hoja1!$K$14)</c:f>
              <c:numCache>
                <c:formatCode>_("$"* #,##0.00_);_("$"* \(#,##0.00\);_("$"* "-"??_);_(@_)</c:formatCode>
                <c:ptCount val="6"/>
                <c:pt idx="0">
                  <c:v>11.528999999999998</c:v>
                </c:pt>
                <c:pt idx="1">
                  <c:v>2.7930000000000001</c:v>
                </c:pt>
                <c:pt idx="2">
                  <c:v>2.6459999999999999</c:v>
                </c:pt>
                <c:pt idx="3">
                  <c:v>1.3440000000000001</c:v>
                </c:pt>
                <c:pt idx="4">
                  <c:v>0.56700000000000006</c:v>
                </c:pt>
                <c:pt idx="5">
                  <c:v>2.121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2019 forecast Size $1, 026.70 Millions usd</a:t>
            </a:r>
          </a:p>
        </c:rich>
      </c:tx>
      <c:overlay val="0"/>
      <c:spPr>
        <a:noFill/>
        <a:ln w="25400">
          <a:noFill/>
        </a:ln>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Lbls>
            <c:dLbl>
              <c:idx val="8"/>
              <c:layout>
                <c:manualLayout>
                  <c:x val="-3.690430883639545E-2"/>
                  <c:y val="0.12652733432553565"/>
                </c:manualLayout>
              </c:layout>
              <c:showLegendKey val="0"/>
              <c:showVal val="1"/>
              <c:showCatName val="0"/>
              <c:showSerName val="0"/>
              <c:showPercent val="1"/>
              <c:showBubbleSize val="0"/>
              <c:extLst>
                <c:ext xmlns:c15="http://schemas.microsoft.com/office/drawing/2012/chart" uri="{CE6537A1-D6FC-4f65-9D91-7224C49458BB}"/>
              </c:extLst>
            </c:dLbl>
            <c:dLbl>
              <c:idx val="11"/>
              <c:layout>
                <c:manualLayout>
                  <c:x val="-2.6396434820647418E-2"/>
                  <c:y val="9.0623009765136389E-2"/>
                </c:manualLayout>
              </c:layout>
              <c:showLegendKey val="0"/>
              <c:showVal val="1"/>
              <c:showCatName val="0"/>
              <c:showSerName val="0"/>
              <c:showPercent val="1"/>
              <c:showBubbleSize val="0"/>
              <c:extLst>
                <c:ext xmlns:c15="http://schemas.microsoft.com/office/drawing/2012/chart" uri="{CE6537A1-D6FC-4f65-9D91-7224C49458BB}"/>
              </c:extLst>
            </c:dLbl>
            <c:dLbl>
              <c:idx val="27"/>
              <c:layout>
                <c:manualLayout>
                  <c:x val="-4.2948818897637797E-2"/>
                  <c:y val="-0.36126628759450302"/>
                </c:manualLayout>
              </c:layout>
              <c:showLegendKey val="0"/>
              <c:showVal val="1"/>
              <c:showCatName val="0"/>
              <c:showSerName val="0"/>
              <c:showPercent val="1"/>
              <c:showBubbleSize val="0"/>
              <c:extLst>
                <c:ext xmlns:c15="http://schemas.microsoft.com/office/drawing/2012/chart" uri="{CE6537A1-D6FC-4f65-9D91-7224C49458BB}"/>
              </c:extLst>
            </c:dLbl>
            <c:dLbl>
              <c:idx val="28"/>
              <c:layout>
                <c:manualLayout>
                  <c:x val="2.4883530183727035E-2"/>
                  <c:y val="-0.41409266491123181"/>
                </c:manualLayout>
              </c:layout>
              <c:showLegendKey val="0"/>
              <c:showVal val="1"/>
              <c:showCatName val="0"/>
              <c:showSerName val="0"/>
              <c:showPercent val="1"/>
              <c:showBubbleSize val="0"/>
              <c:extLst>
                <c:ext xmlns:c15="http://schemas.microsoft.com/office/drawing/2012/chart" uri="{CE6537A1-D6FC-4f65-9D91-7224C49458BB}"/>
              </c:extLst>
            </c:dLbl>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(marca!$C$7:$C$35,marca!$C$38)</c:f>
              <c:strCache>
                <c:ptCount val="30"/>
                <c:pt idx="0">
                  <c:v>Colgate-Palmolive Guatemala</c:v>
                </c:pt>
                <c:pt idx="1">
                  <c:v>Procter &amp; Gamble Interamericas de Guatemala Ltd</c:v>
                </c:pt>
                <c:pt idx="2">
                  <c:v>Belcorp Guatemala SA</c:v>
                </c:pt>
                <c:pt idx="3">
                  <c:v>Productos Avon de Guatemala SA</c:v>
                </c:pt>
                <c:pt idx="4">
                  <c:v>Unilever de Centroamérica SA</c:v>
                </c:pt>
                <c:pt idx="5">
                  <c:v>Cosmética Global SA</c:v>
                </c:pt>
                <c:pt idx="6">
                  <c:v>Scentia Perfumeria SA</c:v>
                </c:pt>
                <c:pt idx="7">
                  <c:v>Perco SA</c:v>
                </c:pt>
                <c:pt idx="8">
                  <c:v>L'Oréal Guatemala SA</c:v>
                </c:pt>
                <c:pt idx="9">
                  <c:v>BDF Centroamerica SA</c:v>
                </c:pt>
                <c:pt idx="10">
                  <c:v>Johnson &amp; Johnson Guatemala SA</c:v>
                </c:pt>
                <c:pt idx="11">
                  <c:v>Industria La Popular SA</c:v>
                </c:pt>
                <c:pt idx="12">
                  <c:v>Henkel Centroamericana SA</c:v>
                </c:pt>
                <c:pt idx="13">
                  <c:v>Bic de Guatemala SA</c:v>
                </c:pt>
                <c:pt idx="14">
                  <c:v>Yanbal Guatemala SA</c:v>
                </c:pt>
                <c:pt idx="15">
                  <c:v>Estée Lauder Cos Inc</c:v>
                </c:pt>
                <c:pt idx="16">
                  <c:v>Darosa Laboratorios SA</c:v>
                </c:pt>
                <c:pt idx="17">
                  <c:v>Eveready de México SA de CV</c:v>
                </c:pt>
                <c:pt idx="18">
                  <c:v>Alfredo Herbruger Jr &amp; Co Ltda</c:v>
                </c:pt>
                <c:pt idx="19">
                  <c:v>Genomma Lab</c:v>
                </c:pt>
                <c:pt idx="20">
                  <c:v>Laboratorios Laprin de Guatemala</c:v>
                </c:pt>
                <c:pt idx="21">
                  <c:v>Eurocosmetica SA</c:v>
                </c:pt>
                <c:pt idx="22">
                  <c:v>Solar Cosmetics Labs Inc</c:v>
                </c:pt>
                <c:pt idx="23">
                  <c:v>Puig SL</c:v>
                </c:pt>
                <c:pt idx="24">
                  <c:v>Tanning Research Laboratories Inc</c:v>
                </c:pt>
                <c:pt idx="25">
                  <c:v>Kimberly-Clark Corp</c:v>
                </c:pt>
                <c:pt idx="26">
                  <c:v>Products Finos SA</c:v>
                </c:pt>
                <c:pt idx="27">
                  <c:v>Omnilife Guatemala SA</c:v>
                </c:pt>
                <c:pt idx="28">
                  <c:v>GlaxoSmithKline Guatemala SA</c:v>
                </c:pt>
                <c:pt idx="29">
                  <c:v>Others</c:v>
                </c:pt>
              </c:strCache>
            </c:strRef>
          </c:cat>
          <c:val>
            <c:numRef>
              <c:f>(marca!$K$7:$K$35,marca!$K$38)</c:f>
              <c:numCache>
                <c:formatCode>_("$"* #,##0.00_);_("$"* \(#,##0.00\);_("$"* "-"??_);_(@_)</c:formatCode>
                <c:ptCount val="30"/>
                <c:pt idx="0">
                  <c:v>229.98079999999999</c:v>
                </c:pt>
                <c:pt idx="1">
                  <c:v>108.8302</c:v>
                </c:pt>
                <c:pt idx="2">
                  <c:v>69.815600000000003</c:v>
                </c:pt>
                <c:pt idx="3">
                  <c:v>57.495199999999997</c:v>
                </c:pt>
                <c:pt idx="4">
                  <c:v>48.254899999999999</c:v>
                </c:pt>
                <c:pt idx="5">
                  <c:v>47.228200000000001</c:v>
                </c:pt>
                <c:pt idx="6">
                  <c:v>37.98790000000001</c:v>
                </c:pt>
                <c:pt idx="7">
                  <c:v>29.7743</c:v>
                </c:pt>
                <c:pt idx="8">
                  <c:v>25.667500000000004</c:v>
                </c:pt>
                <c:pt idx="9">
                  <c:v>24.640800000000002</c:v>
                </c:pt>
                <c:pt idx="10">
                  <c:v>20.534000000000002</c:v>
                </c:pt>
                <c:pt idx="11">
                  <c:v>18.480600000000003</c:v>
                </c:pt>
                <c:pt idx="12">
                  <c:v>12.320400000000001</c:v>
                </c:pt>
                <c:pt idx="13">
                  <c:v>6.1602000000000006</c:v>
                </c:pt>
                <c:pt idx="14">
                  <c:v>5.1335000000000006</c:v>
                </c:pt>
                <c:pt idx="15">
                  <c:v>5.1335000000000006</c:v>
                </c:pt>
                <c:pt idx="16">
                  <c:v>4.1068000000000007</c:v>
                </c:pt>
                <c:pt idx="17">
                  <c:v>4.1068000000000007</c:v>
                </c:pt>
                <c:pt idx="18">
                  <c:v>4.1068000000000007</c:v>
                </c:pt>
                <c:pt idx="19">
                  <c:v>3.0801000000000003</c:v>
                </c:pt>
                <c:pt idx="20">
                  <c:v>3.0801000000000003</c:v>
                </c:pt>
                <c:pt idx="21">
                  <c:v>2.0534000000000003</c:v>
                </c:pt>
                <c:pt idx="22">
                  <c:v>1.0267000000000002</c:v>
                </c:pt>
                <c:pt idx="23">
                  <c:v>1.0267000000000002</c:v>
                </c:pt>
                <c:pt idx="24">
                  <c:v>1.0267000000000002</c:v>
                </c:pt>
                <c:pt idx="25">
                  <c:v>1.0267000000000002</c:v>
                </c:pt>
                <c:pt idx="26">
                  <c:v>1.0267000000000002</c:v>
                </c:pt>
                <c:pt idx="27">
                  <c:v>1.0267000000000002</c:v>
                </c:pt>
                <c:pt idx="28">
                  <c:v>1.0267000000000002</c:v>
                </c:pt>
                <c:pt idx="29">
                  <c:v>250.51480000000001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manualLayout>
          <c:xMode val="edge"/>
          <c:yMode val="edge"/>
          <c:x val="0.7426817585301837"/>
          <c:y val="1.578551469434657E-2"/>
          <c:w val="0.24898490813648294"/>
          <c:h val="0.98370074499976679"/>
        </c:manualLayout>
      </c:layout>
      <c:overlay val="0"/>
      <c:spPr>
        <a:noFill/>
        <a:ln w="25400">
          <a:noFill/>
        </a:ln>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Guatemala bath and Shower Million USD </a:t>
            </a:r>
          </a:p>
        </c:rich>
      </c:tx>
      <c:layout/>
      <c:overlay val="1"/>
      <c:spPr>
        <a:noFill/>
        <a:ln w="25400">
          <a:noFill/>
        </a:ln>
      </c:spPr>
    </c:title>
    <c:autoTitleDeleted val="0"/>
    <c:plotArea>
      <c:layout/>
      <c:barChart>
        <c:barDir val="col"/>
        <c:grouping val="clustered"/>
        <c:varyColors val="0"/>
        <c:ser>
          <c:idx val="0"/>
          <c:order val="0"/>
          <c:tx>
            <c:strRef>
              <c:f>Hoja1!$B$11</c:f>
              <c:strCache>
                <c:ptCount val="1"/>
                <c:pt idx="0">
                  <c:v>Bar Soap</c:v>
                </c:pt>
              </c:strCache>
            </c:strRef>
          </c:tx>
          <c:spPr>
            <a:solidFill>
              <a:srgbClr val="5B9BD5"/>
            </a:solidFill>
            <a:ln w="25400">
              <a:noFill/>
            </a:ln>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Hoja1!$G$11:$Q$11</c:f>
              <c:numCache>
                <c:formatCode>_("$"* #,##0.00_);_("$"* \(#,##0.00\);_("$"* "-"??_);_(@_)</c:formatCode>
                <c:ptCount val="11"/>
                <c:pt idx="0">
                  <c:v>62.7</c:v>
                </c:pt>
                <c:pt idx="1">
                  <c:v>68.599999999999994</c:v>
                </c:pt>
                <c:pt idx="2">
                  <c:v>73.5</c:v>
                </c:pt>
                <c:pt idx="3">
                  <c:v>78.3</c:v>
                </c:pt>
                <c:pt idx="4">
                  <c:v>83</c:v>
                </c:pt>
                <c:pt idx="5">
                  <c:v>88.4</c:v>
                </c:pt>
                <c:pt idx="6">
                  <c:v>93.7</c:v>
                </c:pt>
                <c:pt idx="7">
                  <c:v>99.5</c:v>
                </c:pt>
                <c:pt idx="8">
                  <c:v>106.1</c:v>
                </c:pt>
                <c:pt idx="9">
                  <c:v>113.4</c:v>
                </c:pt>
                <c:pt idx="10">
                  <c:v>121.3</c:v>
                </c:pt>
              </c:numCache>
            </c:numRef>
          </c:val>
        </c:ser>
        <c:ser>
          <c:idx val="1"/>
          <c:order val="1"/>
          <c:tx>
            <c:strRef>
              <c:f>Hoja1!$B$15</c:f>
              <c:strCache>
                <c:ptCount val="1"/>
                <c:pt idx="0">
                  <c:v>Body Wash/Shower Gel - modelled</c:v>
                </c:pt>
              </c:strCache>
            </c:strRef>
          </c:tx>
          <c:spPr>
            <a:solidFill>
              <a:srgbClr val="ED7D31"/>
            </a:solidFill>
            <a:ln w="25400">
              <a:noFill/>
            </a:ln>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Hoja1!$G$15:$Q$15</c:f>
              <c:numCache>
                <c:formatCode>_("$"* #,##0.00_);_("$"* \(#,##0.00\);_("$"* "-"??_);_(@_)</c:formatCode>
                <c:ptCount val="11"/>
                <c:pt idx="0">
                  <c:v>2.2000000000000002</c:v>
                </c:pt>
                <c:pt idx="1">
                  <c:v>2.4</c:v>
                </c:pt>
                <c:pt idx="2">
                  <c:v>2.6</c:v>
                </c:pt>
                <c:pt idx="3">
                  <c:v>2.8</c:v>
                </c:pt>
                <c:pt idx="4">
                  <c:v>3</c:v>
                </c:pt>
                <c:pt idx="5">
                  <c:v>3.2</c:v>
                </c:pt>
                <c:pt idx="6">
                  <c:v>3.4</c:v>
                </c:pt>
                <c:pt idx="7">
                  <c:v>3.7</c:v>
                </c:pt>
                <c:pt idx="8">
                  <c:v>3.9</c:v>
                </c:pt>
                <c:pt idx="9">
                  <c:v>4.2</c:v>
                </c:pt>
                <c:pt idx="10">
                  <c:v>4.5999999999999996</c:v>
                </c:pt>
              </c:numCache>
            </c:numRef>
          </c:val>
        </c:ser>
        <c:ser>
          <c:idx val="2"/>
          <c:order val="2"/>
          <c:tx>
            <c:strRef>
              <c:f>Hoja1!$B$17</c:f>
              <c:strCache>
                <c:ptCount val="1"/>
                <c:pt idx="0">
                  <c:v>Intimate Hygiene</c:v>
                </c:pt>
              </c:strCache>
            </c:strRef>
          </c:tx>
          <c:spPr>
            <a:solidFill>
              <a:srgbClr val="A5A5A5"/>
            </a:solidFill>
            <a:ln w="25400">
              <a:noFill/>
            </a:ln>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Hoja1!$G$17:$Q$17</c:f>
              <c:numCache>
                <c:formatCode>_("$"* #,##0.00_);_("$"* \(#,##0.00\);_("$"* "-"??_);_(@_)</c:formatCode>
                <c:ptCount val="11"/>
                <c:pt idx="0">
                  <c:v>1</c:v>
                </c:pt>
                <c:pt idx="1">
                  <c:v>1.1000000000000001</c:v>
                </c:pt>
                <c:pt idx="2">
                  <c:v>1.5</c:v>
                </c:pt>
                <c:pt idx="3">
                  <c:v>1.7</c:v>
                </c:pt>
                <c:pt idx="4">
                  <c:v>1.9</c:v>
                </c:pt>
                <c:pt idx="5">
                  <c:v>2</c:v>
                </c:pt>
                <c:pt idx="6">
                  <c:v>2.1</c:v>
                </c:pt>
                <c:pt idx="7">
                  <c:v>2.2000000000000002</c:v>
                </c:pt>
                <c:pt idx="8">
                  <c:v>2.4</c:v>
                </c:pt>
                <c:pt idx="9">
                  <c:v>2.5</c:v>
                </c:pt>
                <c:pt idx="10">
                  <c:v>2.7</c:v>
                </c:pt>
              </c:numCache>
            </c:numRef>
          </c:val>
        </c:ser>
        <c:ser>
          <c:idx val="3"/>
          <c:order val="3"/>
          <c:tx>
            <c:strRef>
              <c:f>Hoja1!$B$20</c:f>
              <c:strCache>
                <c:ptCount val="1"/>
                <c:pt idx="0">
                  <c:v>Liquid Soap - modelled</c:v>
                </c:pt>
              </c:strCache>
            </c:strRef>
          </c:tx>
          <c:spPr>
            <a:solidFill>
              <a:srgbClr val="FFC000"/>
            </a:solidFill>
            <a:ln w="25400">
              <a:noFill/>
            </a:ln>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Hoja1!$G$20:$Q$20</c:f>
              <c:numCache>
                <c:formatCode>_("$"* #,##0.00_);_("$"* \(#,##0.00\);_("$"* "-"??_);_(@_)</c:formatCode>
                <c:ptCount val="11"/>
                <c:pt idx="0">
                  <c:v>2.4</c:v>
                </c:pt>
                <c:pt idx="1">
                  <c:v>2.6</c:v>
                </c:pt>
                <c:pt idx="2">
                  <c:v>2.7</c:v>
                </c:pt>
                <c:pt idx="3">
                  <c:v>2.9</c:v>
                </c:pt>
                <c:pt idx="4">
                  <c:v>3.2</c:v>
                </c:pt>
                <c:pt idx="5">
                  <c:v>3.4</c:v>
                </c:pt>
                <c:pt idx="6">
                  <c:v>3.6</c:v>
                </c:pt>
                <c:pt idx="7">
                  <c:v>3.9</c:v>
                </c:pt>
                <c:pt idx="8">
                  <c:v>4.0999999999999996</c:v>
                </c:pt>
                <c:pt idx="9">
                  <c:v>4.4000000000000004</c:v>
                </c:pt>
                <c:pt idx="10">
                  <c:v>4.8</c:v>
                </c:pt>
              </c:numCache>
            </c:numRef>
          </c:val>
        </c:ser>
        <c:ser>
          <c:idx val="4"/>
          <c:order val="4"/>
          <c:tx>
            <c:strRef>
              <c:f>Hoja1!$B$8</c:f>
              <c:strCache>
                <c:ptCount val="1"/>
                <c:pt idx="0">
                  <c:v>Bath and Shower</c:v>
                </c:pt>
              </c:strCache>
            </c:strRef>
          </c:tx>
          <c:spPr>
            <a:solidFill>
              <a:srgbClr val="70AD47"/>
            </a:solidFill>
            <a:ln w="25400">
              <a:noFill/>
            </a:ln>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Hoja1!$G$8:$Q$8</c:f>
              <c:numCache>
                <c:formatCode>_("$"* #,##0.00_);_("$"* \(#,##0.00\);_("$"* "-"??_);_(@_)</c:formatCode>
                <c:ptCount val="11"/>
                <c:pt idx="0">
                  <c:v>69.599999999999994</c:v>
                </c:pt>
                <c:pt idx="1">
                  <c:v>76.099999999999994</c:v>
                </c:pt>
                <c:pt idx="2">
                  <c:v>81.7</c:v>
                </c:pt>
                <c:pt idx="3">
                  <c:v>87.2</c:v>
                </c:pt>
                <c:pt idx="4">
                  <c:v>92.6</c:v>
                </c:pt>
                <c:pt idx="5">
                  <c:v>98.6</c:v>
                </c:pt>
                <c:pt idx="6">
                  <c:v>104.5</c:v>
                </c:pt>
                <c:pt idx="7">
                  <c:v>111</c:v>
                </c:pt>
                <c:pt idx="8">
                  <c:v>118.4</c:v>
                </c:pt>
                <c:pt idx="9">
                  <c:v>126.6</c:v>
                </c:pt>
                <c:pt idx="10">
                  <c:v>135.4</c:v>
                </c:pt>
              </c:numCache>
            </c:numRef>
          </c:val>
        </c:ser>
        <c:dLbls>
          <c:showLegendKey val="0"/>
          <c:showVal val="0"/>
          <c:showCatName val="0"/>
          <c:showSerName val="0"/>
          <c:showPercent val="0"/>
          <c:showBubbleSize val="0"/>
        </c:dLbls>
        <c:gapWidth val="219"/>
        <c:overlap val="-27"/>
        <c:axId val="398736512"/>
        <c:axId val="395898104"/>
      </c:barChart>
      <c:catAx>
        <c:axId val="398736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898104"/>
        <c:crosses val="autoZero"/>
        <c:auto val="1"/>
        <c:lblAlgn val="ctr"/>
        <c:lblOffset val="100"/>
        <c:noMultiLvlLbl val="0"/>
      </c:catAx>
      <c:valAx>
        <c:axId val="395898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w="25400">
              <a:noFill/>
            </a:ln>
          </c:spPr>
        </c:title>
        <c:numFmt formatCode="_(&quot;$&quot;* #,##0.00_);_(&quot;$&quot;* \(#,##0.00\);_(&quot;$&quot;* &quot;-&quot;??_);_(@_)"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736512"/>
        <c:crosses val="autoZero"/>
        <c:crossBetween val="between"/>
      </c:valAx>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Bath and Shower 2019 forecast size $104.50 millions usd</a:t>
            </a:r>
          </a:p>
        </c:rich>
      </c:tx>
      <c:overlay val="0"/>
      <c:spPr>
        <a:noFill/>
        <a:ln>
          <a:noFill/>
        </a:ln>
        <a:effectLst/>
      </c:spPr>
    </c:title>
    <c:autoTitleDeleted val="0"/>
    <c:plotArea>
      <c:layout/>
      <c:pieChart>
        <c:varyColors val="1"/>
        <c:ser>
          <c:idx val="0"/>
          <c:order val="0"/>
          <c:tx>
            <c:strRef>
              <c:f>'Statistics Data'!$B$7</c:f>
              <c:strCache>
                <c:ptCount val="1"/>
                <c:pt idx="0">
                  <c:v>Bath and Shower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('Statistics Data'!$C$7:$C$13,'Statistics Data'!$C$17)</c:f>
              <c:strCache>
                <c:ptCount val="8"/>
                <c:pt idx="0">
                  <c:v>Colgate-Palmolive Guatemala</c:v>
                </c:pt>
                <c:pt idx="1">
                  <c:v>Unilever de Centroamérica SA</c:v>
                </c:pt>
                <c:pt idx="2">
                  <c:v>Industria La Popular SA</c:v>
                </c:pt>
                <c:pt idx="3">
                  <c:v>Puig SL</c:v>
                </c:pt>
                <c:pt idx="4">
                  <c:v>Sanofi-Aventis Group SA</c:v>
                </c:pt>
                <c:pt idx="5">
                  <c:v>Productos Avon de Guatemala SA</c:v>
                </c:pt>
                <c:pt idx="6">
                  <c:v>Cosmética Global SA</c:v>
                </c:pt>
                <c:pt idx="7">
                  <c:v>Others</c:v>
                </c:pt>
              </c:strCache>
            </c:strRef>
          </c:cat>
          <c:val>
            <c:numRef>
              <c:f>('Statistics Data'!$K$7:$K$13,'Statistics Data'!$K$17)</c:f>
              <c:numCache>
                <c:formatCode>_("$"* #,##0.00_);_("$"* \(#,##0.00\);_("$"* "-"??_);_(@_)</c:formatCode>
                <c:ptCount val="8"/>
                <c:pt idx="0">
                  <c:v>73.254499999999993</c:v>
                </c:pt>
                <c:pt idx="1">
                  <c:v>11.8085</c:v>
                </c:pt>
                <c:pt idx="2">
                  <c:v>10.345500000000001</c:v>
                </c:pt>
                <c:pt idx="3">
                  <c:v>1.254</c:v>
                </c:pt>
                <c:pt idx="4">
                  <c:v>0.94050000000000011</c:v>
                </c:pt>
                <c:pt idx="5">
                  <c:v>0.73149999999999993</c:v>
                </c:pt>
                <c:pt idx="6">
                  <c:v>0.1045</c:v>
                </c:pt>
                <c:pt idx="7">
                  <c:v>6.1655000000000006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Millions USD</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Hair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118.7</c:v>
                </c:pt>
                <c:pt idx="1">
                  <c:v>126.5</c:v>
                </c:pt>
                <c:pt idx="2">
                  <c:v>133.69999999999999</c:v>
                </c:pt>
                <c:pt idx="3">
                  <c:v>143</c:v>
                </c:pt>
                <c:pt idx="4">
                  <c:v>153.5</c:v>
                </c:pt>
                <c:pt idx="5">
                  <c:v>162.6</c:v>
                </c:pt>
                <c:pt idx="6">
                  <c:v>172.2</c:v>
                </c:pt>
                <c:pt idx="7">
                  <c:v>182.4</c:v>
                </c:pt>
                <c:pt idx="8">
                  <c:v>194</c:v>
                </c:pt>
                <c:pt idx="9">
                  <c:v>207.1</c:v>
                </c:pt>
                <c:pt idx="10">
                  <c:v>220.8</c:v>
                </c:pt>
              </c:numCache>
            </c:numRef>
          </c:val>
        </c:ser>
        <c:ser>
          <c:idx val="1"/>
          <c:order val="1"/>
          <c:tx>
            <c:strRef>
              <c:f>'Statistics Data'!$B$10</c:f>
              <c:strCache>
                <c:ptCount val="1"/>
                <c:pt idx="0">
                  <c:v>2-in-1 Products - modelled</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Data'!$G$10:$Q$10</c:f>
              <c:numCache>
                <c:formatCode>##,#00</c:formatCode>
                <c:ptCount val="11"/>
                <c:pt idx="0">
                  <c:v>11.9</c:v>
                </c:pt>
                <c:pt idx="1">
                  <c:v>12.5</c:v>
                </c:pt>
                <c:pt idx="2">
                  <c:v>13</c:v>
                </c:pt>
                <c:pt idx="3">
                  <c:v>13.7</c:v>
                </c:pt>
                <c:pt idx="4">
                  <c:v>14.8</c:v>
                </c:pt>
                <c:pt idx="5">
                  <c:v>15</c:v>
                </c:pt>
                <c:pt idx="6">
                  <c:v>15.7</c:v>
                </c:pt>
                <c:pt idx="7">
                  <c:v>16.5</c:v>
                </c:pt>
                <c:pt idx="8">
                  <c:v>17.3</c:v>
                </c:pt>
                <c:pt idx="9">
                  <c:v>18.100000000000001</c:v>
                </c:pt>
                <c:pt idx="10">
                  <c:v>19</c:v>
                </c:pt>
              </c:numCache>
            </c:numRef>
          </c:val>
        </c:ser>
        <c:ser>
          <c:idx val="2"/>
          <c:order val="2"/>
          <c:tx>
            <c:strRef>
              <c:f>'Statistics Data'!$B$14</c:f>
              <c:strCache>
                <c:ptCount val="1"/>
                <c:pt idx="0">
                  <c:v>Conditioners and Treatments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Data'!$G$14:$Q$14</c:f>
              <c:numCache>
                <c:formatCode>##,#00</c:formatCode>
                <c:ptCount val="11"/>
                <c:pt idx="0">
                  <c:v>24.3</c:v>
                </c:pt>
                <c:pt idx="1">
                  <c:v>26.3</c:v>
                </c:pt>
                <c:pt idx="2">
                  <c:v>28.3</c:v>
                </c:pt>
                <c:pt idx="3">
                  <c:v>30.7</c:v>
                </c:pt>
                <c:pt idx="4">
                  <c:v>33.5</c:v>
                </c:pt>
                <c:pt idx="5">
                  <c:v>36.200000000000003</c:v>
                </c:pt>
                <c:pt idx="6">
                  <c:v>38.700000000000003</c:v>
                </c:pt>
                <c:pt idx="7">
                  <c:v>41.4</c:v>
                </c:pt>
                <c:pt idx="8">
                  <c:v>44.6</c:v>
                </c:pt>
                <c:pt idx="9">
                  <c:v>48.2</c:v>
                </c:pt>
                <c:pt idx="10">
                  <c:v>52.1</c:v>
                </c:pt>
              </c:numCache>
            </c:numRef>
          </c:val>
        </c:ser>
        <c:ser>
          <c:idx val="3"/>
          <c:order val="3"/>
          <c:tx>
            <c:strRef>
              <c:f>'Statistics Data'!$B$20</c:f>
              <c:strCache>
                <c:ptCount val="1"/>
                <c:pt idx="0">
                  <c:v>Salon Professional Hair Care</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Data'!$G$20:$Q$20</c:f>
              <c:numCache>
                <c:formatCode>##,#00</c:formatCode>
                <c:ptCount val="11"/>
                <c:pt idx="0">
                  <c:v>1.1000000000000001</c:v>
                </c:pt>
                <c:pt idx="1">
                  <c:v>1.2</c:v>
                </c:pt>
                <c:pt idx="2">
                  <c:v>1.3</c:v>
                </c:pt>
                <c:pt idx="3">
                  <c:v>1.4</c:v>
                </c:pt>
                <c:pt idx="4">
                  <c:v>1.5</c:v>
                </c:pt>
                <c:pt idx="5">
                  <c:v>1.6</c:v>
                </c:pt>
                <c:pt idx="6">
                  <c:v>1.7</c:v>
                </c:pt>
                <c:pt idx="7">
                  <c:v>1.8</c:v>
                </c:pt>
                <c:pt idx="8">
                  <c:v>1.9</c:v>
                </c:pt>
                <c:pt idx="9">
                  <c:v>2</c:v>
                </c:pt>
                <c:pt idx="10">
                  <c:v>2.1</c:v>
                </c:pt>
              </c:numCache>
            </c:numRef>
          </c:val>
        </c:ser>
        <c:ser>
          <c:idx val="4"/>
          <c:order val="4"/>
          <c:tx>
            <c:strRef>
              <c:f>'Statistics Data'!$B$22</c:f>
              <c:strCache>
                <c:ptCount val="1"/>
                <c:pt idx="0">
                  <c:v>Shampoos</c:v>
                </c:pt>
              </c:strCache>
            </c:strRef>
          </c:tx>
          <c:spPr>
            <a:solidFill>
              <a:schemeClr val="accent5"/>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Data'!$G$22:$Q$22</c:f>
              <c:numCache>
                <c:formatCode>##,#00</c:formatCode>
                <c:ptCount val="11"/>
                <c:pt idx="0">
                  <c:v>43</c:v>
                </c:pt>
                <c:pt idx="1">
                  <c:v>45.3</c:v>
                </c:pt>
                <c:pt idx="2">
                  <c:v>47.2</c:v>
                </c:pt>
                <c:pt idx="3">
                  <c:v>50.3</c:v>
                </c:pt>
                <c:pt idx="4">
                  <c:v>53.7</c:v>
                </c:pt>
                <c:pt idx="5">
                  <c:v>56.5</c:v>
                </c:pt>
                <c:pt idx="6">
                  <c:v>59.6</c:v>
                </c:pt>
                <c:pt idx="7">
                  <c:v>62.9</c:v>
                </c:pt>
                <c:pt idx="8">
                  <c:v>66.599999999999994</c:v>
                </c:pt>
                <c:pt idx="9">
                  <c:v>70.7</c:v>
                </c:pt>
                <c:pt idx="10">
                  <c:v>75</c:v>
                </c:pt>
              </c:numCache>
            </c:numRef>
          </c:val>
        </c:ser>
        <c:ser>
          <c:idx val="5"/>
          <c:order val="5"/>
          <c:tx>
            <c:strRef>
              <c:f>'Statistics Data'!$B$24</c:f>
              <c:strCache>
                <c:ptCount val="1"/>
                <c:pt idx="0">
                  <c:v>Styling Agents - modelled</c:v>
                </c:pt>
              </c:strCache>
            </c:strRef>
          </c:tx>
          <c:spPr>
            <a:solidFill>
              <a:schemeClr val="accent6"/>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Data'!$G$24:$Q$24</c:f>
              <c:numCache>
                <c:formatCode>##,#00</c:formatCode>
                <c:ptCount val="11"/>
                <c:pt idx="0">
                  <c:v>17.7</c:v>
                </c:pt>
                <c:pt idx="1">
                  <c:v>19</c:v>
                </c:pt>
                <c:pt idx="2">
                  <c:v>20</c:v>
                </c:pt>
                <c:pt idx="3">
                  <c:v>21.2</c:v>
                </c:pt>
                <c:pt idx="4">
                  <c:v>22.6</c:v>
                </c:pt>
                <c:pt idx="5">
                  <c:v>24</c:v>
                </c:pt>
                <c:pt idx="6">
                  <c:v>25.2</c:v>
                </c:pt>
                <c:pt idx="7">
                  <c:v>26.4</c:v>
                </c:pt>
                <c:pt idx="8">
                  <c:v>27.8</c:v>
                </c:pt>
                <c:pt idx="9">
                  <c:v>29.4</c:v>
                </c:pt>
                <c:pt idx="10">
                  <c:v>31.1</c:v>
                </c:pt>
              </c:numCache>
            </c:numRef>
          </c:val>
        </c:ser>
        <c:dLbls>
          <c:showLegendKey val="0"/>
          <c:showVal val="0"/>
          <c:showCatName val="0"/>
          <c:showSerName val="0"/>
          <c:showPercent val="0"/>
          <c:showBubbleSize val="0"/>
        </c:dLbls>
        <c:gapWidth val="219"/>
        <c:overlap val="-27"/>
        <c:axId val="338074432"/>
        <c:axId val="338078352"/>
      </c:barChart>
      <c:catAx>
        <c:axId val="338074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8352"/>
        <c:crosses val="autoZero"/>
        <c:auto val="1"/>
        <c:lblAlgn val="ctr"/>
        <c:lblOffset val="100"/>
        <c:noMultiLvlLbl val="0"/>
      </c:catAx>
      <c:valAx>
        <c:axId val="33807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Million </a:t>
                </a:r>
                <a:r>
                  <a:rPr lang="en-US" dirty="0" err="1" smtClean="0"/>
                  <a:t>usd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4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MTon Guatemala</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Data'!$B$9</c:f>
              <c:strCache>
                <c:ptCount val="1"/>
                <c:pt idx="0">
                  <c:v>2-in-1 Products - modelled</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Data'!$G$9:$Q$9</c:f>
              <c:numCache>
                <c:formatCode>##,#00</c:formatCode>
                <c:ptCount val="11"/>
                <c:pt idx="0">
                  <c:v>1052.5</c:v>
                </c:pt>
                <c:pt idx="1">
                  <c:v>1072.4000000000001</c:v>
                </c:pt>
                <c:pt idx="2">
                  <c:v>1090</c:v>
                </c:pt>
                <c:pt idx="3">
                  <c:v>1096.5</c:v>
                </c:pt>
                <c:pt idx="4">
                  <c:v>1130.0999999999999</c:v>
                </c:pt>
                <c:pt idx="5">
                  <c:v>1111.3</c:v>
                </c:pt>
                <c:pt idx="6">
                  <c:v>1124.8</c:v>
                </c:pt>
                <c:pt idx="7">
                  <c:v>1137.5</c:v>
                </c:pt>
                <c:pt idx="8">
                  <c:v>1152.8</c:v>
                </c:pt>
                <c:pt idx="9">
                  <c:v>1163.5999999999999</c:v>
                </c:pt>
                <c:pt idx="10">
                  <c:v>1174.0999999999999</c:v>
                </c:pt>
              </c:numCache>
            </c:numRef>
          </c:val>
        </c:ser>
        <c:ser>
          <c:idx val="1"/>
          <c:order val="1"/>
          <c:tx>
            <c:strRef>
              <c:f>'Statistics Data'!$B$14</c:f>
              <c:strCache>
                <c:ptCount val="1"/>
                <c:pt idx="0">
                  <c:v>Conditioners and Treatments - modelled</c:v>
                </c:pt>
              </c:strCache>
            </c:strRef>
          </c:tx>
          <c:spPr>
            <a:solidFill>
              <a:schemeClr val="accent2"/>
            </a:solidFill>
            <a:ln>
              <a:noFill/>
            </a:ln>
            <a:effectLst/>
          </c:spPr>
          <c:invertIfNegative val="0"/>
          <c:val>
            <c:numRef>
              <c:f>'Statistics Data'!$G$13:$Q$13</c:f>
              <c:numCache>
                <c:formatCode>##,#00</c:formatCode>
                <c:ptCount val="11"/>
                <c:pt idx="0">
                  <c:v>1838.5</c:v>
                </c:pt>
                <c:pt idx="1">
                  <c:v>1923.3</c:v>
                </c:pt>
                <c:pt idx="2">
                  <c:v>2022</c:v>
                </c:pt>
                <c:pt idx="3">
                  <c:v>2103.9</c:v>
                </c:pt>
                <c:pt idx="4">
                  <c:v>2195</c:v>
                </c:pt>
                <c:pt idx="5">
                  <c:v>2292.8000000000002</c:v>
                </c:pt>
                <c:pt idx="6">
                  <c:v>2366.1999999999998</c:v>
                </c:pt>
                <c:pt idx="7">
                  <c:v>2451.1999999999998</c:v>
                </c:pt>
                <c:pt idx="8">
                  <c:v>2549.4</c:v>
                </c:pt>
                <c:pt idx="9">
                  <c:v>2654</c:v>
                </c:pt>
                <c:pt idx="10">
                  <c:v>2760.6</c:v>
                </c:pt>
              </c:numCache>
            </c:numRef>
          </c:val>
        </c:ser>
        <c:ser>
          <c:idx val="2"/>
          <c:order val="2"/>
          <c:tx>
            <c:strRef>
              <c:f>'Statistics Data'!$B$19</c:f>
              <c:strCache>
                <c:ptCount val="1"/>
                <c:pt idx="0">
                  <c:v>Salon Professional Hair Care</c:v>
                </c:pt>
              </c:strCache>
            </c:strRef>
          </c:tx>
          <c:spPr>
            <a:solidFill>
              <a:schemeClr val="accent3"/>
            </a:solidFill>
            <a:ln>
              <a:noFill/>
            </a:ln>
            <a:effectLst/>
          </c:spPr>
          <c:invertIfNegative val="0"/>
          <c:val>
            <c:numRef>
              <c:f>'Statistics Data'!$G$19:$Q$19</c:f>
              <c:numCache>
                <c:formatCode>##,#00</c:formatCode>
                <c:ptCount val="11"/>
                <c:pt idx="0">
                  <c:v>12.9</c:v>
                </c:pt>
                <c:pt idx="1">
                  <c:v>13.3</c:v>
                </c:pt>
                <c:pt idx="2">
                  <c:v>13.8</c:v>
                </c:pt>
                <c:pt idx="3">
                  <c:v>14.5</c:v>
                </c:pt>
                <c:pt idx="4">
                  <c:v>14.6</c:v>
                </c:pt>
                <c:pt idx="5">
                  <c:v>14.8</c:v>
                </c:pt>
                <c:pt idx="6">
                  <c:v>15.1</c:v>
                </c:pt>
                <c:pt idx="7">
                  <c:v>15.5</c:v>
                </c:pt>
                <c:pt idx="8">
                  <c:v>15.9</c:v>
                </c:pt>
                <c:pt idx="9">
                  <c:v>16.399999999999999</c:v>
                </c:pt>
                <c:pt idx="10">
                  <c:v>16.8</c:v>
                </c:pt>
              </c:numCache>
            </c:numRef>
          </c:val>
        </c:ser>
        <c:ser>
          <c:idx val="3"/>
          <c:order val="3"/>
          <c:tx>
            <c:strRef>
              <c:f>'Statistics Data'!$B$21</c:f>
              <c:strCache>
                <c:ptCount val="1"/>
                <c:pt idx="0">
                  <c:v>Shampoos</c:v>
                </c:pt>
              </c:strCache>
            </c:strRef>
          </c:tx>
          <c:spPr>
            <a:solidFill>
              <a:schemeClr val="accent4"/>
            </a:solidFill>
            <a:ln>
              <a:noFill/>
            </a:ln>
            <a:effectLst/>
          </c:spPr>
          <c:invertIfNegative val="0"/>
          <c:val>
            <c:numRef>
              <c:f>'Statistics Data'!$G$21:$Q$21</c:f>
              <c:numCache>
                <c:formatCode>##,#00</c:formatCode>
                <c:ptCount val="11"/>
                <c:pt idx="0">
                  <c:v>2959.9</c:v>
                </c:pt>
                <c:pt idx="1">
                  <c:v>3012.6</c:v>
                </c:pt>
                <c:pt idx="2">
                  <c:v>3067.2</c:v>
                </c:pt>
                <c:pt idx="3">
                  <c:v>3127</c:v>
                </c:pt>
                <c:pt idx="4">
                  <c:v>3195</c:v>
                </c:pt>
                <c:pt idx="5">
                  <c:v>3254.8</c:v>
                </c:pt>
                <c:pt idx="6">
                  <c:v>3313.2</c:v>
                </c:pt>
                <c:pt idx="7">
                  <c:v>3381.6</c:v>
                </c:pt>
                <c:pt idx="8">
                  <c:v>3455.3</c:v>
                </c:pt>
                <c:pt idx="9">
                  <c:v>3534.8</c:v>
                </c:pt>
                <c:pt idx="10">
                  <c:v>3612.1</c:v>
                </c:pt>
              </c:numCache>
            </c:numRef>
          </c:val>
        </c:ser>
        <c:ser>
          <c:idx val="4"/>
          <c:order val="4"/>
          <c:tx>
            <c:strRef>
              <c:f>'Statistics Data'!$B$23</c:f>
              <c:strCache>
                <c:ptCount val="1"/>
                <c:pt idx="0">
                  <c:v>Styling Agents - modelled</c:v>
                </c:pt>
              </c:strCache>
            </c:strRef>
          </c:tx>
          <c:spPr>
            <a:solidFill>
              <a:schemeClr val="accent5"/>
            </a:solidFill>
            <a:ln>
              <a:noFill/>
            </a:ln>
            <a:effectLst/>
          </c:spPr>
          <c:invertIfNegative val="0"/>
          <c:val>
            <c:numRef>
              <c:f>'Statistics Data'!$G$23:$Q$23</c:f>
              <c:numCache>
                <c:formatCode>##,#00</c:formatCode>
                <c:ptCount val="11"/>
                <c:pt idx="0">
                  <c:v>1222.5999999999999</c:v>
                </c:pt>
                <c:pt idx="1">
                  <c:v>1265.3</c:v>
                </c:pt>
                <c:pt idx="2">
                  <c:v>1303.4000000000001</c:v>
                </c:pt>
                <c:pt idx="3">
                  <c:v>1323.8</c:v>
                </c:pt>
                <c:pt idx="4">
                  <c:v>1350.4</c:v>
                </c:pt>
                <c:pt idx="5">
                  <c:v>1384.7</c:v>
                </c:pt>
                <c:pt idx="6">
                  <c:v>1402.1</c:v>
                </c:pt>
                <c:pt idx="7">
                  <c:v>1420.2</c:v>
                </c:pt>
                <c:pt idx="8">
                  <c:v>1445</c:v>
                </c:pt>
                <c:pt idx="9">
                  <c:v>1472.5</c:v>
                </c:pt>
                <c:pt idx="10">
                  <c:v>1499.1</c:v>
                </c:pt>
              </c:numCache>
            </c:numRef>
          </c:val>
        </c:ser>
        <c:dLbls>
          <c:showLegendKey val="0"/>
          <c:showVal val="0"/>
          <c:showCatName val="0"/>
          <c:showSerName val="0"/>
          <c:showPercent val="0"/>
          <c:showBubbleSize val="0"/>
        </c:dLbls>
        <c:gapWidth val="219"/>
        <c:overlap val="-27"/>
        <c:axId val="338074824"/>
        <c:axId val="338075608"/>
      </c:barChart>
      <c:catAx>
        <c:axId val="338074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5608"/>
        <c:crosses val="autoZero"/>
        <c:auto val="1"/>
        <c:lblAlgn val="ctr"/>
        <c:lblOffset val="100"/>
        <c:noMultiLvlLbl val="0"/>
      </c:catAx>
      <c:valAx>
        <c:axId val="338075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err="1" smtClean="0"/>
                  <a:t>Mton</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0748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2019 forecast size $172.20</a:t>
            </a:r>
            <a:r>
              <a:rPr lang="en-US" baseline="0"/>
              <a:t> millions usd</a:t>
            </a:r>
            <a:endParaRPr lang="en-US"/>
          </a:p>
        </c:rich>
      </c:tx>
      <c:overlay val="0"/>
      <c:spPr>
        <a:noFill/>
        <a:ln>
          <a:noFill/>
        </a:ln>
        <a:effectLst/>
      </c:spPr>
    </c:title>
    <c:autoTitleDeleted val="0"/>
    <c:plotArea>
      <c:layout/>
      <c:pieChart>
        <c:varyColors val="1"/>
        <c:ser>
          <c:idx val="0"/>
          <c:order val="0"/>
          <c:tx>
            <c:strRef>
              <c:f>total!$B$7</c:f>
              <c:strCache>
                <c:ptCount val="1"/>
                <c:pt idx="0">
                  <c:v>Hair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total!$C$7:$C$19</c:f>
              <c:strCache>
                <c:ptCount val="13"/>
                <c:pt idx="0">
                  <c:v>Procter &amp; Gamble Interamericas de Guatemala Ltd</c:v>
                </c:pt>
                <c:pt idx="1">
                  <c:v>Colgate-Palmolive Guatemala</c:v>
                </c:pt>
                <c:pt idx="2">
                  <c:v>Unilever de Centroamérica SA</c:v>
                </c:pt>
                <c:pt idx="3">
                  <c:v>L'Oréal Guatemala SA</c:v>
                </c:pt>
                <c:pt idx="4">
                  <c:v>Henkel Centroamericana SA</c:v>
                </c:pt>
                <c:pt idx="5">
                  <c:v>Productos Avon de Guatemala SA</c:v>
                </c:pt>
                <c:pt idx="6">
                  <c:v>Cosmética Global SA</c:v>
                </c:pt>
                <c:pt idx="7">
                  <c:v>Belcorp Guatemala SA</c:v>
                </c:pt>
                <c:pt idx="8">
                  <c:v>Eurocosmetica SA</c:v>
                </c:pt>
                <c:pt idx="9">
                  <c:v>Alfa Parf Milano Guatemala SA</c:v>
                </c:pt>
                <c:pt idx="10">
                  <c:v>Tec Italy Guatemala SA</c:v>
                </c:pt>
                <c:pt idx="11">
                  <c:v>Omnilife Guatemala SA</c:v>
                </c:pt>
                <c:pt idx="12">
                  <c:v>Others</c:v>
                </c:pt>
              </c:strCache>
            </c:strRef>
          </c:cat>
          <c:val>
            <c:numRef>
              <c:f>total!$K$7:$K$19</c:f>
              <c:numCache>
                <c:formatCode>_("$"* #,##0.00_);_("$"* \(#,##0.00\);_("$"* "-"??_);_(@_)</c:formatCode>
                <c:ptCount val="13"/>
                <c:pt idx="0">
                  <c:v>61.819799999999994</c:v>
                </c:pt>
                <c:pt idx="1">
                  <c:v>25.313399999999998</c:v>
                </c:pt>
                <c:pt idx="2">
                  <c:v>16.703399999999998</c:v>
                </c:pt>
                <c:pt idx="3">
                  <c:v>13.6038</c:v>
                </c:pt>
                <c:pt idx="4">
                  <c:v>12.054</c:v>
                </c:pt>
                <c:pt idx="5">
                  <c:v>4.6494</c:v>
                </c:pt>
                <c:pt idx="6">
                  <c:v>4.3049999999999997</c:v>
                </c:pt>
                <c:pt idx="7">
                  <c:v>2.5829999999999997</c:v>
                </c:pt>
                <c:pt idx="8">
                  <c:v>1.3775999999999999</c:v>
                </c:pt>
                <c:pt idx="9">
                  <c:v>0.34439999999999998</c:v>
                </c:pt>
                <c:pt idx="10">
                  <c:v>0.17219999999999999</c:v>
                </c:pt>
                <c:pt idx="11">
                  <c:v>0.17219999999999999</c:v>
                </c:pt>
                <c:pt idx="12">
                  <c:v>29.274000000000001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2/21/2020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2/21/2020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334241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5</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68700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24</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92618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25</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3239337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Guatemala Surfactants</a:t>
            </a:r>
            <a:endParaRPr lang="en-US" sz="2800" b="1" i="1" dirty="0">
              <a:latin typeface="Arial Black" pitchFamily="34" charset="0"/>
              <a:cs typeface="Arial" charset="0"/>
            </a:endParaRPr>
          </a:p>
        </p:txBody>
      </p:sp>
      <p:sp>
        <p:nvSpPr>
          <p:cNvPr id="2" name="TextBox 1"/>
          <p:cNvSpPr txBox="1"/>
          <p:nvPr/>
        </p:nvSpPr>
        <p:spPr>
          <a:xfrm>
            <a:off x="5187300" y="5151665"/>
            <a:ext cx="3069771" cy="369332"/>
          </a:xfrm>
          <a:prstGeom prst="rect">
            <a:avLst/>
          </a:prstGeom>
          <a:noFill/>
        </p:spPr>
        <p:txBody>
          <a:bodyPr wrap="square" rtlCol="0">
            <a:spAutoFit/>
          </a:bodyPr>
          <a:lstStyle/>
          <a:p>
            <a:r>
              <a:rPr lang="en-US" i="1" dirty="0" smtClean="0">
                <a:latin typeface="+mj-lt"/>
              </a:rPr>
              <a:t>February 2020</a:t>
            </a:r>
            <a:endParaRPr lang="en-US" i="1" dirty="0">
              <a:latin typeface="+mj-lt"/>
            </a:endParaRPr>
          </a:p>
        </p:txBody>
      </p:sp>
    </p:spTree>
    <p:extLst>
      <p:ext uri="{BB962C8B-B14F-4D97-AF65-F5344CB8AC3E}">
        <p14:creationId xmlns:p14="http://schemas.microsoft.com/office/powerpoint/2010/main" val="301089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6.5% per </a:t>
            </a:r>
            <a:r>
              <a:rPr lang="es-MX" sz="1600" b="0" dirty="0" err="1" smtClean="0"/>
              <a:t>year</a:t>
            </a:r>
            <a:r>
              <a:rPr lang="es-MX" sz="1600" b="0" dirty="0" smtClean="0"/>
              <a:t> (total </a:t>
            </a:r>
            <a:r>
              <a:rPr lang="es-MX" sz="1600" b="0" dirty="0" err="1" smtClean="0"/>
              <a:t>bath</a:t>
            </a:r>
            <a:r>
              <a:rPr lang="es-MX" sz="1600" b="0" dirty="0" smtClean="0"/>
              <a:t> </a:t>
            </a:r>
            <a:r>
              <a:rPr lang="es-MX" sz="1600" b="0" dirty="0" err="1" smtClean="0"/>
              <a:t>market</a:t>
            </a:r>
            <a:r>
              <a:rPr lang="es-MX" sz="1600" b="0" dirty="0" smtClean="0"/>
              <a:t>)</a:t>
            </a:r>
          </a:p>
          <a:p>
            <a:r>
              <a:rPr lang="en-US" sz="1600" b="0" dirty="0"/>
              <a:t>Bar soap is the most important category and registers the strongest current value growth in </a:t>
            </a:r>
            <a:r>
              <a:rPr lang="en-US" sz="1600" b="0" dirty="0" smtClean="0"/>
              <a:t>2018</a:t>
            </a:r>
          </a:p>
          <a:p>
            <a:r>
              <a:rPr lang="en-US" sz="1600" b="0" dirty="0"/>
              <a:t>Colgate-Palmolive Guatemala leads bath and shower with a 70% value share in </a:t>
            </a:r>
            <a:r>
              <a:rPr lang="en-US" sz="1600" b="0" dirty="0" smtClean="0"/>
              <a:t>2018. </a:t>
            </a:r>
            <a:r>
              <a:rPr lang="en-US" sz="1600" b="0" dirty="0"/>
              <a:t> Its low unit price allows it to reach a wide consumer base, from lower- to upper-income consumers.</a:t>
            </a:r>
            <a:endParaRPr lang="es-MX" sz="1600" dirty="0" smtClean="0"/>
          </a:p>
          <a:p>
            <a:r>
              <a:rPr lang="es-MX" sz="1600" b="0" dirty="0" err="1" smtClean="0"/>
              <a:t>Liquid</a:t>
            </a:r>
            <a:r>
              <a:rPr lang="es-MX" sz="1600" b="0" dirty="0" smtClean="0"/>
              <a:t> </a:t>
            </a:r>
            <a:r>
              <a:rPr lang="es-MX" sz="1600" b="0" dirty="0" err="1" smtClean="0"/>
              <a:t>soap</a:t>
            </a:r>
            <a:r>
              <a:rPr lang="es-MX" sz="1600" b="0" dirty="0" smtClean="0"/>
              <a:t> </a:t>
            </a:r>
            <a:r>
              <a:rPr lang="es-MX" sz="1600" b="0" dirty="0" err="1" smtClean="0"/>
              <a:t>is</a:t>
            </a:r>
            <a:r>
              <a:rPr lang="es-MX" sz="1600" b="0" dirty="0" smtClean="0"/>
              <a:t> </a:t>
            </a:r>
            <a:r>
              <a:rPr lang="es-MX" sz="1600" b="0" dirty="0" err="1" smtClean="0"/>
              <a:t>only</a:t>
            </a:r>
            <a:r>
              <a:rPr lang="es-MX" sz="1600" b="0" dirty="0" smtClean="0"/>
              <a:t> 3.44 % of </a:t>
            </a:r>
            <a:r>
              <a:rPr lang="es-MX" sz="1600" b="0" dirty="0" err="1" smtClean="0"/>
              <a:t>the</a:t>
            </a:r>
            <a:r>
              <a:rPr lang="es-MX" sz="1600" b="0" dirty="0" smtClean="0"/>
              <a:t> </a:t>
            </a:r>
            <a:r>
              <a:rPr lang="es-MX" sz="1600" b="0" dirty="0" err="1" smtClean="0"/>
              <a:t>bath</a:t>
            </a:r>
            <a:r>
              <a:rPr lang="es-MX" sz="1600" b="0" dirty="0" smtClean="0"/>
              <a:t> and </a:t>
            </a:r>
            <a:r>
              <a:rPr lang="es-MX" sz="1600" b="0" dirty="0" err="1" smtClean="0"/>
              <a:t>shower</a:t>
            </a:r>
            <a:r>
              <a:rPr lang="es-MX" sz="1600" b="0" dirty="0" smtClean="0"/>
              <a:t> </a:t>
            </a:r>
            <a:r>
              <a:rPr lang="es-MX" sz="1600" b="0" dirty="0" err="1" smtClean="0"/>
              <a:t>market</a:t>
            </a:r>
            <a:r>
              <a:rPr lang="es-MX" sz="1600" dirty="0" smtClean="0"/>
              <a:t>. </a:t>
            </a:r>
            <a:r>
              <a:rPr lang="en-US" sz="1600" b="0" dirty="0"/>
              <a:t>Body wash/shower gel registered the strongest current value growth rate in bath and shower in 2018. This category, however, is increasing from a very small base. Leading brands such as </a:t>
            </a:r>
            <a:r>
              <a:rPr lang="en-US" sz="1600" b="0" dirty="0" err="1"/>
              <a:t>Protex</a:t>
            </a:r>
            <a:r>
              <a:rPr lang="en-US" sz="1600" b="0" dirty="0"/>
              <a:t> (Colgate-Palmolive) and Dove (Unilever) are carrying out strong marketing and promotion in this category, and already offer wide product portfolios with different aromas and product features. The unit prices of these products are much higher than bar soap, which only allows a small number of consumers to afford these products. This is the main reason baby wash/shower gel is expected to remain a small category within bath and shower.</a:t>
            </a:r>
            <a:endParaRPr lang="en-US" sz="16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spTree>
    <p:extLst>
      <p:ext uri="{BB962C8B-B14F-4D97-AF65-F5344CB8AC3E}">
        <p14:creationId xmlns:p14="http://schemas.microsoft.com/office/powerpoint/2010/main" val="224647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911868492"/>
              </p:ext>
            </p:extLst>
          </p:nvPr>
        </p:nvGraphicFramePr>
        <p:xfrm>
          <a:off x="0" y="956734"/>
          <a:ext cx="9144000" cy="33697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3404892074"/>
              </p:ext>
            </p:extLst>
          </p:nvPr>
        </p:nvGraphicFramePr>
        <p:xfrm>
          <a:off x="0" y="4013200"/>
          <a:ext cx="9143999" cy="284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78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a:t>
            </a:r>
            <a:r>
              <a:rPr lang="es-MX" dirty="0" err="1" smtClean="0"/>
              <a:t>Market</a:t>
            </a:r>
            <a:r>
              <a:rPr lang="es-MX" dirty="0" smtClean="0"/>
              <a:t> Guatemala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743294537"/>
              </p:ext>
            </p:extLst>
          </p:nvPr>
        </p:nvGraphicFramePr>
        <p:xfrm>
          <a:off x="0" y="1009650"/>
          <a:ext cx="9144000" cy="584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523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s-MX" b="0" dirty="0" err="1" smtClean="0"/>
              <a:t>Forecast</a:t>
            </a:r>
            <a:r>
              <a:rPr lang="es-MX" b="0" dirty="0" smtClean="0"/>
              <a:t> </a:t>
            </a:r>
            <a:r>
              <a:rPr lang="es-MX" b="0" dirty="0" err="1" smtClean="0"/>
              <a:t>is</a:t>
            </a:r>
            <a:r>
              <a:rPr lang="es-MX" b="0" dirty="0" smtClean="0"/>
              <a:t> to </a:t>
            </a:r>
            <a:r>
              <a:rPr lang="es-MX" b="0" dirty="0" err="1" smtClean="0"/>
              <a:t>increase</a:t>
            </a:r>
            <a:r>
              <a:rPr lang="es-MX" b="0" dirty="0" smtClean="0"/>
              <a:t> 5.9% per </a:t>
            </a:r>
            <a:r>
              <a:rPr lang="es-MX" b="0" dirty="0" err="1" smtClean="0"/>
              <a:t>year</a:t>
            </a:r>
            <a:r>
              <a:rPr lang="es-MX" b="0" dirty="0" smtClean="0"/>
              <a:t> in </a:t>
            </a:r>
            <a:r>
              <a:rPr lang="es-MX" b="0" dirty="0" err="1" smtClean="0"/>
              <a:t>hair</a:t>
            </a:r>
            <a:r>
              <a:rPr lang="es-MX" b="0" dirty="0" smtClean="0"/>
              <a:t> </a:t>
            </a:r>
            <a:r>
              <a:rPr lang="es-MX" b="0" dirty="0" err="1" smtClean="0"/>
              <a:t>care</a:t>
            </a:r>
            <a:r>
              <a:rPr lang="es-MX" b="0" dirty="0"/>
              <a:t>,</a:t>
            </a:r>
            <a:r>
              <a:rPr lang="es-MX" b="0" dirty="0" smtClean="0"/>
              <a:t> 5.3% per </a:t>
            </a:r>
            <a:r>
              <a:rPr lang="es-MX" b="0" dirty="0" err="1" smtClean="0"/>
              <a:t>year</a:t>
            </a:r>
            <a:r>
              <a:rPr lang="es-MX" b="0" dirty="0" smtClean="0"/>
              <a:t> in </a:t>
            </a:r>
            <a:r>
              <a:rPr lang="es-MX" b="0" dirty="0" err="1" smtClean="0"/>
              <a:t>shampoos</a:t>
            </a:r>
            <a:endParaRPr lang="es-MX" b="0" dirty="0" smtClean="0"/>
          </a:p>
          <a:p>
            <a:r>
              <a:rPr lang="en-US" b="0" dirty="0"/>
              <a:t>Constant innovation and formula improvements maintain activity in the category</a:t>
            </a:r>
          </a:p>
          <a:p>
            <a:r>
              <a:rPr lang="en-US" b="0" dirty="0"/>
              <a:t>Hair care sees a 2% increase in the average unit price in current terms in 2018</a:t>
            </a:r>
          </a:p>
          <a:p>
            <a:r>
              <a:rPr lang="en-US" b="0" dirty="0"/>
              <a:t>Procter &amp; Gamble </a:t>
            </a:r>
            <a:r>
              <a:rPr lang="en-US" b="0" dirty="0" err="1"/>
              <a:t>Interamericas</a:t>
            </a:r>
            <a:r>
              <a:rPr lang="en-US" b="0" dirty="0"/>
              <a:t> de Guatemala leads hair care with a value share of 36% in 2018</a:t>
            </a:r>
          </a:p>
          <a:p>
            <a:r>
              <a:rPr lang="en-US" b="0" dirty="0"/>
              <a:t>Hair care is a very active category in Guatemala, mainly in terms of standard brands, which are constantly introducing new products and formula improvements</a:t>
            </a:r>
            <a:r>
              <a:rPr lang="en-US" b="0"/>
              <a:t>. </a:t>
            </a:r>
            <a:endParaRPr lang="en-US" b="0" smtClean="0"/>
          </a:p>
          <a:p>
            <a:r>
              <a:rPr lang="en-US" b="0" smtClean="0"/>
              <a:t>Men’s </a:t>
            </a:r>
            <a:r>
              <a:rPr lang="en-US" b="0" dirty="0"/>
              <a:t>hair care is a category which has been seeing growth in the market, with new brands and products available in the country</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spTree>
    <p:extLst>
      <p:ext uri="{BB962C8B-B14F-4D97-AF65-F5344CB8AC3E}">
        <p14:creationId xmlns:p14="http://schemas.microsoft.com/office/powerpoint/2010/main" val="424605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Shaving</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219789726"/>
              </p:ext>
            </p:extLst>
          </p:nvPr>
        </p:nvGraphicFramePr>
        <p:xfrm>
          <a:off x="0" y="895083"/>
          <a:ext cx="9024216" cy="2703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3256777725"/>
              </p:ext>
            </p:extLst>
          </p:nvPr>
        </p:nvGraphicFramePr>
        <p:xfrm>
          <a:off x="-59892" y="3683000"/>
          <a:ext cx="9084108" cy="317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145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shaving</a:t>
            </a:r>
            <a:r>
              <a:rPr lang="es-MX" dirty="0" smtClean="0"/>
              <a:t> </a:t>
            </a:r>
            <a:r>
              <a:rPr lang="es-MX" dirty="0" err="1" smtClean="0"/>
              <a:t>size</a:t>
            </a:r>
            <a:r>
              <a:rPr lang="es-MX" dirty="0" smtClean="0"/>
              <a:t> 2019 </a:t>
            </a:r>
            <a:r>
              <a:rPr lang="es-MX" dirty="0" err="1" smtClean="0"/>
              <a:t>forecast</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05784140"/>
              </p:ext>
            </p:extLst>
          </p:nvPr>
        </p:nvGraphicFramePr>
        <p:xfrm>
          <a:off x="0" y="1000125"/>
          <a:ext cx="9144000" cy="585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15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shaving</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6.7% per </a:t>
            </a:r>
            <a:r>
              <a:rPr lang="es-MX" sz="1600" b="0" dirty="0" err="1" smtClean="0"/>
              <a:t>year</a:t>
            </a:r>
            <a:endParaRPr lang="es-MX" sz="1600" b="0" dirty="0" smtClean="0"/>
          </a:p>
          <a:p>
            <a:r>
              <a:rPr lang="en-US" sz="1600" b="0" dirty="0"/>
              <a:t>Men’s grooming continues to grow thanks to new products and formulae</a:t>
            </a:r>
          </a:p>
          <a:p>
            <a:r>
              <a:rPr lang="en-US" sz="1600" b="0" dirty="0"/>
              <a:t>Men’s grooming sees a 3% increase in the average unit price in current terms in 2018</a:t>
            </a:r>
          </a:p>
          <a:p>
            <a:r>
              <a:rPr lang="en-US" sz="1600" b="0" dirty="0"/>
              <a:t>Procter &amp; Gamble </a:t>
            </a:r>
            <a:r>
              <a:rPr lang="en-US" sz="1600" b="0" dirty="0" err="1"/>
              <a:t>Interamericas</a:t>
            </a:r>
            <a:r>
              <a:rPr lang="en-US" sz="1600" b="0" dirty="0"/>
              <a:t> de Guatemala leads men’s grooming with a value share of 18% in 2018</a:t>
            </a:r>
          </a:p>
          <a:p>
            <a:r>
              <a:rPr lang="en-US" sz="1600" b="0" dirty="0"/>
              <a:t>Men’s grooming is a category which used to be comprised mainly of razors and blades, shaving creams and men’s deodorants. However, this is changing, and men are more open to using personal care products that are designed specifically for them, such as shampoos, face and body creams and body washes. This trend, however, is much stronger in the middle to upper-end of the market, in which men have higher disposable incomes and are more culturally open to using these </a:t>
            </a:r>
            <a:r>
              <a:rPr lang="en-US" sz="1600" b="0" dirty="0" smtClean="0"/>
              <a:t>products</a:t>
            </a:r>
          </a:p>
          <a:p>
            <a:r>
              <a:rPr lang="en-US" sz="1600" b="0" dirty="0"/>
              <a:t>Guatemala continues to be a traditional country, where women continue to be the main family shoppers, either as mother or housewife. It is common for women to buy men’s grooming products for their family members, as they find it easier to have them use products specifically designed for them. Many women opt to buy these products for their husbands in order to stop them using their own personal care products. </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16</a:t>
            </a:fld>
            <a:endParaRPr lang="en-US" altLang="en-US" dirty="0">
              <a:solidFill>
                <a:srgbClr val="000000"/>
              </a:solidFill>
            </a:endParaRPr>
          </a:p>
        </p:txBody>
      </p:sp>
    </p:spTree>
    <p:extLst>
      <p:ext uri="{BB962C8B-B14F-4D97-AF65-F5344CB8AC3E}">
        <p14:creationId xmlns:p14="http://schemas.microsoft.com/office/powerpoint/2010/main" val="32873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Oral </a:t>
            </a:r>
            <a:r>
              <a:rPr lang="es-MX" dirty="0" err="1" smtClean="0"/>
              <a:t>Care</a:t>
            </a:r>
            <a:r>
              <a:rPr lang="es-MX" dirty="0" smtClean="0"/>
              <a:t> (</a:t>
            </a:r>
            <a:r>
              <a:rPr lang="es-MX" dirty="0" err="1" smtClean="0"/>
              <a:t>toothpaste</a:t>
            </a:r>
            <a:r>
              <a:rPr lang="es-MX" dirty="0" smtClean="0"/>
              <a:t>)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17</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459351223"/>
              </p:ext>
            </p:extLst>
          </p:nvPr>
        </p:nvGraphicFramePr>
        <p:xfrm>
          <a:off x="0" y="965200"/>
          <a:ext cx="9144000" cy="3107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1737484942"/>
              </p:ext>
            </p:extLst>
          </p:nvPr>
        </p:nvGraphicFramePr>
        <p:xfrm>
          <a:off x="0" y="3911600"/>
          <a:ext cx="9144000" cy="2946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564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Oral </a:t>
            </a:r>
            <a:r>
              <a:rPr lang="es-MX" dirty="0" err="1" smtClean="0"/>
              <a:t>Care</a:t>
            </a:r>
            <a:r>
              <a:rPr lang="es-MX" dirty="0" smtClean="0"/>
              <a:t> (</a:t>
            </a:r>
            <a:r>
              <a:rPr lang="es-MX" dirty="0" err="1" smtClean="0"/>
              <a:t>toothpaste</a:t>
            </a:r>
            <a:r>
              <a:rPr lang="es-MX" dirty="0" smtClean="0"/>
              <a:t>)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18</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511975776"/>
              </p:ext>
            </p:extLst>
          </p:nvPr>
        </p:nvGraphicFramePr>
        <p:xfrm>
          <a:off x="0" y="1009650"/>
          <a:ext cx="9144000" cy="584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153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Oral </a:t>
            </a:r>
            <a:r>
              <a:rPr lang="es-MX" dirty="0" err="1" smtClean="0"/>
              <a:t>Care</a:t>
            </a:r>
            <a:r>
              <a:rPr lang="es-MX" dirty="0" smtClean="0"/>
              <a:t> (</a:t>
            </a:r>
            <a:r>
              <a:rPr lang="es-MX" dirty="0" err="1" smtClean="0"/>
              <a:t>toothpaste</a:t>
            </a:r>
            <a:r>
              <a:rPr lang="es-MX" dirty="0" smtClean="0"/>
              <a:t>) Guatemala</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up 10.2% per </a:t>
            </a:r>
            <a:r>
              <a:rPr lang="es-MX" sz="1600" b="0" dirty="0" err="1" smtClean="0"/>
              <a:t>year</a:t>
            </a:r>
            <a:endParaRPr lang="es-MX" sz="1600" b="0" dirty="0" smtClean="0"/>
          </a:p>
          <a:p>
            <a:r>
              <a:rPr lang="en-US" sz="1600" b="0" dirty="0"/>
              <a:t>Oral care sees a 5% increase in the average unit price in current terms in 2018</a:t>
            </a:r>
          </a:p>
          <a:p>
            <a:r>
              <a:rPr lang="en-US" sz="1600" b="0" dirty="0"/>
              <a:t>Colgate-Palmolive Guatemala leads oral care with a value share of 81% in </a:t>
            </a:r>
            <a:r>
              <a:rPr lang="en-US" sz="1600" b="0" dirty="0" smtClean="0"/>
              <a:t>2018</a:t>
            </a:r>
          </a:p>
          <a:p>
            <a:r>
              <a:rPr lang="en-US" sz="1600" b="0" dirty="0" smtClean="0"/>
              <a:t>Even </a:t>
            </a:r>
            <a:r>
              <a:rPr lang="en-US" sz="1600" b="0" dirty="0"/>
              <a:t>though there are few brands in the market, they usually have several sub-brands at different price points and a variety of pack sizes, which allow them to reach a wide consumer base. </a:t>
            </a:r>
            <a:endParaRPr lang="en-US" sz="1600" b="0" dirty="0" smtClean="0"/>
          </a:p>
          <a:p>
            <a:r>
              <a:rPr lang="en-US" sz="1600" b="0" dirty="0"/>
              <a:t>The oral care category in Guatemala is comprised of just a few brands, which offer a large selection of products. The strongest brands are Colgate (Colgate-Palmolive) and Oral-B (Procter &amp; Gamble), and combined they account for most sales</a:t>
            </a:r>
            <a:endParaRPr lang="en-US" sz="1600" b="0" dirty="0" smtClean="0"/>
          </a:p>
          <a:p>
            <a:r>
              <a:rPr lang="en-US" sz="1600" b="0" dirty="0"/>
              <a:t>The oral care category is growing in Guatemala, mainly through urban modern grocery retailers and drugstores/</a:t>
            </a:r>
            <a:r>
              <a:rPr lang="en-US" sz="1600" b="0" dirty="0" err="1"/>
              <a:t>parapharmacies</a:t>
            </a:r>
            <a:r>
              <a:rPr lang="en-US" sz="1600" b="0" dirty="0"/>
              <a:t> which target the middle to upper-end of the market.</a:t>
            </a:r>
          </a:p>
          <a:p>
            <a:endParaRPr lang="en-US" sz="16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19</a:t>
            </a:fld>
            <a:endParaRPr lang="en-US" altLang="en-US" dirty="0">
              <a:solidFill>
                <a:srgbClr val="000000"/>
              </a:solidFill>
            </a:endParaRPr>
          </a:p>
        </p:txBody>
      </p:sp>
    </p:spTree>
    <p:extLst>
      <p:ext uri="{BB962C8B-B14F-4D97-AF65-F5344CB8AC3E}">
        <p14:creationId xmlns:p14="http://schemas.microsoft.com/office/powerpoint/2010/main" val="149394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Guatemala Surfactants Market</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Gráfico 8"/>
          <p:cNvGraphicFramePr>
            <a:graphicFrameLocks/>
          </p:cNvGraphicFramePr>
          <p:nvPr>
            <p:extLst>
              <p:ext uri="{D42A27DB-BD31-4B8C-83A1-F6EECF244321}">
                <p14:modId xmlns:p14="http://schemas.microsoft.com/office/powerpoint/2010/main" val="634236681"/>
              </p:ext>
            </p:extLst>
          </p:nvPr>
        </p:nvGraphicFramePr>
        <p:xfrm>
          <a:off x="0" y="939800"/>
          <a:ext cx="9144000" cy="3513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áfico 9"/>
          <p:cNvGraphicFramePr>
            <a:graphicFrameLocks/>
          </p:cNvGraphicFramePr>
          <p:nvPr>
            <p:extLst>
              <p:ext uri="{D42A27DB-BD31-4B8C-83A1-F6EECF244321}">
                <p14:modId xmlns:p14="http://schemas.microsoft.com/office/powerpoint/2010/main" val="3668730998"/>
              </p:ext>
            </p:extLst>
          </p:nvPr>
        </p:nvGraphicFramePr>
        <p:xfrm>
          <a:off x="1938867" y="4453466"/>
          <a:ext cx="5180349" cy="24045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53983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683074022"/>
              </p:ext>
            </p:extLst>
          </p:nvPr>
        </p:nvGraphicFramePr>
        <p:xfrm>
          <a:off x="0" y="895083"/>
          <a:ext cx="9144000" cy="3109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2100657962"/>
              </p:ext>
            </p:extLst>
          </p:nvPr>
        </p:nvGraphicFramePr>
        <p:xfrm>
          <a:off x="93132" y="4004733"/>
          <a:ext cx="9050867" cy="279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640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294" y="145053"/>
            <a:ext cx="7462693" cy="826230"/>
          </a:xfrm>
        </p:spPr>
        <p:txBody>
          <a:bodyPr/>
          <a:lstStyle/>
          <a:p>
            <a:r>
              <a:rPr lang="es-MX" dirty="0" smtClean="0"/>
              <a:t>2019 </a:t>
            </a:r>
            <a:r>
              <a:rPr lang="es-MX" dirty="0" err="1" smtClean="0"/>
              <a:t>forecast</a:t>
            </a:r>
            <a:r>
              <a:rPr lang="es-MX" dirty="0" smtClean="0"/>
              <a:t> Guatemala </a:t>
            </a:r>
            <a:r>
              <a:rPr lang="es-MX" dirty="0" err="1" smtClean="0"/>
              <a:t>Size</a:t>
            </a:r>
            <a:r>
              <a:rPr lang="es-MX" dirty="0" smtClean="0"/>
              <a:t> </a:t>
            </a:r>
            <a:r>
              <a:rPr lang="es-MX" dirty="0" err="1" smtClean="0"/>
              <a:t>Baby</a:t>
            </a:r>
            <a:r>
              <a:rPr lang="es-MX" dirty="0" smtClean="0"/>
              <a:t> and </a:t>
            </a:r>
            <a:r>
              <a:rPr lang="es-MX" dirty="0" err="1" smtClean="0"/>
              <a:t>Child</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716053575"/>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198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t>
            </a:r>
            <a:r>
              <a:rPr lang="es-MX" dirty="0" err="1" smtClean="0"/>
              <a:t>Baby</a:t>
            </a:r>
            <a:r>
              <a:rPr lang="es-MX" dirty="0" smtClean="0"/>
              <a:t> and </a:t>
            </a:r>
            <a:r>
              <a:rPr lang="es-MX" dirty="0" err="1" smtClean="0"/>
              <a:t>Child</a:t>
            </a:r>
            <a:r>
              <a:rPr lang="es-MX" dirty="0" smtClean="0"/>
              <a:t> </a:t>
            </a:r>
            <a:r>
              <a:rPr lang="es-MX" dirty="0" err="1" smtClean="0"/>
              <a:t>Care</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6.6%</a:t>
            </a:r>
          </a:p>
          <a:p>
            <a:r>
              <a:rPr lang="en-US" sz="1600" b="0" dirty="0"/>
              <a:t>Population growth and parents’ desire to give their children the best products drive sales</a:t>
            </a:r>
          </a:p>
          <a:p>
            <a:r>
              <a:rPr lang="en-US" sz="1600" b="0" dirty="0"/>
              <a:t>Baby and child-specific products sees a 1% increase in the average unit price in current terms in 2018</a:t>
            </a:r>
          </a:p>
          <a:p>
            <a:r>
              <a:rPr lang="en-US" sz="1600" b="0" dirty="0"/>
              <a:t>Johnson &amp; Johnson Guatemala leads baby and child-specific products with a value share of 46% in </a:t>
            </a:r>
            <a:r>
              <a:rPr lang="en-US" sz="1600" b="0" dirty="0" smtClean="0"/>
              <a:t>2018</a:t>
            </a:r>
          </a:p>
          <a:p>
            <a:r>
              <a:rPr lang="en-US" sz="1600" b="0" dirty="0"/>
              <a:t>Population growth is the main driver of sales in baby and child-specific products in Guatemala. Consumers of all incomes usually make the effort to bathe and care for their babies with the best products that they can afford, and baby-specific products are even found in small “</a:t>
            </a:r>
            <a:r>
              <a:rPr lang="en-US" sz="1600" b="0" dirty="0" err="1"/>
              <a:t>tienditas</a:t>
            </a:r>
            <a:r>
              <a:rPr lang="en-US" sz="1600" b="0" dirty="0"/>
              <a:t>” that cater to the lowest economic </a:t>
            </a:r>
            <a:r>
              <a:rPr lang="en-US" sz="1600" b="0" dirty="0" smtClean="0"/>
              <a:t>groups</a:t>
            </a:r>
          </a:p>
          <a:p>
            <a:r>
              <a:rPr lang="en-US" sz="1600" b="0" dirty="0"/>
              <a:t>In 2018, Wal-Mart </a:t>
            </a:r>
            <a:r>
              <a:rPr lang="en-US" sz="1600" b="0" dirty="0" err="1"/>
              <a:t>Centroamérica</a:t>
            </a:r>
            <a:r>
              <a:rPr lang="en-US" sz="1600" b="0" dirty="0"/>
              <a:t> introduced its private label line Parent’s Choice in baby and child-specific products, with a line of personal care products that includes shampoo, body wash and </a:t>
            </a:r>
            <a:r>
              <a:rPr lang="en-US" sz="1600" b="0" dirty="0" err="1"/>
              <a:t>moisturiser</a:t>
            </a:r>
            <a:r>
              <a:rPr lang="en-US" sz="1600" b="0" dirty="0"/>
              <a:t> which are specially for night-time and have a calming effect on babies. </a:t>
            </a:r>
            <a:endParaRPr lang="en-US" sz="1600" b="0" dirty="0" smtClean="0"/>
          </a:p>
          <a:p>
            <a:r>
              <a:rPr lang="es-MX" sz="1600" b="0" dirty="0" smtClean="0"/>
              <a:t>38% Of </a:t>
            </a:r>
            <a:r>
              <a:rPr lang="es-MX" sz="1600" b="0" dirty="0" err="1" smtClean="0"/>
              <a:t>the</a:t>
            </a:r>
            <a:r>
              <a:rPr lang="es-MX" sz="1600" b="0" dirty="0" smtClean="0"/>
              <a:t> </a:t>
            </a:r>
            <a:r>
              <a:rPr lang="es-MX" sz="1600" b="0" dirty="0" err="1" smtClean="0"/>
              <a:t>baby</a:t>
            </a:r>
            <a:r>
              <a:rPr lang="es-MX" sz="1600" b="0" dirty="0" smtClean="0"/>
              <a:t> </a:t>
            </a:r>
            <a:r>
              <a:rPr lang="es-MX" sz="1600" b="0" dirty="0" err="1" smtClean="0"/>
              <a:t>market</a:t>
            </a:r>
            <a:r>
              <a:rPr lang="es-MX" sz="1600" b="0" dirty="0" smtClean="0"/>
              <a:t> share </a:t>
            </a:r>
            <a:r>
              <a:rPr lang="es-MX" sz="1600" b="0" dirty="0" err="1" smtClean="0"/>
              <a:t>is</a:t>
            </a:r>
            <a:r>
              <a:rPr lang="es-MX" sz="1600" b="0" dirty="0" smtClean="0"/>
              <a:t> </a:t>
            </a:r>
            <a:r>
              <a:rPr lang="es-MX" sz="1600" b="0" dirty="0" err="1" smtClean="0"/>
              <a:t>classified</a:t>
            </a:r>
            <a:r>
              <a:rPr lang="es-MX" sz="1600" b="0" dirty="0" smtClean="0"/>
              <a:t> as </a:t>
            </a:r>
            <a:r>
              <a:rPr lang="es-MX" sz="1600" b="0" smtClean="0"/>
              <a:t>others</a:t>
            </a:r>
            <a:endParaRPr lang="en-US" sz="1600" b="0" dirty="0"/>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22</a:t>
            </a:fld>
            <a:endParaRPr lang="en-US" altLang="en-US" dirty="0">
              <a:solidFill>
                <a:srgbClr val="000000"/>
              </a:solidFill>
            </a:endParaRPr>
          </a:p>
        </p:txBody>
      </p:sp>
    </p:spTree>
    <p:extLst>
      <p:ext uri="{BB962C8B-B14F-4D97-AF65-F5344CB8AC3E}">
        <p14:creationId xmlns:p14="http://schemas.microsoft.com/office/powerpoint/2010/main" val="202685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Guatemala Home Care</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October, 2019</a:t>
            </a:r>
            <a:endParaRPr lang="en-US" i="1" dirty="0">
              <a:latin typeface="+mj-lt"/>
            </a:endParaRPr>
          </a:p>
        </p:txBody>
      </p:sp>
    </p:spTree>
    <p:extLst>
      <p:ext uri="{BB962C8B-B14F-4D97-AF65-F5344CB8AC3E}">
        <p14:creationId xmlns:p14="http://schemas.microsoft.com/office/powerpoint/2010/main" val="3995933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Guatemala Home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24</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Gráfico 9"/>
          <p:cNvGraphicFramePr>
            <a:graphicFrameLocks/>
          </p:cNvGraphicFramePr>
          <p:nvPr>
            <p:extLst>
              <p:ext uri="{D42A27DB-BD31-4B8C-83A1-F6EECF244321}">
                <p14:modId xmlns:p14="http://schemas.microsoft.com/office/powerpoint/2010/main" val="2105478405"/>
              </p:ext>
            </p:extLst>
          </p:nvPr>
        </p:nvGraphicFramePr>
        <p:xfrm>
          <a:off x="0" y="973667"/>
          <a:ext cx="9144000" cy="5884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32961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Guatemala Home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25</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Gráfico 8"/>
          <p:cNvGraphicFramePr>
            <a:graphicFrameLocks/>
          </p:cNvGraphicFramePr>
          <p:nvPr>
            <p:extLst>
              <p:ext uri="{D42A27DB-BD31-4B8C-83A1-F6EECF244321}">
                <p14:modId xmlns:p14="http://schemas.microsoft.com/office/powerpoint/2010/main" val="3916593831"/>
              </p:ext>
            </p:extLst>
          </p:nvPr>
        </p:nvGraphicFramePr>
        <p:xfrm>
          <a:off x="0" y="1171826"/>
          <a:ext cx="9144000" cy="56861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481205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480949"/>
          </a:xfrm>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0.8% in sales per </a:t>
            </a:r>
            <a:r>
              <a:rPr lang="es-MX" sz="1600" b="0" dirty="0" err="1" smtClean="0"/>
              <a:t>years</a:t>
            </a:r>
            <a:endParaRPr lang="en-US" sz="1600" b="0" dirty="0" smtClean="0"/>
          </a:p>
          <a:p>
            <a:r>
              <a:rPr lang="en-US" sz="1600" b="0" dirty="0"/>
              <a:t>Political and economic stability in Guatemala prompted a consumer shift towards buying lower-cost, multifunctional products in bulk in 2019. Home care overall saw a significant decline in current value growth as consumers opted for economy products offering value for money rather than remaining loyal to familiar </a:t>
            </a:r>
            <a:r>
              <a:rPr lang="en-US" sz="1600" b="0" dirty="0" smtClean="0"/>
              <a:t>brands</a:t>
            </a:r>
          </a:p>
          <a:p>
            <a:r>
              <a:rPr lang="en-US" sz="1600" b="0" dirty="0" smtClean="0"/>
              <a:t>Innovation </a:t>
            </a:r>
            <a:r>
              <a:rPr lang="en-US" sz="1600" b="0" dirty="0"/>
              <a:t>in home care was mainly in packaging across all products and reformulations of niche products. Several brands increased the variety of pack sizes and </a:t>
            </a:r>
            <a:r>
              <a:rPr lang="en-US" sz="1600" b="0" dirty="0" smtClean="0"/>
              <a:t>types</a:t>
            </a:r>
          </a:p>
          <a:p>
            <a:r>
              <a:rPr lang="en-US" sz="1600" b="0" dirty="0"/>
              <a:t>Domestic brands and private label lines performed well in 2019, as price-sensitive consumers were influenced mainly by cost when making purchasing </a:t>
            </a:r>
            <a:r>
              <a:rPr lang="en-US" sz="1600" b="0" dirty="0" smtClean="0"/>
              <a:t>decisions</a:t>
            </a:r>
          </a:p>
          <a:p>
            <a:r>
              <a:rPr lang="en-US" sz="1600" b="0" dirty="0"/>
              <a:t>Traditional grocery retailers still held the majority share of sales within home care in 2019 but is continuously yielding share as modern grocery retailers expands. Low-income consumers in Guatemala traditionally shop through independent small </a:t>
            </a:r>
            <a:r>
              <a:rPr lang="en-US" sz="1600" b="0" dirty="0" smtClean="0"/>
              <a:t>grocers</a:t>
            </a:r>
          </a:p>
          <a:p>
            <a:r>
              <a:rPr lang="en-US" sz="1600" b="0" dirty="0"/>
              <a:t>Home care is predicted to see a substantial rise in the pace of current value growth over the forecast period, with volume sales sustaining steady growth. Domestic brands are likely to continue to gain ground with the expansion of discounters, supermarkets and hypermarkets. Both domestic and multinational leading brands will focus development on new products to attract low-income consumers, encouraging a shift away from traditional home care products.</a:t>
            </a:r>
            <a:endParaRPr lang="en-US" sz="16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26</a:t>
            </a:fld>
            <a:endParaRPr lang="en-US" altLang="en-US" dirty="0">
              <a:solidFill>
                <a:srgbClr val="000000"/>
              </a:solidFill>
            </a:endParaRPr>
          </a:p>
        </p:txBody>
      </p:sp>
    </p:spTree>
    <p:extLst>
      <p:ext uri="{BB962C8B-B14F-4D97-AF65-F5344CB8AC3E}">
        <p14:creationId xmlns:p14="http://schemas.microsoft.com/office/powerpoint/2010/main" val="229812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Guatemala </a:t>
            </a:r>
            <a:r>
              <a:rPr lang="es-MX" dirty="0" err="1" smtClean="0"/>
              <a:t>Detergents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27</a:t>
            </a:fld>
            <a:endParaRPr lang="en-US" altLang="en-US" dirty="0">
              <a:solidFill>
                <a:srgbClr val="000000"/>
              </a:solidFill>
            </a:endParaRPr>
          </a:p>
        </p:txBody>
      </p:sp>
      <p:graphicFrame>
        <p:nvGraphicFramePr>
          <p:cNvPr id="8" name="Gráfico 7"/>
          <p:cNvGraphicFramePr>
            <a:graphicFrameLocks/>
          </p:cNvGraphicFramePr>
          <p:nvPr>
            <p:extLst>
              <p:ext uri="{D42A27DB-BD31-4B8C-83A1-F6EECF244321}">
                <p14:modId xmlns:p14="http://schemas.microsoft.com/office/powerpoint/2010/main" val="1461297509"/>
              </p:ext>
            </p:extLst>
          </p:nvPr>
        </p:nvGraphicFramePr>
        <p:xfrm>
          <a:off x="0" y="895084"/>
          <a:ext cx="9144000" cy="30757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3950755204"/>
              </p:ext>
            </p:extLst>
          </p:nvPr>
        </p:nvGraphicFramePr>
        <p:xfrm>
          <a:off x="1" y="3852333"/>
          <a:ext cx="9144000" cy="3005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667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Guatemala 2019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28</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75482313"/>
              </p:ext>
            </p:extLst>
          </p:nvPr>
        </p:nvGraphicFramePr>
        <p:xfrm>
          <a:off x="0" y="999067"/>
          <a:ext cx="9144000" cy="5858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363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fell</a:t>
            </a:r>
            <a:r>
              <a:rPr lang="es-MX" sz="1400" b="0" dirty="0" smtClean="0"/>
              <a:t> </a:t>
            </a:r>
            <a:r>
              <a:rPr lang="es-MX" sz="1400" b="0" dirty="0" err="1" smtClean="0"/>
              <a:t>down</a:t>
            </a:r>
            <a:r>
              <a:rPr lang="es-MX" sz="1400" b="0" dirty="0" smtClean="0"/>
              <a:t> 1.7% </a:t>
            </a:r>
            <a:r>
              <a:rPr lang="es-MX" sz="1400" b="0" dirty="0" err="1" smtClean="0"/>
              <a:t>from</a:t>
            </a:r>
            <a:r>
              <a:rPr lang="es-MX" sz="1400" b="0" dirty="0" smtClean="0"/>
              <a:t> 2018 to 2019</a:t>
            </a:r>
          </a:p>
          <a:p>
            <a:r>
              <a:rPr lang="en-US" sz="1400" b="0" dirty="0"/>
              <a:t>The average unit price in laundry care declines by 8% in current terms in 2019</a:t>
            </a:r>
            <a:endParaRPr lang="en-US" sz="1400" b="0" dirty="0" smtClean="0"/>
          </a:p>
          <a:p>
            <a:r>
              <a:rPr lang="en-US" sz="1400" b="0" dirty="0"/>
              <a:t>Volume sales enjoy rapid growth as low-cost products target low-income </a:t>
            </a:r>
            <a:r>
              <a:rPr lang="en-US" sz="1400" b="0" dirty="0" smtClean="0"/>
              <a:t>consumers. </a:t>
            </a:r>
            <a:r>
              <a:rPr lang="en-US" sz="1400" b="0" dirty="0"/>
              <a:t>The average unit price in laundry care declines by 8% in current terms in </a:t>
            </a:r>
            <a:r>
              <a:rPr lang="en-US" sz="1400" b="0" dirty="0" smtClean="0"/>
              <a:t>2019</a:t>
            </a:r>
          </a:p>
          <a:p>
            <a:r>
              <a:rPr lang="en-US" sz="1400" b="0" dirty="0" smtClean="0"/>
              <a:t>Union </a:t>
            </a:r>
            <a:r>
              <a:rPr lang="en-US" sz="1400" b="0" dirty="0"/>
              <a:t>SA continued to lead laundry care in 2019. Its brand, Blanca Nieves, was the number one brand, catering to Guatemala’s low-income consumers as an affordable, multi-purpose product. The brand enjoys wide distribution, primarily through independent small grocers. </a:t>
            </a:r>
            <a:endParaRPr lang="en-US" sz="1400" b="0" dirty="0" smtClean="0"/>
          </a:p>
          <a:p>
            <a:r>
              <a:rPr lang="en-US" sz="1400" b="0" dirty="0" smtClean="0"/>
              <a:t>The boost in volume sales in 2019 is also attributable to the increasing range of packet sizes in which companies are distributing their products. Products sold through traditional retailers are typically presented in small pack sizes that are sold at a lower unit price per purchase than larger formats</a:t>
            </a:r>
          </a:p>
          <a:p>
            <a:r>
              <a:rPr lang="en-US" sz="1400" b="0" dirty="0" smtClean="0"/>
              <a:t>Hand </a:t>
            </a:r>
            <a:r>
              <a:rPr lang="en-US" sz="1400" b="0" dirty="0"/>
              <a:t>washing remains the most common way that consumers in Guatemala do their laundry. Among the country’s low-income groups, few women work outside of the home and tend to do laundry daily</a:t>
            </a:r>
            <a:r>
              <a:rPr lang="en-US" sz="1400" b="0" dirty="0" smtClean="0"/>
              <a:t>.</a:t>
            </a:r>
          </a:p>
          <a:p>
            <a:r>
              <a:rPr lang="en-US" sz="1400" b="0" dirty="0"/>
              <a:t>Bar detergents hold highest share, but multi-purpose powders gaining ground</a:t>
            </a:r>
          </a:p>
          <a:p>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29</a:t>
            </a:fld>
            <a:endParaRPr lang="en-US" altLang="en-US" dirty="0">
              <a:solidFill>
                <a:srgbClr val="000000"/>
              </a:solidFill>
            </a:endParaRPr>
          </a:p>
        </p:txBody>
      </p:sp>
    </p:spTree>
    <p:extLst>
      <p:ext uri="{BB962C8B-B14F-4D97-AF65-F5344CB8AC3E}">
        <p14:creationId xmlns:p14="http://schemas.microsoft.com/office/powerpoint/2010/main" val="273525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Notes</a:t>
            </a:r>
            <a:endParaRPr lang="en-US" dirty="0"/>
          </a:p>
        </p:txBody>
      </p:sp>
      <p:sp>
        <p:nvSpPr>
          <p:cNvPr id="3" name="Marcador de contenido 2"/>
          <p:cNvSpPr>
            <a:spLocks noGrp="1"/>
          </p:cNvSpPr>
          <p:nvPr>
            <p:ph idx="1"/>
          </p:nvPr>
        </p:nvSpPr>
        <p:spPr/>
        <p:txBody>
          <a:bodyPr/>
          <a:lstStyle/>
          <a:p>
            <a:r>
              <a:rPr lang="en-US" sz="1600" b="0" dirty="0" smtClean="0"/>
              <a:t>Forecast is to increase 2.38% per year in volume (</a:t>
            </a:r>
            <a:r>
              <a:rPr lang="en-US" sz="1600" b="0" dirty="0" err="1" smtClean="0"/>
              <a:t>Mton</a:t>
            </a:r>
            <a:r>
              <a:rPr lang="en-US" sz="1600" b="0" dirty="0" smtClean="0"/>
              <a:t>)</a:t>
            </a:r>
          </a:p>
          <a:p>
            <a:r>
              <a:rPr lang="en-US" sz="1600" b="0" dirty="0" smtClean="0"/>
              <a:t>Guatemala Consumption is only 11% of Mexico surfactant Consumption (73 thousands </a:t>
            </a:r>
            <a:r>
              <a:rPr lang="en-US" sz="1600" b="0" dirty="0" err="1" smtClean="0"/>
              <a:t>Mton</a:t>
            </a:r>
            <a:r>
              <a:rPr lang="en-US" sz="1600" b="0" dirty="0" smtClean="0"/>
              <a:t> vs 630 thousand of </a:t>
            </a:r>
            <a:r>
              <a:rPr lang="en-US" sz="1600" b="0" dirty="0" err="1" smtClean="0"/>
              <a:t>Mton</a:t>
            </a:r>
            <a:r>
              <a:rPr lang="en-US" sz="1600" b="0" dirty="0" smtClean="0"/>
              <a:t> in 2018)</a:t>
            </a:r>
          </a:p>
          <a:p>
            <a:r>
              <a:rPr lang="en-US" sz="1600" b="0" dirty="0" smtClean="0"/>
              <a:t>97% of the Guatemala Market is anionic Surfactants (probably SLES, SLS or Sulfonic Acid)</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spTree>
    <p:extLst>
      <p:ext uri="{BB962C8B-B14F-4D97-AF65-F5344CB8AC3E}">
        <p14:creationId xmlns:p14="http://schemas.microsoft.com/office/powerpoint/2010/main" val="96464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Fabric Softeners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30</a:t>
            </a:fld>
            <a:endParaRPr lang="en-US" altLang="en-US" dirty="0">
              <a:solidFill>
                <a:srgbClr val="000000"/>
              </a:solidFill>
            </a:endParaRPr>
          </a:p>
        </p:txBody>
      </p:sp>
      <p:graphicFrame>
        <p:nvGraphicFramePr>
          <p:cNvPr id="8" name="Gráfico 7"/>
          <p:cNvGraphicFramePr>
            <a:graphicFrameLocks/>
          </p:cNvGraphicFramePr>
          <p:nvPr>
            <p:extLst>
              <p:ext uri="{D42A27DB-BD31-4B8C-83A1-F6EECF244321}">
                <p14:modId xmlns:p14="http://schemas.microsoft.com/office/powerpoint/2010/main" val="3832073989"/>
              </p:ext>
            </p:extLst>
          </p:nvPr>
        </p:nvGraphicFramePr>
        <p:xfrm>
          <a:off x="0" y="895084"/>
          <a:ext cx="9144000" cy="30842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2871382229"/>
              </p:ext>
            </p:extLst>
          </p:nvPr>
        </p:nvGraphicFramePr>
        <p:xfrm>
          <a:off x="-1" y="3979333"/>
          <a:ext cx="9144001" cy="287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6628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2019 Guatemala </a:t>
            </a:r>
            <a:r>
              <a:rPr lang="es-MX" dirty="0" err="1" smtClean="0"/>
              <a:t>Fabric</a:t>
            </a:r>
            <a:r>
              <a:rPr lang="es-MX" dirty="0" smtClean="0"/>
              <a:t> </a:t>
            </a:r>
            <a:r>
              <a:rPr lang="es-MX" dirty="0" err="1" smtClean="0"/>
              <a:t>Softeners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020774732"/>
              </p:ext>
            </p:extLst>
          </p:nvPr>
        </p:nvGraphicFramePr>
        <p:xfrm>
          <a:off x="-84667" y="982133"/>
          <a:ext cx="9228667" cy="587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8704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2019</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2.6% per </a:t>
            </a:r>
            <a:r>
              <a:rPr lang="es-MX" sz="1600" b="0" dirty="0" err="1" smtClean="0"/>
              <a:t>years</a:t>
            </a:r>
            <a:r>
              <a:rPr lang="es-MX" sz="1600" b="0" dirty="0" smtClean="0"/>
              <a:t> in sales</a:t>
            </a:r>
          </a:p>
          <a:p>
            <a:r>
              <a:rPr lang="es-MX" sz="1600" b="0" dirty="0" smtClean="0"/>
              <a:t>Colgate and P&amp;G </a:t>
            </a:r>
            <a:r>
              <a:rPr lang="es-MX" sz="1600" b="0" dirty="0" err="1" smtClean="0"/>
              <a:t>owns</a:t>
            </a:r>
            <a:r>
              <a:rPr lang="es-MX" sz="1600" b="0" dirty="0" smtClean="0"/>
              <a:t> 64% of </a:t>
            </a:r>
            <a:r>
              <a:rPr lang="es-MX" sz="1600" b="0" dirty="0" err="1" smtClean="0"/>
              <a:t>the</a:t>
            </a:r>
            <a:r>
              <a:rPr lang="es-MX" sz="1600" b="0" dirty="0" smtClean="0"/>
              <a:t> </a:t>
            </a:r>
            <a:r>
              <a:rPr lang="es-MX" sz="1600" b="0" dirty="0" err="1" smtClean="0"/>
              <a:t>market</a:t>
            </a:r>
            <a:r>
              <a:rPr lang="es-MX" sz="1600" b="0" dirty="0" smtClean="0"/>
              <a:t> (</a:t>
            </a:r>
            <a:r>
              <a:rPr lang="es-MX" sz="1600" b="0" dirty="0" err="1" smtClean="0"/>
              <a:t>Suavitel</a:t>
            </a:r>
            <a:r>
              <a:rPr lang="es-MX" sz="1600" b="0" dirty="0" smtClean="0"/>
              <a:t> and </a:t>
            </a:r>
            <a:r>
              <a:rPr lang="es-MX" sz="1600" b="0" dirty="0" err="1" smtClean="0"/>
              <a:t>Downy</a:t>
            </a:r>
            <a:r>
              <a:rPr lang="es-MX" sz="1600" b="0" dirty="0" smtClean="0"/>
              <a:t>)</a:t>
            </a:r>
          </a:p>
          <a:p>
            <a:r>
              <a:rPr lang="en-US" sz="1600" b="0" dirty="0"/>
              <a:t>Around half of consumers that have a washing machine only use powder or liquid detergent for their laundry, while the other half complement their washing with bleach, stain removers and/or fabric softeners</a:t>
            </a:r>
            <a:r>
              <a:rPr lang="en-US" sz="1600" b="0" dirty="0" smtClean="0"/>
              <a:t>.</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32</a:t>
            </a:fld>
            <a:endParaRPr lang="en-US" altLang="en-US" dirty="0">
              <a:solidFill>
                <a:srgbClr val="000000"/>
              </a:solidFill>
            </a:endParaRPr>
          </a:p>
        </p:txBody>
      </p:sp>
    </p:spTree>
    <p:extLst>
      <p:ext uri="{BB962C8B-B14F-4D97-AF65-F5344CB8AC3E}">
        <p14:creationId xmlns:p14="http://schemas.microsoft.com/office/powerpoint/2010/main" val="407218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150153648"/>
              </p:ext>
            </p:extLst>
          </p:nvPr>
        </p:nvGraphicFramePr>
        <p:xfrm>
          <a:off x="0" y="956188"/>
          <a:ext cx="9144000" cy="30062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3616430059"/>
              </p:ext>
            </p:extLst>
          </p:nvPr>
        </p:nvGraphicFramePr>
        <p:xfrm>
          <a:off x="0" y="3962399"/>
          <a:ext cx="9144000" cy="2895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5430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a:t>
            </a:r>
            <a:r>
              <a:rPr lang="es-MX" dirty="0" err="1" smtClean="0"/>
              <a:t>Market</a:t>
            </a:r>
            <a:r>
              <a:rPr lang="es-MX" dirty="0" smtClean="0"/>
              <a:t> </a:t>
            </a:r>
            <a:r>
              <a:rPr lang="es-MX" dirty="0" err="1" smtClean="0"/>
              <a:t>Size</a:t>
            </a:r>
            <a:r>
              <a:rPr lang="es-MX" dirty="0" smtClean="0"/>
              <a:t>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34</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105759278"/>
              </p:ext>
            </p:extLst>
          </p:nvPr>
        </p:nvGraphicFramePr>
        <p:xfrm>
          <a:off x="0" y="973666"/>
          <a:ext cx="9144000"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2409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smtClean="0"/>
              <a:t> Guatemala</a:t>
            </a:r>
            <a:endParaRPr lang="en-US"/>
          </a:p>
        </p:txBody>
      </p:sp>
      <p:sp>
        <p:nvSpPr>
          <p:cNvPr id="3" name="Marcador de contenido 2"/>
          <p:cNvSpPr>
            <a:spLocks noGrp="1"/>
          </p:cNvSpPr>
          <p:nvPr>
            <p:ph idx="1"/>
          </p:nvPr>
        </p:nvSpPr>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6.4% in sales per </a:t>
            </a:r>
            <a:r>
              <a:rPr lang="es-MX" sz="1400" b="0" dirty="0" err="1" smtClean="0"/>
              <a:t>year</a:t>
            </a:r>
            <a:endParaRPr lang="es-MX" sz="1400" b="0" dirty="0" smtClean="0"/>
          </a:p>
          <a:p>
            <a:r>
              <a:rPr lang="en-US" sz="1400" b="0" dirty="0"/>
              <a:t>The average unit price in surface care rises by 3% in current terms in 2019</a:t>
            </a:r>
          </a:p>
          <a:p>
            <a:r>
              <a:rPr lang="en-US" sz="1400" b="0" dirty="0"/>
              <a:t>Colgate-Palmolive </a:t>
            </a:r>
            <a:r>
              <a:rPr lang="en-US" sz="1400" b="0" dirty="0" err="1"/>
              <a:t>Centroamerica</a:t>
            </a:r>
            <a:r>
              <a:rPr lang="en-US" sz="1400" b="0" dirty="0"/>
              <a:t> SA leads surface care, holding a 49% value share in </a:t>
            </a:r>
            <a:r>
              <a:rPr lang="en-US" sz="1400" b="0" dirty="0" smtClean="0"/>
              <a:t>2019 thanks </a:t>
            </a:r>
            <a:r>
              <a:rPr lang="en-US" sz="1400" b="0" dirty="0"/>
              <a:t>to its three leading brands, </a:t>
            </a:r>
            <a:r>
              <a:rPr lang="en-US" sz="1400" b="0" dirty="0" err="1"/>
              <a:t>Fabuloso</a:t>
            </a:r>
            <a:r>
              <a:rPr lang="en-US" sz="1400" b="0" dirty="0"/>
              <a:t>, Ajax and </a:t>
            </a:r>
            <a:r>
              <a:rPr lang="en-US" sz="1400" b="0" dirty="0" err="1"/>
              <a:t>Azistin</a:t>
            </a:r>
            <a:endParaRPr lang="en-US" sz="1400" b="0" dirty="0"/>
          </a:p>
          <a:p>
            <a:r>
              <a:rPr lang="en-US" sz="1400" b="0" dirty="0"/>
              <a:t>Surface care continues to grow in Guatemala, with mid- to-high income consumers interested in products designed to target specific surfaces in the home, such as floor cleaners, kitchen cleaners, bathroom cleaners and window/glass cleaners</a:t>
            </a:r>
            <a:endParaRPr lang="es-MX" sz="1400" b="0" dirty="0" smtClean="0"/>
          </a:p>
          <a:p>
            <a:r>
              <a:rPr lang="en-US" sz="1400" b="0" dirty="0"/>
              <a:t>All-purpose cleaning wipes saw continued growth in 2019. Its products are gradually gaining ground Guatemala, where consumers still tend to use cloth wipes to clean their homes</a:t>
            </a:r>
            <a:endParaRPr lang="en-US" sz="1400" b="0" dirty="0" smtClean="0"/>
          </a:p>
          <a:p>
            <a:r>
              <a:rPr lang="en-US" sz="1400" b="0" dirty="0"/>
              <a:t>Economy brands in surface care in Guatemala are typically domestic brands. For example, </a:t>
            </a:r>
            <a:r>
              <a:rPr lang="en-US" sz="1400" b="0" dirty="0" err="1"/>
              <a:t>Industria</a:t>
            </a:r>
            <a:r>
              <a:rPr lang="en-US" sz="1400" b="0" dirty="0"/>
              <a:t> La Popular SA’s </a:t>
            </a:r>
            <a:r>
              <a:rPr lang="en-US" sz="1400" b="0" dirty="0" err="1"/>
              <a:t>Olimpo</a:t>
            </a:r>
            <a:r>
              <a:rPr lang="en-US" sz="1400" b="0" dirty="0"/>
              <a:t> brand, and Alfredo </a:t>
            </a:r>
            <a:r>
              <a:rPr lang="en-US" sz="1400" b="0" dirty="0" err="1"/>
              <a:t>Herbruger</a:t>
            </a:r>
            <a:r>
              <a:rPr lang="en-US" sz="1400" b="0" dirty="0"/>
              <a:t> Jr &amp; Co </a:t>
            </a:r>
            <a:r>
              <a:rPr lang="en-US" sz="1400" b="0" dirty="0" err="1"/>
              <a:t>Ltda’s</a:t>
            </a:r>
            <a:r>
              <a:rPr lang="en-US" sz="1400" b="0" dirty="0"/>
              <a:t> Don '</a:t>
            </a:r>
            <a:r>
              <a:rPr lang="en-US" sz="1400" b="0" dirty="0" err="1"/>
              <a:t>Clin</a:t>
            </a:r>
            <a:r>
              <a:rPr lang="en-US" sz="1400" b="0" dirty="0"/>
              <a:t> brand.</a:t>
            </a:r>
            <a:endParaRPr lang="en-US" sz="1400" b="0" dirty="0" smtClean="0"/>
          </a:p>
          <a:p>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35</a:t>
            </a:fld>
            <a:endParaRPr lang="en-US" altLang="en-US" dirty="0">
              <a:solidFill>
                <a:srgbClr val="000000"/>
              </a:solidFill>
            </a:endParaRPr>
          </a:p>
        </p:txBody>
      </p:sp>
    </p:spTree>
    <p:extLst>
      <p:ext uri="{BB962C8B-B14F-4D97-AF65-F5344CB8AC3E}">
        <p14:creationId xmlns:p14="http://schemas.microsoft.com/office/powerpoint/2010/main" val="3697981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Guatemala </a:t>
            </a:r>
            <a:r>
              <a:rPr lang="es-MX" dirty="0" err="1" smtClean="0"/>
              <a:t>DishWasing</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36</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3439892637"/>
              </p:ext>
            </p:extLst>
          </p:nvPr>
        </p:nvGraphicFramePr>
        <p:xfrm>
          <a:off x="0" y="914400"/>
          <a:ext cx="91440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553513119"/>
              </p:ext>
            </p:extLst>
          </p:nvPr>
        </p:nvGraphicFramePr>
        <p:xfrm>
          <a:off x="0" y="4038600"/>
          <a:ext cx="9144000" cy="281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9391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Guatemala 2019 </a:t>
            </a:r>
            <a:r>
              <a:rPr lang="es-MX" dirty="0" err="1" smtClean="0"/>
              <a:t>Market</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37</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1151476063"/>
              </p:ext>
            </p:extLst>
          </p:nvPr>
        </p:nvGraphicFramePr>
        <p:xfrm>
          <a:off x="0" y="990600"/>
          <a:ext cx="9144000"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080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373373"/>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7.6% in sales per </a:t>
            </a:r>
            <a:r>
              <a:rPr lang="es-MX" sz="1400" b="0" dirty="0" err="1" smtClean="0"/>
              <a:t>year</a:t>
            </a:r>
            <a:endParaRPr lang="es-MX" sz="1400" b="0" dirty="0" smtClean="0"/>
          </a:p>
          <a:p>
            <a:r>
              <a:rPr lang="en-US" sz="1400" b="0" dirty="0"/>
              <a:t>Dishwashing sees an average unit price increase of 4% in current terms in 2019</a:t>
            </a:r>
            <a:endParaRPr lang="es-MX" sz="1400" b="0" dirty="0" smtClean="0"/>
          </a:p>
          <a:p>
            <a:r>
              <a:rPr lang="es-MX" sz="1400" b="0" dirty="0" smtClean="0"/>
              <a:t>Colgate </a:t>
            </a:r>
            <a:r>
              <a:rPr lang="es-MX" sz="1400" b="0" dirty="0" err="1" smtClean="0"/>
              <a:t>owns</a:t>
            </a:r>
            <a:r>
              <a:rPr lang="es-MX" sz="1400" b="0" dirty="0" smtClean="0"/>
              <a:t> 50% of </a:t>
            </a:r>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Axion</a:t>
            </a:r>
            <a:r>
              <a:rPr lang="es-MX" sz="1400" b="0" dirty="0" smtClean="0"/>
              <a:t>)</a:t>
            </a:r>
          </a:p>
          <a:p>
            <a:r>
              <a:rPr lang="en-US" sz="1400" b="0" dirty="0" smtClean="0"/>
              <a:t>Average </a:t>
            </a:r>
            <a:r>
              <a:rPr lang="en-US" sz="1400" b="0" dirty="0"/>
              <a:t>unit price increases 4% in current terms in 2018</a:t>
            </a:r>
          </a:p>
          <a:p>
            <a:r>
              <a:rPr lang="en-US" sz="1400" b="0" dirty="0"/>
              <a:t>Hand dishwashing is the most prevalent method used to clean dishes in Guatemala, with several different products offered at various price points to appeal across all economic strata</a:t>
            </a:r>
            <a:r>
              <a:rPr lang="en-US" sz="1400" b="0" dirty="0" smtClean="0"/>
              <a:t>. </a:t>
            </a:r>
            <a:r>
              <a:rPr lang="en-US" sz="1400" b="0" dirty="0"/>
              <a:t>Dishwashing has strong expansion potential in Guatemala, particularly among the lowest income groups. Such highly price-sensitive consumers save money by using multi-purpose powder detergents for a variety of tasks around the home, including dishwashing</a:t>
            </a:r>
            <a:r>
              <a:rPr lang="en-US" sz="1400" b="0" dirty="0" smtClean="0"/>
              <a:t>.</a:t>
            </a:r>
          </a:p>
          <a:p>
            <a:r>
              <a:rPr lang="en-US" sz="1400" b="0" dirty="0"/>
              <a:t>Though automatic dishwashing products are available in Guatemala, they still register only negligible sales, catering to a tiny niche. Currently, there are no domestic brands of automatic dishwashing products, and consumers are limited to expensive, imported brands such as Cascade from Procter &amp; Gamble </a:t>
            </a:r>
            <a:r>
              <a:rPr lang="en-US" sz="1400" b="0" dirty="0" smtClean="0"/>
              <a:t>Co</a:t>
            </a:r>
          </a:p>
          <a:p>
            <a:r>
              <a:rPr lang="en-US" sz="1400" b="0" dirty="0"/>
              <a:t>The majority of consumers in Guatemala still use pastes for washing dishes, which are common across Central America, although 2019 saw an increased shift towards liquid </a:t>
            </a:r>
            <a:r>
              <a:rPr lang="en-US" sz="1400" b="0" dirty="0" smtClean="0"/>
              <a:t>detergents</a:t>
            </a:r>
          </a:p>
          <a:p>
            <a:r>
              <a:rPr lang="en-US" sz="1400" b="0" dirty="0"/>
              <a:t>Both domestic and multinational brands compete successfully in hand dishwashing brands in Guatemala. </a:t>
            </a:r>
            <a:r>
              <a:rPr lang="en-US" sz="1400" b="0" dirty="0" err="1"/>
              <a:t>Industria</a:t>
            </a:r>
            <a:r>
              <a:rPr lang="en-US" sz="1400" b="0" dirty="0"/>
              <a:t> La Popular SA owns the most influential domestic brand, </a:t>
            </a:r>
            <a:r>
              <a:rPr lang="en-US" sz="1400" b="0" dirty="0" err="1"/>
              <a:t>Zagaz</a:t>
            </a:r>
            <a:r>
              <a:rPr lang="en-US" sz="1400" b="0" dirty="0"/>
              <a:t>. The company was ranked second in dishwashing in 2019, and its </a:t>
            </a:r>
            <a:r>
              <a:rPr lang="en-US" sz="1400" b="0" dirty="0" err="1"/>
              <a:t>Zagaz</a:t>
            </a:r>
            <a:r>
              <a:rPr lang="en-US" sz="1400" b="0" dirty="0"/>
              <a:t> brand is well-established in Guatemala</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38</a:t>
            </a:fld>
            <a:endParaRPr lang="en-US" altLang="en-US" dirty="0">
              <a:solidFill>
                <a:srgbClr val="000000"/>
              </a:solidFill>
            </a:endParaRPr>
          </a:p>
        </p:txBody>
      </p:sp>
    </p:spTree>
    <p:extLst>
      <p:ext uri="{BB962C8B-B14F-4D97-AF65-F5344CB8AC3E}">
        <p14:creationId xmlns:p14="http://schemas.microsoft.com/office/powerpoint/2010/main" val="3447954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Guatemala </a:t>
            </a:r>
            <a:r>
              <a:rPr lang="es-MX" dirty="0" err="1" smtClean="0"/>
              <a:t>Toilet</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39</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378626811"/>
              </p:ext>
            </p:extLst>
          </p:nvPr>
        </p:nvGraphicFramePr>
        <p:xfrm>
          <a:off x="0" y="895083"/>
          <a:ext cx="9143999"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3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Guatemala Personal and Beauty Care</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October, 2019</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Guatemala </a:t>
            </a:r>
            <a:r>
              <a:rPr lang="es-MX" dirty="0" err="1"/>
              <a:t>Toilet</a:t>
            </a:r>
            <a:r>
              <a:rPr lang="es-MX" dirty="0"/>
              <a:t> </a:t>
            </a:r>
            <a:r>
              <a:rPr lang="es-MX" dirty="0" err="1" smtClean="0"/>
              <a:t>care</a:t>
            </a:r>
            <a:r>
              <a:rPr lang="es-MX" dirty="0" smtClean="0"/>
              <a:t> </a:t>
            </a:r>
            <a:r>
              <a:rPr lang="es-MX" dirty="0" err="1" smtClean="0"/>
              <a:t>size</a:t>
            </a:r>
            <a:r>
              <a:rPr lang="es-MX" dirty="0" smtClean="0"/>
              <a:t>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145895704"/>
              </p:ext>
            </p:extLst>
          </p:nvPr>
        </p:nvGraphicFramePr>
        <p:xfrm>
          <a:off x="0" y="956733"/>
          <a:ext cx="9144000" cy="59012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4189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373373"/>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5.9% in sales per </a:t>
            </a:r>
            <a:r>
              <a:rPr lang="es-MX" sz="1400" b="0" dirty="0" err="1" smtClean="0"/>
              <a:t>year</a:t>
            </a:r>
            <a:endParaRPr lang="es-MX" sz="1400" b="0" dirty="0" smtClean="0"/>
          </a:p>
          <a:p>
            <a:r>
              <a:rPr lang="en-US" sz="1400" b="0" dirty="0"/>
              <a:t>High proportion of households with no indoor toilet restricts growth of toilet care</a:t>
            </a:r>
          </a:p>
          <a:p>
            <a:r>
              <a:rPr lang="en-US" sz="1400" b="0" dirty="0"/>
              <a:t>Average unit price increases by 3% in current terms in 2019</a:t>
            </a:r>
          </a:p>
          <a:p>
            <a:r>
              <a:rPr lang="en-US" sz="1400" b="0" dirty="0"/>
              <a:t>SC Johnson de </a:t>
            </a:r>
            <a:r>
              <a:rPr lang="en-US" sz="1400" b="0" dirty="0" err="1"/>
              <a:t>Centroamerica</a:t>
            </a:r>
            <a:r>
              <a:rPr lang="en-US" sz="1400" b="0" dirty="0"/>
              <a:t> SA leads toilet care in 2019, holding a 46% value </a:t>
            </a:r>
            <a:r>
              <a:rPr lang="en-US" sz="1400" b="0" dirty="0" smtClean="0"/>
              <a:t>share </a:t>
            </a:r>
            <a:r>
              <a:rPr lang="en-US" sz="1400" b="0" dirty="0"/>
              <a:t>with its </a:t>
            </a:r>
            <a:r>
              <a:rPr lang="en-US" sz="1400" b="0" dirty="0" err="1"/>
              <a:t>Mr</a:t>
            </a:r>
            <a:r>
              <a:rPr lang="en-US" sz="1400" b="0" dirty="0"/>
              <a:t> </a:t>
            </a:r>
            <a:r>
              <a:rPr lang="en-US" sz="1400" b="0" dirty="0" err="1"/>
              <a:t>Músculo</a:t>
            </a:r>
            <a:r>
              <a:rPr lang="en-US" sz="1400" b="0" dirty="0"/>
              <a:t> brand</a:t>
            </a:r>
          </a:p>
          <a:p>
            <a:r>
              <a:rPr lang="en-US" sz="1400" b="0" dirty="0"/>
              <a:t>Toilet care accounts for an only minor share of home care in Guatemala, in both volume and current value terms. Toilets are still considered a luxury, with a large consumer base of low- and mid-income households using outdoor latrines in the absence of indoor toilets and running water</a:t>
            </a:r>
            <a:r>
              <a:rPr lang="en-US" sz="1400" b="0" dirty="0" smtClean="0"/>
              <a:t>. </a:t>
            </a:r>
            <a:r>
              <a:rPr lang="en-US" sz="1400" b="0" dirty="0"/>
              <a:t>Toilet liquids/foam represented the majority share of toilet care in 2019, in both volume and current value term, followed by rim </a:t>
            </a:r>
            <a:r>
              <a:rPr lang="en-US" sz="1400" b="0" dirty="0" smtClean="0"/>
              <a:t>blocks </a:t>
            </a:r>
            <a:r>
              <a:rPr lang="en-US" sz="1400" b="0" dirty="0"/>
              <a:t>Toilet liquids and toilet foams are yet to be regarded as </a:t>
            </a:r>
            <a:r>
              <a:rPr lang="en-US" sz="1400" b="0" dirty="0" smtClean="0"/>
              <a:t>household </a:t>
            </a:r>
            <a:r>
              <a:rPr lang="en-US" sz="1400" b="0" dirty="0"/>
              <a:t>essentials among Guatemalan consumers who do live in homes with </a:t>
            </a:r>
            <a:r>
              <a:rPr lang="en-US" sz="1400" b="0" dirty="0" smtClean="0"/>
              <a:t>toilets</a:t>
            </a:r>
          </a:p>
          <a:p>
            <a:r>
              <a:rPr lang="en-US" sz="1400" b="0" dirty="0" smtClean="0"/>
              <a:t>Toilet </a:t>
            </a:r>
            <a:r>
              <a:rPr lang="en-US" sz="1400" b="0" dirty="0"/>
              <a:t>care in Guatemala has not been subject to much innovation. During the review period, SC Johnson de </a:t>
            </a:r>
            <a:r>
              <a:rPr lang="en-US" sz="1400" b="0" dirty="0" err="1"/>
              <a:t>Centroamerica</a:t>
            </a:r>
            <a:r>
              <a:rPr lang="en-US" sz="1400" b="0" dirty="0"/>
              <a:t> SA launched </a:t>
            </a:r>
            <a:r>
              <a:rPr lang="en-US" sz="1400" b="0" dirty="0" err="1"/>
              <a:t>Mr</a:t>
            </a:r>
            <a:r>
              <a:rPr lang="en-US" sz="1400" b="0" dirty="0"/>
              <a:t> </a:t>
            </a:r>
            <a:r>
              <a:rPr lang="en-US" sz="1400" b="0" dirty="0" err="1"/>
              <a:t>Músculo</a:t>
            </a:r>
            <a:r>
              <a:rPr lang="en-US" sz="1400" b="0" dirty="0"/>
              <a:t> Discos </a:t>
            </a:r>
            <a:r>
              <a:rPr lang="en-US" sz="1400" b="0" dirty="0" err="1"/>
              <a:t>Activos</a:t>
            </a:r>
            <a:r>
              <a:rPr lang="en-US" sz="1400" b="0" dirty="0"/>
              <a:t>, a gel applied in the toilet bowl, and that cleans with every flush. However, the product took significant time to penetrate toilet care and did not prove to be popular with consumers.</a:t>
            </a:r>
            <a:endParaRPr lang="en-US" sz="14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41</a:t>
            </a:fld>
            <a:endParaRPr lang="en-US" altLang="en-US" dirty="0">
              <a:solidFill>
                <a:srgbClr val="000000"/>
              </a:solidFill>
            </a:endParaRPr>
          </a:p>
        </p:txBody>
      </p:sp>
    </p:spTree>
    <p:extLst>
      <p:ext uri="{BB962C8B-B14F-4D97-AF65-F5344CB8AC3E}">
        <p14:creationId xmlns:p14="http://schemas.microsoft.com/office/powerpoint/2010/main" val="3491971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Bleach</a:t>
            </a:r>
            <a:r>
              <a:rPr lang="es-MX" dirty="0" smtClean="0"/>
              <a:t> Guatemala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42</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4240347340"/>
              </p:ext>
            </p:extLst>
          </p:nvPr>
        </p:nvGraphicFramePr>
        <p:xfrm>
          <a:off x="-59892" y="895083"/>
          <a:ext cx="9203892" cy="30503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1822972373"/>
              </p:ext>
            </p:extLst>
          </p:nvPr>
        </p:nvGraphicFramePr>
        <p:xfrm>
          <a:off x="-59892" y="3945467"/>
          <a:ext cx="9203892" cy="2912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8604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Bleach</a:t>
            </a:r>
            <a:r>
              <a:rPr lang="es-MX" dirty="0" smtClean="0"/>
              <a:t> Guatemala </a:t>
            </a:r>
            <a:r>
              <a:rPr lang="es-MX" dirty="0" err="1" smtClean="0"/>
              <a:t>Size</a:t>
            </a:r>
            <a:r>
              <a:rPr lang="es-MX" dirty="0" smtClean="0"/>
              <a:t> $22.30 </a:t>
            </a:r>
            <a:r>
              <a:rPr lang="es-MX" dirty="0" err="1" smtClean="0"/>
              <a:t>millions</a:t>
            </a:r>
            <a:r>
              <a:rPr lang="es-MX" dirty="0" smtClean="0"/>
              <a:t> </a:t>
            </a:r>
            <a:r>
              <a:rPr lang="es-MX" dirty="0" err="1" smtClean="0"/>
              <a:t>usd</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719521832"/>
              </p:ext>
            </p:extLst>
          </p:nvPr>
        </p:nvGraphicFramePr>
        <p:xfrm>
          <a:off x="0" y="999067"/>
          <a:ext cx="9144000" cy="5858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107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373373"/>
          </a:xfrm>
        </p:spPr>
        <p:txBody>
          <a:bodyPr/>
          <a:lstStyle/>
          <a:p>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fell</a:t>
            </a:r>
            <a:r>
              <a:rPr lang="es-MX" sz="1400" b="0" dirty="0" smtClean="0"/>
              <a:t> </a:t>
            </a:r>
            <a:r>
              <a:rPr lang="es-MX" sz="1400" b="0" dirty="0" err="1" smtClean="0"/>
              <a:t>down</a:t>
            </a:r>
            <a:r>
              <a:rPr lang="es-MX" sz="1400" b="0" dirty="0" smtClean="0"/>
              <a:t> 3.6% in sales</a:t>
            </a:r>
          </a:p>
          <a:p>
            <a:r>
              <a:rPr lang="en-US" sz="1400" b="0" dirty="0"/>
              <a:t>Growth of bleach is threatened by the increasing availability of safe alternatives</a:t>
            </a:r>
          </a:p>
          <a:p>
            <a:r>
              <a:rPr lang="en-US" sz="1400" b="0" dirty="0"/>
              <a:t>Average unit price in bleach declines by 1% in current terms in 2019</a:t>
            </a:r>
          </a:p>
          <a:p>
            <a:r>
              <a:rPr lang="en-US" sz="1400" b="0" dirty="0" err="1"/>
              <a:t>Grupo</a:t>
            </a:r>
            <a:r>
              <a:rPr lang="en-US" sz="1400" b="0" dirty="0"/>
              <a:t> PDC dominates bleach with a value share of 55% in </a:t>
            </a:r>
            <a:r>
              <a:rPr lang="en-US" sz="1400" b="0" dirty="0" smtClean="0"/>
              <a:t>2019 </a:t>
            </a:r>
            <a:r>
              <a:rPr lang="en-US" sz="1400" b="0" dirty="0"/>
              <a:t>with its </a:t>
            </a:r>
            <a:r>
              <a:rPr lang="en-US" sz="1400" b="0" dirty="0" err="1"/>
              <a:t>Magia</a:t>
            </a:r>
            <a:r>
              <a:rPr lang="en-US" sz="1400" b="0" dirty="0"/>
              <a:t> Blanca brand</a:t>
            </a:r>
          </a:p>
          <a:p>
            <a:r>
              <a:rPr lang="en-US" sz="1400" b="0" dirty="0"/>
              <a:t>A high percentage of Guatemala’s population lives in poverty with consumers having only meagre disposable income. Such consumers are extremely price-sensitive and thus unmotivated to purchase products out of brand loyalty, seeking instead for the most affordable available option. The growth of economy brands of bleach, such as </a:t>
            </a:r>
            <a:r>
              <a:rPr lang="en-US" sz="1400" b="0" dirty="0" err="1"/>
              <a:t>Alianza</a:t>
            </a:r>
            <a:r>
              <a:rPr lang="en-US" sz="1400" b="0" dirty="0"/>
              <a:t> </a:t>
            </a:r>
            <a:r>
              <a:rPr lang="en-US" sz="1400" b="0" dirty="0" err="1"/>
              <a:t>Mayorista</a:t>
            </a:r>
            <a:r>
              <a:rPr lang="en-US" sz="1400" b="0" dirty="0"/>
              <a:t> SA’s brand, Max </a:t>
            </a:r>
            <a:r>
              <a:rPr lang="en-US" sz="1400" b="0" dirty="0" err="1"/>
              <a:t>Blanko</a:t>
            </a:r>
            <a:r>
              <a:rPr lang="en-US" sz="1400" b="0" dirty="0"/>
              <a:t>, is lowering the unit price of bleach. Bleach has reached maturity in Guatemala, and the launch of sophisticated products such as </a:t>
            </a:r>
            <a:r>
              <a:rPr lang="en-US" sz="1400" b="0" dirty="0" err="1"/>
              <a:t>Magia</a:t>
            </a:r>
            <a:r>
              <a:rPr lang="en-US" sz="1400" b="0" dirty="0"/>
              <a:t> Blanca </a:t>
            </a:r>
            <a:r>
              <a:rPr lang="en-US" sz="1400" b="0" dirty="0" err="1"/>
              <a:t>Cloro</a:t>
            </a:r>
            <a:r>
              <a:rPr lang="en-US" sz="1400" b="0" dirty="0"/>
              <a:t> </a:t>
            </a:r>
            <a:r>
              <a:rPr lang="en-US" sz="1400" b="0" dirty="0" err="1"/>
              <a:t>en</a:t>
            </a:r>
            <a:r>
              <a:rPr lang="en-US" sz="1400" b="0" dirty="0"/>
              <a:t> Gel has not been well-received by consumers, who continue to opt for more basic, low-cost bleach varieties. </a:t>
            </a:r>
            <a:endParaRPr lang="en-US" sz="1400" b="0" dirty="0" smtClean="0"/>
          </a:p>
          <a:p>
            <a:r>
              <a:rPr lang="en-US" sz="1400" b="0" dirty="0"/>
              <a:t>Bleach is widely used throughout Guatemala, primarily to disinfect, wash and clean surfaces in bathrooms and kitchens, as well at outdoors. Towards the end of the review period, Colgate-Palmolive </a:t>
            </a:r>
            <a:r>
              <a:rPr lang="en-US" sz="1400" b="0" dirty="0" err="1"/>
              <a:t>Centroamerica</a:t>
            </a:r>
            <a:r>
              <a:rPr lang="en-US" sz="1400" b="0" dirty="0"/>
              <a:t> SA launched </a:t>
            </a:r>
            <a:r>
              <a:rPr lang="en-US" sz="1400" b="0" dirty="0" err="1"/>
              <a:t>Azistin</a:t>
            </a:r>
            <a:r>
              <a:rPr lang="en-US" sz="1400" b="0" dirty="0"/>
              <a:t> </a:t>
            </a:r>
            <a:r>
              <a:rPr lang="en-US" sz="1400" b="0" dirty="0" err="1"/>
              <a:t>Forta</a:t>
            </a:r>
            <a:r>
              <a:rPr lang="en-US" sz="1400" b="0" dirty="0"/>
              <a:t> and </a:t>
            </a:r>
            <a:r>
              <a:rPr lang="en-US" sz="1400" b="0" dirty="0" err="1"/>
              <a:t>Fabuloso</a:t>
            </a:r>
            <a:r>
              <a:rPr lang="en-US" sz="1400" b="0" dirty="0"/>
              <a:t> </a:t>
            </a:r>
            <a:r>
              <a:rPr lang="en-US" sz="1400" b="0" dirty="0" err="1"/>
              <a:t>Alternativa</a:t>
            </a:r>
            <a:r>
              <a:rPr lang="en-US" sz="1400" b="0" dirty="0"/>
              <a:t> al </a:t>
            </a:r>
            <a:r>
              <a:rPr lang="en-US" sz="1400" b="0" dirty="0" err="1"/>
              <a:t>Cloro</a:t>
            </a:r>
            <a:r>
              <a:rPr lang="en-US" sz="1400" b="0" dirty="0"/>
              <a:t>. The products were positioned as bleach-free alternatives to bleach</a:t>
            </a:r>
            <a:r>
              <a:rPr lang="en-US" sz="1400" b="0" dirty="0" smtClean="0"/>
              <a:t>.</a:t>
            </a:r>
          </a:p>
          <a:p>
            <a:r>
              <a:rPr lang="en-US" sz="1400" b="0" dirty="0"/>
              <a:t>Innovation in bleach is focused on developing new packaging formats, with low-priced varieties increasingly available in small-sized, flexible packs. </a:t>
            </a:r>
            <a:endParaRPr lang="en-US" sz="1400" b="0" dirty="0" smtClean="0"/>
          </a:p>
          <a:p>
            <a:r>
              <a:rPr lang="en-US" sz="1400" b="0" dirty="0"/>
              <a:t>Bleach faces significant challenges in the form of a growing variety of products positioned as safer alternatives. For example, brands such as Clorox, traditionally active in bleach, and Fab have launched advanced powder and liquid stain removers for both </a:t>
            </a:r>
            <a:r>
              <a:rPr lang="en-US" sz="1400" b="0" dirty="0" err="1"/>
              <a:t>coloured</a:t>
            </a:r>
            <a:r>
              <a:rPr lang="en-US" sz="1400" b="0" dirty="0"/>
              <a:t> and white fabrics. Such products have undermined the relevance of bleach in laundry care. </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44</a:t>
            </a:fld>
            <a:endParaRPr lang="en-US" altLang="en-US" dirty="0">
              <a:solidFill>
                <a:srgbClr val="000000"/>
              </a:solidFill>
            </a:endParaRPr>
          </a:p>
        </p:txBody>
      </p:sp>
    </p:spTree>
    <p:extLst>
      <p:ext uri="{BB962C8B-B14F-4D97-AF65-F5344CB8AC3E}">
        <p14:creationId xmlns:p14="http://schemas.microsoft.com/office/powerpoint/2010/main" val="327386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Guatemala Personal and Beauty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5</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2" name="Gráfico 21"/>
          <p:cNvGraphicFramePr>
            <a:graphicFrameLocks/>
          </p:cNvGraphicFramePr>
          <p:nvPr>
            <p:extLst>
              <p:ext uri="{D42A27DB-BD31-4B8C-83A1-F6EECF244321}">
                <p14:modId xmlns:p14="http://schemas.microsoft.com/office/powerpoint/2010/main" val="1535949325"/>
              </p:ext>
            </p:extLst>
          </p:nvPr>
        </p:nvGraphicFramePr>
        <p:xfrm>
          <a:off x="194642" y="1264024"/>
          <a:ext cx="8829574" cy="52396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9475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chemeClr val="tx2">
                    <a:lumMod val="75000"/>
                  </a:schemeClr>
                </a:solidFill>
                <a:latin typeface="Arial Black" panose="020B0A04020102020204" pitchFamily="34" charset="0"/>
              </a:rPr>
              <a:t>Guatemala Personal and Beauty Care</a:t>
            </a:r>
            <a:br>
              <a:rPr lang="en-US" dirty="0">
                <a:solidFill>
                  <a:schemeClr val="tx2">
                    <a:lumMod val="75000"/>
                  </a:schemeClr>
                </a:solidFill>
                <a:latin typeface="Arial Black" panose="020B0A04020102020204" pitchFamily="34" charset="0"/>
              </a:rPr>
            </a:b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6</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962714142"/>
              </p:ext>
            </p:extLst>
          </p:nvPr>
        </p:nvGraphicFramePr>
        <p:xfrm>
          <a:off x="0" y="962025"/>
          <a:ext cx="9144000" cy="5895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550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86960" y="1377050"/>
            <a:ext cx="8236239" cy="5480949"/>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6.4% in sales per </a:t>
            </a:r>
            <a:r>
              <a:rPr lang="es-MX" sz="1400" b="0" smtClean="0"/>
              <a:t>year</a:t>
            </a:r>
            <a:endParaRPr lang="en-US" sz="1400" b="0" dirty="0" smtClean="0"/>
          </a:p>
          <a:p>
            <a:r>
              <a:rPr lang="en-US" sz="1400" b="0" dirty="0" smtClean="0"/>
              <a:t>Beauty </a:t>
            </a:r>
            <a:r>
              <a:rPr lang="en-US" sz="1400" b="0" dirty="0"/>
              <a:t>and personal care is a large and strong industry in Guatemala, with a wide variety of products, brands and sizes seen in the market. It is dominated by mass </a:t>
            </a:r>
            <a:r>
              <a:rPr lang="en-US" sz="1400" b="0" dirty="0" smtClean="0"/>
              <a:t>brands</a:t>
            </a:r>
            <a:r>
              <a:rPr lang="en-US" sz="1400" b="0" dirty="0"/>
              <a:t> </a:t>
            </a:r>
            <a:r>
              <a:rPr lang="en-US" sz="1400" b="0" dirty="0" smtClean="0"/>
              <a:t>(Colgate, P&amp;G, </a:t>
            </a:r>
            <a:r>
              <a:rPr lang="en-US" sz="1400" b="0" dirty="0" err="1" smtClean="0"/>
              <a:t>Belcorp</a:t>
            </a:r>
            <a:r>
              <a:rPr lang="en-US" sz="1400" b="0" dirty="0" smtClean="0"/>
              <a:t>, Avon and Unilever owns 50% of the market)</a:t>
            </a:r>
          </a:p>
          <a:p>
            <a:r>
              <a:rPr lang="en-US" sz="1400" b="0" dirty="0" smtClean="0"/>
              <a:t> Guatemala </a:t>
            </a:r>
            <a:r>
              <a:rPr lang="en-US" sz="1400" b="0" dirty="0"/>
              <a:t>is a country with two very different types of consumers. The first, which is also the largest, is the middle to lower-end of the market, with consumers having tight budgets and price playing a very important role in the products purchased and used. The second is the upper-end of the market, with consumers having high disposable incomes and completely different beauty and personal care perceptions, as these are consumers with a higher level of education, higher disposable incomes, and a stronger desire to purchase international brands that they already know from travelling abroad. This consumer group is a niche, but is showing strong growth in </a:t>
            </a:r>
            <a:r>
              <a:rPr lang="en-US" sz="1400" b="0" dirty="0" smtClean="0"/>
              <a:t>Guatemala</a:t>
            </a:r>
          </a:p>
          <a:p>
            <a:r>
              <a:rPr lang="en-US" sz="1400" b="0" dirty="0"/>
              <a:t>There are many companies competing in beauty and personal care in Guatemala, with both international and domestic companies present. International companies such as Colgate-Palmolive, Procter &amp; Gamble, </a:t>
            </a:r>
            <a:r>
              <a:rPr lang="en-US" sz="1400" b="0" dirty="0" err="1"/>
              <a:t>Belcorp</a:t>
            </a:r>
            <a:r>
              <a:rPr lang="en-US" sz="1400" b="0" dirty="0"/>
              <a:t> and Avon tend to be more dynamic and are constantly introducing formula improvements and new products, and investing in marketing and promotional campaigns which allow them to create strong brand recognition and loyalty.</a:t>
            </a:r>
            <a:endParaRPr lang="en-US" sz="1400" b="0" dirty="0" smtClean="0"/>
          </a:p>
          <a:p>
            <a:r>
              <a:rPr lang="en-US" sz="1400" b="0" dirty="0" smtClean="0"/>
              <a:t>Some </a:t>
            </a:r>
            <a:r>
              <a:rPr lang="en-US" sz="1400" b="0" dirty="0"/>
              <a:t>of the largest domestic companies competing in the market, such as </a:t>
            </a:r>
            <a:r>
              <a:rPr lang="en-US" sz="1400" b="0" dirty="0" err="1"/>
              <a:t>Industria</a:t>
            </a:r>
            <a:r>
              <a:rPr lang="en-US" sz="1400" b="0" dirty="0"/>
              <a:t> La Popular, have expanded their product portfolios with imported and domestic brands. For example, </a:t>
            </a:r>
            <a:r>
              <a:rPr lang="en-US" sz="1400" b="0" dirty="0" err="1"/>
              <a:t>Industria</a:t>
            </a:r>
            <a:r>
              <a:rPr lang="en-US" sz="1400" b="0" dirty="0"/>
              <a:t> La Popular manufactures the Dk-12 and </a:t>
            </a:r>
            <a:r>
              <a:rPr lang="en-US" sz="1400" b="0" dirty="0" err="1"/>
              <a:t>Olimpo</a:t>
            </a:r>
            <a:r>
              <a:rPr lang="en-US" sz="1400" b="0" dirty="0"/>
              <a:t> brands, which are present in bath and shower, and is the NBO for the </a:t>
            </a:r>
            <a:r>
              <a:rPr lang="en-US" sz="1400" b="0" dirty="0" err="1"/>
              <a:t>colour</a:t>
            </a:r>
            <a:r>
              <a:rPr lang="en-US" sz="1400" b="0" dirty="0"/>
              <a:t> cosmetics brands Max Factor, Cover Girl and Revlon. There are also domestic brands from direct selling companies that are growing strongly in the market, such as </a:t>
            </a:r>
            <a:r>
              <a:rPr lang="en-US" sz="1400" b="0" dirty="0" err="1"/>
              <a:t>Scentia</a:t>
            </a:r>
            <a:r>
              <a:rPr lang="en-US" sz="1400" b="0" dirty="0"/>
              <a:t> </a:t>
            </a:r>
            <a:r>
              <a:rPr lang="en-US" sz="1400" b="0" dirty="0" err="1"/>
              <a:t>Perfumeria</a:t>
            </a:r>
            <a:r>
              <a:rPr lang="en-US" sz="1400" b="0" dirty="0"/>
              <a:t> and </a:t>
            </a:r>
            <a:r>
              <a:rPr lang="en-US" sz="1400" b="0" dirty="0" err="1"/>
              <a:t>Cosmetica</a:t>
            </a:r>
            <a:r>
              <a:rPr lang="en-US" sz="1400" b="0" dirty="0"/>
              <a:t> Global. These companies also position themselves at the lower-end of the market, offering a large selection of products at affordable prices.</a:t>
            </a:r>
            <a:endParaRPr lang="en-US" sz="14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7</a:t>
            </a:fld>
            <a:endParaRPr lang="en-US" altLang="en-US" dirty="0">
              <a:solidFill>
                <a:srgbClr val="000000"/>
              </a:solidFill>
            </a:endParaRPr>
          </a:p>
        </p:txBody>
      </p:sp>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Bath and </a:t>
            </a:r>
            <a:r>
              <a:rPr lang="es-MX" dirty="0" err="1" smtClean="0"/>
              <a:t>Shower</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8</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183341343"/>
              </p:ext>
            </p:extLst>
          </p:nvPr>
        </p:nvGraphicFramePr>
        <p:xfrm>
          <a:off x="0" y="973667"/>
          <a:ext cx="9144000"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509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2018 Guatemala </a:t>
            </a:r>
            <a:r>
              <a:rPr lang="es-MX" dirty="0" err="1" smtClean="0"/>
              <a:t>Size</a:t>
            </a:r>
            <a:r>
              <a:rPr lang="es-MX" dirty="0" smtClean="0"/>
              <a:t> </a:t>
            </a:r>
            <a:r>
              <a:rPr lang="es-MX" dirty="0" err="1" smtClean="0"/>
              <a:t>Market</a:t>
            </a:r>
            <a:r>
              <a:rPr lang="es-MX" dirty="0" smtClean="0"/>
              <a:t> </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9</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602746125"/>
              </p:ext>
            </p:extLst>
          </p:nvPr>
        </p:nvGraphicFramePr>
        <p:xfrm>
          <a:off x="0" y="1009650"/>
          <a:ext cx="9144000" cy="584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77961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2656</Words>
  <Application>Microsoft Office PowerPoint</Application>
  <PresentationFormat>Presentación en pantalla (4:3)</PresentationFormat>
  <Paragraphs>237</Paragraphs>
  <Slides>44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Arial Black</vt:lpstr>
      <vt:lpstr>Book Antiqua</vt:lpstr>
      <vt:lpstr>Times New Roman</vt:lpstr>
      <vt:lpstr>1_ppp_glo_world_wide</vt:lpstr>
      <vt:lpstr>Presentación de PowerPoint</vt:lpstr>
      <vt:lpstr>Presentación de PowerPoint</vt:lpstr>
      <vt:lpstr>Notes</vt:lpstr>
      <vt:lpstr>Presentación de PowerPoint</vt:lpstr>
      <vt:lpstr>Presentación de PowerPoint</vt:lpstr>
      <vt:lpstr>Guatemala Personal and Beauty Care </vt:lpstr>
      <vt:lpstr>Trends and Opportunities</vt:lpstr>
      <vt:lpstr>Bath and Shower Market</vt:lpstr>
      <vt:lpstr>2018 Guatemala Size Market </vt:lpstr>
      <vt:lpstr>Trends And Opportunities</vt:lpstr>
      <vt:lpstr>Hair Care Guatemala</vt:lpstr>
      <vt:lpstr>Hair Care Market Guatemala 2018</vt:lpstr>
      <vt:lpstr>Hair Care trends</vt:lpstr>
      <vt:lpstr>Men’s Shaving</vt:lpstr>
      <vt:lpstr>Men’s shaving size 2019 forecast size</vt:lpstr>
      <vt:lpstr>Men’s shaving trends</vt:lpstr>
      <vt:lpstr>Oral Care (toothpaste) Guatemala</vt:lpstr>
      <vt:lpstr>Oral Care (toothpaste) Guatemala</vt:lpstr>
      <vt:lpstr>Oral Care (toothpaste) Guatemala</vt:lpstr>
      <vt:lpstr>Baby and child Care</vt:lpstr>
      <vt:lpstr>2019 forecast Guatemala Size Baby and Child Care</vt:lpstr>
      <vt:lpstr>Trends Baby and Child Care</vt:lpstr>
      <vt:lpstr>Presentación de PowerPoint</vt:lpstr>
      <vt:lpstr>Presentación de PowerPoint</vt:lpstr>
      <vt:lpstr>Presentación de PowerPoint</vt:lpstr>
      <vt:lpstr>Trends and Opportunities</vt:lpstr>
      <vt:lpstr>Guatemala Detergents</vt:lpstr>
      <vt:lpstr>Guatemala 2019 Size</vt:lpstr>
      <vt:lpstr>Trends and Opportunities</vt:lpstr>
      <vt:lpstr>Fabric Softeners Guatemala</vt:lpstr>
      <vt:lpstr>Market Share 2019 Guatemala Fabric Softeners</vt:lpstr>
      <vt:lpstr>Trends and opportunities 2019</vt:lpstr>
      <vt:lpstr>Surface Care Guatemala</vt:lpstr>
      <vt:lpstr>Surface Care Market Size 2019</vt:lpstr>
      <vt:lpstr>Surface Care Guatemala</vt:lpstr>
      <vt:lpstr>Guatemala DishWasing</vt:lpstr>
      <vt:lpstr>Guatemala 2019 Market Size</vt:lpstr>
      <vt:lpstr>Trends And Opportunities</vt:lpstr>
      <vt:lpstr>Guatemala Toilet care</vt:lpstr>
      <vt:lpstr>Guatemala Toilet care size 2018</vt:lpstr>
      <vt:lpstr>Trends And Opportunities</vt:lpstr>
      <vt:lpstr>Bleach Guatemala</vt:lpstr>
      <vt:lpstr>Bleach Guatemala Size $22.30 millions usd</vt:lpstr>
      <vt:lpstr>Trends And Opportunities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2020-02-21T16:01:08Z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