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ppt/charts/chart5.xml" ContentType="application/vnd.openxmlformats-officedocument.drawingml.chart+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3" r:id="rId2"/>
  </p:sldMasterIdLst>
  <p:notesMasterIdLst>
    <p:notesMasterId r:id="rId18"/>
  </p:notesMasterIdLst>
  <p:handoutMasterIdLst>
    <p:handoutMasterId r:id="rId19"/>
  </p:handoutMasterIdLst>
  <p:sldIdLst>
    <p:sldId id="630" r:id="rId3"/>
    <p:sldId id="788" r:id="rId4"/>
    <p:sldId id="789" r:id="rId5"/>
    <p:sldId id="790" r:id="rId6"/>
    <p:sldId id="799" r:id="rId7"/>
    <p:sldId id="800" r:id="rId8"/>
    <p:sldId id="801" r:id="rId9"/>
    <p:sldId id="791" r:id="rId10"/>
    <p:sldId id="792" r:id="rId11"/>
    <p:sldId id="793" r:id="rId12"/>
    <p:sldId id="796" r:id="rId13"/>
    <p:sldId id="797" r:id="rId14"/>
    <p:sldId id="798" r:id="rId15"/>
    <p:sldId id="795" r:id="rId16"/>
    <p:sldId id="794" r:id="rId17"/>
  </p:sldIdLst>
  <p:sldSz cx="9144000" cy="6858000" type="screen4x3"/>
  <p:notesSz cx="6950075" cy="9236075"/>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FFE"/>
    <a:srgbClr val="3399FF"/>
    <a:srgbClr val="0000CC"/>
    <a:srgbClr val="009900"/>
    <a:srgbClr val="FFFF00"/>
    <a:srgbClr val="008000"/>
    <a:srgbClr val="D4F4D0"/>
    <a:srgbClr val="00FF00"/>
    <a:srgbClr val="54B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93" autoAdjust="0"/>
    <p:restoredTop sz="94434" autoAdjust="0"/>
  </p:normalViewPr>
  <p:slideViewPr>
    <p:cSldViewPr snapToGrid="0">
      <p:cViewPr varScale="1">
        <p:scale>
          <a:sx n="113" d="100"/>
          <a:sy n="113" d="100"/>
        </p:scale>
        <p:origin x="1218" y="84"/>
      </p:cViewPr>
      <p:guideLst>
        <p:guide orient="horz" pos="2160"/>
        <p:guide pos="2880"/>
      </p:guideLst>
    </p:cSldViewPr>
  </p:slideViewPr>
  <p:notesTextViewPr>
    <p:cViewPr>
      <p:scale>
        <a:sx n="1" d="1"/>
        <a:sy n="1" d="1"/>
      </p:scale>
      <p:origin x="0" y="0"/>
    </p:cViewPr>
  </p:notesTextViewPr>
  <p:sorterViewPr>
    <p:cViewPr>
      <p:scale>
        <a:sx n="60" d="100"/>
        <a:sy n="60" d="100"/>
      </p:scale>
      <p:origin x="0" y="0"/>
    </p:cViewPr>
  </p:sorterViewPr>
  <p:notesViewPr>
    <p:cSldViewPr snapToGrid="0" showGuides="1">
      <p:cViewPr varScale="1">
        <p:scale>
          <a:sx n="64" d="100"/>
          <a:sy n="64" d="100"/>
        </p:scale>
        <p:origin x="308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Lopez\Documents\zori\five%20year\honduras\personal%20and%20beuaty%20care%20honduras.xls"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5.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Honduras Beauty and Personal Care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'Statistics Data'!$B$8</c:f>
              <c:strCache>
                <c:ptCount val="1"/>
                <c:pt idx="0">
                  <c:v>Beauty and Personal Care</c:v>
                </c:pt>
              </c:strCache>
            </c:strRef>
          </c:tx>
          <c:spPr>
            <a:solidFill>
              <a:schemeClr val="accent1"/>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Data'!$G$8:$Q$8</c:f>
              <c:numCache>
                <c:formatCode>_("$"* #,##0.00_);_("$"* \(#,##0.00\);_("$"* "-"??_);_(@_)</c:formatCode>
                <c:ptCount val="11"/>
                <c:pt idx="0">
                  <c:v>239.8</c:v>
                </c:pt>
                <c:pt idx="1">
                  <c:v>252.4</c:v>
                </c:pt>
                <c:pt idx="2">
                  <c:v>267.60000000000002</c:v>
                </c:pt>
                <c:pt idx="3">
                  <c:v>287.89999999999998</c:v>
                </c:pt>
                <c:pt idx="4">
                  <c:v>305</c:v>
                </c:pt>
                <c:pt idx="5">
                  <c:v>328.9</c:v>
                </c:pt>
                <c:pt idx="6">
                  <c:v>354.8</c:v>
                </c:pt>
                <c:pt idx="7">
                  <c:v>386.2</c:v>
                </c:pt>
                <c:pt idx="8">
                  <c:v>420.8</c:v>
                </c:pt>
                <c:pt idx="9">
                  <c:v>458.8</c:v>
                </c:pt>
                <c:pt idx="10">
                  <c:v>500.8</c:v>
                </c:pt>
              </c:numCache>
            </c:numRef>
          </c:val>
        </c:ser>
        <c:dLbls>
          <c:showLegendKey val="0"/>
          <c:showVal val="0"/>
          <c:showCatName val="0"/>
          <c:showSerName val="0"/>
          <c:showPercent val="0"/>
          <c:showBubbleSize val="0"/>
        </c:dLbls>
        <c:gapWidth val="219"/>
        <c:overlap val="-27"/>
        <c:axId val="309300200"/>
        <c:axId val="309303728"/>
      </c:barChart>
      <c:catAx>
        <c:axId val="3093002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303728"/>
        <c:crosses val="autoZero"/>
        <c:auto val="1"/>
        <c:lblAlgn val="ctr"/>
        <c:lblOffset val="100"/>
        <c:noMultiLvlLbl val="0"/>
      </c:catAx>
      <c:valAx>
        <c:axId val="3093037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Millions usd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3002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Honduras Beauty and Personal Care size </a:t>
            </a:r>
            <a:r>
              <a:rPr lang="en-US" dirty="0" smtClean="0"/>
              <a:t>2019 forecast 355 </a:t>
            </a:r>
            <a:r>
              <a:rPr lang="en-US" baseline="0" dirty="0" smtClean="0"/>
              <a:t> </a:t>
            </a:r>
            <a:r>
              <a:rPr lang="en-US" baseline="0" dirty="0"/>
              <a:t>millions </a:t>
            </a:r>
            <a:r>
              <a:rPr lang="en-US" baseline="0" dirty="0" err="1"/>
              <a:t>usd</a:t>
            </a:r>
            <a:endParaRPr lang="en-US" dirty="0"/>
          </a:p>
        </c:rich>
      </c:tx>
      <c:layout/>
      <c:overlay val="0"/>
      <c:spPr>
        <a:noFill/>
        <a:ln w="25400">
          <a:noFill/>
        </a:ln>
      </c:spPr>
    </c:title>
    <c:autoTitleDeleted val="0"/>
    <c:plotArea>
      <c:layout/>
      <c:pieChart>
        <c:varyColors val="1"/>
        <c:ser>
          <c:idx val="0"/>
          <c:order val="0"/>
          <c:tx>
            <c:strRef>
              <c:f>compañías!$B$7</c:f>
              <c:strCache>
                <c:ptCount val="1"/>
                <c:pt idx="0">
                  <c:v>Beauty and Personal Care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Lbls>
            <c:spPr>
              <a:noFill/>
              <a:ln w="25400">
                <a:noFill/>
              </a:ln>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compañías!$C$7:$C$25</c:f>
              <c:strCache>
                <c:ptCount val="19"/>
                <c:pt idx="0">
                  <c:v>Productos Avon SA de CV</c:v>
                </c:pt>
                <c:pt idx="1">
                  <c:v>Procter &amp; Gamble Co, The</c:v>
                </c:pt>
                <c:pt idx="2">
                  <c:v>Unilever de Centroamérica SA</c:v>
                </c:pt>
                <c:pt idx="3">
                  <c:v>Colgate-Palmolive Centroamerica SA</c:v>
                </c:pt>
                <c:pt idx="4">
                  <c:v>BDF Centroamerica SA</c:v>
                </c:pt>
                <c:pt idx="5">
                  <c:v>L'Oréal Groupe</c:v>
                </c:pt>
                <c:pt idx="6">
                  <c:v>Cosméticos y Perfumes SA</c:v>
                </c:pt>
                <c:pt idx="7">
                  <c:v>Proconsumo SA de CV</c:v>
                </c:pt>
                <c:pt idx="8">
                  <c:v>Johnson &amp; Johnson de Honduras SA</c:v>
                </c:pt>
                <c:pt idx="9">
                  <c:v>Beauty 21 Cosmetics Inc</c:v>
                </c:pt>
                <c:pt idx="10">
                  <c:v>Belleza Express SA</c:v>
                </c:pt>
                <c:pt idx="11">
                  <c:v>Kimberly-Clark de Honduras S de RL de CV</c:v>
                </c:pt>
                <c:pt idx="12">
                  <c:v>Oriflame de Honduras SA</c:v>
                </c:pt>
                <c:pt idx="13">
                  <c:v>GlaxoSmithKline Honduras SA</c:v>
                </c:pt>
                <c:pt idx="14">
                  <c:v>Kao Corp</c:v>
                </c:pt>
                <c:pt idx="15">
                  <c:v>Wal-Mart de México SAB de CV</c:v>
                </c:pt>
                <c:pt idx="16">
                  <c:v>Supermercados La Colonia de Honduras SA de CV</c:v>
                </c:pt>
                <c:pt idx="17">
                  <c:v>Industrias Chamer SA</c:v>
                </c:pt>
                <c:pt idx="18">
                  <c:v>Others</c:v>
                </c:pt>
              </c:strCache>
            </c:strRef>
          </c:cat>
          <c:val>
            <c:numRef>
              <c:f>compañías!$K$7:$K$25</c:f>
              <c:numCache>
                <c:formatCode>_("$"* #,##0.00_);_("$"* \(#,##0.00\);_("$"* "-"??_);_(@_)</c:formatCode>
                <c:ptCount val="19"/>
                <c:pt idx="0">
                  <c:v>63.15440000000001</c:v>
                </c:pt>
                <c:pt idx="1">
                  <c:v>50.73640000000001</c:v>
                </c:pt>
                <c:pt idx="2">
                  <c:v>49.672000000000004</c:v>
                </c:pt>
                <c:pt idx="3">
                  <c:v>34.0608</c:v>
                </c:pt>
                <c:pt idx="4">
                  <c:v>15.256399999999999</c:v>
                </c:pt>
                <c:pt idx="5">
                  <c:v>9.9344000000000001</c:v>
                </c:pt>
                <c:pt idx="6">
                  <c:v>9.9344000000000001</c:v>
                </c:pt>
                <c:pt idx="7">
                  <c:v>6.386400000000001</c:v>
                </c:pt>
                <c:pt idx="8">
                  <c:v>4.2576000000000001</c:v>
                </c:pt>
                <c:pt idx="9">
                  <c:v>4.2576000000000001</c:v>
                </c:pt>
                <c:pt idx="10">
                  <c:v>2.8384</c:v>
                </c:pt>
                <c:pt idx="11">
                  <c:v>2.1288</c:v>
                </c:pt>
                <c:pt idx="12">
                  <c:v>2.1288</c:v>
                </c:pt>
                <c:pt idx="13">
                  <c:v>2.1288</c:v>
                </c:pt>
                <c:pt idx="14">
                  <c:v>0.70960000000000001</c:v>
                </c:pt>
                <c:pt idx="15">
                  <c:v>0.70960000000000001</c:v>
                </c:pt>
                <c:pt idx="16">
                  <c:v>0.3548</c:v>
                </c:pt>
                <c:pt idx="17">
                  <c:v>0.3548</c:v>
                </c:pt>
                <c:pt idx="18">
                  <c:v>95.441199999999995</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r"/>
      <c:layout/>
      <c:overlay val="0"/>
      <c:spPr>
        <a:noFill/>
        <a:ln w="25400">
          <a:noFill/>
        </a:ln>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Home Care Honduras  </a:t>
            </a:r>
          </a:p>
        </c:rich>
      </c:tx>
      <c:layout/>
      <c:overlay val="1"/>
      <c:spPr>
        <a:noFill/>
        <a:ln>
          <a:noFill/>
        </a:ln>
        <a:effectLst/>
      </c:spPr>
    </c:title>
    <c:autoTitleDeleted val="0"/>
    <c:plotArea>
      <c:layout/>
      <c:barChart>
        <c:barDir val="col"/>
        <c:grouping val="clustered"/>
        <c:varyColors val="0"/>
        <c:ser>
          <c:idx val="0"/>
          <c:order val="0"/>
          <c:tx>
            <c:strRef>
              <c:f>'Statistics Data'!$B$8</c:f>
              <c:strCache>
                <c:ptCount val="1"/>
                <c:pt idx="0">
                  <c:v>Home Care</c:v>
                </c:pt>
              </c:strCache>
            </c:strRef>
          </c:tx>
          <c:spPr>
            <a:solidFill>
              <a:schemeClr val="accent1"/>
            </a:solidFill>
            <a:ln>
              <a:noFill/>
            </a:ln>
            <a:effectLst/>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Data'!$G$8:$R$8</c:f>
              <c:numCache>
                <c:formatCode>_("$"* #,##0.00_);_("$"* \(#,##0.00\);_("$"* "-"??_);_(@_)</c:formatCode>
                <c:ptCount val="12"/>
                <c:pt idx="0">
                  <c:v>106.7</c:v>
                </c:pt>
                <c:pt idx="1">
                  <c:v>114.7</c:v>
                </c:pt>
                <c:pt idx="2">
                  <c:v>125.1</c:v>
                </c:pt>
                <c:pt idx="3">
                  <c:v>134.6</c:v>
                </c:pt>
                <c:pt idx="4">
                  <c:v>146.19999999999999</c:v>
                </c:pt>
                <c:pt idx="5">
                  <c:v>158.9</c:v>
                </c:pt>
                <c:pt idx="6">
                  <c:v>164.7</c:v>
                </c:pt>
                <c:pt idx="7">
                  <c:v>179.1</c:v>
                </c:pt>
                <c:pt idx="8">
                  <c:v>194.8</c:v>
                </c:pt>
                <c:pt idx="9">
                  <c:v>211.4</c:v>
                </c:pt>
                <c:pt idx="10">
                  <c:v>229.5</c:v>
                </c:pt>
                <c:pt idx="11">
                  <c:v>249.1</c:v>
                </c:pt>
              </c:numCache>
            </c:numRef>
          </c:val>
        </c:ser>
        <c:dLbls>
          <c:showLegendKey val="0"/>
          <c:showVal val="0"/>
          <c:showCatName val="0"/>
          <c:showSerName val="0"/>
          <c:showPercent val="0"/>
          <c:showBubbleSize val="0"/>
        </c:dLbls>
        <c:gapWidth val="219"/>
        <c:overlap val="-27"/>
        <c:axId val="312743680"/>
        <c:axId val="309300592"/>
      </c:barChart>
      <c:catAx>
        <c:axId val="3127436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300592"/>
        <c:crosses val="autoZero"/>
        <c:auto val="1"/>
        <c:lblAlgn val="ctr"/>
        <c:lblOffset val="100"/>
        <c:noMultiLvlLbl val="0"/>
      </c:catAx>
      <c:valAx>
        <c:axId val="309300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Millions</a:t>
                </a:r>
                <a:r>
                  <a:rPr lang="en-US" baseline="0"/>
                  <a:t> usd</a:t>
                </a:r>
                <a:endParaRPr lang="en-US"/>
              </a:p>
            </c:rich>
          </c:tx>
          <c:layout/>
          <c:overlay val="0"/>
          <c:spPr>
            <a:noFill/>
            <a:ln>
              <a:noFill/>
            </a:ln>
            <a:effectLst/>
          </c:sp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743680"/>
        <c:crosses val="autoZero"/>
        <c:crossBetween val="between"/>
      </c:valAx>
      <c:spPr>
        <a:noFill/>
        <a:ln w="25400">
          <a:noFill/>
        </a:ln>
      </c:spPr>
    </c:plotArea>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Home Care</a:t>
            </a:r>
            <a:r>
              <a:rPr lang="en-US" baseline="0"/>
              <a:t> 2018 size 164.70 millions usd</a:t>
            </a:r>
            <a:endParaRPr lang="en-US"/>
          </a:p>
        </c:rich>
      </c:tx>
      <c:layout/>
      <c:overlay val="0"/>
      <c:spPr>
        <a:noFill/>
        <a:ln>
          <a:noFill/>
        </a:ln>
        <a:effectLst/>
      </c:spPr>
    </c:title>
    <c:autoTitleDeleted val="0"/>
    <c:plotArea>
      <c:layout/>
      <c:pieChart>
        <c:varyColors val="1"/>
        <c:ser>
          <c:idx val="0"/>
          <c:order val="0"/>
          <c:tx>
            <c:strRef>
              <c:f>empresas!$B$7</c:f>
              <c:strCache>
                <c:ptCount val="1"/>
                <c:pt idx="0">
                  <c:v>Home Care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empresas!$C$7:$C$20</c:f>
              <c:strCache>
                <c:ptCount val="14"/>
                <c:pt idx="0">
                  <c:v>Grupo Jaremar SA de CV</c:v>
                </c:pt>
                <c:pt idx="1">
                  <c:v>Dinant SA</c:v>
                </c:pt>
                <c:pt idx="2">
                  <c:v>Distribuidora de Productos Alimenticios SA de CV</c:v>
                </c:pt>
                <c:pt idx="3">
                  <c:v>Unilever de Centroamérica SA</c:v>
                </c:pt>
                <c:pt idx="4">
                  <c:v>Irex de Costa Rica SA</c:v>
                </c:pt>
                <c:pt idx="5">
                  <c:v>Colgate-Palmolive Centroamerica SA</c:v>
                </c:pt>
                <c:pt idx="6">
                  <c:v>Surtidora Internacional SA</c:v>
                </c:pt>
                <c:pt idx="7">
                  <c:v>Dilimport SA de CV</c:v>
                </c:pt>
                <c:pt idx="8">
                  <c:v>D'Casa SA</c:v>
                </c:pt>
                <c:pt idx="9">
                  <c:v>Cosmética Internacional SA</c:v>
                </c:pt>
                <c:pt idx="10">
                  <c:v>Supermercados La Colonia de Honduras SA de CV</c:v>
                </c:pt>
                <c:pt idx="11">
                  <c:v>Químicas Handal de Centroamérica SA de CV</c:v>
                </c:pt>
                <c:pt idx="12">
                  <c:v>Industrias Chamer SA</c:v>
                </c:pt>
                <c:pt idx="13">
                  <c:v>Others</c:v>
                </c:pt>
              </c:strCache>
            </c:strRef>
          </c:cat>
          <c:val>
            <c:numRef>
              <c:f>empresas!$K$7:$K$20</c:f>
              <c:numCache>
                <c:formatCode>_("$"* #,##0.00_);_("$"* \(#,##0.00\);_("$"* "-"??_);_(@_)</c:formatCode>
                <c:ptCount val="14"/>
                <c:pt idx="0">
                  <c:v>17.458199999999998</c:v>
                </c:pt>
                <c:pt idx="1">
                  <c:v>13.3407</c:v>
                </c:pt>
                <c:pt idx="2">
                  <c:v>10.211399999999999</c:v>
                </c:pt>
                <c:pt idx="3">
                  <c:v>8.729099999999999</c:v>
                </c:pt>
                <c:pt idx="4">
                  <c:v>5.2703999999999995</c:v>
                </c:pt>
                <c:pt idx="5">
                  <c:v>5.1056999999999997</c:v>
                </c:pt>
                <c:pt idx="6">
                  <c:v>1.9763999999999999</c:v>
                </c:pt>
                <c:pt idx="7">
                  <c:v>1.8117000000000001</c:v>
                </c:pt>
                <c:pt idx="8">
                  <c:v>1.8117000000000001</c:v>
                </c:pt>
                <c:pt idx="9">
                  <c:v>1.647</c:v>
                </c:pt>
                <c:pt idx="10">
                  <c:v>1.3175999999999999</c:v>
                </c:pt>
                <c:pt idx="11">
                  <c:v>0.32939999999999997</c:v>
                </c:pt>
                <c:pt idx="12">
                  <c:v>0.16469999999999999</c:v>
                </c:pt>
                <c:pt idx="13">
                  <c:v>95.361299999999986</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r"/>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Surfactans consumption Latam</a:t>
            </a:r>
          </a:p>
        </c:rich>
      </c:tx>
      <c:overlay val="0"/>
      <c:spPr>
        <a:noFill/>
        <a:ln w="25400">
          <a:noFill/>
        </a:ln>
      </c:spPr>
    </c:title>
    <c:autoTitleDeleted val="0"/>
    <c:plotArea>
      <c:layout/>
      <c:barChart>
        <c:barDir val="col"/>
        <c:grouping val="clustered"/>
        <c:varyColors val="0"/>
        <c:ser>
          <c:idx val="1"/>
          <c:order val="0"/>
          <c:tx>
            <c:strRef>
              <c:f>latam!$B$10</c:f>
              <c:strCache>
                <c:ptCount val="1"/>
                <c:pt idx="0">
                  <c:v>Brazil</c:v>
                </c:pt>
              </c:strCache>
            </c:strRef>
          </c:tx>
          <c:invertIfNegative val="0"/>
          <c:cat>
            <c:strRef>
              <c:f>latam!$F$6:$P$6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latam!$F$10:$P$10</c:f>
              <c:numCache>
                <c:formatCode>##,#00</c:formatCode>
                <c:ptCount val="11"/>
                <c:pt idx="0">
                  <c:v>822.8</c:v>
                </c:pt>
                <c:pt idx="1">
                  <c:v>865.1</c:v>
                </c:pt>
                <c:pt idx="2">
                  <c:v>837.5</c:v>
                </c:pt>
                <c:pt idx="3">
                  <c:v>815.7</c:v>
                </c:pt>
                <c:pt idx="4">
                  <c:v>820.2</c:v>
                </c:pt>
                <c:pt idx="5">
                  <c:v>834.5</c:v>
                </c:pt>
                <c:pt idx="6">
                  <c:v>848.5</c:v>
                </c:pt>
                <c:pt idx="7">
                  <c:v>853.7</c:v>
                </c:pt>
                <c:pt idx="8">
                  <c:v>858.2</c:v>
                </c:pt>
                <c:pt idx="9">
                  <c:v>863.5</c:v>
                </c:pt>
                <c:pt idx="10">
                  <c:v>871.2</c:v>
                </c:pt>
              </c:numCache>
            </c:numRef>
          </c:val>
        </c:ser>
        <c:ser>
          <c:idx val="0"/>
          <c:order val="1"/>
          <c:tx>
            <c:strRef>
              <c:f>latam!$B$11</c:f>
              <c:strCache>
                <c:ptCount val="1"/>
                <c:pt idx="0">
                  <c:v>Mexico</c:v>
                </c:pt>
              </c:strCache>
            </c:strRef>
          </c:tx>
          <c:invertIfNegative val="0"/>
          <c:cat>
            <c:strRef>
              <c:f>latam!$F$6:$P$6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latam!$F$11:$P$11</c:f>
              <c:numCache>
                <c:formatCode>##,#00</c:formatCode>
                <c:ptCount val="11"/>
                <c:pt idx="0">
                  <c:v>575</c:v>
                </c:pt>
                <c:pt idx="1">
                  <c:v>572</c:v>
                </c:pt>
                <c:pt idx="2">
                  <c:v>573.9</c:v>
                </c:pt>
                <c:pt idx="3">
                  <c:v>587.70000000000005</c:v>
                </c:pt>
                <c:pt idx="4">
                  <c:v>618</c:v>
                </c:pt>
                <c:pt idx="5">
                  <c:v>629.4</c:v>
                </c:pt>
                <c:pt idx="6">
                  <c:v>639.1</c:v>
                </c:pt>
                <c:pt idx="7">
                  <c:v>649.4</c:v>
                </c:pt>
                <c:pt idx="8">
                  <c:v>660.2</c:v>
                </c:pt>
                <c:pt idx="9">
                  <c:v>671.5</c:v>
                </c:pt>
                <c:pt idx="10">
                  <c:v>683.4</c:v>
                </c:pt>
              </c:numCache>
            </c:numRef>
          </c:val>
        </c:ser>
        <c:ser>
          <c:idx val="2"/>
          <c:order val="2"/>
          <c:tx>
            <c:strRef>
              <c:f>latam!$B$28</c:f>
              <c:strCache>
                <c:ptCount val="1"/>
                <c:pt idx="0">
                  <c:v>Colombia</c:v>
                </c:pt>
              </c:strCache>
            </c:strRef>
          </c:tx>
          <c:invertIfNegative val="0"/>
          <c:cat>
            <c:strRef>
              <c:f>latam!$F$6:$P$6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latam!$F$28:$P$28</c:f>
              <c:numCache>
                <c:formatCode>##,#00</c:formatCode>
                <c:ptCount val="11"/>
                <c:pt idx="0">
                  <c:v>123.9</c:v>
                </c:pt>
                <c:pt idx="1">
                  <c:v>122.4</c:v>
                </c:pt>
                <c:pt idx="2">
                  <c:v>125.3</c:v>
                </c:pt>
                <c:pt idx="3">
                  <c:v>127.7</c:v>
                </c:pt>
                <c:pt idx="4">
                  <c:v>127.1</c:v>
                </c:pt>
                <c:pt idx="5">
                  <c:v>128</c:v>
                </c:pt>
                <c:pt idx="6">
                  <c:v>129</c:v>
                </c:pt>
                <c:pt idx="7">
                  <c:v>130</c:v>
                </c:pt>
                <c:pt idx="8">
                  <c:v>131</c:v>
                </c:pt>
                <c:pt idx="9">
                  <c:v>132</c:v>
                </c:pt>
                <c:pt idx="10">
                  <c:v>133</c:v>
                </c:pt>
              </c:numCache>
            </c:numRef>
          </c:val>
        </c:ser>
        <c:ser>
          <c:idx val="3"/>
          <c:order val="3"/>
          <c:tx>
            <c:strRef>
              <c:f>latam!$B$32</c:f>
              <c:strCache>
                <c:ptCount val="1"/>
                <c:pt idx="0">
                  <c:v>Peru</c:v>
                </c:pt>
              </c:strCache>
            </c:strRef>
          </c:tx>
          <c:invertIfNegative val="0"/>
          <c:cat>
            <c:strRef>
              <c:f>latam!$F$6:$P$6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latam!$F$32:$P$32</c:f>
              <c:numCache>
                <c:formatCode>##,#00</c:formatCode>
                <c:ptCount val="11"/>
                <c:pt idx="0">
                  <c:v>87.9</c:v>
                </c:pt>
                <c:pt idx="1">
                  <c:v>89.6</c:v>
                </c:pt>
                <c:pt idx="2">
                  <c:v>91.2</c:v>
                </c:pt>
                <c:pt idx="3">
                  <c:v>91.9</c:v>
                </c:pt>
                <c:pt idx="4">
                  <c:v>91.8</c:v>
                </c:pt>
                <c:pt idx="5">
                  <c:v>90.6</c:v>
                </c:pt>
                <c:pt idx="6">
                  <c:v>91.1</c:v>
                </c:pt>
                <c:pt idx="7">
                  <c:v>91.7</c:v>
                </c:pt>
                <c:pt idx="8">
                  <c:v>92.5</c:v>
                </c:pt>
                <c:pt idx="9">
                  <c:v>93.5</c:v>
                </c:pt>
                <c:pt idx="10">
                  <c:v>94.5</c:v>
                </c:pt>
              </c:numCache>
            </c:numRef>
          </c:val>
        </c:ser>
        <c:ser>
          <c:idx val="4"/>
          <c:order val="4"/>
          <c:tx>
            <c:strRef>
              <c:f>latam!$B$37</c:f>
              <c:strCache>
                <c:ptCount val="1"/>
                <c:pt idx="0">
                  <c:v>Guatemala</c:v>
                </c:pt>
              </c:strCache>
            </c:strRef>
          </c:tx>
          <c:invertIfNegative val="0"/>
          <c:cat>
            <c:strRef>
              <c:f>latam!$F$6:$P$6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latam!$F$37:$P$37</c:f>
              <c:numCache>
                <c:formatCode>##,#00</c:formatCode>
                <c:ptCount val="11"/>
                <c:pt idx="0">
                  <c:v>64.5</c:v>
                </c:pt>
                <c:pt idx="1">
                  <c:v>66.2</c:v>
                </c:pt>
                <c:pt idx="2">
                  <c:v>68</c:v>
                </c:pt>
                <c:pt idx="3">
                  <c:v>69.7</c:v>
                </c:pt>
                <c:pt idx="4">
                  <c:v>71.400000000000006</c:v>
                </c:pt>
                <c:pt idx="5">
                  <c:v>73.3</c:v>
                </c:pt>
                <c:pt idx="6">
                  <c:v>75.099999999999994</c:v>
                </c:pt>
                <c:pt idx="7">
                  <c:v>76.900000000000006</c:v>
                </c:pt>
                <c:pt idx="8">
                  <c:v>78.599999999999994</c:v>
                </c:pt>
                <c:pt idx="9">
                  <c:v>80.3</c:v>
                </c:pt>
                <c:pt idx="10">
                  <c:v>82.2</c:v>
                </c:pt>
              </c:numCache>
            </c:numRef>
          </c:val>
        </c:ser>
        <c:ser>
          <c:idx val="5"/>
          <c:order val="5"/>
          <c:tx>
            <c:strRef>
              <c:f>latam!$B$41</c:f>
              <c:strCache>
                <c:ptCount val="1"/>
                <c:pt idx="0">
                  <c:v>Chile</c:v>
                </c:pt>
              </c:strCache>
            </c:strRef>
          </c:tx>
          <c:invertIfNegative val="0"/>
          <c:cat>
            <c:strRef>
              <c:f>latam!$F$6:$P$6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latam!$F$41:$P$41</c:f>
              <c:numCache>
                <c:formatCode>##,#00</c:formatCode>
                <c:ptCount val="11"/>
                <c:pt idx="0">
                  <c:v>53.8</c:v>
                </c:pt>
                <c:pt idx="1">
                  <c:v>55.3</c:v>
                </c:pt>
                <c:pt idx="2">
                  <c:v>56.7</c:v>
                </c:pt>
                <c:pt idx="3">
                  <c:v>57.8</c:v>
                </c:pt>
                <c:pt idx="4">
                  <c:v>59.9</c:v>
                </c:pt>
                <c:pt idx="5">
                  <c:v>61</c:v>
                </c:pt>
                <c:pt idx="6">
                  <c:v>62.6</c:v>
                </c:pt>
                <c:pt idx="7">
                  <c:v>64.2</c:v>
                </c:pt>
                <c:pt idx="8">
                  <c:v>65.8</c:v>
                </c:pt>
                <c:pt idx="9">
                  <c:v>67.400000000000006</c:v>
                </c:pt>
                <c:pt idx="10">
                  <c:v>68.8</c:v>
                </c:pt>
              </c:numCache>
            </c:numRef>
          </c:val>
        </c:ser>
        <c:ser>
          <c:idx val="6"/>
          <c:order val="6"/>
          <c:tx>
            <c:strRef>
              <c:f>latam!$B$43</c:f>
              <c:strCache>
                <c:ptCount val="1"/>
                <c:pt idx="0">
                  <c:v>Ecuador</c:v>
                </c:pt>
              </c:strCache>
            </c:strRef>
          </c:tx>
          <c:invertIfNegative val="0"/>
          <c:cat>
            <c:strRef>
              <c:f>latam!$F$6:$P$6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latam!$F$43:$P$43</c:f>
              <c:numCache>
                <c:formatCode>##,#00</c:formatCode>
                <c:ptCount val="11"/>
                <c:pt idx="0">
                  <c:v>42.5</c:v>
                </c:pt>
                <c:pt idx="1">
                  <c:v>43.1</c:v>
                </c:pt>
                <c:pt idx="2">
                  <c:v>44.2</c:v>
                </c:pt>
                <c:pt idx="3">
                  <c:v>45.6</c:v>
                </c:pt>
                <c:pt idx="4">
                  <c:v>46.7</c:v>
                </c:pt>
                <c:pt idx="5">
                  <c:v>47.6</c:v>
                </c:pt>
                <c:pt idx="6">
                  <c:v>48.4</c:v>
                </c:pt>
                <c:pt idx="7">
                  <c:v>49.2</c:v>
                </c:pt>
                <c:pt idx="8">
                  <c:v>50</c:v>
                </c:pt>
                <c:pt idx="9">
                  <c:v>50.8</c:v>
                </c:pt>
                <c:pt idx="10">
                  <c:v>51.6</c:v>
                </c:pt>
              </c:numCache>
            </c:numRef>
          </c:val>
        </c:ser>
        <c:ser>
          <c:idx val="7"/>
          <c:order val="7"/>
          <c:tx>
            <c:strRef>
              <c:f>latam!$B$47</c:f>
              <c:strCache>
                <c:ptCount val="1"/>
                <c:pt idx="0">
                  <c:v>Dominican Republic</c:v>
                </c:pt>
              </c:strCache>
            </c:strRef>
          </c:tx>
          <c:invertIfNegative val="0"/>
          <c:cat>
            <c:strRef>
              <c:f>latam!$F$6:$P$6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latam!$F$47:$P$47</c:f>
              <c:numCache>
                <c:formatCode>##,#00</c:formatCode>
                <c:ptCount val="11"/>
                <c:pt idx="0">
                  <c:v>32.5</c:v>
                </c:pt>
                <c:pt idx="1">
                  <c:v>33.200000000000003</c:v>
                </c:pt>
                <c:pt idx="2">
                  <c:v>33.9</c:v>
                </c:pt>
                <c:pt idx="3">
                  <c:v>34.4</c:v>
                </c:pt>
                <c:pt idx="4">
                  <c:v>35</c:v>
                </c:pt>
                <c:pt idx="5">
                  <c:v>35.6</c:v>
                </c:pt>
                <c:pt idx="6">
                  <c:v>36.200000000000003</c:v>
                </c:pt>
                <c:pt idx="7">
                  <c:v>36.799999999999997</c:v>
                </c:pt>
                <c:pt idx="8">
                  <c:v>37.299999999999997</c:v>
                </c:pt>
                <c:pt idx="9">
                  <c:v>37.9</c:v>
                </c:pt>
                <c:pt idx="10">
                  <c:v>38.5</c:v>
                </c:pt>
              </c:numCache>
            </c:numRef>
          </c:val>
        </c:ser>
        <c:ser>
          <c:idx val="8"/>
          <c:order val="8"/>
          <c:tx>
            <c:strRef>
              <c:f>latam!$B$48</c:f>
              <c:strCache>
                <c:ptCount val="1"/>
                <c:pt idx="0">
                  <c:v>Venezuela</c:v>
                </c:pt>
              </c:strCache>
            </c:strRef>
          </c:tx>
          <c:invertIfNegative val="0"/>
          <c:cat>
            <c:strRef>
              <c:f>latam!$F$6:$P$6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latam!$F$48:$P$48</c:f>
              <c:numCache>
                <c:formatCode>##,#00</c:formatCode>
                <c:ptCount val="11"/>
                <c:pt idx="0">
                  <c:v>121.3</c:v>
                </c:pt>
                <c:pt idx="1">
                  <c:v>121.8</c:v>
                </c:pt>
                <c:pt idx="2">
                  <c:v>109.1</c:v>
                </c:pt>
                <c:pt idx="3">
                  <c:v>72.5</c:v>
                </c:pt>
                <c:pt idx="4">
                  <c:v>57.5</c:v>
                </c:pt>
                <c:pt idx="5">
                  <c:v>35.1</c:v>
                </c:pt>
                <c:pt idx="6">
                  <c:v>33.6</c:v>
                </c:pt>
                <c:pt idx="7">
                  <c:v>32.200000000000003</c:v>
                </c:pt>
                <c:pt idx="8">
                  <c:v>31.4</c:v>
                </c:pt>
                <c:pt idx="9">
                  <c:v>30.9</c:v>
                </c:pt>
                <c:pt idx="10">
                  <c:v>30.7</c:v>
                </c:pt>
              </c:numCache>
            </c:numRef>
          </c:val>
        </c:ser>
        <c:ser>
          <c:idx val="9"/>
          <c:order val="9"/>
          <c:tx>
            <c:strRef>
              <c:f>latam!$B$50</c:f>
              <c:strCache>
                <c:ptCount val="1"/>
                <c:pt idx="0">
                  <c:v>Bolivia</c:v>
                </c:pt>
              </c:strCache>
            </c:strRef>
          </c:tx>
          <c:invertIfNegative val="0"/>
          <c:cat>
            <c:strRef>
              <c:f>latam!$F$6:$P$6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latam!$F$50:$P$50</c:f>
              <c:numCache>
                <c:formatCode>##,#00</c:formatCode>
                <c:ptCount val="11"/>
                <c:pt idx="0">
                  <c:v>28.4</c:v>
                </c:pt>
                <c:pt idx="1">
                  <c:v>29.3</c:v>
                </c:pt>
                <c:pt idx="2">
                  <c:v>30.2</c:v>
                </c:pt>
                <c:pt idx="3">
                  <c:v>30.5</c:v>
                </c:pt>
                <c:pt idx="4">
                  <c:v>30.6</c:v>
                </c:pt>
                <c:pt idx="5">
                  <c:v>30.4</c:v>
                </c:pt>
                <c:pt idx="6">
                  <c:v>30.3</c:v>
                </c:pt>
                <c:pt idx="7">
                  <c:v>30.3</c:v>
                </c:pt>
                <c:pt idx="8">
                  <c:v>30.5</c:v>
                </c:pt>
                <c:pt idx="9">
                  <c:v>30.7</c:v>
                </c:pt>
                <c:pt idx="10">
                  <c:v>31.1</c:v>
                </c:pt>
              </c:numCache>
            </c:numRef>
          </c:val>
        </c:ser>
        <c:ser>
          <c:idx val="10"/>
          <c:order val="10"/>
          <c:tx>
            <c:strRef>
              <c:f>latam!$B$63</c:f>
              <c:strCache>
                <c:ptCount val="1"/>
                <c:pt idx="0">
                  <c:v>Costa Rica</c:v>
                </c:pt>
              </c:strCache>
            </c:strRef>
          </c:tx>
          <c:invertIfNegative val="0"/>
          <c:cat>
            <c:strRef>
              <c:f>latam!$F$6:$P$6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latam!$F$63:$P$63</c:f>
              <c:numCache>
                <c:formatCode>##,#00</c:formatCode>
                <c:ptCount val="11"/>
                <c:pt idx="0">
                  <c:v>16.899999999999999</c:v>
                </c:pt>
                <c:pt idx="1">
                  <c:v>17.100000000000001</c:v>
                </c:pt>
                <c:pt idx="2">
                  <c:v>17.399999999999999</c:v>
                </c:pt>
                <c:pt idx="3">
                  <c:v>17.7</c:v>
                </c:pt>
                <c:pt idx="4">
                  <c:v>18.100000000000001</c:v>
                </c:pt>
                <c:pt idx="5">
                  <c:v>18.5</c:v>
                </c:pt>
                <c:pt idx="6">
                  <c:v>18.8</c:v>
                </c:pt>
                <c:pt idx="7">
                  <c:v>19.100000000000001</c:v>
                </c:pt>
                <c:pt idx="8">
                  <c:v>19.399999999999999</c:v>
                </c:pt>
                <c:pt idx="9">
                  <c:v>19.7</c:v>
                </c:pt>
                <c:pt idx="10">
                  <c:v>19.899999999999999</c:v>
                </c:pt>
              </c:numCache>
            </c:numRef>
          </c:val>
        </c:ser>
        <c:dLbls>
          <c:showLegendKey val="0"/>
          <c:showVal val="0"/>
          <c:showCatName val="0"/>
          <c:showSerName val="0"/>
          <c:showPercent val="0"/>
          <c:showBubbleSize val="0"/>
        </c:dLbls>
        <c:gapWidth val="75"/>
        <c:overlap val="-25"/>
        <c:axId val="312744856"/>
        <c:axId val="312744464"/>
      </c:barChart>
      <c:catAx>
        <c:axId val="3127448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744464"/>
        <c:crosses val="autoZero"/>
        <c:auto val="1"/>
        <c:lblAlgn val="ctr"/>
        <c:lblOffset val="100"/>
        <c:noMultiLvlLbl val="0"/>
      </c:catAx>
      <c:valAx>
        <c:axId val="312744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a:t>Thousands of tons</a:t>
                </a:r>
              </a:p>
            </c:rich>
          </c:tx>
          <c:overlay val="0"/>
        </c:title>
        <c:numFmt formatCode="##,#00"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744856"/>
        <c:crosses val="autoZero"/>
        <c:crossBetween val="between"/>
      </c:valAx>
      <c:spPr>
        <a:noFill/>
        <a:ln w="25400">
          <a:noFill/>
        </a:ln>
      </c:spPr>
    </c:plotArea>
    <c:legend>
      <c:legendPos val="b"/>
      <c:overlay val="0"/>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7"/>
          </a:xfrm>
          <a:prstGeom prst="rect">
            <a:avLst/>
          </a:prstGeom>
        </p:spPr>
        <p:txBody>
          <a:bodyPr vert="horz" lIns="92487" tIns="46244" rIns="92487" bIns="46244" rtlCol="0"/>
          <a:lstStyle>
            <a:lvl1pPr algn="l">
              <a:defRPr sz="1200"/>
            </a:lvl1pPr>
          </a:lstStyle>
          <a:p>
            <a:endParaRPr lang="en-US" dirty="0"/>
          </a:p>
        </p:txBody>
      </p:sp>
      <p:sp>
        <p:nvSpPr>
          <p:cNvPr id="3" name="Date Placeholder 2"/>
          <p:cNvSpPr>
            <a:spLocks noGrp="1"/>
          </p:cNvSpPr>
          <p:nvPr>
            <p:ph type="dt" sz="quarter" idx="1"/>
          </p:nvPr>
        </p:nvSpPr>
        <p:spPr>
          <a:xfrm>
            <a:off x="3936768" y="0"/>
            <a:ext cx="3011699" cy="463407"/>
          </a:xfrm>
          <a:prstGeom prst="rect">
            <a:avLst/>
          </a:prstGeom>
        </p:spPr>
        <p:txBody>
          <a:bodyPr vert="horz" lIns="92487" tIns="46244" rIns="92487" bIns="46244" rtlCol="0"/>
          <a:lstStyle>
            <a:lvl1pPr algn="r">
              <a:defRPr sz="1200"/>
            </a:lvl1pPr>
          </a:lstStyle>
          <a:p>
            <a:fld id="{D63D5444-F62C-42C3-A75A-D9DBA807730F}" type="datetimeFigureOut">
              <a:rPr lang="en-US" smtClean="0"/>
              <a:pPr/>
              <a:t>2/19/2020</a:t>
            </a:fld>
            <a:endParaRPr lang="en-US" dirty="0"/>
          </a:p>
        </p:txBody>
      </p:sp>
      <p:sp>
        <p:nvSpPr>
          <p:cNvPr id="4" name="Footer Placeholder 3"/>
          <p:cNvSpPr>
            <a:spLocks noGrp="1"/>
          </p:cNvSpPr>
          <p:nvPr>
            <p:ph type="ftr" sz="quarter" idx="2"/>
          </p:nvPr>
        </p:nvSpPr>
        <p:spPr>
          <a:xfrm>
            <a:off x="0" y="8772669"/>
            <a:ext cx="3011699" cy="463406"/>
          </a:xfrm>
          <a:prstGeom prst="rect">
            <a:avLst/>
          </a:prstGeom>
        </p:spPr>
        <p:txBody>
          <a:bodyPr vert="horz" lIns="92487" tIns="46244" rIns="92487" bIns="46244"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36768" y="8772669"/>
            <a:ext cx="3011699" cy="463406"/>
          </a:xfrm>
          <a:prstGeom prst="rect">
            <a:avLst/>
          </a:prstGeom>
        </p:spPr>
        <p:txBody>
          <a:bodyPr vert="horz" lIns="92487" tIns="46244" rIns="92487" bIns="46244" rtlCol="0" anchor="b"/>
          <a:lstStyle>
            <a:lvl1pPr algn="r">
              <a:defRPr sz="1200"/>
            </a:lvl1pPr>
          </a:lstStyle>
          <a:p>
            <a:fld id="{84A4F617-7A30-41D4-AB86-5D833C98E18B}" type="slidenum">
              <a:rPr lang="en-US" smtClean="0"/>
              <a:pPr/>
              <a:t>‹Nº›</a:t>
            </a:fld>
            <a:endParaRPr lang="en-US" dirty="0"/>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7"/>
          </a:xfrm>
          <a:prstGeom prst="rect">
            <a:avLst/>
          </a:prstGeom>
        </p:spPr>
        <p:txBody>
          <a:bodyPr vert="horz" lIns="92487" tIns="46244" rIns="92487" bIns="46244" rtlCol="0"/>
          <a:lstStyle>
            <a:lvl1pPr algn="l">
              <a:defRPr sz="1200"/>
            </a:lvl1pPr>
          </a:lstStyle>
          <a:p>
            <a:endParaRPr lang="en-US" dirty="0"/>
          </a:p>
        </p:txBody>
      </p:sp>
      <p:sp>
        <p:nvSpPr>
          <p:cNvPr id="3" name="Date Placeholder 2"/>
          <p:cNvSpPr>
            <a:spLocks noGrp="1"/>
          </p:cNvSpPr>
          <p:nvPr>
            <p:ph type="dt" idx="1"/>
          </p:nvPr>
        </p:nvSpPr>
        <p:spPr>
          <a:xfrm>
            <a:off x="3936768" y="0"/>
            <a:ext cx="3011699" cy="463407"/>
          </a:xfrm>
          <a:prstGeom prst="rect">
            <a:avLst/>
          </a:prstGeom>
        </p:spPr>
        <p:txBody>
          <a:bodyPr vert="horz" lIns="92487" tIns="46244" rIns="92487" bIns="46244" rtlCol="0"/>
          <a:lstStyle>
            <a:lvl1pPr algn="r">
              <a:defRPr sz="1200"/>
            </a:lvl1pPr>
          </a:lstStyle>
          <a:p>
            <a:fld id="{12CAA1FA-7B6A-47D2-8D61-F225D71B51FF}" type="datetimeFigureOut">
              <a:rPr lang="en-US" smtClean="0"/>
              <a:pPr/>
              <a:t>2/19/2020</a:t>
            </a:fld>
            <a:endParaRPr lang="en-US" dirty="0"/>
          </a:p>
        </p:txBody>
      </p:sp>
      <p:sp>
        <p:nvSpPr>
          <p:cNvPr id="4" name="Slide Image Placeholder 3"/>
          <p:cNvSpPr>
            <a:spLocks noGrp="1" noRot="1" noChangeAspect="1"/>
          </p:cNvSpPr>
          <p:nvPr>
            <p:ph type="sldImg" idx="2"/>
          </p:nvPr>
        </p:nvSpPr>
        <p:spPr>
          <a:xfrm>
            <a:off x="1398588" y="1154113"/>
            <a:ext cx="4152900" cy="3116262"/>
          </a:xfrm>
          <a:prstGeom prst="rect">
            <a:avLst/>
          </a:prstGeom>
          <a:noFill/>
          <a:ln w="12700">
            <a:solidFill>
              <a:prstClr val="black"/>
            </a:solidFill>
          </a:ln>
        </p:spPr>
        <p:txBody>
          <a:bodyPr vert="horz" lIns="92487" tIns="46244" rIns="92487" bIns="46244" rtlCol="0" anchor="ctr"/>
          <a:lstStyle/>
          <a:p>
            <a:endParaRPr lang="en-US" dirty="0"/>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87" tIns="46244" rIns="92487" bIns="462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6"/>
          </a:xfrm>
          <a:prstGeom prst="rect">
            <a:avLst/>
          </a:prstGeom>
        </p:spPr>
        <p:txBody>
          <a:bodyPr vert="horz" lIns="92487" tIns="46244" rIns="92487" bIns="4624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9"/>
            <a:ext cx="3011699" cy="463406"/>
          </a:xfrm>
          <a:prstGeom prst="rect">
            <a:avLst/>
          </a:prstGeom>
        </p:spPr>
        <p:txBody>
          <a:bodyPr vert="horz" lIns="92487" tIns="46244" rIns="92487" bIns="46244" rtlCol="0" anchor="b"/>
          <a:lstStyle>
            <a:lvl1pPr algn="r">
              <a:defRPr sz="1200"/>
            </a:lvl1pPr>
          </a:lstStyle>
          <a:p>
            <a:fld id="{1B9A179D-2D27-49E2-B022-8EDDA2EFE682}" type="slidenum">
              <a:rPr lang="en-US" smtClean="0"/>
              <a:pPr/>
              <a:t>‹Nº›</a:t>
            </a:fld>
            <a:endParaRPr lang="en-US" dirty="0"/>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defTabSz="955009">
              <a:defRPr/>
            </a:pPr>
            <a:fld id="{16EE682E-8C37-414F-8C25-1BB69BF30AB7}" type="slidenum">
              <a:rPr lang="en-US" smtClean="0">
                <a:solidFill>
                  <a:srgbClr val="000000"/>
                </a:solidFill>
              </a:rPr>
              <a:pPr defTabSz="955009">
                <a:defRPr/>
              </a:pPr>
              <a:t>2</a:t>
            </a:fld>
            <a:endParaRPr lang="en-US" dirty="0">
              <a:solidFill>
                <a:srgbClr val="000000"/>
              </a:solidFill>
            </a:endParaRPr>
          </a:p>
        </p:txBody>
      </p:sp>
      <p:sp>
        <p:nvSpPr>
          <p:cNvPr id="62467" name="Rectangle 2"/>
          <p:cNvSpPr>
            <a:spLocks noGrp="1" noRot="1" noChangeAspect="1" noChangeArrowheads="1" noTextEdit="1"/>
          </p:cNvSpPr>
          <p:nvPr>
            <p:ph type="sldImg"/>
          </p:nvPr>
        </p:nvSpPr>
        <p:spPr>
          <a:xfrm>
            <a:off x="936625" y="750888"/>
            <a:ext cx="5016500" cy="3762375"/>
          </a:xfrm>
          <a:ln w="12699" cap="flat">
            <a:solidFill>
              <a:schemeClr val="tx1"/>
            </a:solidFill>
          </a:ln>
        </p:spPr>
      </p:sp>
      <p:sp>
        <p:nvSpPr>
          <p:cNvPr id="62468" name="Rectangle 3"/>
          <p:cNvSpPr>
            <a:spLocks noGrp="1" noChangeArrowheads="1"/>
          </p:cNvSpPr>
          <p:nvPr>
            <p:ph type="body" idx="1"/>
          </p:nvPr>
        </p:nvSpPr>
        <p:spPr>
          <a:xfrm>
            <a:off x="890076" y="5088972"/>
            <a:ext cx="4899753" cy="4826726"/>
          </a:xfrm>
          <a:noFill/>
          <a:ln/>
        </p:spPr>
        <p:txBody>
          <a:bodyPr lIns="96666" tIns="46722" rIns="96666" bIns="46722"/>
          <a:lstStyle/>
          <a:p>
            <a:pPr eaLnBrk="1" hangingPunct="1"/>
            <a:endParaRPr lang="en-GB" dirty="0"/>
          </a:p>
        </p:txBody>
      </p:sp>
    </p:spTree>
    <p:extLst>
      <p:ext uri="{BB962C8B-B14F-4D97-AF65-F5344CB8AC3E}">
        <p14:creationId xmlns:p14="http://schemas.microsoft.com/office/powerpoint/2010/main" val="16870064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48514" name="Rectangle 2"/>
          <p:cNvSpPr>
            <a:spLocks noGrp="1" noChangeArrowheads="1"/>
          </p:cNvSpPr>
          <p:nvPr>
            <p:ph type="ctrTitle"/>
          </p:nvPr>
        </p:nvSpPr>
        <p:spPr>
          <a:xfrm>
            <a:off x="2951311" y="1721316"/>
            <a:ext cx="6110432" cy="1170493"/>
          </a:xfrm>
        </p:spPr>
        <p:txBody>
          <a:bodyPr/>
          <a:lstStyle>
            <a:lvl1pPr>
              <a:defRPr sz="2892"/>
            </a:lvl1pPr>
          </a:lstStyle>
          <a:p>
            <a:endParaRPr lang="en-US" altLang="en-US"/>
          </a:p>
        </p:txBody>
      </p:sp>
      <p:sp>
        <p:nvSpPr>
          <p:cNvPr id="448515" name="Rectangle 3"/>
          <p:cNvSpPr>
            <a:spLocks noGrp="1" noChangeArrowheads="1"/>
          </p:cNvSpPr>
          <p:nvPr>
            <p:ph type="subTitle" idx="1"/>
          </p:nvPr>
        </p:nvSpPr>
        <p:spPr>
          <a:xfrm>
            <a:off x="2814210" y="3167217"/>
            <a:ext cx="6179705" cy="826230"/>
          </a:xfrm>
        </p:spPr>
        <p:txBody>
          <a:bodyPr/>
          <a:lstStyle>
            <a:lvl1pPr marL="0" indent="0">
              <a:buFontTx/>
              <a:buNone/>
              <a:defRPr sz="2530"/>
            </a:lvl1pPr>
          </a:lstStyle>
          <a:p>
            <a:endParaRPr lang="en-US" altLang="en-US"/>
          </a:p>
        </p:txBody>
      </p:sp>
    </p:spTree>
    <p:extLst>
      <p:ext uri="{BB962C8B-B14F-4D97-AF65-F5344CB8AC3E}">
        <p14:creationId xmlns:p14="http://schemas.microsoft.com/office/powerpoint/2010/main" val="904382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6A22F9D4-AFDB-48A9-B6AF-00C7C5C6C801}"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3372139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5221" y="68858"/>
            <a:ext cx="2057978" cy="63717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6956" y="68858"/>
            <a:ext cx="6039716" cy="6371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25D35EA8-C603-44E2-9878-64093409EF26}"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194404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1743" y="68856"/>
            <a:ext cx="7552170" cy="826230"/>
          </a:xfrm>
        </p:spPr>
        <p:txBody>
          <a:bodyPr/>
          <a:lstStyle/>
          <a:p>
            <a:r>
              <a:rPr lang="en-US"/>
              <a:t>Click to edit Master title style</a:t>
            </a:r>
          </a:p>
        </p:txBody>
      </p:sp>
      <p:sp>
        <p:nvSpPr>
          <p:cNvPr id="3" name="Table Placeholder 2"/>
          <p:cNvSpPr>
            <a:spLocks noGrp="1"/>
          </p:cNvSpPr>
          <p:nvPr>
            <p:ph type="tbl" idx="1"/>
          </p:nvPr>
        </p:nvSpPr>
        <p:spPr>
          <a:xfrm>
            <a:off x="274207" y="1377057"/>
            <a:ext cx="8648989" cy="4719268"/>
          </a:xfrm>
        </p:spPr>
        <p:txBody>
          <a:bodyPr/>
          <a:lstStyle/>
          <a:p>
            <a:pPr lvl="0"/>
            <a:endParaRPr lang="en-US" noProof="0" dirty="0"/>
          </a:p>
        </p:txBody>
      </p:sp>
      <p:sp>
        <p:nvSpPr>
          <p:cNvPr id="4" name="Rectangle 4"/>
          <p:cNvSpPr>
            <a:spLocks noGrp="1" noChangeArrowheads="1"/>
          </p:cNvSpPr>
          <p:nvPr>
            <p:ph type="dt" sz="half" idx="10"/>
          </p:nvPr>
        </p:nvSpPr>
        <p:spPr>
          <a:xfrm>
            <a:off x="686956" y="6248375"/>
            <a:ext cx="1905000" cy="457583"/>
          </a:xfrm>
          <a:prstGeom prst="rect">
            <a:avLst/>
          </a:prstGeom>
        </p:spPr>
        <p:txBody>
          <a:bodyPr lIns="91406" tIns="45703" rIns="91406" bIns="45703"/>
          <a:lstStyle>
            <a:lvl1pPr>
              <a:defRPr/>
            </a:lvl1pPr>
          </a:lstStyle>
          <a:p>
            <a:pPr fontAlgn="base">
              <a:spcBef>
                <a:spcPct val="0"/>
              </a:spcBef>
              <a:spcAft>
                <a:spcPct val="0"/>
              </a:spcAft>
              <a:defRPr/>
            </a:pPr>
            <a:endParaRPr lang="en-US" altLang="en-US" sz="2169" dirty="0">
              <a:solidFill>
                <a:srgbClr val="000000"/>
              </a:solidFill>
              <a:latin typeface="Times New Roman" pitchFamily="18" charset="0"/>
              <a:cs typeface="Arial" charset="0"/>
            </a:endParaRPr>
          </a:p>
        </p:txBody>
      </p:sp>
      <p:sp>
        <p:nvSpPr>
          <p:cNvPr id="5" name="Slide Number Placeholder 4"/>
          <p:cNvSpPr>
            <a:spLocks noGrp="1" noChangeArrowheads="1"/>
          </p:cNvSpPr>
          <p:nvPr>
            <p:ph type="sldNum" sz="quarter" idx="4"/>
          </p:nvPr>
        </p:nvSpPr>
        <p:spPr bwMode="auto">
          <a:xfrm>
            <a:off x="7119216" y="6503696"/>
            <a:ext cx="1905000" cy="354304"/>
          </a:xfrm>
          <a:prstGeom prst="rect">
            <a:avLst/>
          </a:prstGeom>
          <a:noFill/>
          <a:ln w="9525">
            <a:noFill/>
            <a:miter lim="800000"/>
            <a:headEnd/>
            <a:tailEnd/>
          </a:ln>
          <a:effectLst/>
        </p:spPr>
        <p:txBody>
          <a:bodyPr vert="horz" wrap="square" lIns="101313" tIns="50655" rIns="101313" bIns="50655" numCol="1" anchor="t" anchorCtr="0" compatLnSpc="1">
            <a:prstTxWarp prst="textNoShape">
              <a:avLst/>
            </a:prstTxWarp>
          </a:bodyPr>
          <a:lstStyle>
            <a:lvl1pPr algn="r">
              <a:defRPr sz="813">
                <a:latin typeface="Arial" charset="0"/>
                <a:cs typeface="+mn-cs"/>
              </a:defRPr>
            </a:lvl1pPr>
          </a:lstStyle>
          <a:p>
            <a:pPr fontAlgn="base">
              <a:spcBef>
                <a:spcPct val="0"/>
              </a:spcBef>
              <a:spcAft>
                <a:spcPct val="0"/>
              </a:spcAft>
              <a:defRPr/>
            </a:pPr>
            <a:fld id="{D881A9BE-9EB5-4833-9CB8-8C6FF62F0014}" type="slidenum">
              <a:rPr lang="en-US" altLang="en-US">
                <a:solidFill>
                  <a:srgbClr val="000000"/>
                </a:solidFill>
              </a:rPr>
              <a:pPr fontAlgn="base">
                <a:spcBef>
                  <a:spcPct val="0"/>
                </a:spcBef>
                <a:spcAft>
                  <a:spcPct val="0"/>
                </a:spcAft>
                <a:defRPr/>
              </a:pPr>
              <a:t>‹Nº›</a:t>
            </a:fld>
            <a:endParaRPr lang="en-US" altLang="en-US" dirty="0">
              <a:solidFill>
                <a:srgbClr val="000000"/>
              </a:solidFill>
            </a:endParaRPr>
          </a:p>
        </p:txBody>
      </p:sp>
    </p:spTree>
    <p:extLst>
      <p:ext uri="{BB962C8B-B14F-4D97-AF65-F5344CB8AC3E}">
        <p14:creationId xmlns:p14="http://schemas.microsoft.com/office/powerpoint/2010/main" val="501278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441740" y="68853"/>
            <a:ext cx="7552170" cy="826230"/>
          </a:xfrm>
        </p:spPr>
        <p:txBody>
          <a:bodyPr/>
          <a:lstStyle/>
          <a:p>
            <a:r>
              <a:rPr lang="en-US"/>
              <a:t>Click to edit Master title style</a:t>
            </a:r>
          </a:p>
        </p:txBody>
      </p:sp>
      <p:sp>
        <p:nvSpPr>
          <p:cNvPr id="3" name="Content Placeholder 2"/>
          <p:cNvSpPr>
            <a:spLocks noGrp="1"/>
          </p:cNvSpPr>
          <p:nvPr>
            <p:ph sz="half" idx="1"/>
          </p:nvPr>
        </p:nvSpPr>
        <p:spPr>
          <a:xfrm>
            <a:off x="274205" y="1377052"/>
            <a:ext cx="4254500" cy="4719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7250" y="1377051"/>
            <a:ext cx="4255944" cy="22907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7250" y="3805539"/>
            <a:ext cx="4255944" cy="2290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7" name="Rectangle 4"/>
          <p:cNvSpPr>
            <a:spLocks noGrp="1" noChangeArrowheads="1"/>
          </p:cNvSpPr>
          <p:nvPr>
            <p:ph type="sldNum" sz="quarter" idx="4"/>
          </p:nvPr>
        </p:nvSpPr>
        <p:spPr bwMode="auto">
          <a:xfrm>
            <a:off x="7119216" y="6503696"/>
            <a:ext cx="1905000" cy="354304"/>
          </a:xfrm>
          <a:prstGeom prst="rect">
            <a:avLst/>
          </a:prstGeom>
          <a:noFill/>
          <a:ln w="9525">
            <a:noFill/>
            <a:miter lim="800000"/>
            <a:headEnd/>
            <a:tailEnd/>
          </a:ln>
          <a:effectLst/>
        </p:spPr>
        <p:txBody>
          <a:bodyPr vert="horz" wrap="square" lIns="101313" tIns="50655" rIns="101313" bIns="50655" numCol="1" anchor="t" anchorCtr="0" compatLnSpc="1">
            <a:prstTxWarp prst="textNoShape">
              <a:avLst/>
            </a:prstTxWarp>
          </a:bodyPr>
          <a:lstStyle>
            <a:lvl1pPr algn="r">
              <a:defRPr sz="813">
                <a:latin typeface="Arial" charset="0"/>
                <a:cs typeface="+mn-cs"/>
              </a:defRPr>
            </a:lvl1pPr>
          </a:lstStyle>
          <a:p>
            <a:pPr fontAlgn="base">
              <a:spcBef>
                <a:spcPct val="0"/>
              </a:spcBef>
              <a:spcAft>
                <a:spcPct val="0"/>
              </a:spcAft>
              <a:defRPr/>
            </a:pPr>
            <a:fld id="{D881A9BE-9EB5-4833-9CB8-8C6FF62F0014}" type="slidenum">
              <a:rPr lang="en-US" altLang="en-US">
                <a:solidFill>
                  <a:srgbClr val="000000"/>
                </a:solidFill>
              </a:rPr>
              <a:pPr fontAlgn="base">
                <a:spcBef>
                  <a:spcPct val="0"/>
                </a:spcBef>
                <a:spcAft>
                  <a:spcPct val="0"/>
                </a:spcAft>
                <a:defRPr/>
              </a:pPr>
              <a:t>‹Nº›</a:t>
            </a:fld>
            <a:endParaRPr lang="en-US" altLang="en-US" dirty="0">
              <a:solidFill>
                <a:srgbClr val="000000"/>
              </a:solidFill>
            </a:endParaRPr>
          </a:p>
        </p:txBody>
      </p:sp>
    </p:spTree>
    <p:extLst>
      <p:ext uri="{BB962C8B-B14F-4D97-AF65-F5344CB8AC3E}">
        <p14:creationId xmlns:p14="http://schemas.microsoft.com/office/powerpoint/2010/main" val="210181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371728DE-0F83-4B23-88DD-82CFC4837B59}"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2045451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3039" y="4406563"/>
            <a:ext cx="7771534" cy="1362706"/>
          </a:xfrm>
        </p:spPr>
        <p:txBody>
          <a:bodyPr anchor="t"/>
          <a:lstStyle>
            <a:lvl1pPr algn="l">
              <a:defRPr sz="3614" b="1" cap="all"/>
            </a:lvl1pPr>
          </a:lstStyle>
          <a:p>
            <a:r>
              <a:rPr lang="en-US"/>
              <a:t>Click to edit Master title style</a:t>
            </a:r>
          </a:p>
        </p:txBody>
      </p:sp>
      <p:sp>
        <p:nvSpPr>
          <p:cNvPr id="3" name="Text Placeholder 2"/>
          <p:cNvSpPr>
            <a:spLocks noGrp="1"/>
          </p:cNvSpPr>
          <p:nvPr>
            <p:ph type="body" idx="1"/>
          </p:nvPr>
        </p:nvSpPr>
        <p:spPr>
          <a:xfrm>
            <a:off x="723039" y="2906151"/>
            <a:ext cx="7771534" cy="1500412"/>
          </a:xfrm>
        </p:spPr>
        <p:txBody>
          <a:bodyPr anchor="b"/>
          <a:lstStyle>
            <a:lvl1pPr marL="0" indent="0">
              <a:buNone/>
              <a:defRPr sz="1807"/>
            </a:lvl1pPr>
            <a:lvl2pPr marL="412974" indent="0">
              <a:buNone/>
              <a:defRPr sz="1626"/>
            </a:lvl2pPr>
            <a:lvl3pPr marL="825949" indent="0">
              <a:buNone/>
              <a:defRPr sz="1536"/>
            </a:lvl3pPr>
            <a:lvl4pPr marL="1238925" indent="0">
              <a:buNone/>
              <a:defRPr sz="1265"/>
            </a:lvl4pPr>
            <a:lvl5pPr marL="1651902" indent="0">
              <a:buNone/>
              <a:defRPr sz="1265"/>
            </a:lvl5pPr>
            <a:lvl6pPr marL="2064876" indent="0">
              <a:buNone/>
              <a:defRPr sz="1265"/>
            </a:lvl6pPr>
            <a:lvl7pPr marL="2477851" indent="0">
              <a:buNone/>
              <a:defRPr sz="1265"/>
            </a:lvl7pPr>
            <a:lvl8pPr marL="2890826" indent="0">
              <a:buNone/>
              <a:defRPr sz="1265"/>
            </a:lvl8pPr>
            <a:lvl9pPr marL="3303800" indent="0">
              <a:buNone/>
              <a:defRPr sz="1265"/>
            </a:lvl9pPr>
          </a:lstStyle>
          <a:p>
            <a:pPr lvl="0"/>
            <a:r>
              <a:rPr lang="en-US"/>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AD464CC4-A2B1-4EBE-992C-25103E09ED42}"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3634486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6958" y="1377051"/>
            <a:ext cx="4048126" cy="5063530"/>
          </a:xfrm>
        </p:spPr>
        <p:txBody>
          <a:bodyPr/>
          <a:lstStyle>
            <a:lvl1pPr>
              <a:defRPr sz="2530"/>
            </a:lvl1pPr>
            <a:lvl2pPr>
              <a:defRPr sz="2169"/>
            </a:lvl2pPr>
            <a:lvl3pPr>
              <a:defRPr sz="1807"/>
            </a:lvl3pPr>
            <a:lvl4pPr>
              <a:defRPr sz="1626"/>
            </a:lvl4pPr>
            <a:lvl5pPr>
              <a:defRPr sz="1626"/>
            </a:lvl5pPr>
            <a:lvl6pPr>
              <a:defRPr sz="1626"/>
            </a:lvl6pPr>
            <a:lvl7pPr>
              <a:defRPr sz="1626"/>
            </a:lvl7pPr>
            <a:lvl8pPr>
              <a:defRPr sz="1626"/>
            </a:lvl8pPr>
            <a:lvl9pPr>
              <a:defRPr sz="162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3630" y="1377051"/>
            <a:ext cx="4049568" cy="5063530"/>
          </a:xfrm>
        </p:spPr>
        <p:txBody>
          <a:bodyPr/>
          <a:lstStyle>
            <a:lvl1pPr>
              <a:defRPr sz="2530"/>
            </a:lvl1pPr>
            <a:lvl2pPr>
              <a:defRPr sz="2169"/>
            </a:lvl2pPr>
            <a:lvl3pPr>
              <a:defRPr sz="1807"/>
            </a:lvl3pPr>
            <a:lvl4pPr>
              <a:defRPr sz="1626"/>
            </a:lvl4pPr>
            <a:lvl5pPr>
              <a:defRPr sz="1626"/>
            </a:lvl5pPr>
            <a:lvl6pPr>
              <a:defRPr sz="1626"/>
            </a:lvl6pPr>
            <a:lvl7pPr>
              <a:defRPr sz="1626"/>
            </a:lvl7pPr>
            <a:lvl8pPr>
              <a:defRPr sz="1626"/>
            </a:lvl8pPr>
            <a:lvl9pPr>
              <a:defRPr sz="162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pPr>
              <a:defRPr/>
            </a:pPr>
            <a:fld id="{986EF4CC-B622-4E70-A3DD-E61E6930BCED}"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1368808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494" y="273979"/>
            <a:ext cx="8229023" cy="1143239"/>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489" y="1534845"/>
            <a:ext cx="4039466" cy="639755"/>
          </a:xfrm>
        </p:spPr>
        <p:txBody>
          <a:bodyPr anchor="b"/>
          <a:lstStyle>
            <a:lvl1pPr marL="0" indent="0">
              <a:buNone/>
              <a:defRPr sz="2169" b="1"/>
            </a:lvl1pPr>
            <a:lvl2pPr marL="412974" indent="0">
              <a:buNone/>
              <a:defRPr sz="1807" b="1"/>
            </a:lvl2pPr>
            <a:lvl3pPr marL="825949" indent="0">
              <a:buNone/>
              <a:defRPr sz="1626" b="1"/>
            </a:lvl3pPr>
            <a:lvl4pPr marL="1238925" indent="0">
              <a:buNone/>
              <a:defRPr sz="1536" b="1"/>
            </a:lvl4pPr>
            <a:lvl5pPr marL="1651902" indent="0">
              <a:buNone/>
              <a:defRPr sz="1536" b="1"/>
            </a:lvl5pPr>
            <a:lvl6pPr marL="2064876" indent="0">
              <a:buNone/>
              <a:defRPr sz="1536" b="1"/>
            </a:lvl6pPr>
            <a:lvl7pPr marL="2477851" indent="0">
              <a:buNone/>
              <a:defRPr sz="1536" b="1"/>
            </a:lvl7pPr>
            <a:lvl8pPr marL="2890826" indent="0">
              <a:buNone/>
              <a:defRPr sz="1536" b="1"/>
            </a:lvl8pPr>
            <a:lvl9pPr marL="3303800" indent="0">
              <a:buNone/>
              <a:defRPr sz="1536" b="1"/>
            </a:lvl9pPr>
          </a:lstStyle>
          <a:p>
            <a:pPr lvl="0"/>
            <a:r>
              <a:rPr lang="en-US"/>
              <a:t>Click to edit Master text styles</a:t>
            </a:r>
          </a:p>
        </p:txBody>
      </p:sp>
      <p:sp>
        <p:nvSpPr>
          <p:cNvPr id="4" name="Content Placeholder 3"/>
          <p:cNvSpPr>
            <a:spLocks noGrp="1"/>
          </p:cNvSpPr>
          <p:nvPr>
            <p:ph sz="half" idx="2"/>
          </p:nvPr>
        </p:nvSpPr>
        <p:spPr>
          <a:xfrm>
            <a:off x="457489" y="2174600"/>
            <a:ext cx="4039466" cy="3951849"/>
          </a:xfrm>
        </p:spPr>
        <p:txBody>
          <a:bodyPr/>
          <a:lstStyle>
            <a:lvl1pPr>
              <a:defRPr sz="2169"/>
            </a:lvl1pPr>
            <a:lvl2pPr>
              <a:defRPr sz="1807"/>
            </a:lvl2pPr>
            <a:lvl3pPr>
              <a:defRPr sz="1626"/>
            </a:lvl3pPr>
            <a:lvl4pPr>
              <a:defRPr sz="1536"/>
            </a:lvl4pPr>
            <a:lvl5pPr>
              <a:defRPr sz="1536"/>
            </a:lvl5pPr>
            <a:lvl6pPr>
              <a:defRPr sz="1536"/>
            </a:lvl6pPr>
            <a:lvl7pPr>
              <a:defRPr sz="1536"/>
            </a:lvl7pPr>
            <a:lvl8pPr>
              <a:defRPr sz="1536"/>
            </a:lvl8pPr>
            <a:lvl9pPr>
              <a:defRPr sz="15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608" y="1534845"/>
            <a:ext cx="4040909" cy="639755"/>
          </a:xfrm>
        </p:spPr>
        <p:txBody>
          <a:bodyPr anchor="b"/>
          <a:lstStyle>
            <a:lvl1pPr marL="0" indent="0">
              <a:buNone/>
              <a:defRPr sz="2169" b="1"/>
            </a:lvl1pPr>
            <a:lvl2pPr marL="412974" indent="0">
              <a:buNone/>
              <a:defRPr sz="1807" b="1"/>
            </a:lvl2pPr>
            <a:lvl3pPr marL="825949" indent="0">
              <a:buNone/>
              <a:defRPr sz="1626" b="1"/>
            </a:lvl3pPr>
            <a:lvl4pPr marL="1238925" indent="0">
              <a:buNone/>
              <a:defRPr sz="1536" b="1"/>
            </a:lvl4pPr>
            <a:lvl5pPr marL="1651902" indent="0">
              <a:buNone/>
              <a:defRPr sz="1536" b="1"/>
            </a:lvl5pPr>
            <a:lvl6pPr marL="2064876" indent="0">
              <a:buNone/>
              <a:defRPr sz="1536" b="1"/>
            </a:lvl6pPr>
            <a:lvl7pPr marL="2477851" indent="0">
              <a:buNone/>
              <a:defRPr sz="1536" b="1"/>
            </a:lvl7pPr>
            <a:lvl8pPr marL="2890826" indent="0">
              <a:buNone/>
              <a:defRPr sz="1536" b="1"/>
            </a:lvl8pPr>
            <a:lvl9pPr marL="3303800" indent="0">
              <a:buNone/>
              <a:defRPr sz="1536" b="1"/>
            </a:lvl9pPr>
          </a:lstStyle>
          <a:p>
            <a:pPr lvl="0"/>
            <a:r>
              <a:rPr lang="en-US"/>
              <a:t>Click to edit Master text styles</a:t>
            </a:r>
          </a:p>
        </p:txBody>
      </p:sp>
      <p:sp>
        <p:nvSpPr>
          <p:cNvPr id="6" name="Content Placeholder 5"/>
          <p:cNvSpPr>
            <a:spLocks noGrp="1"/>
          </p:cNvSpPr>
          <p:nvPr>
            <p:ph sz="quarter" idx="4"/>
          </p:nvPr>
        </p:nvSpPr>
        <p:spPr>
          <a:xfrm>
            <a:off x="4645608" y="2174600"/>
            <a:ext cx="4040909" cy="3951849"/>
          </a:xfrm>
        </p:spPr>
        <p:txBody>
          <a:bodyPr/>
          <a:lstStyle>
            <a:lvl1pPr>
              <a:defRPr sz="2169"/>
            </a:lvl1pPr>
            <a:lvl2pPr>
              <a:defRPr sz="1807"/>
            </a:lvl2pPr>
            <a:lvl3pPr>
              <a:defRPr sz="1626"/>
            </a:lvl3pPr>
            <a:lvl4pPr>
              <a:defRPr sz="1536"/>
            </a:lvl4pPr>
            <a:lvl5pPr>
              <a:defRPr sz="1536"/>
            </a:lvl5pPr>
            <a:lvl6pPr>
              <a:defRPr sz="1536"/>
            </a:lvl6pPr>
            <a:lvl7pPr>
              <a:defRPr sz="1536"/>
            </a:lvl7pPr>
            <a:lvl8pPr>
              <a:defRPr sz="1536"/>
            </a:lvl8pPr>
            <a:lvl9pPr>
              <a:defRPr sz="15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0"/>
          </p:nvPr>
        </p:nvSpPr>
        <p:spPr>
          <a:ln/>
        </p:spPr>
        <p:txBody>
          <a:bodyPr/>
          <a:lstStyle>
            <a:lvl1pPr>
              <a:defRPr/>
            </a:lvl1pPr>
          </a:lstStyle>
          <a:p>
            <a:pPr>
              <a:defRPr/>
            </a:pPr>
            <a:fld id="{FC9A27CD-35AF-469C-87AF-78014E0100B9}"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1481752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pPr>
              <a:defRPr/>
            </a:pPr>
            <a:fld id="{832DB06F-555C-4F44-B4E4-BCEF325F3201}"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355398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2A6C836B-FDC4-4837-A0C4-A1663A82124F}"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273675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494" y="272549"/>
            <a:ext cx="3007591" cy="1161887"/>
          </a:xfrm>
        </p:spPr>
        <p:txBody>
          <a:bodyPr anchor="b"/>
          <a:lstStyle>
            <a:lvl1pPr algn="l">
              <a:defRPr sz="1807" b="1"/>
            </a:lvl1pPr>
          </a:lstStyle>
          <a:p>
            <a:r>
              <a:rPr lang="en-US"/>
              <a:t>Click to edit Master title style</a:t>
            </a:r>
          </a:p>
        </p:txBody>
      </p:sp>
      <p:sp>
        <p:nvSpPr>
          <p:cNvPr id="3" name="Content Placeholder 2"/>
          <p:cNvSpPr>
            <a:spLocks noGrp="1"/>
          </p:cNvSpPr>
          <p:nvPr>
            <p:ph idx="1"/>
          </p:nvPr>
        </p:nvSpPr>
        <p:spPr>
          <a:xfrm>
            <a:off x="3574764" y="272548"/>
            <a:ext cx="5111750" cy="5853901"/>
          </a:xfrm>
        </p:spPr>
        <p:txBody>
          <a:bodyPr/>
          <a:lstStyle>
            <a:lvl1pPr>
              <a:defRPr sz="2892"/>
            </a:lvl1pPr>
            <a:lvl2pPr>
              <a:defRPr sz="2530"/>
            </a:lvl2pPr>
            <a:lvl3pPr>
              <a:defRPr sz="2169"/>
            </a:lvl3pPr>
            <a:lvl4pPr>
              <a:defRPr sz="1807"/>
            </a:lvl4pPr>
            <a:lvl5pPr>
              <a:defRPr sz="1807"/>
            </a:lvl5pPr>
            <a:lvl6pPr>
              <a:defRPr sz="1807"/>
            </a:lvl6pPr>
            <a:lvl7pPr>
              <a:defRPr sz="1807"/>
            </a:lvl7pPr>
            <a:lvl8pPr>
              <a:defRPr sz="1807"/>
            </a:lvl8pPr>
            <a:lvl9pPr>
              <a:defRPr sz="18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494" y="1434428"/>
            <a:ext cx="3007591" cy="4692014"/>
          </a:xfrm>
        </p:spPr>
        <p:txBody>
          <a:bodyPr/>
          <a:lstStyle>
            <a:lvl1pPr marL="0" indent="0">
              <a:buNone/>
              <a:defRPr sz="1265"/>
            </a:lvl1pPr>
            <a:lvl2pPr marL="412974" indent="0">
              <a:buNone/>
              <a:defRPr sz="1084"/>
            </a:lvl2pPr>
            <a:lvl3pPr marL="825949" indent="0">
              <a:buNone/>
              <a:defRPr sz="904"/>
            </a:lvl3pPr>
            <a:lvl4pPr marL="1238925" indent="0">
              <a:buNone/>
              <a:defRPr sz="813"/>
            </a:lvl4pPr>
            <a:lvl5pPr marL="1651902" indent="0">
              <a:buNone/>
              <a:defRPr sz="813"/>
            </a:lvl5pPr>
            <a:lvl6pPr marL="2064876" indent="0">
              <a:buNone/>
              <a:defRPr sz="813"/>
            </a:lvl6pPr>
            <a:lvl7pPr marL="2477851" indent="0">
              <a:buNone/>
              <a:defRPr sz="813"/>
            </a:lvl7pPr>
            <a:lvl8pPr marL="2890826" indent="0">
              <a:buNone/>
              <a:defRPr sz="813"/>
            </a:lvl8pPr>
            <a:lvl9pPr marL="3303800" indent="0">
              <a:buNone/>
              <a:defRPr sz="813"/>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AC83C2F7-508B-4DF5-95A1-E7D0C93A890D}"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2098937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35" y="4801033"/>
            <a:ext cx="5486978" cy="566599"/>
          </a:xfrm>
        </p:spPr>
        <p:txBody>
          <a:bodyPr anchor="b"/>
          <a:lstStyle>
            <a:lvl1pPr algn="l">
              <a:defRPr sz="1807" b="1"/>
            </a:lvl1pPr>
          </a:lstStyle>
          <a:p>
            <a:r>
              <a:rPr lang="en-US"/>
              <a:t>Click to edit Master title style</a:t>
            </a:r>
          </a:p>
        </p:txBody>
      </p:sp>
      <p:sp>
        <p:nvSpPr>
          <p:cNvPr id="3" name="Picture Placeholder 2"/>
          <p:cNvSpPr>
            <a:spLocks noGrp="1"/>
          </p:cNvSpPr>
          <p:nvPr>
            <p:ph type="pic" idx="1"/>
          </p:nvPr>
        </p:nvSpPr>
        <p:spPr>
          <a:xfrm>
            <a:off x="1792435" y="612509"/>
            <a:ext cx="5486978" cy="4115373"/>
          </a:xfrm>
        </p:spPr>
        <p:txBody>
          <a:bodyPr/>
          <a:lstStyle>
            <a:lvl1pPr marL="0" indent="0">
              <a:buNone/>
              <a:defRPr sz="2892"/>
            </a:lvl1pPr>
            <a:lvl2pPr marL="412974" indent="0">
              <a:buNone/>
              <a:defRPr sz="2530"/>
            </a:lvl2pPr>
            <a:lvl3pPr marL="825949" indent="0">
              <a:buNone/>
              <a:defRPr sz="2169"/>
            </a:lvl3pPr>
            <a:lvl4pPr marL="1238925" indent="0">
              <a:buNone/>
              <a:defRPr sz="1807"/>
            </a:lvl4pPr>
            <a:lvl5pPr marL="1651902" indent="0">
              <a:buNone/>
              <a:defRPr sz="1807"/>
            </a:lvl5pPr>
            <a:lvl6pPr marL="2064876" indent="0">
              <a:buNone/>
              <a:defRPr sz="1807"/>
            </a:lvl6pPr>
            <a:lvl7pPr marL="2477851" indent="0">
              <a:buNone/>
              <a:defRPr sz="1807"/>
            </a:lvl7pPr>
            <a:lvl8pPr marL="2890826" indent="0">
              <a:buNone/>
              <a:defRPr sz="1807"/>
            </a:lvl8pPr>
            <a:lvl9pPr marL="3303800" indent="0">
              <a:buNone/>
              <a:defRPr sz="1807"/>
            </a:lvl9pPr>
          </a:lstStyle>
          <a:p>
            <a:pPr lvl="0"/>
            <a:endParaRPr lang="en-US" noProof="0" dirty="0"/>
          </a:p>
        </p:txBody>
      </p:sp>
      <p:sp>
        <p:nvSpPr>
          <p:cNvPr id="4" name="Text Placeholder 3"/>
          <p:cNvSpPr>
            <a:spLocks noGrp="1"/>
          </p:cNvSpPr>
          <p:nvPr>
            <p:ph type="body" sz="half" idx="2"/>
          </p:nvPr>
        </p:nvSpPr>
        <p:spPr>
          <a:xfrm>
            <a:off x="1792435" y="5367629"/>
            <a:ext cx="5486978" cy="804714"/>
          </a:xfrm>
        </p:spPr>
        <p:txBody>
          <a:bodyPr/>
          <a:lstStyle>
            <a:lvl1pPr marL="0" indent="0">
              <a:buNone/>
              <a:defRPr sz="1265"/>
            </a:lvl1pPr>
            <a:lvl2pPr marL="412974" indent="0">
              <a:buNone/>
              <a:defRPr sz="1084"/>
            </a:lvl2pPr>
            <a:lvl3pPr marL="825949" indent="0">
              <a:buNone/>
              <a:defRPr sz="904"/>
            </a:lvl3pPr>
            <a:lvl4pPr marL="1238925" indent="0">
              <a:buNone/>
              <a:defRPr sz="813"/>
            </a:lvl4pPr>
            <a:lvl5pPr marL="1651902" indent="0">
              <a:buNone/>
              <a:defRPr sz="813"/>
            </a:lvl5pPr>
            <a:lvl6pPr marL="2064876" indent="0">
              <a:buNone/>
              <a:defRPr sz="813"/>
            </a:lvl6pPr>
            <a:lvl7pPr marL="2477851" indent="0">
              <a:buNone/>
              <a:defRPr sz="813"/>
            </a:lvl7pPr>
            <a:lvl8pPr marL="2890826" indent="0">
              <a:buNone/>
              <a:defRPr sz="813"/>
            </a:lvl8pPr>
            <a:lvl9pPr marL="3303800" indent="0">
              <a:buNone/>
              <a:defRPr sz="813"/>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1D7AFBF0-17F5-45B6-872D-D6568EE3F5D8}"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3804131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1441744" y="68853"/>
            <a:ext cx="7462693" cy="826230"/>
          </a:xfrm>
          <a:prstGeom prst="rect">
            <a:avLst/>
          </a:prstGeom>
          <a:noFill/>
          <a:ln w="9525">
            <a:noFill/>
            <a:miter lim="800000"/>
            <a:headEnd/>
            <a:tailEnd/>
          </a:ln>
        </p:spPr>
        <p:txBody>
          <a:bodyPr vert="horz" wrap="square" lIns="101313" tIns="50655" rIns="101313" bIns="50655" numCol="1" anchor="ctr" anchorCtr="0" compatLnSpc="1">
            <a:prstTxWarp prst="textNoShape">
              <a:avLst/>
            </a:prstTxWarp>
          </a:bodyPr>
          <a:lstStyle/>
          <a:p>
            <a:pPr lvl="0"/>
            <a:r>
              <a:rPr lang="en-US" altLang="en-US"/>
              <a:t>Click to Edit Master Title Style</a:t>
            </a:r>
          </a:p>
        </p:txBody>
      </p:sp>
      <p:sp>
        <p:nvSpPr>
          <p:cNvPr id="20483" name="Rectangle 3"/>
          <p:cNvSpPr>
            <a:spLocks noGrp="1" noChangeArrowheads="1"/>
          </p:cNvSpPr>
          <p:nvPr>
            <p:ph type="body" idx="1"/>
          </p:nvPr>
        </p:nvSpPr>
        <p:spPr bwMode="auto">
          <a:xfrm>
            <a:off x="686960" y="1377051"/>
            <a:ext cx="8236239" cy="5063530"/>
          </a:xfrm>
          <a:prstGeom prst="rect">
            <a:avLst/>
          </a:prstGeom>
          <a:noFill/>
          <a:ln w="9525">
            <a:noFill/>
            <a:miter lim="800000"/>
            <a:headEnd/>
            <a:tailEnd/>
          </a:ln>
        </p:spPr>
        <p:txBody>
          <a:bodyPr vert="horz" wrap="square" lIns="101313" tIns="50655" rIns="101313" bIns="5065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0"/>
            <a:endParaRPr lang="en-US" altLang="en-US"/>
          </a:p>
        </p:txBody>
      </p:sp>
      <p:sp>
        <p:nvSpPr>
          <p:cNvPr id="447492" name="Rectangle 4"/>
          <p:cNvSpPr>
            <a:spLocks noGrp="1" noChangeArrowheads="1"/>
          </p:cNvSpPr>
          <p:nvPr>
            <p:ph type="sldNum" sz="quarter" idx="4"/>
          </p:nvPr>
        </p:nvSpPr>
        <p:spPr bwMode="auto">
          <a:xfrm>
            <a:off x="7119216" y="6503696"/>
            <a:ext cx="1905000" cy="354304"/>
          </a:xfrm>
          <a:prstGeom prst="rect">
            <a:avLst/>
          </a:prstGeom>
          <a:noFill/>
          <a:ln w="9525">
            <a:noFill/>
            <a:miter lim="800000"/>
            <a:headEnd/>
            <a:tailEnd/>
          </a:ln>
          <a:effectLst/>
        </p:spPr>
        <p:txBody>
          <a:bodyPr vert="horz" wrap="square" lIns="101313" tIns="50655" rIns="101313" bIns="50655" numCol="1" anchor="t" anchorCtr="0" compatLnSpc="1">
            <a:prstTxWarp prst="textNoShape">
              <a:avLst/>
            </a:prstTxWarp>
          </a:bodyPr>
          <a:lstStyle>
            <a:lvl1pPr algn="r">
              <a:defRPr sz="813">
                <a:latin typeface="Arial" charset="0"/>
                <a:cs typeface="+mn-cs"/>
              </a:defRPr>
            </a:lvl1pPr>
          </a:lstStyle>
          <a:p>
            <a:pPr fontAlgn="base">
              <a:spcBef>
                <a:spcPct val="0"/>
              </a:spcBef>
              <a:spcAft>
                <a:spcPct val="0"/>
              </a:spcAft>
              <a:defRPr/>
            </a:pPr>
            <a:fld id="{D881A9BE-9EB5-4833-9CB8-8C6FF62F0014}" type="slidenum">
              <a:rPr lang="en-US" altLang="en-US">
                <a:solidFill>
                  <a:srgbClr val="000000"/>
                </a:solidFill>
              </a:rPr>
              <a:pPr fontAlgn="base">
                <a:spcBef>
                  <a:spcPct val="0"/>
                </a:spcBef>
                <a:spcAft>
                  <a:spcPct val="0"/>
                </a:spcAft>
                <a:defRPr/>
              </a:pPr>
              <a:t>‹Nº›</a:t>
            </a:fld>
            <a:endParaRPr lang="en-US" altLang="en-US" dirty="0">
              <a:solidFill>
                <a:srgbClr val="000000"/>
              </a:solidFill>
            </a:endParaRPr>
          </a:p>
        </p:txBody>
      </p:sp>
      <p:sp>
        <p:nvSpPr>
          <p:cNvPr id="447493" name="Text Box 5"/>
          <p:cNvSpPr txBox="1">
            <a:spLocks noChangeArrowheads="1"/>
          </p:cNvSpPr>
          <p:nvPr userDrawn="1"/>
        </p:nvSpPr>
        <p:spPr bwMode="auto">
          <a:xfrm>
            <a:off x="7459808" y="149181"/>
            <a:ext cx="1291647" cy="417190"/>
          </a:xfrm>
          <a:prstGeom prst="rect">
            <a:avLst/>
          </a:prstGeom>
          <a:noFill/>
          <a:ln w="12700">
            <a:noFill/>
            <a:miter lim="800000"/>
            <a:headEnd type="none" w="sm" len="sm"/>
            <a:tailEnd type="none" w="sm" len="sm"/>
          </a:ln>
          <a:effectLst/>
        </p:spPr>
        <p:txBody>
          <a:bodyPr lIns="82575" tIns="41287" rIns="82575" bIns="41287">
            <a:spAutoFit/>
          </a:bodyPr>
          <a:lstStyle/>
          <a:p>
            <a:pPr algn="ctr" fontAlgn="base">
              <a:spcBef>
                <a:spcPct val="50000"/>
              </a:spcBef>
              <a:spcAft>
                <a:spcPct val="0"/>
              </a:spcAft>
              <a:defRPr/>
            </a:pPr>
            <a:endParaRPr lang="en-US" sz="2169" dirty="0">
              <a:solidFill>
                <a:srgbClr val="000000"/>
              </a:solidFill>
              <a:latin typeface="Times New Roman" pitchFamily="18" charset="0"/>
              <a:cs typeface="Arial" charset="0"/>
            </a:endParaRPr>
          </a:p>
        </p:txBody>
      </p:sp>
      <p:pic>
        <p:nvPicPr>
          <p:cNvPr id="20486" name="Picture 6" descr="Stepanlogo"/>
          <p:cNvPicPr>
            <a:picLocks noChangeAspect="1" noChangeArrowheads="1"/>
          </p:cNvPicPr>
          <p:nvPr userDrawn="1"/>
        </p:nvPicPr>
        <p:blipFill>
          <a:blip r:embed="rId16" cstate="print">
            <a:clrChange>
              <a:clrFrom>
                <a:srgbClr val="FFFFFF"/>
              </a:clrFrom>
              <a:clrTo>
                <a:srgbClr val="FFFFFF">
                  <a:alpha val="0"/>
                </a:srgbClr>
              </a:clrTo>
            </a:clrChange>
          </a:blip>
          <a:srcRect/>
          <a:stretch>
            <a:fillRect/>
          </a:stretch>
        </p:blipFill>
        <p:spPr bwMode="auto">
          <a:xfrm>
            <a:off x="8032751" y="124801"/>
            <a:ext cx="832716" cy="197951"/>
          </a:xfrm>
          <a:prstGeom prst="rect">
            <a:avLst/>
          </a:prstGeom>
          <a:noFill/>
          <a:ln w="9525">
            <a:noFill/>
            <a:miter lim="800000"/>
            <a:headEnd/>
            <a:tailEnd/>
          </a:ln>
        </p:spPr>
      </p:pic>
    </p:spTree>
    <p:extLst>
      <p:ext uri="{BB962C8B-B14F-4D97-AF65-F5344CB8AC3E}">
        <p14:creationId xmlns:p14="http://schemas.microsoft.com/office/powerpoint/2010/main" val="399388531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hf hdr="0" dt="0"/>
  <p:txStyles>
    <p:titleStyle>
      <a:lvl1pPr algn="l" defTabSz="916289" rtl="0" eaLnBrk="0" fontAlgn="base" hangingPunct="0">
        <a:spcBef>
          <a:spcPct val="0"/>
        </a:spcBef>
        <a:spcAft>
          <a:spcPct val="0"/>
        </a:spcAft>
        <a:defRPr sz="2530" b="1" i="1">
          <a:solidFill>
            <a:schemeClr val="tx2"/>
          </a:solidFill>
          <a:latin typeface="+mj-lt"/>
          <a:ea typeface="+mj-ea"/>
          <a:cs typeface="+mj-cs"/>
        </a:defRPr>
      </a:lvl1pPr>
      <a:lvl2pPr algn="l" defTabSz="916289" rtl="0" eaLnBrk="0" fontAlgn="base" hangingPunct="0">
        <a:spcBef>
          <a:spcPct val="0"/>
        </a:spcBef>
        <a:spcAft>
          <a:spcPct val="0"/>
        </a:spcAft>
        <a:defRPr sz="2530" b="1" i="1">
          <a:solidFill>
            <a:schemeClr val="tx2"/>
          </a:solidFill>
          <a:latin typeface="Arial Black" pitchFamily="34" charset="0"/>
        </a:defRPr>
      </a:lvl2pPr>
      <a:lvl3pPr algn="l" defTabSz="916289" rtl="0" eaLnBrk="0" fontAlgn="base" hangingPunct="0">
        <a:spcBef>
          <a:spcPct val="0"/>
        </a:spcBef>
        <a:spcAft>
          <a:spcPct val="0"/>
        </a:spcAft>
        <a:defRPr sz="2530" b="1" i="1">
          <a:solidFill>
            <a:schemeClr val="tx2"/>
          </a:solidFill>
          <a:latin typeface="Arial Black" pitchFamily="34" charset="0"/>
        </a:defRPr>
      </a:lvl3pPr>
      <a:lvl4pPr algn="l" defTabSz="916289" rtl="0" eaLnBrk="0" fontAlgn="base" hangingPunct="0">
        <a:spcBef>
          <a:spcPct val="0"/>
        </a:spcBef>
        <a:spcAft>
          <a:spcPct val="0"/>
        </a:spcAft>
        <a:defRPr sz="2530" b="1" i="1">
          <a:solidFill>
            <a:schemeClr val="tx2"/>
          </a:solidFill>
          <a:latin typeface="Arial Black" pitchFamily="34" charset="0"/>
        </a:defRPr>
      </a:lvl4pPr>
      <a:lvl5pPr algn="l" defTabSz="916289" rtl="0" eaLnBrk="0" fontAlgn="base" hangingPunct="0">
        <a:spcBef>
          <a:spcPct val="0"/>
        </a:spcBef>
        <a:spcAft>
          <a:spcPct val="0"/>
        </a:spcAft>
        <a:defRPr sz="2530" b="1" i="1">
          <a:solidFill>
            <a:schemeClr val="tx2"/>
          </a:solidFill>
          <a:latin typeface="Arial Black" pitchFamily="34" charset="0"/>
        </a:defRPr>
      </a:lvl5pPr>
      <a:lvl6pPr marL="412974" algn="l" defTabSz="916289" rtl="0" fontAlgn="base">
        <a:spcBef>
          <a:spcPct val="0"/>
        </a:spcBef>
        <a:spcAft>
          <a:spcPct val="0"/>
        </a:spcAft>
        <a:defRPr sz="2530" b="1" i="1">
          <a:solidFill>
            <a:schemeClr val="tx2"/>
          </a:solidFill>
          <a:latin typeface="Arial Black" pitchFamily="34" charset="0"/>
        </a:defRPr>
      </a:lvl6pPr>
      <a:lvl7pPr marL="825949" algn="l" defTabSz="916289" rtl="0" fontAlgn="base">
        <a:spcBef>
          <a:spcPct val="0"/>
        </a:spcBef>
        <a:spcAft>
          <a:spcPct val="0"/>
        </a:spcAft>
        <a:defRPr sz="2530" b="1" i="1">
          <a:solidFill>
            <a:schemeClr val="tx2"/>
          </a:solidFill>
          <a:latin typeface="Arial Black" pitchFamily="34" charset="0"/>
        </a:defRPr>
      </a:lvl7pPr>
      <a:lvl8pPr marL="1238925" algn="l" defTabSz="916289" rtl="0" fontAlgn="base">
        <a:spcBef>
          <a:spcPct val="0"/>
        </a:spcBef>
        <a:spcAft>
          <a:spcPct val="0"/>
        </a:spcAft>
        <a:defRPr sz="2530" b="1" i="1">
          <a:solidFill>
            <a:schemeClr val="tx2"/>
          </a:solidFill>
          <a:latin typeface="Arial Black" pitchFamily="34" charset="0"/>
        </a:defRPr>
      </a:lvl8pPr>
      <a:lvl9pPr marL="1651902" algn="l" defTabSz="916289" rtl="0" fontAlgn="base">
        <a:spcBef>
          <a:spcPct val="0"/>
        </a:spcBef>
        <a:spcAft>
          <a:spcPct val="0"/>
        </a:spcAft>
        <a:defRPr sz="2530" b="1" i="1">
          <a:solidFill>
            <a:schemeClr val="tx2"/>
          </a:solidFill>
          <a:latin typeface="Arial Black" pitchFamily="34" charset="0"/>
        </a:defRPr>
      </a:lvl9pPr>
    </p:titleStyle>
    <p:bodyStyle>
      <a:lvl1pPr marL="342712" indent="-342712" algn="l" defTabSz="916289" rtl="0" eaLnBrk="0" fontAlgn="base" hangingPunct="0">
        <a:spcBef>
          <a:spcPct val="20000"/>
        </a:spcBef>
        <a:spcAft>
          <a:spcPct val="0"/>
        </a:spcAft>
        <a:buChar char="•"/>
        <a:defRPr sz="1988" b="1">
          <a:solidFill>
            <a:schemeClr val="tx1"/>
          </a:solidFill>
          <a:latin typeface="+mn-lt"/>
          <a:ea typeface="+mn-ea"/>
          <a:cs typeface="+mn-cs"/>
        </a:defRPr>
      </a:lvl1pPr>
      <a:lvl2pPr marL="744217" indent="-286788" algn="l" defTabSz="916289" rtl="0" eaLnBrk="0" fontAlgn="base" hangingPunct="0">
        <a:spcBef>
          <a:spcPct val="20000"/>
        </a:spcBef>
        <a:spcAft>
          <a:spcPct val="0"/>
        </a:spcAft>
        <a:buChar char="–"/>
        <a:defRPr b="1">
          <a:solidFill>
            <a:schemeClr val="tx1"/>
          </a:solidFill>
          <a:latin typeface="+mn-lt"/>
        </a:defRPr>
      </a:lvl2pPr>
      <a:lvl3pPr marL="1144286" indent="-227997" algn="l" defTabSz="916289" rtl="0" eaLnBrk="0" fontAlgn="base" hangingPunct="0">
        <a:spcBef>
          <a:spcPct val="20000"/>
        </a:spcBef>
        <a:spcAft>
          <a:spcPct val="0"/>
        </a:spcAft>
        <a:buChar char="•"/>
        <a:defRPr b="1">
          <a:solidFill>
            <a:schemeClr val="tx1"/>
          </a:solidFill>
          <a:latin typeface="+mn-lt"/>
        </a:defRPr>
      </a:lvl3pPr>
      <a:lvl4pPr marL="1601712" indent="-227997" algn="l" defTabSz="916289" rtl="0" eaLnBrk="0" fontAlgn="base" hangingPunct="0">
        <a:spcBef>
          <a:spcPct val="20000"/>
        </a:spcBef>
        <a:spcAft>
          <a:spcPct val="0"/>
        </a:spcAft>
        <a:buChar char="–"/>
        <a:defRPr b="1">
          <a:solidFill>
            <a:schemeClr val="tx1"/>
          </a:solidFill>
          <a:latin typeface="+mn-lt"/>
        </a:defRPr>
      </a:lvl4pPr>
      <a:lvl5pPr marL="2060573" indent="-229431" algn="l" defTabSz="916289" rtl="0" eaLnBrk="0" fontAlgn="base" hangingPunct="0">
        <a:spcBef>
          <a:spcPct val="20000"/>
        </a:spcBef>
        <a:spcAft>
          <a:spcPct val="0"/>
        </a:spcAft>
        <a:buChar char="»"/>
        <a:defRPr b="1">
          <a:solidFill>
            <a:schemeClr val="tx1"/>
          </a:solidFill>
          <a:latin typeface="+mn-lt"/>
        </a:defRPr>
      </a:lvl5pPr>
      <a:lvl6pPr marL="2473550" indent="-229431" algn="l" defTabSz="916289" rtl="0" fontAlgn="base">
        <a:spcBef>
          <a:spcPct val="20000"/>
        </a:spcBef>
        <a:spcAft>
          <a:spcPct val="0"/>
        </a:spcAft>
        <a:buChar char="»"/>
        <a:defRPr b="1">
          <a:solidFill>
            <a:schemeClr val="tx1"/>
          </a:solidFill>
          <a:latin typeface="+mn-lt"/>
        </a:defRPr>
      </a:lvl6pPr>
      <a:lvl7pPr marL="2886524" indent="-229431" algn="l" defTabSz="916289" rtl="0" fontAlgn="base">
        <a:spcBef>
          <a:spcPct val="20000"/>
        </a:spcBef>
        <a:spcAft>
          <a:spcPct val="0"/>
        </a:spcAft>
        <a:buChar char="»"/>
        <a:defRPr b="1">
          <a:solidFill>
            <a:schemeClr val="tx1"/>
          </a:solidFill>
          <a:latin typeface="+mn-lt"/>
        </a:defRPr>
      </a:lvl7pPr>
      <a:lvl8pPr marL="3299499" indent="-229431" algn="l" defTabSz="916289" rtl="0" fontAlgn="base">
        <a:spcBef>
          <a:spcPct val="20000"/>
        </a:spcBef>
        <a:spcAft>
          <a:spcPct val="0"/>
        </a:spcAft>
        <a:buChar char="»"/>
        <a:defRPr b="1">
          <a:solidFill>
            <a:schemeClr val="tx1"/>
          </a:solidFill>
          <a:latin typeface="+mn-lt"/>
        </a:defRPr>
      </a:lvl8pPr>
      <a:lvl9pPr marL="3712475" indent="-229431" algn="l" defTabSz="916289" rtl="0" fontAlgn="base">
        <a:spcBef>
          <a:spcPct val="20000"/>
        </a:spcBef>
        <a:spcAft>
          <a:spcPct val="0"/>
        </a:spcAft>
        <a:buChar char="»"/>
        <a:defRPr b="1">
          <a:solidFill>
            <a:schemeClr val="tx1"/>
          </a:solidFill>
          <a:latin typeface="+mn-lt"/>
        </a:defRPr>
      </a:lvl9pPr>
    </p:bodyStyle>
    <p:otherStyle>
      <a:defPPr>
        <a:defRPr lang="en-US"/>
      </a:defPPr>
      <a:lvl1pPr marL="0" algn="l" defTabSz="825949" rtl="0" eaLnBrk="1" latinLnBrk="0" hangingPunct="1">
        <a:defRPr sz="1626" kern="1200">
          <a:solidFill>
            <a:schemeClr val="tx1"/>
          </a:solidFill>
          <a:latin typeface="+mn-lt"/>
          <a:ea typeface="+mn-ea"/>
          <a:cs typeface="+mn-cs"/>
        </a:defRPr>
      </a:lvl1pPr>
      <a:lvl2pPr marL="412974" algn="l" defTabSz="825949" rtl="0" eaLnBrk="1" latinLnBrk="0" hangingPunct="1">
        <a:defRPr sz="1626" kern="1200">
          <a:solidFill>
            <a:schemeClr val="tx1"/>
          </a:solidFill>
          <a:latin typeface="+mn-lt"/>
          <a:ea typeface="+mn-ea"/>
          <a:cs typeface="+mn-cs"/>
        </a:defRPr>
      </a:lvl2pPr>
      <a:lvl3pPr marL="825949" algn="l" defTabSz="825949" rtl="0" eaLnBrk="1" latinLnBrk="0" hangingPunct="1">
        <a:defRPr sz="1626" kern="1200">
          <a:solidFill>
            <a:schemeClr val="tx1"/>
          </a:solidFill>
          <a:latin typeface="+mn-lt"/>
          <a:ea typeface="+mn-ea"/>
          <a:cs typeface="+mn-cs"/>
        </a:defRPr>
      </a:lvl3pPr>
      <a:lvl4pPr marL="1238925" algn="l" defTabSz="825949" rtl="0" eaLnBrk="1" latinLnBrk="0" hangingPunct="1">
        <a:defRPr sz="1626" kern="1200">
          <a:solidFill>
            <a:schemeClr val="tx1"/>
          </a:solidFill>
          <a:latin typeface="+mn-lt"/>
          <a:ea typeface="+mn-ea"/>
          <a:cs typeface="+mn-cs"/>
        </a:defRPr>
      </a:lvl4pPr>
      <a:lvl5pPr marL="1651902" algn="l" defTabSz="825949" rtl="0" eaLnBrk="1" latinLnBrk="0" hangingPunct="1">
        <a:defRPr sz="1626" kern="1200">
          <a:solidFill>
            <a:schemeClr val="tx1"/>
          </a:solidFill>
          <a:latin typeface="+mn-lt"/>
          <a:ea typeface="+mn-ea"/>
          <a:cs typeface="+mn-cs"/>
        </a:defRPr>
      </a:lvl5pPr>
      <a:lvl6pPr marL="2064876" algn="l" defTabSz="825949" rtl="0" eaLnBrk="1" latinLnBrk="0" hangingPunct="1">
        <a:defRPr sz="1626" kern="1200">
          <a:solidFill>
            <a:schemeClr val="tx1"/>
          </a:solidFill>
          <a:latin typeface="+mn-lt"/>
          <a:ea typeface="+mn-ea"/>
          <a:cs typeface="+mn-cs"/>
        </a:defRPr>
      </a:lvl6pPr>
      <a:lvl7pPr marL="2477851" algn="l" defTabSz="825949" rtl="0" eaLnBrk="1" latinLnBrk="0" hangingPunct="1">
        <a:defRPr sz="1626" kern="1200">
          <a:solidFill>
            <a:schemeClr val="tx1"/>
          </a:solidFill>
          <a:latin typeface="+mn-lt"/>
          <a:ea typeface="+mn-ea"/>
          <a:cs typeface="+mn-cs"/>
        </a:defRPr>
      </a:lvl7pPr>
      <a:lvl8pPr marL="2890826" algn="l" defTabSz="825949" rtl="0" eaLnBrk="1" latinLnBrk="0" hangingPunct="1">
        <a:defRPr sz="1626" kern="1200">
          <a:solidFill>
            <a:schemeClr val="tx1"/>
          </a:solidFill>
          <a:latin typeface="+mn-lt"/>
          <a:ea typeface="+mn-ea"/>
          <a:cs typeface="+mn-cs"/>
        </a:defRPr>
      </a:lvl8pPr>
      <a:lvl9pPr marL="3303800" algn="l" defTabSz="825949" rtl="0" eaLnBrk="1" latinLnBrk="0" hangingPunct="1">
        <a:defRPr sz="16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pproved logo_ transparent background.png"/>
          <p:cNvPicPr>
            <a:picLocks noChangeAspect="1"/>
          </p:cNvPicPr>
          <p:nvPr/>
        </p:nvPicPr>
        <p:blipFill>
          <a:blip r:embed="rId2"/>
          <a:stretch>
            <a:fillRect/>
          </a:stretch>
        </p:blipFill>
        <p:spPr>
          <a:xfrm>
            <a:off x="3898900" y="756754"/>
            <a:ext cx="2823286" cy="640080"/>
          </a:xfrm>
          <a:prstGeom prst="rect">
            <a:avLst/>
          </a:prstGeom>
        </p:spPr>
      </p:pic>
      <p:sp>
        <p:nvSpPr>
          <p:cNvPr id="7" name="Rectangle 6">
            <a:extLst>
              <a:ext uri="{FF2B5EF4-FFF2-40B4-BE49-F238E27FC236}">
                <a16:creationId xmlns:a16="http://schemas.microsoft.com/office/drawing/2014/main" xmlns="" id="{D95A7E4D-3234-4B62-96DD-18ED7798A94F}"/>
              </a:ext>
            </a:extLst>
          </p:cNvPr>
          <p:cNvSpPr>
            <a:spLocks noChangeArrowheads="1"/>
          </p:cNvSpPr>
          <p:nvPr/>
        </p:nvSpPr>
        <p:spPr bwMode="auto">
          <a:xfrm>
            <a:off x="2399548" y="2659199"/>
            <a:ext cx="6073368" cy="1790166"/>
          </a:xfrm>
          <a:prstGeom prst="rect">
            <a:avLst/>
          </a:prstGeom>
          <a:noFill/>
          <a:ln w="9525">
            <a:noFill/>
            <a:miter lim="800000"/>
            <a:headEnd/>
            <a:tailEnd/>
          </a:ln>
        </p:spPr>
        <p:txBody>
          <a:bodyPr lIns="91563" tIns="45781" rIns="91563" bIns="45781" anchor="ctr"/>
          <a:lstStyle/>
          <a:p>
            <a:pPr algn="ctr"/>
            <a:r>
              <a:rPr lang="en-US" sz="2800" b="1" i="1" dirty="0">
                <a:latin typeface="Arial Black" pitchFamily="34" charset="0"/>
                <a:cs typeface="Arial" charset="0"/>
              </a:rPr>
              <a:t>LATAM Surfactants</a:t>
            </a:r>
            <a:br>
              <a:rPr lang="en-US" sz="2800" b="1" i="1" dirty="0">
                <a:latin typeface="Arial Black" pitchFamily="34" charset="0"/>
                <a:cs typeface="Arial" charset="0"/>
              </a:rPr>
            </a:br>
            <a:r>
              <a:rPr lang="en-US" sz="2800" b="1" i="1" dirty="0">
                <a:latin typeface="Arial Black" pitchFamily="34" charset="0"/>
                <a:cs typeface="Arial" charset="0"/>
              </a:rPr>
              <a:t>Five Year Plan</a:t>
            </a:r>
            <a:br>
              <a:rPr lang="en-US" sz="2800" b="1" i="1" dirty="0">
                <a:latin typeface="Arial Black" pitchFamily="34" charset="0"/>
                <a:cs typeface="Arial" charset="0"/>
              </a:rPr>
            </a:br>
            <a:r>
              <a:rPr lang="en-US" sz="2800" b="1" i="1" dirty="0">
                <a:latin typeface="Arial Black" pitchFamily="34" charset="0"/>
                <a:cs typeface="Arial" charset="0"/>
              </a:rPr>
              <a:t>2019– 2023</a:t>
            </a:r>
          </a:p>
        </p:txBody>
      </p:sp>
      <p:sp>
        <p:nvSpPr>
          <p:cNvPr id="2" name="TextBox 1"/>
          <p:cNvSpPr txBox="1"/>
          <p:nvPr/>
        </p:nvSpPr>
        <p:spPr>
          <a:xfrm>
            <a:off x="5310543" y="5151665"/>
            <a:ext cx="3069771" cy="369332"/>
          </a:xfrm>
          <a:prstGeom prst="rect">
            <a:avLst/>
          </a:prstGeom>
          <a:noFill/>
        </p:spPr>
        <p:txBody>
          <a:bodyPr wrap="square" rtlCol="0">
            <a:spAutoFit/>
          </a:bodyPr>
          <a:lstStyle/>
          <a:p>
            <a:r>
              <a:rPr lang="en-US" i="1" dirty="0" smtClean="0">
                <a:latin typeface="+mj-lt"/>
              </a:rPr>
              <a:t>September 20, 2019</a:t>
            </a:r>
            <a:endParaRPr lang="en-US" i="1" dirty="0">
              <a:latin typeface="+mj-lt"/>
            </a:endParaRPr>
          </a:p>
        </p:txBody>
      </p:sp>
    </p:spTree>
    <p:extLst>
      <p:ext uri="{BB962C8B-B14F-4D97-AF65-F5344CB8AC3E}">
        <p14:creationId xmlns:p14="http://schemas.microsoft.com/office/powerpoint/2010/main" val="2667144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and </a:t>
            </a:r>
            <a:r>
              <a:rPr lang="es-MX" dirty="0" err="1" smtClean="0"/>
              <a:t>Opportunities</a:t>
            </a:r>
            <a:r>
              <a:rPr lang="es-MX" dirty="0" smtClean="0"/>
              <a:t> Honduras</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10</a:t>
            </a:fld>
            <a:endParaRPr lang="en-US" altLang="en-US" dirty="0">
              <a:solidFill>
                <a:srgbClr val="000000"/>
              </a:solidFill>
            </a:endParaRPr>
          </a:p>
        </p:txBody>
      </p:sp>
      <p:sp>
        <p:nvSpPr>
          <p:cNvPr id="5" name="Marcador de contenido 2"/>
          <p:cNvSpPr>
            <a:spLocks noGrp="1"/>
          </p:cNvSpPr>
          <p:nvPr>
            <p:ph idx="1"/>
          </p:nvPr>
        </p:nvSpPr>
        <p:spPr>
          <a:xfrm>
            <a:off x="686960" y="1377050"/>
            <a:ext cx="8236239" cy="5480949"/>
          </a:xfrm>
        </p:spPr>
        <p:txBody>
          <a:bodyPr/>
          <a:lstStyle/>
          <a:p>
            <a:r>
              <a:rPr lang="en-US" sz="1400" b="0" dirty="0" smtClean="0"/>
              <a:t>Forecast is to increase </a:t>
            </a:r>
            <a:r>
              <a:rPr lang="en-US" sz="1400" b="0" dirty="0" smtClean="0"/>
              <a:t>3.7% </a:t>
            </a:r>
            <a:r>
              <a:rPr lang="en-US" sz="1400" b="0" dirty="0" smtClean="0"/>
              <a:t>in sales per year</a:t>
            </a:r>
          </a:p>
          <a:p>
            <a:r>
              <a:rPr lang="en-US" sz="1400" b="0" dirty="0" smtClean="0"/>
              <a:t>57.9% </a:t>
            </a:r>
            <a:r>
              <a:rPr lang="en-US" sz="1400" b="0" dirty="0" smtClean="0"/>
              <a:t>of the market share </a:t>
            </a:r>
            <a:r>
              <a:rPr lang="en-US" sz="1400" b="0" dirty="0" smtClean="0"/>
              <a:t>is classified as </a:t>
            </a:r>
            <a:r>
              <a:rPr lang="en-US" sz="1400" b="0" dirty="0" smtClean="0"/>
              <a:t>others</a:t>
            </a:r>
          </a:p>
          <a:p>
            <a:r>
              <a:rPr lang="en-US" sz="1400" b="0" dirty="0"/>
              <a:t>Moreover, although the economy is developing, many people still live below the national poverty line. While these factors necessitate a focus on affordable home care products, such as private label, value sales are still benefiting from rising </a:t>
            </a:r>
            <a:r>
              <a:rPr lang="en-US" sz="1400" b="0" dirty="0" err="1"/>
              <a:t>urbanisation</a:t>
            </a:r>
            <a:r>
              <a:rPr lang="en-US" sz="1400" b="0" dirty="0"/>
              <a:t> and the growth of modern grocery retailing</a:t>
            </a:r>
            <a:endParaRPr lang="en-US" sz="1400" b="0" dirty="0" smtClean="0"/>
          </a:p>
          <a:p>
            <a:r>
              <a:rPr lang="en-US" sz="1400" b="0" dirty="0" smtClean="0"/>
              <a:t>In </a:t>
            </a:r>
            <a:r>
              <a:rPr lang="en-US" sz="1400" b="0" dirty="0"/>
              <a:t>the vast majority of Honduran homes, women are responsible for cleaning the home. When daughters grow up, they usually begin to take on the responsibility of sharing household chores with their </a:t>
            </a:r>
            <a:r>
              <a:rPr lang="en-US" sz="1400" b="0" dirty="0" smtClean="0"/>
              <a:t>mothers. </a:t>
            </a:r>
            <a:r>
              <a:rPr lang="en-US" sz="1400" b="0" dirty="0"/>
              <a:t>In a small percentage of high-income households, (estimated at around 5-10% of all households), domestic employees carry out these tasks</a:t>
            </a:r>
            <a:endParaRPr lang="en-US" sz="1400" b="0" dirty="0"/>
          </a:p>
          <a:p>
            <a:r>
              <a:rPr lang="en-US" sz="1400" b="0" dirty="0"/>
              <a:t>Most Honduran women wash their clothes by hand in a large pila (concrete sink) with a built-in scrub </a:t>
            </a:r>
            <a:r>
              <a:rPr lang="en-US" sz="1400" b="0" dirty="0" smtClean="0"/>
              <a:t>board. </a:t>
            </a:r>
            <a:r>
              <a:rPr lang="en-US" sz="1400" b="0" dirty="0"/>
              <a:t>In the past lye was used as a cleaning agent but this is becoming increasingly less popular as it is perceived as hazardous.</a:t>
            </a:r>
            <a:endParaRPr lang="en-US" sz="1400" b="0" dirty="0" smtClean="0"/>
          </a:p>
          <a:p>
            <a:r>
              <a:rPr lang="en-US" sz="1400" b="0" dirty="0" smtClean="0"/>
              <a:t>In </a:t>
            </a:r>
            <a:r>
              <a:rPr lang="en-US" sz="1400" b="0" dirty="0"/>
              <a:t>the past lye was used as a cleaning agent but this is becoming increasingly less popular as it is perceived as hazardous</a:t>
            </a:r>
            <a:r>
              <a:rPr lang="en-US" sz="1400" b="0" dirty="0" smtClean="0"/>
              <a:t>.</a:t>
            </a:r>
          </a:p>
          <a:p>
            <a:r>
              <a:rPr lang="en-US" sz="1400" b="0" dirty="0"/>
              <a:t>Over the forecast period, the economy will continue to be supported by an increase in public infrastructure investment while confidence in the private sector will continue to rise as the policy mix is improved and structural reforms continue. Inflation, which was 4.1% in 2019, is expected to be maintained at around that level over much of the forecast period, while the real value of private final consumption is expected to grow by 3.8%.</a:t>
            </a:r>
            <a:endParaRPr lang="en-US" sz="1400" b="0" dirty="0"/>
          </a:p>
          <a:p>
            <a:r>
              <a:rPr lang="en-US" sz="1400" b="0" dirty="0"/>
              <a:t>Despite predicted growth, the home care market is likely to continue being </a:t>
            </a:r>
            <a:r>
              <a:rPr lang="en-US" sz="1400" b="0" dirty="0" err="1"/>
              <a:t>characterised</a:t>
            </a:r>
            <a:r>
              <a:rPr lang="en-US" sz="1400" b="0" dirty="0"/>
              <a:t> by an overall lack of development, as consumers through financial necessity, will have to restrict their purchases to only the cheapest, basic and most cost effective</a:t>
            </a:r>
            <a:endParaRPr lang="en-US" sz="1400" b="0" dirty="0" smtClean="0"/>
          </a:p>
        </p:txBody>
      </p:sp>
    </p:spTree>
    <p:extLst>
      <p:ext uri="{BB962C8B-B14F-4D97-AF65-F5344CB8AC3E}">
        <p14:creationId xmlns:p14="http://schemas.microsoft.com/office/powerpoint/2010/main" val="1207986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and </a:t>
            </a:r>
            <a:r>
              <a:rPr lang="es-MX" dirty="0" err="1" smtClean="0"/>
              <a:t>Opportunities</a:t>
            </a:r>
            <a:r>
              <a:rPr lang="es-MX" dirty="0" smtClean="0"/>
              <a:t> Honduras</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11</a:t>
            </a:fld>
            <a:endParaRPr lang="en-US" altLang="en-US" dirty="0">
              <a:solidFill>
                <a:srgbClr val="000000"/>
              </a:solidFill>
            </a:endParaRPr>
          </a:p>
        </p:txBody>
      </p:sp>
      <p:sp>
        <p:nvSpPr>
          <p:cNvPr id="5" name="Marcador de contenido 2"/>
          <p:cNvSpPr>
            <a:spLocks noGrp="1"/>
          </p:cNvSpPr>
          <p:nvPr>
            <p:ph idx="1"/>
          </p:nvPr>
        </p:nvSpPr>
        <p:spPr>
          <a:xfrm>
            <a:off x="686960" y="1377050"/>
            <a:ext cx="8236239" cy="5480949"/>
          </a:xfrm>
        </p:spPr>
        <p:txBody>
          <a:bodyPr/>
          <a:lstStyle/>
          <a:p>
            <a:r>
              <a:rPr lang="en-US" sz="1400" b="0" dirty="0"/>
              <a:t>Some 62% of the population fell beneath the national poverty line in 2019, with the remaining population being mostly middle class and a very small percentage of 3-5% being high income earners</a:t>
            </a:r>
            <a:r>
              <a:rPr lang="en-US" sz="1400" b="0" dirty="0" smtClean="0"/>
              <a:t>. </a:t>
            </a:r>
            <a:r>
              <a:rPr lang="en-US" sz="1400" b="0" dirty="0"/>
              <a:t>Poverty is widespread but more pronounced in rural than urban areas. As such, around </a:t>
            </a:r>
            <a:r>
              <a:rPr lang="en-US" sz="1400" b="0" dirty="0" smtClean="0"/>
              <a:t>62</a:t>
            </a:r>
            <a:r>
              <a:rPr lang="en-US" sz="1400" b="0" dirty="0"/>
              <a:t>% of the population cannot afford to purchase products from the basic food basket. </a:t>
            </a:r>
            <a:endParaRPr lang="en-US" sz="1400" b="0" dirty="0" smtClean="0"/>
          </a:p>
          <a:p>
            <a:r>
              <a:rPr lang="en-US" sz="1400" b="0" dirty="0" smtClean="0"/>
              <a:t>Road </a:t>
            </a:r>
            <a:r>
              <a:rPr lang="en-US" sz="1400" b="0" dirty="0"/>
              <a:t>infrastructure between the main cities in Honduras is good making it fairly easy to transport products to most supermarkets. However, several protests in 2019 blocked roads causing problems for industry players and distributors in transporting their </a:t>
            </a:r>
            <a:r>
              <a:rPr lang="en-US" sz="1400" b="0" dirty="0" smtClean="0"/>
              <a:t>goods</a:t>
            </a:r>
          </a:p>
          <a:p>
            <a:r>
              <a:rPr lang="en-US" sz="1400" b="0" dirty="0"/>
              <a:t>Consumers in the highest socioeconomic levels prefer to frequent supermarkets, hypermarkets and warehouse clubs, while middle and low class consumers opt for traditional retailers and </a:t>
            </a:r>
            <a:r>
              <a:rPr lang="en-US" sz="1400" b="0" dirty="0" smtClean="0"/>
              <a:t>markets</a:t>
            </a:r>
          </a:p>
          <a:p>
            <a:pPr marL="0" indent="0">
              <a:buNone/>
            </a:pPr>
            <a:r>
              <a:rPr lang="es-MX" sz="1400" b="0" i="1" dirty="0" err="1" smtClean="0"/>
              <a:t>Laundry</a:t>
            </a:r>
            <a:r>
              <a:rPr lang="es-MX" sz="1400" b="0" i="1" dirty="0" smtClean="0"/>
              <a:t> </a:t>
            </a:r>
            <a:r>
              <a:rPr lang="es-MX" sz="1400" b="0" i="1" dirty="0" err="1" smtClean="0"/>
              <a:t>Care</a:t>
            </a:r>
            <a:endParaRPr lang="es-MX" sz="1400" b="0" i="1" dirty="0" smtClean="0"/>
          </a:p>
          <a:p>
            <a:r>
              <a:rPr lang="en-US" sz="1400" b="0" dirty="0"/>
              <a:t>Growth in laundry care slowed in Honduras in 2019 due to a shortage of water in the capital city of Tegucigalpa, as well as several other regions in the </a:t>
            </a:r>
            <a:r>
              <a:rPr lang="en-US" sz="1400" b="0" dirty="0" smtClean="0"/>
              <a:t>country. </a:t>
            </a:r>
            <a:r>
              <a:rPr lang="en-US" sz="1400" b="0" dirty="0"/>
              <a:t>The decision to wash clothes depends on the availability of the water service</a:t>
            </a:r>
            <a:endParaRPr lang="en-US" sz="1400" b="0" dirty="0" smtClean="0"/>
          </a:p>
          <a:p>
            <a:r>
              <a:rPr lang="en-US" sz="1400" b="0" dirty="0"/>
              <a:t>Only a small percentage of upper socioeconomic groups had access to and used a washing machine in 2019. As such, the vast majority (around 80%) wash their clothes by hand</a:t>
            </a:r>
            <a:r>
              <a:rPr lang="en-US" sz="1400" b="0" dirty="0" smtClean="0"/>
              <a:t>. </a:t>
            </a:r>
            <a:r>
              <a:rPr lang="en-US" sz="1400" b="0" dirty="0"/>
              <a:t>The laundry care category is still very small in Honduras</a:t>
            </a:r>
            <a:r>
              <a:rPr lang="en-US" sz="1400" b="0" dirty="0" smtClean="0"/>
              <a:t>. </a:t>
            </a:r>
            <a:r>
              <a:rPr lang="en-US" sz="1400" b="0" dirty="0"/>
              <a:t>The frequency at which clothing is washed depends on the socioeconomic level of each household. In higher-income households this can be carried out several times a week, while low socioeconomic households tend to wash their clothes once a week</a:t>
            </a:r>
            <a:r>
              <a:rPr lang="en-US" sz="1400" b="0" dirty="0" smtClean="0"/>
              <a:t>.</a:t>
            </a:r>
          </a:p>
          <a:p>
            <a:r>
              <a:rPr lang="en-US" sz="1400" b="0" dirty="0"/>
              <a:t>The use of fabric softeners is not widespread, although, these products are becoming increasingly available in supermarkets and hypermarkets at fairly reasonable prices. Bar detergents are widely used, mostly by people who do not own washing machines</a:t>
            </a:r>
            <a:endParaRPr lang="en-US" sz="1400" b="0" dirty="0" smtClean="0"/>
          </a:p>
        </p:txBody>
      </p:sp>
    </p:spTree>
    <p:extLst>
      <p:ext uri="{BB962C8B-B14F-4D97-AF65-F5344CB8AC3E}">
        <p14:creationId xmlns:p14="http://schemas.microsoft.com/office/powerpoint/2010/main" val="383860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and </a:t>
            </a:r>
            <a:r>
              <a:rPr lang="es-MX" dirty="0" err="1" smtClean="0"/>
              <a:t>Opportunities</a:t>
            </a:r>
            <a:r>
              <a:rPr lang="es-MX" dirty="0" smtClean="0"/>
              <a:t> Honduras</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12</a:t>
            </a:fld>
            <a:endParaRPr lang="en-US" altLang="en-US" dirty="0">
              <a:solidFill>
                <a:srgbClr val="000000"/>
              </a:solidFill>
            </a:endParaRPr>
          </a:p>
        </p:txBody>
      </p:sp>
      <p:sp>
        <p:nvSpPr>
          <p:cNvPr id="5" name="Marcador de contenido 2"/>
          <p:cNvSpPr>
            <a:spLocks noGrp="1"/>
          </p:cNvSpPr>
          <p:nvPr>
            <p:ph idx="1"/>
          </p:nvPr>
        </p:nvSpPr>
        <p:spPr>
          <a:xfrm>
            <a:off x="686960" y="1377050"/>
            <a:ext cx="8236239" cy="5480949"/>
          </a:xfrm>
        </p:spPr>
        <p:txBody>
          <a:bodyPr/>
          <a:lstStyle/>
          <a:p>
            <a:r>
              <a:rPr lang="en-US" sz="1400" b="0" dirty="0"/>
              <a:t>Among the leading brands are </a:t>
            </a:r>
            <a:r>
              <a:rPr lang="en-US" sz="1400" b="0" dirty="0" err="1"/>
              <a:t>Mr</a:t>
            </a:r>
            <a:r>
              <a:rPr lang="en-US" sz="1400" b="0" dirty="0"/>
              <a:t> Max, </a:t>
            </a:r>
            <a:r>
              <a:rPr lang="en-US" sz="1400" b="0" dirty="0" err="1"/>
              <a:t>Zixx</a:t>
            </a:r>
            <a:r>
              <a:rPr lang="en-US" sz="1400" b="0" dirty="0"/>
              <a:t> and </a:t>
            </a:r>
            <a:r>
              <a:rPr lang="en-US" sz="1400" b="0" dirty="0" err="1"/>
              <a:t>Xtra</a:t>
            </a:r>
            <a:r>
              <a:rPr lang="en-US" sz="1400" b="0" dirty="0"/>
              <a:t> by </a:t>
            </a:r>
            <a:r>
              <a:rPr lang="en-US" sz="1400" b="0" dirty="0" err="1"/>
              <a:t>Grupo</a:t>
            </a:r>
            <a:r>
              <a:rPr lang="en-US" sz="1400" b="0" dirty="0"/>
              <a:t> </a:t>
            </a:r>
            <a:r>
              <a:rPr lang="en-US" sz="1400" b="0" dirty="0" err="1"/>
              <a:t>Jaremar</a:t>
            </a:r>
            <a:r>
              <a:rPr lang="en-US" sz="1400" b="0" dirty="0"/>
              <a:t> SA de CV, </a:t>
            </a:r>
            <a:r>
              <a:rPr lang="en-US" sz="1400" b="0" dirty="0" err="1"/>
              <a:t>Dinant</a:t>
            </a:r>
            <a:r>
              <a:rPr lang="en-US" sz="1400" b="0" dirty="0"/>
              <a:t> SA and Unilever de </a:t>
            </a:r>
            <a:r>
              <a:rPr lang="en-US" sz="1400" b="0" dirty="0" err="1"/>
              <a:t>Centroamérica</a:t>
            </a:r>
            <a:r>
              <a:rPr lang="en-US" sz="1400" b="0" dirty="0"/>
              <a:t> SA, respectively.</a:t>
            </a:r>
            <a:endParaRPr lang="en-US" sz="1400" b="0" dirty="0" smtClean="0"/>
          </a:p>
          <a:p>
            <a:pPr marL="0" indent="0">
              <a:buNone/>
            </a:pPr>
            <a:r>
              <a:rPr lang="es-MX" sz="1400" b="0" i="1" dirty="0" err="1" smtClean="0"/>
              <a:t>Dishwashing</a:t>
            </a:r>
            <a:endParaRPr lang="es-MX" sz="1400" b="0" i="1" dirty="0" smtClean="0"/>
          </a:p>
          <a:p>
            <a:r>
              <a:rPr lang="en-US" sz="1400" b="0" dirty="0"/>
              <a:t>Hand dishwashing in hot water remained by far the most popular method of washing dishes in 2019 as the use of automatic dishwashers continued to be extremely low</a:t>
            </a:r>
            <a:r>
              <a:rPr lang="en-US" sz="1400" b="0" dirty="0" smtClean="0"/>
              <a:t>. </a:t>
            </a:r>
            <a:r>
              <a:rPr lang="en-US" sz="1400" b="0" dirty="0"/>
              <a:t>Only 9% of households in the country owned a dishwasher in </a:t>
            </a:r>
            <a:r>
              <a:rPr lang="en-US" sz="1400" b="0" dirty="0" smtClean="0"/>
              <a:t>2019. </a:t>
            </a:r>
            <a:r>
              <a:rPr lang="en-US" sz="1400" b="0" dirty="0"/>
              <a:t>Dishes are hand washed multiple times a day and it is customary in Honduras to wash dishes after </a:t>
            </a:r>
            <a:r>
              <a:rPr lang="en-US" sz="1400" b="0" dirty="0" smtClean="0"/>
              <a:t>use</a:t>
            </a:r>
          </a:p>
          <a:p>
            <a:r>
              <a:rPr lang="en-US" sz="1400" b="0" dirty="0"/>
              <a:t>The </a:t>
            </a:r>
            <a:r>
              <a:rPr lang="en-US" sz="1400" b="0" dirty="0" err="1"/>
              <a:t>Axion</a:t>
            </a:r>
            <a:r>
              <a:rPr lang="en-US" sz="1400" b="0" dirty="0"/>
              <a:t> brand from Colgate-Palmolive </a:t>
            </a:r>
            <a:r>
              <a:rPr lang="en-US" sz="1400" b="0" dirty="0" err="1"/>
              <a:t>Centroamerica</a:t>
            </a:r>
            <a:r>
              <a:rPr lang="en-US" sz="1400" b="0" dirty="0"/>
              <a:t> is very popular in Honduras for </a:t>
            </a:r>
            <a:r>
              <a:rPr lang="en-US" sz="1400" b="0" dirty="0" smtClean="0"/>
              <a:t>dishwashing</a:t>
            </a:r>
          </a:p>
          <a:p>
            <a:pPr marL="0" indent="0">
              <a:buNone/>
            </a:pPr>
            <a:r>
              <a:rPr lang="es-MX" sz="1400" b="0" i="1" dirty="0"/>
              <a:t>Surface </a:t>
            </a:r>
            <a:r>
              <a:rPr lang="es-MX" sz="1400" b="0" i="1" dirty="0" err="1"/>
              <a:t>Care</a:t>
            </a:r>
            <a:endParaRPr lang="es-MX" sz="1400" b="0" i="1" dirty="0"/>
          </a:p>
          <a:p>
            <a:r>
              <a:rPr lang="en-US" sz="1400" b="0" dirty="0"/>
              <a:t>As most surface care products do not require water to remove them after application, this category was not negatively affected by the shortage of water in the country in </a:t>
            </a:r>
            <a:r>
              <a:rPr lang="en-US" sz="1400" b="0" dirty="0" smtClean="0"/>
              <a:t>2019</a:t>
            </a:r>
          </a:p>
          <a:p>
            <a:r>
              <a:rPr lang="en-US" sz="1400" b="0" dirty="0"/>
              <a:t>An increase in the construction of apartment buildings in the main cities of Tegucigalpa and San Pedro Sula is helping to boost consumption of surface care products, as apartment owners are increasingly purchasing </a:t>
            </a:r>
            <a:r>
              <a:rPr lang="en-US" sz="1400" b="0" dirty="0" err="1"/>
              <a:t>specialised</a:t>
            </a:r>
            <a:r>
              <a:rPr lang="en-US" sz="1400" b="0" dirty="0"/>
              <a:t> products such as window/glass </a:t>
            </a:r>
            <a:r>
              <a:rPr lang="en-US" sz="1400" b="0" dirty="0" smtClean="0"/>
              <a:t>cleaners</a:t>
            </a:r>
          </a:p>
          <a:p>
            <a:r>
              <a:rPr lang="en-US" sz="1400" b="0" dirty="0"/>
              <a:t>Homes with concrete floors are usually washed with soap and water after being swept to remove excess dust. In the case of ceramic and granite floors, they are swept and then mopped, usually with a multi-purpose cleaner. Sometimes floor wax is used on granite floors</a:t>
            </a:r>
            <a:r>
              <a:rPr lang="en-US" sz="1400" b="0" dirty="0" smtClean="0"/>
              <a:t>.</a:t>
            </a:r>
          </a:p>
          <a:p>
            <a:r>
              <a:rPr lang="en-US" sz="1400" b="0" dirty="0" err="1"/>
              <a:t>Distribuidora</a:t>
            </a:r>
            <a:r>
              <a:rPr lang="en-US" sz="1400" b="0" dirty="0"/>
              <a:t> de </a:t>
            </a:r>
            <a:r>
              <a:rPr lang="en-US" sz="1400" b="0" dirty="0" err="1"/>
              <a:t>Productos</a:t>
            </a:r>
            <a:r>
              <a:rPr lang="en-US" sz="1400" b="0" dirty="0"/>
              <a:t> </a:t>
            </a:r>
            <a:r>
              <a:rPr lang="en-US" sz="1400" b="0" dirty="0" err="1"/>
              <a:t>Alimenticios</a:t>
            </a:r>
            <a:r>
              <a:rPr lang="en-US" sz="1400" b="0" dirty="0"/>
              <a:t> SA de CV remained the leading player in surface care in 2019 with its </a:t>
            </a:r>
            <a:r>
              <a:rPr lang="en-US" sz="1400" b="0" dirty="0" err="1"/>
              <a:t>Mr</a:t>
            </a:r>
            <a:r>
              <a:rPr lang="en-US" sz="1400" b="0" dirty="0"/>
              <a:t> Muscle brand. Hyde Park by </a:t>
            </a:r>
            <a:r>
              <a:rPr lang="en-US" sz="1400" b="0" dirty="0" err="1"/>
              <a:t>Cosmética</a:t>
            </a:r>
            <a:r>
              <a:rPr lang="en-US" sz="1400" b="0" dirty="0"/>
              <a:t> </a:t>
            </a:r>
            <a:r>
              <a:rPr lang="en-US" sz="1400" b="0" dirty="0" err="1"/>
              <a:t>Internacional</a:t>
            </a:r>
            <a:r>
              <a:rPr lang="en-US" sz="1400" b="0" dirty="0"/>
              <a:t> SA ranked second. One of the main advantages of the </a:t>
            </a:r>
            <a:r>
              <a:rPr lang="en-US" sz="1400" b="0" dirty="0" err="1"/>
              <a:t>Mr</a:t>
            </a:r>
            <a:r>
              <a:rPr lang="en-US" sz="1400" b="0" dirty="0"/>
              <a:t> Muscle brand is that it is a multi-purpose cleaner with many uses, including the cleaning of kitchen appliances, making it convenient for variety of tasks.</a:t>
            </a:r>
            <a:endParaRPr lang="es-MX" sz="1400" b="0" i="1" dirty="0" smtClean="0"/>
          </a:p>
        </p:txBody>
      </p:sp>
    </p:spTree>
    <p:extLst>
      <p:ext uri="{BB962C8B-B14F-4D97-AF65-F5344CB8AC3E}">
        <p14:creationId xmlns:p14="http://schemas.microsoft.com/office/powerpoint/2010/main" val="2811292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and </a:t>
            </a:r>
            <a:r>
              <a:rPr lang="es-MX" dirty="0" err="1" smtClean="0"/>
              <a:t>Opportunities</a:t>
            </a:r>
            <a:r>
              <a:rPr lang="es-MX" dirty="0" smtClean="0"/>
              <a:t> Honduras</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13</a:t>
            </a:fld>
            <a:endParaRPr lang="en-US" altLang="en-US" dirty="0">
              <a:solidFill>
                <a:srgbClr val="000000"/>
              </a:solidFill>
            </a:endParaRPr>
          </a:p>
        </p:txBody>
      </p:sp>
      <p:sp>
        <p:nvSpPr>
          <p:cNvPr id="5" name="Marcador de contenido 2"/>
          <p:cNvSpPr>
            <a:spLocks noGrp="1"/>
          </p:cNvSpPr>
          <p:nvPr>
            <p:ph idx="1"/>
          </p:nvPr>
        </p:nvSpPr>
        <p:spPr>
          <a:xfrm>
            <a:off x="686960" y="1377050"/>
            <a:ext cx="8236239" cy="5480949"/>
          </a:xfrm>
        </p:spPr>
        <p:txBody>
          <a:bodyPr/>
          <a:lstStyle/>
          <a:p>
            <a:pPr marL="0" indent="0">
              <a:buNone/>
            </a:pPr>
            <a:r>
              <a:rPr lang="es-MX" sz="1400" b="0" i="1" dirty="0" err="1" smtClean="0"/>
              <a:t>Bleach</a:t>
            </a:r>
            <a:endParaRPr lang="es-MX" sz="1400" b="0" i="1" dirty="0" smtClean="0"/>
          </a:p>
          <a:p>
            <a:r>
              <a:rPr lang="en-US" sz="1400" b="0" dirty="0"/>
              <a:t>Growth of bleach sales slowed dramatically in 2019 due to the extreme water shortage in the country</a:t>
            </a:r>
            <a:r>
              <a:rPr lang="en-US" sz="1400" b="0" dirty="0" smtClean="0"/>
              <a:t>.</a:t>
            </a:r>
          </a:p>
          <a:p>
            <a:r>
              <a:rPr lang="en-US" sz="1400" b="0" dirty="0"/>
              <a:t>Bleach has always been popular despite the availability of more expensive and sophisticated products in the country</a:t>
            </a:r>
            <a:r>
              <a:rPr lang="en-US" sz="1400" b="0" dirty="0" smtClean="0"/>
              <a:t>.</a:t>
            </a:r>
          </a:p>
          <a:p>
            <a:r>
              <a:rPr lang="en-US" sz="1400" b="0" dirty="0"/>
              <a:t>The leading references, such as IREX and </a:t>
            </a:r>
            <a:r>
              <a:rPr lang="en-US" sz="1400" b="0" dirty="0" err="1"/>
              <a:t>Magia</a:t>
            </a:r>
            <a:r>
              <a:rPr lang="en-US" sz="1400" b="0" dirty="0"/>
              <a:t> Blanca, have become more proactive in maintaining their corresponding demand levels by improving their brands’ value propositions and presence at points of </a:t>
            </a:r>
            <a:r>
              <a:rPr lang="en-US" sz="1400" b="0" dirty="0" smtClean="0"/>
              <a:t>sale</a:t>
            </a:r>
          </a:p>
          <a:p>
            <a:pPr marL="0" indent="0">
              <a:buNone/>
            </a:pPr>
            <a:r>
              <a:rPr lang="es-MX" sz="1400" b="0" i="1" dirty="0" err="1"/>
              <a:t>Toilet</a:t>
            </a:r>
            <a:r>
              <a:rPr lang="es-MX" sz="1400" b="0" i="1" dirty="0"/>
              <a:t> </a:t>
            </a:r>
            <a:r>
              <a:rPr lang="es-MX" sz="1400" b="0" i="1" dirty="0" err="1"/>
              <a:t>Care</a:t>
            </a:r>
            <a:endParaRPr lang="es-MX" sz="1400" b="0" i="1" dirty="0"/>
          </a:p>
          <a:p>
            <a:r>
              <a:rPr lang="en-US" sz="1400" b="0" dirty="0"/>
              <a:t>During 2019 toilet care remained hindered by a lack of sanitation infrastructure in the country as only around 67% of households had flush toilets, 32% used latrines with the remainder having no access to either</a:t>
            </a:r>
            <a:r>
              <a:rPr lang="en-US" sz="1400" b="0" dirty="0" smtClean="0"/>
              <a:t>.</a:t>
            </a:r>
          </a:p>
          <a:p>
            <a:r>
              <a:rPr lang="en-US" sz="1400" b="0" dirty="0"/>
              <a:t>Most households clean their toilets with powdered detergent or bleach. Only a small fraction of the population uses specific products for toilet care. However, due to water shortages during 2019, many householders relied on toilet care specifically for their pleasant scents as water shortages meant they were unable to flush their </a:t>
            </a:r>
            <a:r>
              <a:rPr lang="en-US" sz="1400" b="0" dirty="0" smtClean="0"/>
              <a:t>toilets</a:t>
            </a:r>
          </a:p>
          <a:p>
            <a:r>
              <a:rPr lang="en-US" sz="1400" b="0" dirty="0"/>
              <a:t>Specific toilet care products tend not to be used in Honduras, with most preferring bleach or Ace powder cleaners to clean </a:t>
            </a:r>
            <a:r>
              <a:rPr lang="en-US" sz="1400" b="0" dirty="0" smtClean="0"/>
              <a:t>toilets</a:t>
            </a:r>
          </a:p>
          <a:p>
            <a:r>
              <a:rPr lang="en-US" sz="1400" b="0" dirty="0"/>
              <a:t>The </a:t>
            </a:r>
            <a:r>
              <a:rPr lang="en-US" sz="1400" b="0" dirty="0" err="1"/>
              <a:t>Mr</a:t>
            </a:r>
            <a:r>
              <a:rPr lang="en-US" sz="1400" b="0" dirty="0"/>
              <a:t> </a:t>
            </a:r>
            <a:r>
              <a:rPr lang="en-US" sz="1400" b="0" dirty="0" err="1"/>
              <a:t>Musculo</a:t>
            </a:r>
            <a:r>
              <a:rPr lang="en-US" sz="1400" b="0" dirty="0"/>
              <a:t> brand by SC Johnson and distributed by </a:t>
            </a:r>
            <a:r>
              <a:rPr lang="en-US" sz="1400" b="0" dirty="0" err="1"/>
              <a:t>Distribuidora</a:t>
            </a:r>
            <a:r>
              <a:rPr lang="en-US" sz="1400" b="0" dirty="0"/>
              <a:t> de </a:t>
            </a:r>
            <a:r>
              <a:rPr lang="en-US" sz="1400" b="0" dirty="0" err="1"/>
              <a:t>Productos</a:t>
            </a:r>
            <a:r>
              <a:rPr lang="en-US" sz="1400" b="0" dirty="0"/>
              <a:t> </a:t>
            </a:r>
            <a:r>
              <a:rPr lang="en-US" sz="1400" b="0" dirty="0" err="1"/>
              <a:t>Alimenticios</a:t>
            </a:r>
            <a:r>
              <a:rPr lang="en-US" sz="1400" b="0" dirty="0"/>
              <a:t>, remained by far the most popular brand in the country.</a:t>
            </a:r>
            <a:endParaRPr lang="es-MX" sz="1400" b="0" dirty="0" smtClean="0"/>
          </a:p>
        </p:txBody>
      </p:sp>
    </p:spTree>
    <p:extLst>
      <p:ext uri="{BB962C8B-B14F-4D97-AF65-F5344CB8AC3E}">
        <p14:creationId xmlns:p14="http://schemas.microsoft.com/office/powerpoint/2010/main" val="3888859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Latam</a:t>
            </a:r>
            <a:r>
              <a:rPr lang="es-MX" dirty="0" smtClean="0"/>
              <a:t> </a:t>
            </a:r>
            <a:r>
              <a:rPr lang="es-MX" dirty="0" err="1" smtClean="0"/>
              <a:t>Surfactants</a:t>
            </a:r>
            <a:r>
              <a:rPr lang="es-MX" dirty="0" smtClean="0"/>
              <a:t> </a:t>
            </a:r>
            <a:r>
              <a:rPr lang="es-MX" dirty="0" err="1" smtClean="0"/>
              <a:t>Consumption</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14</a:t>
            </a:fld>
            <a:endParaRPr lang="en-US" altLang="en-US" dirty="0">
              <a:solidFill>
                <a:srgbClr val="000000"/>
              </a:solidFill>
            </a:endParaRPr>
          </a:p>
        </p:txBody>
      </p:sp>
      <p:graphicFrame>
        <p:nvGraphicFramePr>
          <p:cNvPr id="6" name="Gráfico 5"/>
          <p:cNvGraphicFramePr>
            <a:graphicFrameLocks/>
          </p:cNvGraphicFramePr>
          <p:nvPr>
            <p:extLst>
              <p:ext uri="{D42A27DB-BD31-4B8C-83A1-F6EECF244321}">
                <p14:modId xmlns:p14="http://schemas.microsoft.com/office/powerpoint/2010/main" val="1637915450"/>
              </p:ext>
            </p:extLst>
          </p:nvPr>
        </p:nvGraphicFramePr>
        <p:xfrm>
          <a:off x="1" y="1007533"/>
          <a:ext cx="9144000" cy="58700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82903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General Comments Centro America</a:t>
            </a:r>
            <a:endParaRPr lang="en-US" dirty="0"/>
          </a:p>
        </p:txBody>
      </p:sp>
      <p:sp>
        <p:nvSpPr>
          <p:cNvPr id="3" name="Marcador de contenido 2"/>
          <p:cNvSpPr>
            <a:spLocks noGrp="1"/>
          </p:cNvSpPr>
          <p:nvPr>
            <p:ph idx="1"/>
          </p:nvPr>
        </p:nvSpPr>
        <p:spPr/>
        <p:txBody>
          <a:bodyPr/>
          <a:lstStyle/>
          <a:p>
            <a:r>
              <a:rPr lang="en-US" sz="1600" b="0" dirty="0" smtClean="0"/>
              <a:t>Personal Care in Centro America is led by the global companies ( P&amp;G, Unilever, Avon, Colgate, Johnson and Johnson, Reckitt </a:t>
            </a:r>
            <a:r>
              <a:rPr lang="en-US" sz="1600" b="0" dirty="0" err="1" smtClean="0"/>
              <a:t>benckiser</a:t>
            </a:r>
            <a:r>
              <a:rPr lang="en-US" sz="1600" b="0" dirty="0" smtClean="0"/>
              <a:t>).</a:t>
            </a:r>
          </a:p>
          <a:p>
            <a:r>
              <a:rPr lang="en-US" sz="1600" b="0" dirty="0" smtClean="0"/>
              <a:t>For Home Care there is presence of local brands: </a:t>
            </a:r>
            <a:r>
              <a:rPr lang="en-US" sz="1600" b="0" dirty="0" err="1" smtClean="0"/>
              <a:t>Jaremar</a:t>
            </a:r>
            <a:r>
              <a:rPr lang="en-US" sz="1600" b="0" dirty="0" smtClean="0"/>
              <a:t>, </a:t>
            </a:r>
            <a:r>
              <a:rPr lang="en-US" sz="1600" b="0" dirty="0" err="1" smtClean="0"/>
              <a:t>Dinant</a:t>
            </a:r>
            <a:r>
              <a:rPr lang="en-US" sz="1600" b="0" dirty="0" smtClean="0"/>
              <a:t>, </a:t>
            </a:r>
            <a:r>
              <a:rPr lang="en-US" sz="1600" b="0" dirty="0" err="1" smtClean="0"/>
              <a:t>Irex</a:t>
            </a:r>
            <a:r>
              <a:rPr lang="en-US" sz="1600" b="0" dirty="0" smtClean="0"/>
              <a:t> de Costa Rica, </a:t>
            </a:r>
            <a:r>
              <a:rPr lang="en-US" sz="1600" b="0" dirty="0" err="1" smtClean="0"/>
              <a:t>Industria</a:t>
            </a:r>
            <a:r>
              <a:rPr lang="en-US" sz="1600" b="0" dirty="0" smtClean="0"/>
              <a:t> la popular and Union</a:t>
            </a:r>
          </a:p>
          <a:p>
            <a:r>
              <a:rPr lang="en-US" sz="1600" b="0" dirty="0" smtClean="0"/>
              <a:t>For the three countries studied the highest economy is Costa Rica, then Guatemala and Honduras is the last according to the world Economic Forum</a:t>
            </a:r>
          </a:p>
          <a:p>
            <a:r>
              <a:rPr lang="en-US" sz="1600" b="0" dirty="0" smtClean="0"/>
              <a:t>In surfactants consumption the highest is Guatemala, then Costa Rica and Honduras at the end</a:t>
            </a:r>
          </a:p>
          <a:p>
            <a:r>
              <a:rPr lang="en-US" sz="1600" b="0" dirty="0" smtClean="0"/>
              <a:t>For central America sales strategy should focus on Guatemala, Dominican Republic and Costa Rica, because of the Market size</a:t>
            </a:r>
          </a:p>
          <a:p>
            <a:r>
              <a:rPr lang="en-US" sz="1600" b="0" dirty="0" smtClean="0"/>
              <a:t>Honduras is a Country with high levels of poverty, because of that it is not enough information about Market share or surfactants Market</a:t>
            </a:r>
          </a:p>
          <a:p>
            <a:endParaRPr lang="en-US" sz="1600" b="0"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15</a:t>
            </a:fld>
            <a:endParaRPr lang="en-US" altLang="en-US" dirty="0">
              <a:solidFill>
                <a:srgbClr val="000000"/>
              </a:solidFill>
            </a:endParaRPr>
          </a:p>
        </p:txBody>
      </p:sp>
    </p:spTree>
    <p:extLst>
      <p:ext uri="{BB962C8B-B14F-4D97-AF65-F5344CB8AC3E}">
        <p14:creationId xmlns:p14="http://schemas.microsoft.com/office/powerpoint/2010/main" val="936263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ChangeArrowheads="1"/>
          </p:cNvSpPr>
          <p:nvPr/>
        </p:nvSpPr>
        <p:spPr bwMode="auto">
          <a:xfrm>
            <a:off x="27732" y="-36810"/>
            <a:ext cx="166910" cy="486736"/>
          </a:xfrm>
          <a:prstGeom prst="rect">
            <a:avLst/>
          </a:prstGeom>
          <a:noFill/>
          <a:ln w="9525">
            <a:noFill/>
            <a:miter lim="800000"/>
            <a:headEnd/>
            <a:tailEnd/>
          </a:ln>
        </p:spPr>
        <p:txBody>
          <a:bodyPr wrap="none" lIns="82616" tIns="41307" rIns="82616" bIns="41307" anchor="ctr">
            <a:spAutoFit/>
          </a:bodyPr>
          <a:lstStyle/>
          <a:p>
            <a:endParaRPr lang="en-US" sz="2621" dirty="0"/>
          </a:p>
        </p:txBody>
      </p:sp>
      <p:cxnSp>
        <p:nvCxnSpPr>
          <p:cNvPr id="20" name="Conector recto 19">
            <a:extLst>
              <a:ext uri="{FF2B5EF4-FFF2-40B4-BE49-F238E27FC236}">
                <a16:creationId xmlns:a16="http://schemas.microsoft.com/office/drawing/2014/main" xmlns="" id="{00000000-0008-0000-0500-000003000000}"/>
              </a:ext>
            </a:extLst>
          </p:cNvPr>
          <p:cNvCxnSpPr>
            <a:cxnSpLocks/>
          </p:cNvCxnSpPr>
          <p:nvPr/>
        </p:nvCxnSpPr>
        <p:spPr>
          <a:xfrm>
            <a:off x="2768145" y="6059663"/>
            <a:ext cx="133350" cy="104775"/>
          </a:xfrm>
          <a:prstGeom prst="line">
            <a:avLst/>
          </a:prstGeom>
          <a:ln w="19050">
            <a:solidFill>
              <a:srgbClr val="FFFF00"/>
            </a:solidFill>
          </a:ln>
        </p:spPr>
        <p:style>
          <a:lnRef idx="3">
            <a:schemeClr val="accent4"/>
          </a:lnRef>
          <a:fillRef idx="0">
            <a:schemeClr val="accent4"/>
          </a:fillRef>
          <a:effectRef idx="2">
            <a:schemeClr val="accent4"/>
          </a:effectRef>
          <a:fontRef idx="minor">
            <a:schemeClr val="tx1"/>
          </a:fontRef>
        </p:style>
      </p:cxnSp>
      <p:sp>
        <p:nvSpPr>
          <p:cNvPr id="14" name="Título 1"/>
          <p:cNvSpPr txBox="1">
            <a:spLocks/>
          </p:cNvSpPr>
          <p:nvPr/>
        </p:nvSpPr>
        <p:spPr bwMode="auto">
          <a:xfrm>
            <a:off x="1652366" y="388344"/>
            <a:ext cx="6624524" cy="254713"/>
          </a:xfrm>
          <a:prstGeom prst="rect">
            <a:avLst/>
          </a:prstGeom>
          <a:noFill/>
          <a:ln w="9525">
            <a:noFill/>
            <a:miter lim="800000"/>
            <a:headEnd/>
            <a:tailEnd/>
          </a:ln>
        </p:spPr>
        <p:txBody>
          <a:bodyPr vert="horz" wrap="square" lIns="91109" tIns="45555" rIns="91109" bIns="45555" numCol="1" anchor="ctr" anchorCtr="0" compatLnSpc="1">
            <a:prstTxWarp prst="textNoShape">
              <a:avLst/>
            </a:prstTxWarp>
          </a:bodyPr>
          <a:lstStyle>
            <a:lvl1pPr algn="l" defTabSz="916289" rtl="0" eaLnBrk="0" fontAlgn="base" hangingPunct="0">
              <a:spcBef>
                <a:spcPct val="0"/>
              </a:spcBef>
              <a:spcAft>
                <a:spcPct val="0"/>
              </a:spcAft>
              <a:defRPr sz="2530" b="1" i="1">
                <a:solidFill>
                  <a:schemeClr val="tx2"/>
                </a:solidFill>
                <a:latin typeface="+mj-lt"/>
                <a:ea typeface="+mj-ea"/>
                <a:cs typeface="+mj-cs"/>
              </a:defRPr>
            </a:lvl1pPr>
            <a:lvl2pPr algn="l" defTabSz="916289" rtl="0" eaLnBrk="0" fontAlgn="base" hangingPunct="0">
              <a:spcBef>
                <a:spcPct val="0"/>
              </a:spcBef>
              <a:spcAft>
                <a:spcPct val="0"/>
              </a:spcAft>
              <a:defRPr sz="2530" b="1" i="1">
                <a:solidFill>
                  <a:schemeClr val="tx2"/>
                </a:solidFill>
                <a:latin typeface="Arial Black" pitchFamily="34" charset="0"/>
              </a:defRPr>
            </a:lvl2pPr>
            <a:lvl3pPr algn="l" defTabSz="916289" rtl="0" eaLnBrk="0" fontAlgn="base" hangingPunct="0">
              <a:spcBef>
                <a:spcPct val="0"/>
              </a:spcBef>
              <a:spcAft>
                <a:spcPct val="0"/>
              </a:spcAft>
              <a:defRPr sz="2530" b="1" i="1">
                <a:solidFill>
                  <a:schemeClr val="tx2"/>
                </a:solidFill>
                <a:latin typeface="Arial Black" pitchFamily="34" charset="0"/>
              </a:defRPr>
            </a:lvl3pPr>
            <a:lvl4pPr algn="l" defTabSz="916289" rtl="0" eaLnBrk="0" fontAlgn="base" hangingPunct="0">
              <a:spcBef>
                <a:spcPct val="0"/>
              </a:spcBef>
              <a:spcAft>
                <a:spcPct val="0"/>
              </a:spcAft>
              <a:defRPr sz="2530" b="1" i="1">
                <a:solidFill>
                  <a:schemeClr val="tx2"/>
                </a:solidFill>
                <a:latin typeface="Arial Black" pitchFamily="34" charset="0"/>
              </a:defRPr>
            </a:lvl4pPr>
            <a:lvl5pPr algn="l" defTabSz="916289" rtl="0" eaLnBrk="0" fontAlgn="base" hangingPunct="0">
              <a:spcBef>
                <a:spcPct val="0"/>
              </a:spcBef>
              <a:spcAft>
                <a:spcPct val="0"/>
              </a:spcAft>
              <a:defRPr sz="2530" b="1" i="1">
                <a:solidFill>
                  <a:schemeClr val="tx2"/>
                </a:solidFill>
                <a:latin typeface="Arial Black" pitchFamily="34" charset="0"/>
              </a:defRPr>
            </a:lvl5pPr>
            <a:lvl6pPr marL="412974" algn="l" defTabSz="916289" rtl="0" fontAlgn="base">
              <a:spcBef>
                <a:spcPct val="0"/>
              </a:spcBef>
              <a:spcAft>
                <a:spcPct val="0"/>
              </a:spcAft>
              <a:defRPr sz="2530" b="1" i="1">
                <a:solidFill>
                  <a:schemeClr val="tx2"/>
                </a:solidFill>
                <a:latin typeface="Arial Black" pitchFamily="34" charset="0"/>
              </a:defRPr>
            </a:lvl6pPr>
            <a:lvl7pPr marL="825949" algn="l" defTabSz="916289" rtl="0" fontAlgn="base">
              <a:spcBef>
                <a:spcPct val="0"/>
              </a:spcBef>
              <a:spcAft>
                <a:spcPct val="0"/>
              </a:spcAft>
              <a:defRPr sz="2530" b="1" i="1">
                <a:solidFill>
                  <a:schemeClr val="tx2"/>
                </a:solidFill>
                <a:latin typeface="Arial Black" pitchFamily="34" charset="0"/>
              </a:defRPr>
            </a:lvl7pPr>
            <a:lvl8pPr marL="1238925" algn="l" defTabSz="916289" rtl="0" fontAlgn="base">
              <a:spcBef>
                <a:spcPct val="0"/>
              </a:spcBef>
              <a:spcAft>
                <a:spcPct val="0"/>
              </a:spcAft>
              <a:defRPr sz="2530" b="1" i="1">
                <a:solidFill>
                  <a:schemeClr val="tx2"/>
                </a:solidFill>
                <a:latin typeface="Arial Black" pitchFamily="34" charset="0"/>
              </a:defRPr>
            </a:lvl8pPr>
            <a:lvl9pPr marL="1651902" algn="l" defTabSz="916289" rtl="0" fontAlgn="base">
              <a:spcBef>
                <a:spcPct val="0"/>
              </a:spcBef>
              <a:spcAft>
                <a:spcPct val="0"/>
              </a:spcAft>
              <a:defRPr sz="2530" b="1" i="1">
                <a:solidFill>
                  <a:schemeClr val="tx2"/>
                </a:solidFill>
                <a:latin typeface="Arial Black" pitchFamily="34" charset="0"/>
              </a:defRPr>
            </a:lvl9pPr>
          </a:lstStyle>
          <a:p>
            <a:pPr defTabSz="910886"/>
            <a:r>
              <a:rPr lang="en-US" sz="2800" kern="1200" dirty="0" smtClean="0">
                <a:solidFill>
                  <a:schemeClr val="tx2">
                    <a:lumMod val="75000"/>
                  </a:schemeClr>
                </a:solidFill>
                <a:latin typeface="Arial Black" panose="020B0A04020102020204" pitchFamily="34" charset="0"/>
                <a:ea typeface="+mn-ea"/>
                <a:cs typeface="+mn-cs"/>
              </a:rPr>
              <a:t>Honduras Personal and Beauty Care</a:t>
            </a:r>
            <a:endParaRPr lang="en-US" sz="2800" kern="1200" dirty="0">
              <a:solidFill>
                <a:schemeClr val="tx2">
                  <a:lumMod val="75000"/>
                </a:schemeClr>
              </a:solidFill>
              <a:latin typeface="Arial Black" panose="020B0A04020102020204" pitchFamily="34" charset="0"/>
              <a:ea typeface="+mn-ea"/>
              <a:cs typeface="+mn-cs"/>
            </a:endParaRPr>
          </a:p>
        </p:txBody>
      </p:sp>
      <p:sp>
        <p:nvSpPr>
          <p:cNvPr id="3" name="Slide Number Placeholder 2"/>
          <p:cNvSpPr>
            <a:spLocks noGrp="1"/>
          </p:cNvSpPr>
          <p:nvPr>
            <p:ph type="sldNum" sz="quarter" idx="10"/>
          </p:nvPr>
        </p:nvSpPr>
        <p:spPr/>
        <p:txBody>
          <a:bodyPr/>
          <a:lstStyle/>
          <a:p>
            <a:pPr fontAlgn="base">
              <a:spcBef>
                <a:spcPct val="0"/>
              </a:spcBef>
              <a:spcAft>
                <a:spcPct val="0"/>
              </a:spcAft>
              <a:defRPr/>
            </a:pPr>
            <a:fld id="{D881A9BE-9EB5-4833-9CB8-8C6FF62F0014}" type="slidenum">
              <a:rPr lang="en-US" altLang="en-US" smtClean="0">
                <a:solidFill>
                  <a:srgbClr val="000000"/>
                </a:solidFill>
              </a:rPr>
              <a:pPr fontAlgn="base">
                <a:spcBef>
                  <a:spcPct val="0"/>
                </a:spcBef>
                <a:spcAft>
                  <a:spcPct val="0"/>
                </a:spcAft>
                <a:defRPr/>
              </a:pPr>
              <a:t>2</a:t>
            </a:fld>
            <a:endParaRPr lang="en-US" altLang="en-US" dirty="0">
              <a:solidFill>
                <a:srgbClr val="000000"/>
              </a:solidFill>
            </a:endParaRPr>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9" name="Gráfico 8"/>
          <p:cNvGraphicFramePr>
            <a:graphicFrameLocks/>
          </p:cNvGraphicFramePr>
          <p:nvPr>
            <p:extLst>
              <p:ext uri="{D42A27DB-BD31-4B8C-83A1-F6EECF244321}">
                <p14:modId xmlns:p14="http://schemas.microsoft.com/office/powerpoint/2010/main" val="3443490460"/>
              </p:ext>
            </p:extLst>
          </p:nvPr>
        </p:nvGraphicFramePr>
        <p:xfrm>
          <a:off x="194642" y="1389940"/>
          <a:ext cx="8829574" cy="51137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794754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solidFill>
                  <a:schemeClr val="tx2">
                    <a:lumMod val="75000"/>
                  </a:schemeClr>
                </a:solidFill>
                <a:latin typeface="Arial Black" panose="020B0A04020102020204" pitchFamily="34" charset="0"/>
              </a:rPr>
              <a:t>Honduras </a:t>
            </a:r>
            <a:r>
              <a:rPr lang="en-US" dirty="0">
                <a:solidFill>
                  <a:schemeClr val="tx2">
                    <a:lumMod val="75000"/>
                  </a:schemeClr>
                </a:solidFill>
                <a:latin typeface="Arial Black" panose="020B0A04020102020204" pitchFamily="34" charset="0"/>
              </a:rPr>
              <a:t>Personal and Beauty Care</a:t>
            </a:r>
            <a:br>
              <a:rPr lang="en-US" dirty="0">
                <a:solidFill>
                  <a:schemeClr val="tx2">
                    <a:lumMod val="75000"/>
                  </a:schemeClr>
                </a:solidFill>
                <a:latin typeface="Arial Black" panose="020B0A04020102020204" pitchFamily="34" charset="0"/>
              </a:rPr>
            </a:b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4161548088"/>
              </p:ext>
            </p:extLst>
          </p:nvPr>
        </p:nvGraphicFramePr>
        <p:xfrm>
          <a:off x="0" y="895083"/>
          <a:ext cx="9144000" cy="59629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255016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Trends and Opportunities</a:t>
            </a:r>
            <a:endParaRPr lang="en-US" dirty="0"/>
          </a:p>
        </p:txBody>
      </p:sp>
      <p:sp>
        <p:nvSpPr>
          <p:cNvPr id="3" name="Marcador de contenido 2"/>
          <p:cNvSpPr>
            <a:spLocks noGrp="1"/>
          </p:cNvSpPr>
          <p:nvPr>
            <p:ph idx="1"/>
          </p:nvPr>
        </p:nvSpPr>
        <p:spPr>
          <a:xfrm>
            <a:off x="686960" y="1377050"/>
            <a:ext cx="8236239" cy="5480949"/>
          </a:xfrm>
        </p:spPr>
        <p:txBody>
          <a:bodyPr/>
          <a:lstStyle/>
          <a:p>
            <a:r>
              <a:rPr lang="es-MX" sz="1400" b="0" dirty="0" err="1" smtClean="0"/>
              <a:t>Forecast</a:t>
            </a:r>
            <a:r>
              <a:rPr lang="es-MX" sz="1400" b="0" dirty="0" smtClean="0"/>
              <a:t> </a:t>
            </a:r>
            <a:r>
              <a:rPr lang="es-MX" sz="1400" b="0" dirty="0" err="1" smtClean="0"/>
              <a:t>is</a:t>
            </a:r>
            <a:r>
              <a:rPr lang="es-MX" sz="1400" b="0" dirty="0" smtClean="0"/>
              <a:t> to </a:t>
            </a:r>
            <a:r>
              <a:rPr lang="es-MX" sz="1400" b="0" dirty="0" err="1" smtClean="0"/>
              <a:t>increase</a:t>
            </a:r>
            <a:r>
              <a:rPr lang="es-MX" sz="1400" b="0" dirty="0" smtClean="0"/>
              <a:t> 7.8% in sales per </a:t>
            </a:r>
            <a:r>
              <a:rPr lang="es-MX" sz="1400" b="0" dirty="0" err="1" smtClean="0"/>
              <a:t>year</a:t>
            </a:r>
            <a:endParaRPr lang="es-MX" sz="1400" b="0" dirty="0" smtClean="0"/>
          </a:p>
          <a:p>
            <a:r>
              <a:rPr lang="es-MX" sz="1400" b="0" dirty="0" smtClean="0"/>
              <a:t>27% of </a:t>
            </a:r>
            <a:r>
              <a:rPr lang="es-MX" sz="1400" b="0" dirty="0" err="1" smtClean="0"/>
              <a:t>the</a:t>
            </a:r>
            <a:r>
              <a:rPr lang="es-MX" sz="1400" b="0" dirty="0" smtClean="0"/>
              <a:t> </a:t>
            </a:r>
            <a:r>
              <a:rPr lang="es-MX" sz="1400" b="0" dirty="0" err="1" smtClean="0"/>
              <a:t>market</a:t>
            </a:r>
            <a:r>
              <a:rPr lang="es-MX" sz="1400" b="0" dirty="0" smtClean="0"/>
              <a:t> </a:t>
            </a:r>
            <a:r>
              <a:rPr lang="es-MX" sz="1400" b="0" dirty="0" err="1" smtClean="0"/>
              <a:t>is</a:t>
            </a:r>
            <a:r>
              <a:rPr lang="es-MX" sz="1400" b="0" dirty="0" smtClean="0"/>
              <a:t> </a:t>
            </a:r>
            <a:r>
              <a:rPr lang="es-MX" sz="1400" b="0" dirty="0" err="1" smtClean="0"/>
              <a:t>classified</a:t>
            </a:r>
            <a:r>
              <a:rPr lang="es-MX" sz="1400" b="0" dirty="0" smtClean="0"/>
              <a:t> as </a:t>
            </a:r>
            <a:r>
              <a:rPr lang="es-MX" sz="1400" b="0" dirty="0" err="1" smtClean="0"/>
              <a:t>others</a:t>
            </a:r>
            <a:endParaRPr lang="es-MX" sz="1400" b="0" dirty="0" smtClean="0"/>
          </a:p>
          <a:p>
            <a:r>
              <a:rPr lang="en-US" sz="1400" b="0" dirty="0"/>
              <a:t>The economy continues to grow, with rising consumption and strong export sales. Although the majority of the population live below the national poverty line, the middle class is growing, while </a:t>
            </a:r>
            <a:r>
              <a:rPr lang="en-US" sz="1400" b="0" dirty="0" smtClean="0"/>
              <a:t>urbanization </a:t>
            </a:r>
            <a:r>
              <a:rPr lang="en-US" sz="1400" b="0" dirty="0"/>
              <a:t>continues at a pace. Even so, mass beauty and personal care remained by far the most popular, with fragrances and hair care in demand, while more expensive or specialist products such as anti-agers and depilatories continued to be unpopular and premium products restricted to the more </a:t>
            </a:r>
            <a:r>
              <a:rPr lang="en-US" sz="1400" b="0" dirty="0" smtClean="0"/>
              <a:t>affluent</a:t>
            </a:r>
          </a:p>
          <a:p>
            <a:r>
              <a:rPr lang="en-US" sz="1400" b="0" dirty="0"/>
              <a:t>The majority of consumers rarely visit beauty salons, due to widespread poverty. A shave at a barber is regarded by many as expensive and a luxury reserved for high-income men, although men do frequent local barbers who provide a haircut at a reasonable </a:t>
            </a:r>
            <a:r>
              <a:rPr lang="en-US" sz="1400" b="0" dirty="0" smtClean="0"/>
              <a:t>price</a:t>
            </a:r>
          </a:p>
          <a:p>
            <a:r>
              <a:rPr lang="en-US" sz="1400" b="0" dirty="0"/>
              <a:t>Beauty and personal care is expected to achieve a stronger performance in the forecast period than over the review period, benefiting from ongoing economic growth in </a:t>
            </a:r>
            <a:r>
              <a:rPr lang="en-US" sz="1400" b="0" dirty="0" smtClean="0"/>
              <a:t>Honduras</a:t>
            </a:r>
          </a:p>
          <a:p>
            <a:r>
              <a:rPr lang="en-US" sz="1400" b="0" dirty="0"/>
              <a:t>Many in Honduras face poverty, with income disparity rising further during the review period. Some 16% of the population were below the international poverty line of USD1.90/day in 2018, down from 19% in 2013. The percentage, despite dropping, thus remains high despite good economic growth. While unemployment is low, many are paid below the legal minimum wage level and struggle to afford basic </a:t>
            </a:r>
            <a:r>
              <a:rPr lang="en-US" sz="1400" b="0" dirty="0" smtClean="0"/>
              <a:t>provisions</a:t>
            </a:r>
          </a:p>
          <a:p>
            <a:r>
              <a:rPr lang="en-US" sz="1400" b="0" dirty="0"/>
              <a:t>The population in Honduras is young, with the country having a median age of just 24 in 2018. This means many are open to new fashion and lifestyle trends, with a young population aiding the rapid uptake of social media. </a:t>
            </a:r>
            <a:endParaRPr lang="en-US" sz="1400" b="0" dirty="0" smtClean="0"/>
          </a:p>
        </p:txBody>
      </p:sp>
    </p:spTree>
    <p:extLst>
      <p:ext uri="{BB962C8B-B14F-4D97-AF65-F5344CB8AC3E}">
        <p14:creationId xmlns:p14="http://schemas.microsoft.com/office/powerpoint/2010/main" val="3017217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and </a:t>
            </a:r>
            <a:r>
              <a:rPr lang="es-MX" dirty="0" err="1" smtClean="0"/>
              <a:t>Opportunities</a:t>
            </a:r>
            <a:endParaRPr lang="en-US" dirty="0"/>
          </a:p>
        </p:txBody>
      </p:sp>
      <p:sp>
        <p:nvSpPr>
          <p:cNvPr id="3" name="Marcador de contenido 2"/>
          <p:cNvSpPr>
            <a:spLocks noGrp="1"/>
          </p:cNvSpPr>
          <p:nvPr>
            <p:ph idx="1"/>
          </p:nvPr>
        </p:nvSpPr>
        <p:spPr/>
        <p:txBody>
          <a:bodyPr/>
          <a:lstStyle/>
          <a:p>
            <a:pPr marL="0" indent="0">
              <a:buNone/>
            </a:pPr>
            <a:r>
              <a:rPr lang="es-MX" sz="1400" b="0" i="1" dirty="0" err="1" smtClean="0"/>
              <a:t>Baby</a:t>
            </a:r>
            <a:r>
              <a:rPr lang="es-MX" sz="1400" b="0" i="1" dirty="0" smtClean="0"/>
              <a:t> and </a:t>
            </a:r>
            <a:r>
              <a:rPr lang="es-MX" sz="1400" b="0" i="1" dirty="0" err="1" smtClean="0"/>
              <a:t>child</a:t>
            </a:r>
            <a:r>
              <a:rPr lang="es-MX" sz="1400" b="0" i="1" dirty="0" smtClean="0"/>
              <a:t> </a:t>
            </a:r>
            <a:r>
              <a:rPr lang="es-MX" sz="1400" b="0" i="1" dirty="0" err="1" smtClean="0"/>
              <a:t>Products</a:t>
            </a:r>
            <a:endParaRPr lang="es-MX" sz="1400" b="0" i="1" dirty="0" smtClean="0"/>
          </a:p>
          <a:p>
            <a:r>
              <a:rPr lang="en-US" sz="1400" b="0" dirty="0"/>
              <a:t>Widespread poverty negatively impacts demand for most product categories in baby and child-specific products in Honduras</a:t>
            </a:r>
            <a:r>
              <a:rPr lang="en-US" sz="1400" b="0" dirty="0" smtClean="0"/>
              <a:t>.</a:t>
            </a:r>
          </a:p>
          <a:p>
            <a:r>
              <a:rPr lang="en-US" sz="1400" b="0" dirty="0"/>
              <a:t>Johnson &amp; Johnson de Honduras continued to benefit from its “No </a:t>
            </a:r>
            <a:r>
              <a:rPr lang="en-US" sz="1400" b="0" dirty="0" err="1"/>
              <a:t>más</a:t>
            </a:r>
            <a:r>
              <a:rPr lang="en-US" sz="1400" b="0" dirty="0"/>
              <a:t> </a:t>
            </a:r>
            <a:r>
              <a:rPr lang="en-US" sz="1400" b="0" dirty="0" err="1"/>
              <a:t>lagrimas</a:t>
            </a:r>
            <a:r>
              <a:rPr lang="en-US" sz="1400" b="0" dirty="0"/>
              <a:t>” (No more tears) marketing in 2018, particularly on its Central American website and Facebook </a:t>
            </a:r>
            <a:r>
              <a:rPr lang="en-US" sz="1400" b="0" dirty="0" smtClean="0"/>
              <a:t>pages</a:t>
            </a:r>
          </a:p>
          <a:p>
            <a:pPr marL="0" indent="0">
              <a:buNone/>
            </a:pPr>
            <a:r>
              <a:rPr lang="es-MX" sz="1400" b="0" i="1" dirty="0"/>
              <a:t>Bath and </a:t>
            </a:r>
            <a:r>
              <a:rPr lang="es-MX" sz="1400" b="0" i="1" dirty="0" err="1"/>
              <a:t>shower</a:t>
            </a:r>
            <a:endParaRPr lang="es-MX" sz="1400" b="0" i="1" dirty="0"/>
          </a:p>
          <a:p>
            <a:r>
              <a:rPr lang="en-US" sz="1400" b="0" dirty="0"/>
              <a:t>The majority of Hondurans bath or shower daily and this applies to both rural and urban populations. However, a minority lack access to piped water</a:t>
            </a:r>
            <a:r>
              <a:rPr lang="en-US" sz="1400" b="0" dirty="0" smtClean="0"/>
              <a:t>.</a:t>
            </a:r>
          </a:p>
          <a:p>
            <a:r>
              <a:rPr lang="en-US" sz="1400" b="0" dirty="0"/>
              <a:t>Some 64% of households had a bath or shower in 2018 and basic products, such as bar soap, remained popular for bathing</a:t>
            </a:r>
            <a:r>
              <a:rPr lang="en-US" sz="1400" b="0" dirty="0" smtClean="0"/>
              <a:t>. </a:t>
            </a:r>
            <a:r>
              <a:rPr lang="en-US" sz="1400" b="0" dirty="0"/>
              <a:t>Bar soap is popular when bathing or showering in Honduras. It is widely available in retail outlets and is affordable to most Hondurans. Liquid soap is also used by more affluent consumers, although its higher prices make it less attractive to those on lower incomes, whilst body wash usually carries even higher prices, limiting its appeal</a:t>
            </a:r>
            <a:r>
              <a:rPr lang="en-US" sz="1400" b="0" dirty="0" smtClean="0"/>
              <a:t>. </a:t>
            </a:r>
            <a:r>
              <a:rPr lang="en-US" sz="1400" b="0" dirty="0"/>
              <a:t>Most consumers view bar soap as an effective multifunctional cleaning product. Bar soap is used to wash bodies, hands and faces and also sometimes used as a substitute for shampoos</a:t>
            </a:r>
            <a:r>
              <a:rPr lang="en-US" sz="1400" b="0" dirty="0" smtClean="0"/>
              <a:t>.</a:t>
            </a:r>
          </a:p>
          <a:p>
            <a:r>
              <a:rPr lang="en-US" sz="1400" b="0" dirty="0"/>
              <a:t>No notable promotional or advertising campaigns were observed in bath and shower in 2018. Manufacturers limited their developments to minor changes in formulae or packaging designs</a:t>
            </a:r>
            <a:r>
              <a:rPr lang="en-US" sz="1400" b="0" dirty="0" smtClean="0"/>
              <a:t>.</a:t>
            </a:r>
          </a:p>
          <a:p>
            <a:r>
              <a:rPr lang="en-US" sz="1400" b="0" dirty="0"/>
              <a:t>International brands led sales of bath and shower in 2018, benefiting from their reputations for quality and their affordable prices in bar soap. Colgate-Palmolive </a:t>
            </a:r>
            <a:r>
              <a:rPr lang="en-US" sz="1400" b="0" dirty="0" err="1"/>
              <a:t>Centroamerica</a:t>
            </a:r>
            <a:r>
              <a:rPr lang="en-US" sz="1400" b="0" dirty="0"/>
              <a:t> is particularly strong and offers the leading Palmolive and </a:t>
            </a:r>
            <a:r>
              <a:rPr lang="en-US" sz="1400" b="0" dirty="0" err="1"/>
              <a:t>Protex</a:t>
            </a:r>
            <a:r>
              <a:rPr lang="en-US" sz="1400" b="0" dirty="0"/>
              <a:t> brands. Palmolive has a skin-friendly and natural positioning and uses attractive natural ingredients such as almond oil and coconut milk.</a:t>
            </a:r>
            <a:endParaRPr lang="en-US" sz="1400"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5</a:t>
            </a:fld>
            <a:endParaRPr lang="en-US" altLang="en-US" dirty="0">
              <a:solidFill>
                <a:srgbClr val="000000"/>
              </a:solidFill>
            </a:endParaRPr>
          </a:p>
        </p:txBody>
      </p:sp>
    </p:spTree>
    <p:extLst>
      <p:ext uri="{BB962C8B-B14F-4D97-AF65-F5344CB8AC3E}">
        <p14:creationId xmlns:p14="http://schemas.microsoft.com/office/powerpoint/2010/main" val="85768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and </a:t>
            </a:r>
            <a:r>
              <a:rPr lang="es-MX" dirty="0" err="1" smtClean="0"/>
              <a:t>Opportunities</a:t>
            </a:r>
            <a:endParaRPr lang="en-US" dirty="0"/>
          </a:p>
        </p:txBody>
      </p:sp>
      <p:sp>
        <p:nvSpPr>
          <p:cNvPr id="3" name="Marcador de contenido 2"/>
          <p:cNvSpPr>
            <a:spLocks noGrp="1"/>
          </p:cNvSpPr>
          <p:nvPr>
            <p:ph idx="1"/>
          </p:nvPr>
        </p:nvSpPr>
        <p:spPr>
          <a:xfrm>
            <a:off x="686960" y="1377050"/>
            <a:ext cx="8236239" cy="5480949"/>
          </a:xfrm>
        </p:spPr>
        <p:txBody>
          <a:bodyPr/>
          <a:lstStyle/>
          <a:p>
            <a:pPr marL="0" indent="0">
              <a:buNone/>
            </a:pPr>
            <a:r>
              <a:rPr lang="es-MX" sz="1400" b="0" i="1" dirty="0" err="1" smtClean="0"/>
              <a:t>Hair</a:t>
            </a:r>
            <a:r>
              <a:rPr lang="es-MX" sz="1400" b="0" i="1" dirty="0" smtClean="0"/>
              <a:t> </a:t>
            </a:r>
            <a:r>
              <a:rPr lang="es-MX" sz="1400" b="0" i="1" dirty="0" err="1" smtClean="0"/>
              <a:t>Care</a:t>
            </a:r>
            <a:endParaRPr lang="es-MX" sz="1400" b="0" i="1" dirty="0" smtClean="0"/>
          </a:p>
          <a:p>
            <a:r>
              <a:rPr lang="en-US" sz="1400" b="0" dirty="0"/>
              <a:t>Mid- to high-income women in Honduras generally wash their hair two to three times a week and use a wide range of hair care, including shampoos, conditioners and treatments and styling </a:t>
            </a:r>
            <a:r>
              <a:rPr lang="en-US" sz="1400" b="0" dirty="0" smtClean="0"/>
              <a:t>agents</a:t>
            </a:r>
          </a:p>
          <a:p>
            <a:r>
              <a:rPr lang="en-US" sz="1400" b="0" dirty="0"/>
              <a:t>Shampoos are by far the most popular products in hair care, with these used by all income groups. Among the lowest-income consumers, bar soap is often used as an alternative. </a:t>
            </a:r>
            <a:endParaRPr lang="en-US" sz="1400" b="0" dirty="0" smtClean="0"/>
          </a:p>
          <a:p>
            <a:r>
              <a:rPr lang="en-US" sz="1400" b="0" dirty="0" smtClean="0"/>
              <a:t>International </a:t>
            </a:r>
            <a:r>
              <a:rPr lang="en-US" sz="1400" b="0" dirty="0"/>
              <a:t>brands have a firm hold on hair care in Honduras. The Procter &amp; Gamble </a:t>
            </a:r>
            <a:r>
              <a:rPr lang="en-US" sz="1400" b="0" dirty="0" err="1"/>
              <a:t>Co's</a:t>
            </a:r>
            <a:r>
              <a:rPr lang="en-US" sz="1400" b="0" dirty="0"/>
              <a:t> Head &amp; Shoulders is highly popular, benefiting from its anti-dandruff positioning, whilst Unilever de </a:t>
            </a:r>
            <a:r>
              <a:rPr lang="en-US" sz="1400" b="0" dirty="0" err="1"/>
              <a:t>Centroamérica's</a:t>
            </a:r>
            <a:r>
              <a:rPr lang="en-US" sz="1400" b="0" dirty="0"/>
              <a:t> Dove and </a:t>
            </a:r>
            <a:r>
              <a:rPr lang="en-US" sz="1400" b="0" dirty="0" err="1"/>
              <a:t>Sedal</a:t>
            </a:r>
            <a:r>
              <a:rPr lang="en-US" sz="1400" b="0" dirty="0"/>
              <a:t> are also well </a:t>
            </a:r>
            <a:r>
              <a:rPr lang="en-US" sz="1400" b="0" dirty="0" smtClean="0"/>
              <a:t>regarded. </a:t>
            </a:r>
            <a:r>
              <a:rPr lang="en-US" sz="1400" b="0" dirty="0"/>
              <a:t>Sebastian and Alfa </a:t>
            </a:r>
            <a:r>
              <a:rPr lang="en-US" sz="1400" b="0" dirty="0" err="1"/>
              <a:t>Parf</a:t>
            </a:r>
            <a:r>
              <a:rPr lang="en-US" sz="1400" b="0" dirty="0"/>
              <a:t> enjoy loyal customer bases among the more affluent demographics due to their high quality and ongoing innovation, whereas middle-income consumers often choose L'Oréal, </a:t>
            </a:r>
            <a:r>
              <a:rPr lang="en-US" sz="1400" b="0" dirty="0" err="1"/>
              <a:t>TRESemmé</a:t>
            </a:r>
            <a:r>
              <a:rPr lang="en-US" sz="1400" b="0" dirty="0"/>
              <a:t> or Pantene, which are regarded as providing quality results at affordable prices</a:t>
            </a:r>
            <a:r>
              <a:rPr lang="en-US" sz="1400" b="0" dirty="0" smtClean="0"/>
              <a:t>.</a:t>
            </a:r>
          </a:p>
          <a:p>
            <a:pPr marL="0" indent="0">
              <a:buNone/>
            </a:pPr>
            <a:r>
              <a:rPr lang="es-MX" sz="1400" b="0" i="1" dirty="0" smtClean="0"/>
              <a:t>Oral </a:t>
            </a:r>
            <a:r>
              <a:rPr lang="es-MX" sz="1400" b="0" i="1" dirty="0" err="1" smtClean="0"/>
              <a:t>Care</a:t>
            </a:r>
            <a:endParaRPr lang="es-MX" sz="1400" b="0" i="1" dirty="0" smtClean="0"/>
          </a:p>
          <a:p>
            <a:r>
              <a:rPr lang="en-US" sz="1400" b="0" dirty="0"/>
              <a:t>Poor oral health remains a significant problem in Honduras, with a minority of the population able to access dental care. Most people do not take care of their teeth properly, visiting their dentist only in emergency </a:t>
            </a:r>
            <a:r>
              <a:rPr lang="en-US" sz="1400" b="0" dirty="0" smtClean="0"/>
              <a:t>situations. </a:t>
            </a:r>
            <a:r>
              <a:rPr lang="en-US" sz="1400" b="0" dirty="0"/>
              <a:t>However, many consumers view themselves as unable to afford the daily use of oral care, particularly as many are struggling to afford sufficient </a:t>
            </a:r>
            <a:r>
              <a:rPr lang="en-US" sz="1400" b="0" dirty="0" smtClean="0"/>
              <a:t>food</a:t>
            </a:r>
          </a:p>
          <a:p>
            <a:r>
              <a:rPr lang="en-US" sz="1400" b="0" dirty="0"/>
              <a:t>Sodium bicarbonate was traditionally used in place of toothpaste in the past, and the practice is still in place among the poorer strata of rural communities. Toothpaste is, however, widely available across the country and the majority of Hondurans use toothpaste for their oral care</a:t>
            </a:r>
            <a:r>
              <a:rPr lang="en-US" sz="1400" b="0" dirty="0" smtClean="0"/>
              <a:t>.</a:t>
            </a:r>
          </a:p>
          <a:p>
            <a:r>
              <a:rPr lang="en-US" sz="1400" b="0" dirty="0"/>
              <a:t>Colgate remained a popular brand in 2018, benefiting from its investment in oral health campaigns during the review period and from its broad distribution reach and regular new product developments.</a:t>
            </a:r>
            <a:endParaRPr lang="es-MX" sz="1400" b="0" i="1" dirty="0" smtClean="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6</a:t>
            </a:fld>
            <a:endParaRPr lang="en-US" altLang="en-US" dirty="0">
              <a:solidFill>
                <a:srgbClr val="000000"/>
              </a:solidFill>
            </a:endParaRPr>
          </a:p>
        </p:txBody>
      </p:sp>
    </p:spTree>
    <p:extLst>
      <p:ext uri="{BB962C8B-B14F-4D97-AF65-F5344CB8AC3E}">
        <p14:creationId xmlns:p14="http://schemas.microsoft.com/office/powerpoint/2010/main" val="295872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and </a:t>
            </a:r>
            <a:r>
              <a:rPr lang="es-MX" dirty="0" err="1" smtClean="0"/>
              <a:t>Opportunities</a:t>
            </a:r>
            <a:endParaRPr lang="en-US" dirty="0"/>
          </a:p>
        </p:txBody>
      </p:sp>
      <p:sp>
        <p:nvSpPr>
          <p:cNvPr id="3" name="Marcador de contenido 2"/>
          <p:cNvSpPr>
            <a:spLocks noGrp="1"/>
          </p:cNvSpPr>
          <p:nvPr>
            <p:ph idx="1"/>
          </p:nvPr>
        </p:nvSpPr>
        <p:spPr>
          <a:xfrm>
            <a:off x="686960" y="1377050"/>
            <a:ext cx="8236239" cy="5480949"/>
          </a:xfrm>
        </p:spPr>
        <p:txBody>
          <a:bodyPr/>
          <a:lstStyle/>
          <a:p>
            <a:pPr marL="0" indent="0">
              <a:buNone/>
            </a:pPr>
            <a:r>
              <a:rPr lang="es-MX" sz="1400" b="0" i="1" dirty="0" err="1" smtClean="0"/>
              <a:t>Men’s</a:t>
            </a:r>
            <a:r>
              <a:rPr lang="es-MX" sz="1400" b="0" i="1" dirty="0" smtClean="0"/>
              <a:t> </a:t>
            </a:r>
            <a:r>
              <a:rPr lang="es-MX" sz="1400" b="0" i="1" dirty="0" err="1" smtClean="0"/>
              <a:t>Grooming</a:t>
            </a:r>
            <a:endParaRPr lang="es-MX" sz="1400" b="0" i="1" dirty="0" smtClean="0"/>
          </a:p>
          <a:p>
            <a:r>
              <a:rPr lang="en-US" sz="1400" b="0" dirty="0"/>
              <a:t>Honduran men tend to </a:t>
            </a:r>
            <a:r>
              <a:rPr lang="en-US" sz="1400" b="0" dirty="0" err="1"/>
              <a:t>emphasise</a:t>
            </a:r>
            <a:r>
              <a:rPr lang="en-US" sz="1400" b="0" dirty="0"/>
              <a:t> their masculinity, with many regarding the use of a wide range of beauty and personal care products as </a:t>
            </a:r>
            <a:r>
              <a:rPr lang="en-US" sz="1400" b="0" dirty="0" err="1"/>
              <a:t>unmasculine</a:t>
            </a:r>
            <a:r>
              <a:rPr lang="en-US" sz="1400" b="0" dirty="0"/>
              <a:t>. Men generally opt for short cropped hairstyles, which are regarded as easy and practical to </a:t>
            </a:r>
            <a:r>
              <a:rPr lang="en-US" sz="1400" b="0" dirty="0" smtClean="0"/>
              <a:t>maintain</a:t>
            </a:r>
          </a:p>
          <a:p>
            <a:r>
              <a:rPr lang="es-MX" sz="1400" b="0" i="1" dirty="0" smtClean="0"/>
              <a:t>G</a:t>
            </a:r>
            <a:r>
              <a:rPr lang="en-US" sz="1400" b="0" dirty="0"/>
              <a:t>rooming has not traditionally been high on the list of Honduran men’s priorities. Most males, either due to a lack of resources or personal indifference, often used inexpensive disposable razors and soap and water to </a:t>
            </a:r>
            <a:r>
              <a:rPr lang="en-US" sz="1400" b="0" dirty="0" smtClean="0"/>
              <a:t>shave</a:t>
            </a:r>
          </a:p>
          <a:p>
            <a:r>
              <a:rPr lang="en-US" sz="1400" b="0" dirty="0"/>
              <a:t>The only areas of beauty and personal care where men have a preference for male-specific products are razors and blades, deodorants and </a:t>
            </a:r>
            <a:r>
              <a:rPr lang="en-US" sz="1400" b="0" dirty="0" smtClean="0"/>
              <a:t>fragrances</a:t>
            </a:r>
          </a:p>
          <a:p>
            <a:r>
              <a:rPr lang="en-US" sz="1400" b="0" dirty="0"/>
              <a:t>Most men shave at home as a result of low income levels, viewing a barbershop shave as a luxury that few consumers can afford. </a:t>
            </a:r>
            <a:endParaRPr lang="en-US" sz="1400" b="0" dirty="0" smtClean="0"/>
          </a:p>
          <a:p>
            <a:r>
              <a:rPr lang="en-US" sz="1400" b="0" dirty="0"/>
              <a:t>The Procter &amp; Gamble </a:t>
            </a:r>
            <a:r>
              <a:rPr lang="en-US" sz="1400" b="0" dirty="0" err="1"/>
              <a:t>Co's</a:t>
            </a:r>
            <a:r>
              <a:rPr lang="en-US" sz="1400" b="0" dirty="0"/>
              <a:t> Gillette remained a popular brand in men's grooming in 2018</a:t>
            </a:r>
            <a:endParaRPr lang="es-MX" sz="1400" b="0" i="1" dirty="0" smtClean="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7</a:t>
            </a:fld>
            <a:endParaRPr lang="en-US" altLang="en-US" dirty="0">
              <a:solidFill>
                <a:srgbClr val="000000"/>
              </a:solidFill>
            </a:endParaRPr>
          </a:p>
        </p:txBody>
      </p:sp>
    </p:spTree>
    <p:extLst>
      <p:ext uri="{BB962C8B-B14F-4D97-AF65-F5344CB8AC3E}">
        <p14:creationId xmlns:p14="http://schemas.microsoft.com/office/powerpoint/2010/main" val="3239616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Honduras Home </a:t>
            </a:r>
            <a:r>
              <a:rPr lang="es-MX" dirty="0" err="1" smtClean="0"/>
              <a:t>Care</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8</a:t>
            </a:fld>
            <a:endParaRPr lang="en-US" altLang="en-US" dirty="0">
              <a:solidFill>
                <a:srgbClr val="000000"/>
              </a:solidFill>
            </a:endParaRPr>
          </a:p>
        </p:txBody>
      </p:sp>
      <p:graphicFrame>
        <p:nvGraphicFramePr>
          <p:cNvPr id="6" name="Gráfico 5"/>
          <p:cNvGraphicFramePr>
            <a:graphicFrameLocks/>
          </p:cNvGraphicFramePr>
          <p:nvPr>
            <p:extLst>
              <p:ext uri="{D42A27DB-BD31-4B8C-83A1-F6EECF244321}">
                <p14:modId xmlns:p14="http://schemas.microsoft.com/office/powerpoint/2010/main" val="73527722"/>
              </p:ext>
            </p:extLst>
          </p:nvPr>
        </p:nvGraphicFramePr>
        <p:xfrm>
          <a:off x="0" y="982133"/>
          <a:ext cx="9144000" cy="58758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66993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Home </a:t>
            </a:r>
            <a:r>
              <a:rPr lang="es-MX" dirty="0" err="1" smtClean="0"/>
              <a:t>Care</a:t>
            </a:r>
            <a:r>
              <a:rPr lang="es-MX" dirty="0" smtClean="0"/>
              <a:t> Honduras </a:t>
            </a:r>
            <a:r>
              <a:rPr lang="es-MX" dirty="0" smtClean="0"/>
              <a:t>2019</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9</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2104600938"/>
              </p:ext>
            </p:extLst>
          </p:nvPr>
        </p:nvGraphicFramePr>
        <p:xfrm>
          <a:off x="0" y="973667"/>
          <a:ext cx="9144000" cy="58843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708962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1_ppp_glo_world_wide">
  <a:themeElements>
    <a:clrScheme name="">
      <a:dk1>
        <a:srgbClr val="000000"/>
      </a:dk1>
      <a:lt1>
        <a:srgbClr val="B2B2B2"/>
      </a:lt1>
      <a:dk2>
        <a:srgbClr val="000000"/>
      </a:dk2>
      <a:lt2>
        <a:srgbClr val="808080"/>
      </a:lt2>
      <a:accent1>
        <a:srgbClr val="00CC99"/>
      </a:accent1>
      <a:accent2>
        <a:srgbClr val="3333CC"/>
      </a:accent2>
      <a:accent3>
        <a:srgbClr val="D5D5D5"/>
      </a:accent3>
      <a:accent4>
        <a:srgbClr val="000000"/>
      </a:accent4>
      <a:accent5>
        <a:srgbClr val="AAE2CA"/>
      </a:accent5>
      <a:accent6>
        <a:srgbClr val="2D2DB9"/>
      </a:accent6>
      <a:hlink>
        <a:srgbClr val="CCCCFF"/>
      </a:hlink>
      <a:folHlink>
        <a:srgbClr val="B2B2B2"/>
      </a:folHlink>
    </a:clrScheme>
    <a:fontScheme name="1_ppp_glo_world_wid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pp_glo_world_wid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ppp_glo_world_wid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ppp_glo_world_wid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ppp_glo_world_wid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ppp_glo_world_wid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ppp_glo_world_wid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ppp_glo_world_wid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Custom 36">
    <a:dk1>
      <a:srgbClr val="000000"/>
    </a:dk1>
    <a:lt1>
      <a:srgbClr val="FFFFFF"/>
    </a:lt1>
    <a:dk2>
      <a:srgbClr val="333333"/>
    </a:dk2>
    <a:lt2>
      <a:srgbClr val="EFEFEF"/>
    </a:lt2>
    <a:accent1>
      <a:srgbClr val="538BC8"/>
    </a:accent1>
    <a:accent2>
      <a:srgbClr val="555659"/>
    </a:accent2>
    <a:accent3>
      <a:srgbClr val="FFC000"/>
    </a:accent3>
    <a:accent4>
      <a:srgbClr val="6D9648"/>
    </a:accent4>
    <a:accent5>
      <a:srgbClr val="0F6593"/>
    </a:accent5>
    <a:accent6>
      <a:srgbClr val="EE2B2C"/>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567D146-4D1C-466E-9A63-FAD8863F0C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Apex</Template>
  <TotalTime>0</TotalTime>
  <Words>1944</Words>
  <Application>Microsoft Office PowerPoint</Application>
  <PresentationFormat>Presentación en pantalla (4:3)</PresentationFormat>
  <Paragraphs>106</Paragraphs>
  <Slides>15</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Arial Black</vt:lpstr>
      <vt:lpstr>Book Antiqua</vt:lpstr>
      <vt:lpstr>Times New Roman</vt:lpstr>
      <vt:lpstr>1_ppp_glo_world_wide</vt:lpstr>
      <vt:lpstr>Presentación de PowerPoint</vt:lpstr>
      <vt:lpstr>Presentación de PowerPoint</vt:lpstr>
      <vt:lpstr>Honduras Personal and Beauty Care </vt:lpstr>
      <vt:lpstr>Trends and Opportunities</vt:lpstr>
      <vt:lpstr>Trends and Opportunities</vt:lpstr>
      <vt:lpstr>Trends and Opportunities</vt:lpstr>
      <vt:lpstr>Trends and Opportunities</vt:lpstr>
      <vt:lpstr>Honduras Home Care</vt:lpstr>
      <vt:lpstr>Home Care Honduras 2019</vt:lpstr>
      <vt:lpstr>Trends and Opportunities Honduras</vt:lpstr>
      <vt:lpstr>Trends and Opportunities Honduras</vt:lpstr>
      <vt:lpstr>Trends and Opportunities Honduras</vt:lpstr>
      <vt:lpstr>Trends and Opportunities Honduras</vt:lpstr>
      <vt:lpstr>Latam Surfactants Consumption</vt:lpstr>
      <vt:lpstr>General Comments Centro America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2016-12-02T17:34:29Z</dcterms:created>
  <dcterms:modified xsi:type="dcterms:W3CDTF">2020-02-19T20:23:13Z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TC034313749991</vt:lpwstr>
  </property>
</Properties>
</file>