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3" r:id="rId2"/>
  </p:sldMasterIdLst>
  <p:notesMasterIdLst>
    <p:notesMasterId r:id="rId18"/>
  </p:notesMasterIdLst>
  <p:handoutMasterIdLst>
    <p:handoutMasterId r:id="rId19"/>
  </p:handoutMasterIdLst>
  <p:sldIdLst>
    <p:sldId id="630" r:id="rId3"/>
    <p:sldId id="825" r:id="rId4"/>
    <p:sldId id="828" r:id="rId5"/>
    <p:sldId id="826" r:id="rId6"/>
    <p:sldId id="829" r:id="rId7"/>
    <p:sldId id="824" r:id="rId8"/>
    <p:sldId id="830" r:id="rId9"/>
    <p:sldId id="790" r:id="rId10"/>
    <p:sldId id="831" r:id="rId11"/>
    <p:sldId id="834" r:id="rId12"/>
    <p:sldId id="835" r:id="rId13"/>
    <p:sldId id="836" r:id="rId14"/>
    <p:sldId id="837" r:id="rId15"/>
    <p:sldId id="838" r:id="rId16"/>
    <p:sldId id="839" r:id="rId17"/>
  </p:sldIdLst>
  <p:sldSz cx="9144000" cy="6858000" type="screen4x3"/>
  <p:notesSz cx="6950075" cy="9236075"/>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FFE"/>
    <a:srgbClr val="3399FF"/>
    <a:srgbClr val="0000CC"/>
    <a:srgbClr val="009900"/>
    <a:srgbClr val="FFFF00"/>
    <a:srgbClr val="008000"/>
    <a:srgbClr val="D4F4D0"/>
    <a:srgbClr val="00FF00"/>
    <a:srgbClr val="54B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93" autoAdjust="0"/>
    <p:restoredTop sz="94434" autoAdjust="0"/>
  </p:normalViewPr>
  <p:slideViewPr>
    <p:cSldViewPr snapToGrid="0">
      <p:cViewPr varScale="1">
        <p:scale>
          <a:sx n="113" d="100"/>
          <a:sy n="113" d="100"/>
        </p:scale>
        <p:origin x="1218" y="108"/>
      </p:cViewPr>
      <p:guideLst>
        <p:guide orient="horz" pos="2160"/>
        <p:guide pos="2880"/>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64" d="100"/>
          <a:sy n="64" d="100"/>
        </p:scale>
        <p:origin x="308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Lopez\Documents\five%20year\panama\personal%20care%20panama.xls" TargetMode="Externa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Data'!$B$7</c:f>
              <c:strCache>
                <c:ptCount val="1"/>
                <c:pt idx="0">
                  <c:v>total Beauty and Personal Care</c:v>
                </c:pt>
              </c:strCache>
            </c:strRef>
          </c:tx>
          <c:spPr>
            <a:solidFill>
              <a:schemeClr val="accent1"/>
            </a:solidFill>
            <a:ln>
              <a:noFill/>
            </a:ln>
            <a:effectLst/>
          </c:spPr>
          <c:invertIfNegative val="0"/>
          <c:cat>
            <c:strRef>
              <c:f>'Statistics Data'!$F$6:$P$6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Data'!$F$7:$P$7</c:f>
              <c:numCache>
                <c:formatCode>_("$"* #,##0.00_);_("$"* \(#,##0.00\);_("$"* "-"??_);_(@_)</c:formatCode>
                <c:ptCount val="11"/>
                <c:pt idx="0">
                  <c:v>334.2</c:v>
                </c:pt>
                <c:pt idx="1">
                  <c:v>357.3</c:v>
                </c:pt>
                <c:pt idx="2">
                  <c:v>375.4</c:v>
                </c:pt>
                <c:pt idx="3">
                  <c:v>386.3</c:v>
                </c:pt>
                <c:pt idx="4">
                  <c:v>399.4</c:v>
                </c:pt>
                <c:pt idx="5">
                  <c:v>412.4</c:v>
                </c:pt>
                <c:pt idx="6">
                  <c:v>428.8</c:v>
                </c:pt>
                <c:pt idx="7">
                  <c:v>446.2</c:v>
                </c:pt>
                <c:pt idx="8">
                  <c:v>465.4</c:v>
                </c:pt>
                <c:pt idx="9">
                  <c:v>486.1</c:v>
                </c:pt>
                <c:pt idx="10">
                  <c:v>508.7</c:v>
                </c:pt>
              </c:numCache>
            </c:numRef>
          </c:val>
        </c:ser>
        <c:dLbls>
          <c:showLegendKey val="0"/>
          <c:showVal val="0"/>
          <c:showCatName val="0"/>
          <c:showSerName val="0"/>
          <c:showPercent val="0"/>
          <c:showBubbleSize val="0"/>
        </c:dLbls>
        <c:gapWidth val="219"/>
        <c:overlap val="-27"/>
        <c:axId val="341446768"/>
        <c:axId val="344280808"/>
      </c:barChart>
      <c:catAx>
        <c:axId val="3414467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280808"/>
        <c:crosses val="autoZero"/>
        <c:auto val="1"/>
        <c:lblAlgn val="ctr"/>
        <c:lblOffset val="100"/>
        <c:noMultiLvlLbl val="0"/>
      </c:catAx>
      <c:valAx>
        <c:axId val="344280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 usd</a:t>
                </a:r>
              </a:p>
            </c:rich>
          </c:tx>
          <c:layout/>
          <c:overlay val="0"/>
          <c:spPr>
            <a:noFill/>
            <a:ln>
              <a:noFill/>
            </a:ln>
            <a:effectLst/>
          </c:sp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446768"/>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Beauty and Personal </a:t>
            </a:r>
            <a:r>
              <a:rPr lang="en-US" dirty="0" smtClean="0"/>
              <a:t>Care Size $412 .40</a:t>
            </a:r>
            <a:r>
              <a:rPr lang="en-US" baseline="0" dirty="0" smtClean="0"/>
              <a:t> millions </a:t>
            </a:r>
            <a:r>
              <a:rPr lang="en-US" baseline="0" dirty="0" err="1" smtClean="0"/>
              <a:t>usd</a:t>
            </a:r>
            <a:endParaRPr lang="en-US" dirty="0"/>
          </a:p>
        </c:rich>
      </c:tx>
      <c:layout/>
      <c:overlay val="0"/>
      <c:spPr>
        <a:noFill/>
        <a:ln>
          <a:noFill/>
        </a:ln>
        <a:effectLst/>
      </c:spPr>
    </c:title>
    <c:autoTitleDeleted val="0"/>
    <c:plotArea>
      <c:layout>
        <c:manualLayout>
          <c:layoutTarget val="inner"/>
          <c:xMode val="edge"/>
          <c:yMode val="edge"/>
          <c:x val="0.13631669524073267"/>
          <c:y val="6.5771755923548184E-2"/>
          <c:w val="0.47628573255434131"/>
          <c:h val="0.77449862732415764"/>
        </c:manualLayout>
      </c:layout>
      <c:pieChart>
        <c:varyColors val="1"/>
        <c:ser>
          <c:idx val="0"/>
          <c:order val="0"/>
          <c:tx>
            <c:strRef>
              <c:f>Hoja1!$B$7</c:f>
              <c:strCache>
                <c:ptCount val="1"/>
                <c:pt idx="0">
                  <c:v>Beauty and Personal Care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Hoja1!$C$7:$C$32</c:f>
              <c:strCache>
                <c:ptCount val="26"/>
                <c:pt idx="0">
                  <c:v>Procter &amp; Gamble de Panama SA</c:v>
                </c:pt>
                <c:pt idx="1">
                  <c:v>Colgate-Palmolive Centroamerica SA</c:v>
                </c:pt>
                <c:pt idx="2">
                  <c:v>Productos Avon SA</c:v>
                </c:pt>
                <c:pt idx="3">
                  <c:v>Unilever de Centroamérica SA</c:v>
                </c:pt>
                <c:pt idx="4">
                  <c:v>Beiersdorf AG</c:v>
                </c:pt>
                <c:pt idx="5">
                  <c:v>DEC Cosmétiques SA</c:v>
                </c:pt>
                <c:pt idx="6">
                  <c:v>L'Oréal Panama SA</c:v>
                </c:pt>
                <c:pt idx="7">
                  <c:v>Johnson &amp; Johnson Panama SA</c:v>
                </c:pt>
                <c:pt idx="8">
                  <c:v>Coty Inc</c:v>
                </c:pt>
                <c:pt idx="9">
                  <c:v>Edgewell Personal Care Brands LLC</c:v>
                </c:pt>
                <c:pt idx="10">
                  <c:v>Estée Lauder Cos Inc</c:v>
                </c:pt>
                <c:pt idx="11">
                  <c:v>Revlon Panama SA</c:v>
                </c:pt>
                <c:pt idx="12">
                  <c:v>Pigeon Corp</c:v>
                </c:pt>
                <c:pt idx="13">
                  <c:v>Cosnova GmbH</c:v>
                </c:pt>
                <c:pt idx="14">
                  <c:v>Agencias Feduro SA</c:v>
                </c:pt>
                <c:pt idx="15">
                  <c:v>Henkel AG &amp; Co KGaA</c:v>
                </c:pt>
                <c:pt idx="16">
                  <c:v>Kimberly-Clark Central American Holdings SA</c:v>
                </c:pt>
                <c:pt idx="17">
                  <c:v>Kao Corp</c:v>
                </c:pt>
                <c:pt idx="18">
                  <c:v>GlaxoSmithKline Panama SA</c:v>
                </c:pt>
                <c:pt idx="19">
                  <c:v>Puig SL</c:v>
                </c:pt>
                <c:pt idx="20">
                  <c:v>Tagaropulos SA</c:v>
                </c:pt>
                <c:pt idx="21">
                  <c:v>Industrias Panama Boston SA</c:v>
                </c:pt>
                <c:pt idx="22">
                  <c:v>Expanscience SA, Laboratoires</c:v>
                </c:pt>
                <c:pt idx="23">
                  <c:v>Omnilife de Panama SA</c:v>
                </c:pt>
                <c:pt idx="24">
                  <c:v>Société Bic SA</c:v>
                </c:pt>
                <c:pt idx="25">
                  <c:v>Others</c:v>
                </c:pt>
              </c:strCache>
            </c:strRef>
          </c:cat>
          <c:val>
            <c:numRef>
              <c:f>Hoja1!$K$7:$K$32</c:f>
              <c:numCache>
                <c:formatCode>_("$"* #,##0.00_);_("$"* \(#,##0.00\);_("$"* "-"??_);_(@_)</c:formatCode>
                <c:ptCount val="26"/>
                <c:pt idx="0">
                  <c:v>53.612000000000002</c:v>
                </c:pt>
                <c:pt idx="1">
                  <c:v>30.929999999999996</c:v>
                </c:pt>
                <c:pt idx="2">
                  <c:v>21.032399999999999</c:v>
                </c:pt>
                <c:pt idx="3">
                  <c:v>17.733199999999997</c:v>
                </c:pt>
                <c:pt idx="4">
                  <c:v>15.258800000000001</c:v>
                </c:pt>
                <c:pt idx="5">
                  <c:v>12.7844</c:v>
                </c:pt>
                <c:pt idx="6">
                  <c:v>12.371999999999998</c:v>
                </c:pt>
                <c:pt idx="7">
                  <c:v>10.7224</c:v>
                </c:pt>
                <c:pt idx="8">
                  <c:v>10.31</c:v>
                </c:pt>
                <c:pt idx="9">
                  <c:v>6.5983999999999998</c:v>
                </c:pt>
                <c:pt idx="10">
                  <c:v>5.7735999999999992</c:v>
                </c:pt>
                <c:pt idx="11">
                  <c:v>4.9487999999999994</c:v>
                </c:pt>
                <c:pt idx="12">
                  <c:v>4.1239999999999997</c:v>
                </c:pt>
                <c:pt idx="13">
                  <c:v>3.7116000000000002</c:v>
                </c:pt>
                <c:pt idx="14">
                  <c:v>3.7116000000000002</c:v>
                </c:pt>
                <c:pt idx="15">
                  <c:v>3.2991999999999999</c:v>
                </c:pt>
                <c:pt idx="16">
                  <c:v>2.8867999999999996</c:v>
                </c:pt>
                <c:pt idx="17">
                  <c:v>2.4743999999999997</c:v>
                </c:pt>
                <c:pt idx="18">
                  <c:v>1.6496</c:v>
                </c:pt>
                <c:pt idx="19">
                  <c:v>1.2371999999999999</c:v>
                </c:pt>
                <c:pt idx="20">
                  <c:v>0.82479999999999998</c:v>
                </c:pt>
                <c:pt idx="21">
                  <c:v>0.82479999999999998</c:v>
                </c:pt>
                <c:pt idx="22">
                  <c:v>0.82479999999999998</c:v>
                </c:pt>
                <c:pt idx="23">
                  <c:v>0.82479999999999998</c:v>
                </c:pt>
                <c:pt idx="24">
                  <c:v>0.41239999999999999</c:v>
                </c:pt>
                <c:pt idx="25">
                  <c:v>184.34279999999998</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manualLayout>
          <c:xMode val="edge"/>
          <c:yMode val="edge"/>
          <c:x val="0.74574136224775178"/>
          <c:y val="6.4247895737170758E-3"/>
          <c:w val="0.24606191644077277"/>
          <c:h val="0.9399304235677437"/>
        </c:manualLayout>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Panama</a:t>
            </a:r>
            <a:r>
              <a:rPr lang="en-US" baseline="0"/>
              <a:t> Home Care</a:t>
            </a:r>
            <a:endParaRPr lang="en-US"/>
          </a:p>
        </c:rich>
      </c:tx>
      <c:layout/>
      <c:overlay val="1"/>
    </c:title>
    <c:autoTitleDeleted val="0"/>
    <c:plotArea>
      <c:layout/>
      <c:barChart>
        <c:barDir val="col"/>
        <c:grouping val="clustered"/>
        <c:varyColors val="0"/>
        <c:ser>
          <c:idx val="0"/>
          <c:order val="0"/>
          <c:tx>
            <c:strRef>
              <c:f>'Statistics Data'!$B$7</c:f>
              <c:strCache>
                <c:ptCount val="1"/>
                <c:pt idx="0">
                  <c:v>Home Care</c:v>
                </c:pt>
              </c:strCache>
            </c:strRef>
          </c:tx>
          <c:spPr>
            <a:solidFill>
              <a:schemeClr val="accent1"/>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Data'!$G$8:$R$8</c:f>
              <c:numCache>
                <c:formatCode>_("$"* #,##0.00_);_("$"* \(#,##0.00\);_("$"* "-"??_);_(@_)</c:formatCode>
                <c:ptCount val="12"/>
                <c:pt idx="0">
                  <c:v>155.69999999999999</c:v>
                </c:pt>
                <c:pt idx="1">
                  <c:v>164.1</c:v>
                </c:pt>
                <c:pt idx="2">
                  <c:v>174.1</c:v>
                </c:pt>
                <c:pt idx="3">
                  <c:v>183.4</c:v>
                </c:pt>
                <c:pt idx="4">
                  <c:v>193.3</c:v>
                </c:pt>
                <c:pt idx="5">
                  <c:v>205.7</c:v>
                </c:pt>
                <c:pt idx="6">
                  <c:v>217.5</c:v>
                </c:pt>
                <c:pt idx="7">
                  <c:v>231.7</c:v>
                </c:pt>
                <c:pt idx="8">
                  <c:v>246</c:v>
                </c:pt>
                <c:pt idx="9">
                  <c:v>260.7</c:v>
                </c:pt>
                <c:pt idx="10">
                  <c:v>275.7</c:v>
                </c:pt>
                <c:pt idx="11">
                  <c:v>291.10000000000002</c:v>
                </c:pt>
              </c:numCache>
            </c:numRef>
          </c:val>
        </c:ser>
        <c:ser>
          <c:idx val="1"/>
          <c:order val="1"/>
          <c:tx>
            <c:strRef>
              <c:f>'Statistics Data'!$B$11</c:f>
              <c:strCache>
                <c:ptCount val="1"/>
                <c:pt idx="0">
                  <c:v>Bleach</c:v>
                </c:pt>
              </c:strCache>
            </c:strRef>
          </c:tx>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Data'!$G$12:$R$12</c:f>
              <c:numCache>
                <c:formatCode>##,#00</c:formatCode>
                <c:ptCount val="12"/>
                <c:pt idx="0">
                  <c:v>13.2</c:v>
                </c:pt>
                <c:pt idx="1">
                  <c:v>14.5</c:v>
                </c:pt>
                <c:pt idx="2">
                  <c:v>15.3</c:v>
                </c:pt>
                <c:pt idx="3">
                  <c:v>16</c:v>
                </c:pt>
                <c:pt idx="4">
                  <c:v>17.100000000000001</c:v>
                </c:pt>
                <c:pt idx="5">
                  <c:v>18.3</c:v>
                </c:pt>
                <c:pt idx="6">
                  <c:v>19.399999999999999</c:v>
                </c:pt>
                <c:pt idx="7">
                  <c:v>20.6</c:v>
                </c:pt>
                <c:pt idx="8">
                  <c:v>22</c:v>
                </c:pt>
                <c:pt idx="9">
                  <c:v>23.3</c:v>
                </c:pt>
                <c:pt idx="10">
                  <c:v>24.6</c:v>
                </c:pt>
                <c:pt idx="11">
                  <c:v>26</c:v>
                </c:pt>
              </c:numCache>
            </c:numRef>
          </c:val>
        </c:ser>
        <c:ser>
          <c:idx val="2"/>
          <c:order val="2"/>
          <c:tx>
            <c:strRef>
              <c:f>'Statistics Data'!$B$14</c:f>
              <c:strCache>
                <c:ptCount val="1"/>
                <c:pt idx="0">
                  <c:v>Dishwashing</c:v>
                </c:pt>
              </c:strCache>
            </c:strRef>
          </c:tx>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Data'!$G$14:$R$14</c:f>
              <c:numCache>
                <c:formatCode>##,#00</c:formatCode>
                <c:ptCount val="12"/>
                <c:pt idx="0">
                  <c:v>14.8</c:v>
                </c:pt>
                <c:pt idx="1">
                  <c:v>15.7</c:v>
                </c:pt>
                <c:pt idx="2">
                  <c:v>17</c:v>
                </c:pt>
                <c:pt idx="3">
                  <c:v>18.100000000000001</c:v>
                </c:pt>
                <c:pt idx="4">
                  <c:v>19.399999999999999</c:v>
                </c:pt>
                <c:pt idx="5">
                  <c:v>20.9</c:v>
                </c:pt>
                <c:pt idx="6">
                  <c:v>22.3</c:v>
                </c:pt>
                <c:pt idx="7">
                  <c:v>24.1</c:v>
                </c:pt>
                <c:pt idx="8">
                  <c:v>26</c:v>
                </c:pt>
                <c:pt idx="9">
                  <c:v>27.8</c:v>
                </c:pt>
                <c:pt idx="10">
                  <c:v>29.5</c:v>
                </c:pt>
                <c:pt idx="11">
                  <c:v>31.2</c:v>
                </c:pt>
              </c:numCache>
            </c:numRef>
          </c:val>
        </c:ser>
        <c:ser>
          <c:idx val="3"/>
          <c:order val="3"/>
          <c:tx>
            <c:strRef>
              <c:f>'Statistics Data'!$B$18</c:f>
              <c:strCache>
                <c:ptCount val="1"/>
                <c:pt idx="0">
                  <c:v>Laundry Care</c:v>
                </c:pt>
              </c:strCache>
            </c:strRef>
          </c:tx>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Data'!$G$18:$R$18</c:f>
              <c:numCache>
                <c:formatCode>##,#00</c:formatCode>
                <c:ptCount val="12"/>
                <c:pt idx="0">
                  <c:v>75.099999999999994</c:v>
                </c:pt>
                <c:pt idx="1">
                  <c:v>78.400000000000006</c:v>
                </c:pt>
                <c:pt idx="2">
                  <c:v>83.3</c:v>
                </c:pt>
                <c:pt idx="3">
                  <c:v>88.3</c:v>
                </c:pt>
                <c:pt idx="4">
                  <c:v>93.4</c:v>
                </c:pt>
                <c:pt idx="5">
                  <c:v>100.2</c:v>
                </c:pt>
                <c:pt idx="6">
                  <c:v>106.6</c:v>
                </c:pt>
                <c:pt idx="7">
                  <c:v>114.5</c:v>
                </c:pt>
                <c:pt idx="8">
                  <c:v>122.3</c:v>
                </c:pt>
                <c:pt idx="9">
                  <c:v>130.5</c:v>
                </c:pt>
                <c:pt idx="10">
                  <c:v>139</c:v>
                </c:pt>
                <c:pt idx="11">
                  <c:v>147.80000000000001</c:v>
                </c:pt>
              </c:numCache>
            </c:numRef>
          </c:val>
        </c:ser>
        <c:ser>
          <c:idx val="4"/>
          <c:order val="4"/>
          <c:tx>
            <c:strRef>
              <c:f>'Statistics Data'!$B$22</c:f>
              <c:strCache>
                <c:ptCount val="1"/>
                <c:pt idx="0">
                  <c:v>Surface Care</c:v>
                </c:pt>
              </c:strCache>
            </c:strRef>
          </c:tx>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Data'!$G$22:$R$22</c:f>
              <c:numCache>
                <c:formatCode>##,#00</c:formatCode>
                <c:ptCount val="12"/>
                <c:pt idx="0">
                  <c:v>23</c:v>
                </c:pt>
                <c:pt idx="1">
                  <c:v>24.6</c:v>
                </c:pt>
                <c:pt idx="2">
                  <c:v>26</c:v>
                </c:pt>
                <c:pt idx="3">
                  <c:v>27.2</c:v>
                </c:pt>
                <c:pt idx="4">
                  <c:v>28.4</c:v>
                </c:pt>
                <c:pt idx="5">
                  <c:v>30</c:v>
                </c:pt>
                <c:pt idx="6">
                  <c:v>31.7</c:v>
                </c:pt>
                <c:pt idx="7">
                  <c:v>33.700000000000003</c:v>
                </c:pt>
                <c:pt idx="8">
                  <c:v>35.700000000000003</c:v>
                </c:pt>
                <c:pt idx="9">
                  <c:v>37.700000000000003</c:v>
                </c:pt>
                <c:pt idx="10">
                  <c:v>39.700000000000003</c:v>
                </c:pt>
                <c:pt idx="11">
                  <c:v>41.7</c:v>
                </c:pt>
              </c:numCache>
            </c:numRef>
          </c:val>
        </c:ser>
        <c:ser>
          <c:idx val="5"/>
          <c:order val="5"/>
          <c:tx>
            <c:strRef>
              <c:f>'Statistics Data'!$B$24</c:f>
              <c:strCache>
                <c:ptCount val="1"/>
                <c:pt idx="0">
                  <c:v>Toilet Care</c:v>
                </c:pt>
              </c:strCache>
            </c:strRef>
          </c:tx>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Data'!$G$24:$R$24</c:f>
              <c:numCache>
                <c:formatCode>##,#00</c:formatCode>
                <c:ptCount val="12"/>
                <c:pt idx="0">
                  <c:v>3.8</c:v>
                </c:pt>
                <c:pt idx="1">
                  <c:v>4</c:v>
                </c:pt>
                <c:pt idx="2">
                  <c:v>4.2</c:v>
                </c:pt>
                <c:pt idx="3">
                  <c:v>4.4000000000000004</c:v>
                </c:pt>
                <c:pt idx="4">
                  <c:v>4.5</c:v>
                </c:pt>
                <c:pt idx="5">
                  <c:v>4.7</c:v>
                </c:pt>
                <c:pt idx="6">
                  <c:v>4.8</c:v>
                </c:pt>
                <c:pt idx="7">
                  <c:v>4.9000000000000004</c:v>
                </c:pt>
                <c:pt idx="8">
                  <c:v>5.0999999999999996</c:v>
                </c:pt>
                <c:pt idx="9">
                  <c:v>5.3</c:v>
                </c:pt>
                <c:pt idx="10">
                  <c:v>5.4</c:v>
                </c:pt>
                <c:pt idx="11">
                  <c:v>5.6</c:v>
                </c:pt>
              </c:numCache>
            </c:numRef>
          </c:val>
        </c:ser>
        <c:dLbls>
          <c:showLegendKey val="0"/>
          <c:showVal val="0"/>
          <c:showCatName val="0"/>
          <c:showSerName val="0"/>
          <c:showPercent val="0"/>
          <c:showBubbleSize val="0"/>
        </c:dLbls>
        <c:gapWidth val="219"/>
        <c:overlap val="-27"/>
        <c:axId val="421669792"/>
        <c:axId val="421667440"/>
      </c:barChart>
      <c:catAx>
        <c:axId val="4216697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1667440"/>
        <c:crosses val="autoZero"/>
        <c:auto val="1"/>
        <c:lblAlgn val="ctr"/>
        <c:lblOffset val="100"/>
        <c:noMultiLvlLbl val="0"/>
      </c:catAx>
      <c:valAx>
        <c:axId val="421667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 usd</a:t>
                </a:r>
              </a:p>
            </c:rich>
          </c:tx>
          <c:layout/>
          <c:overlay val="0"/>
          <c:spPr>
            <a:noFill/>
            <a:ln>
              <a:noFill/>
            </a:ln>
            <a:effectLst/>
          </c:sp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1669792"/>
        <c:crosses val="autoZero"/>
        <c:crossBetween val="between"/>
      </c:valAx>
      <c:spPr>
        <a:noFill/>
        <a:ln w="25400">
          <a:noFill/>
        </a:ln>
      </c:spPr>
    </c:plotArea>
    <c:legend>
      <c:legendPos val="b"/>
      <c:layout/>
      <c:overlay val="0"/>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Home Care size $</a:t>
            </a:r>
            <a:r>
              <a:rPr lang="en-US" dirty="0" smtClean="0"/>
              <a:t>217.30</a:t>
            </a:r>
            <a:endParaRPr lang="en-US" dirty="0"/>
          </a:p>
        </c:rich>
      </c:tx>
      <c:layout/>
      <c:overlay val="0"/>
      <c:spPr>
        <a:noFill/>
        <a:ln>
          <a:noFill/>
        </a:ln>
        <a:effectLst/>
      </c:spPr>
    </c:title>
    <c:autoTitleDeleted val="0"/>
    <c:plotArea>
      <c:layout/>
      <c:pieChart>
        <c:varyColors val="1"/>
        <c:ser>
          <c:idx val="0"/>
          <c:order val="0"/>
          <c:tx>
            <c:strRef>
              <c:f>Hoja1!$B$7</c:f>
              <c:strCache>
                <c:ptCount val="1"/>
                <c:pt idx="0">
                  <c:v>Home Care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Hoja1!$C$7:$C$19</c:f>
              <c:strCache>
                <c:ptCount val="13"/>
                <c:pt idx="0">
                  <c:v>Industrias Panama Boston SA</c:v>
                </c:pt>
                <c:pt idx="1">
                  <c:v>Procter &amp; Gamble de Panama SA</c:v>
                </c:pt>
                <c:pt idx="2">
                  <c:v>Dicarina SA</c:v>
                </c:pt>
                <c:pt idx="3">
                  <c:v>SC Johnson de Centroamerica SA</c:v>
                </c:pt>
                <c:pt idx="4">
                  <c:v>Colgate-Palmolive Centroamerica SA</c:v>
                </c:pt>
                <c:pt idx="5">
                  <c:v>Agencias Feduro SA</c:v>
                </c:pt>
                <c:pt idx="6">
                  <c:v>Barraza y Cía</c:v>
                </c:pt>
                <c:pt idx="7">
                  <c:v>Productos de Prestigio SA</c:v>
                </c:pt>
                <c:pt idx="8">
                  <c:v>Agencias Benedicto Wong SA</c:v>
                </c:pt>
                <c:pt idx="9">
                  <c:v>Lavery Panama SA</c:v>
                </c:pt>
                <c:pt idx="10">
                  <c:v>Dic SA</c:v>
                </c:pt>
                <c:pt idx="11">
                  <c:v>Private Label</c:v>
                </c:pt>
                <c:pt idx="12">
                  <c:v>Others</c:v>
                </c:pt>
              </c:strCache>
            </c:strRef>
          </c:cat>
          <c:val>
            <c:numRef>
              <c:f>Hoja1!$K$7:$K$19</c:f>
              <c:numCache>
                <c:formatCode>_("$"* #,##0.00_);_("$"* \(#,##0.00\);_("$"* "-"??_);_(@_)</c:formatCode>
                <c:ptCount val="13"/>
                <c:pt idx="0">
                  <c:v>30.667499999999997</c:v>
                </c:pt>
                <c:pt idx="1">
                  <c:v>16.3125</c:v>
                </c:pt>
                <c:pt idx="2">
                  <c:v>15.660000000000002</c:v>
                </c:pt>
                <c:pt idx="3">
                  <c:v>14.137500000000001</c:v>
                </c:pt>
                <c:pt idx="4">
                  <c:v>13.92</c:v>
                </c:pt>
                <c:pt idx="5">
                  <c:v>5.4375</c:v>
                </c:pt>
                <c:pt idx="6">
                  <c:v>4.3500000000000005</c:v>
                </c:pt>
                <c:pt idx="7">
                  <c:v>3.2624999999999997</c:v>
                </c:pt>
                <c:pt idx="8">
                  <c:v>2.8275000000000001</c:v>
                </c:pt>
                <c:pt idx="9">
                  <c:v>0.87</c:v>
                </c:pt>
                <c:pt idx="10">
                  <c:v>0.2175</c:v>
                </c:pt>
                <c:pt idx="11">
                  <c:v>0.435</c:v>
                </c:pt>
                <c:pt idx="12">
                  <c:v>109.185</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7"/>
          </a:xfrm>
          <a:prstGeom prst="rect">
            <a:avLst/>
          </a:prstGeom>
        </p:spPr>
        <p:txBody>
          <a:bodyPr vert="horz" lIns="92487" tIns="46244" rIns="92487" bIns="46244" rtlCol="0"/>
          <a:lstStyle>
            <a:lvl1pPr algn="l">
              <a:defRPr sz="1200"/>
            </a:lvl1pPr>
          </a:lstStyle>
          <a:p>
            <a:endParaRPr lang="en-US" dirty="0"/>
          </a:p>
        </p:txBody>
      </p:sp>
      <p:sp>
        <p:nvSpPr>
          <p:cNvPr id="3" name="Date Placeholder 2"/>
          <p:cNvSpPr>
            <a:spLocks noGrp="1"/>
          </p:cNvSpPr>
          <p:nvPr>
            <p:ph type="dt" sz="quarter" idx="1"/>
          </p:nvPr>
        </p:nvSpPr>
        <p:spPr>
          <a:xfrm>
            <a:off x="3936768" y="0"/>
            <a:ext cx="3011699" cy="463407"/>
          </a:xfrm>
          <a:prstGeom prst="rect">
            <a:avLst/>
          </a:prstGeom>
        </p:spPr>
        <p:txBody>
          <a:bodyPr vert="horz" lIns="92487" tIns="46244" rIns="92487" bIns="46244" rtlCol="0"/>
          <a:lstStyle>
            <a:lvl1pPr algn="r">
              <a:defRPr sz="1200"/>
            </a:lvl1pPr>
          </a:lstStyle>
          <a:p>
            <a:fld id="{D63D5444-F62C-42C3-A75A-D9DBA807730F}" type="datetimeFigureOut">
              <a:rPr lang="en-US" smtClean="0"/>
              <a:pPr/>
              <a:t>2/21/2020</a:t>
            </a:fld>
            <a:endParaRPr lang="en-US" dirty="0"/>
          </a:p>
        </p:txBody>
      </p:sp>
      <p:sp>
        <p:nvSpPr>
          <p:cNvPr id="4" name="Footer Placeholder 3"/>
          <p:cNvSpPr>
            <a:spLocks noGrp="1"/>
          </p:cNvSpPr>
          <p:nvPr>
            <p:ph type="ftr" sz="quarter" idx="2"/>
          </p:nvPr>
        </p:nvSpPr>
        <p:spPr>
          <a:xfrm>
            <a:off x="0" y="8772669"/>
            <a:ext cx="3011699" cy="463406"/>
          </a:xfrm>
          <a:prstGeom prst="rect">
            <a:avLst/>
          </a:prstGeom>
        </p:spPr>
        <p:txBody>
          <a:bodyPr vert="horz" lIns="92487" tIns="46244" rIns="92487" bIns="4624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6768" y="8772669"/>
            <a:ext cx="3011699" cy="463406"/>
          </a:xfrm>
          <a:prstGeom prst="rect">
            <a:avLst/>
          </a:prstGeom>
        </p:spPr>
        <p:txBody>
          <a:bodyPr vert="horz" lIns="92487" tIns="46244" rIns="92487" bIns="46244" rtlCol="0" anchor="b"/>
          <a:lstStyle>
            <a:lvl1pPr algn="r">
              <a:defRPr sz="1200"/>
            </a:lvl1pPr>
          </a:lstStyle>
          <a:p>
            <a:fld id="{84A4F617-7A30-41D4-AB86-5D833C98E18B}" type="slidenum">
              <a:rPr lang="en-US" smtClean="0"/>
              <a:pPr/>
              <a:t>‹Nº›</a:t>
            </a:fld>
            <a:endParaRPr lang="en-US" dirty="0"/>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7"/>
          </a:xfrm>
          <a:prstGeom prst="rect">
            <a:avLst/>
          </a:prstGeom>
        </p:spPr>
        <p:txBody>
          <a:bodyPr vert="horz" lIns="92487" tIns="46244" rIns="92487" bIns="46244"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7"/>
          </a:xfrm>
          <a:prstGeom prst="rect">
            <a:avLst/>
          </a:prstGeom>
        </p:spPr>
        <p:txBody>
          <a:bodyPr vert="horz" lIns="92487" tIns="46244" rIns="92487" bIns="46244" rtlCol="0"/>
          <a:lstStyle>
            <a:lvl1pPr algn="r">
              <a:defRPr sz="1200"/>
            </a:lvl1pPr>
          </a:lstStyle>
          <a:p>
            <a:fld id="{12CAA1FA-7B6A-47D2-8D61-F225D71B51FF}" type="datetimeFigureOut">
              <a:rPr lang="en-US" smtClean="0"/>
              <a:pPr/>
              <a:t>2/21/2020</a:t>
            </a:fld>
            <a:endParaRPr lang="en-US" dirty="0"/>
          </a:p>
        </p:txBody>
      </p:sp>
      <p:sp>
        <p:nvSpPr>
          <p:cNvPr id="4" name="Slide Image Placeholder 3"/>
          <p:cNvSpPr>
            <a:spLocks noGrp="1" noRot="1" noChangeAspect="1"/>
          </p:cNvSpPr>
          <p:nvPr>
            <p:ph type="sldImg" idx="2"/>
          </p:nvPr>
        </p:nvSpPr>
        <p:spPr>
          <a:xfrm>
            <a:off x="1398588" y="1154113"/>
            <a:ext cx="4152900" cy="3116262"/>
          </a:xfrm>
          <a:prstGeom prst="rect">
            <a:avLst/>
          </a:prstGeom>
          <a:noFill/>
          <a:ln w="12700">
            <a:solidFill>
              <a:prstClr val="black"/>
            </a:solidFill>
          </a:ln>
        </p:spPr>
        <p:txBody>
          <a:bodyPr vert="horz" lIns="92487" tIns="46244" rIns="92487" bIns="46244"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6"/>
          </a:xfrm>
          <a:prstGeom prst="rect">
            <a:avLst/>
          </a:prstGeom>
        </p:spPr>
        <p:txBody>
          <a:bodyPr vert="horz" lIns="92487" tIns="46244" rIns="92487" bIns="4624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6"/>
          </a:xfrm>
          <a:prstGeom prst="rect">
            <a:avLst/>
          </a:prstGeom>
        </p:spPr>
        <p:txBody>
          <a:bodyPr vert="horz" lIns="92487" tIns="46244" rIns="92487" bIns="46244" rtlCol="0" anchor="b"/>
          <a:lstStyle>
            <a:lvl1pPr algn="r">
              <a:defRPr sz="1200"/>
            </a:lvl1pPr>
          </a:lstStyle>
          <a:p>
            <a:fld id="{1B9A179D-2D27-49E2-B022-8EDDA2EFE682}" type="slidenum">
              <a:rPr lang="en-US" smtClean="0"/>
              <a:pPr/>
              <a:t>‹Nº›</a:t>
            </a:fld>
            <a:endParaRPr lang="en-US" dirty="0"/>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ctrTitle"/>
          </p:nvPr>
        </p:nvSpPr>
        <p:spPr>
          <a:xfrm>
            <a:off x="2951311" y="1721316"/>
            <a:ext cx="6110432" cy="1170493"/>
          </a:xfrm>
        </p:spPr>
        <p:txBody>
          <a:bodyPr/>
          <a:lstStyle>
            <a:lvl1pPr>
              <a:defRPr sz="2892"/>
            </a:lvl1pPr>
          </a:lstStyle>
          <a:p>
            <a:endParaRPr lang="en-US" altLang="en-US"/>
          </a:p>
        </p:txBody>
      </p:sp>
      <p:sp>
        <p:nvSpPr>
          <p:cNvPr id="448515" name="Rectangle 3"/>
          <p:cNvSpPr>
            <a:spLocks noGrp="1" noChangeArrowheads="1"/>
          </p:cNvSpPr>
          <p:nvPr>
            <p:ph type="subTitle" idx="1"/>
          </p:nvPr>
        </p:nvSpPr>
        <p:spPr>
          <a:xfrm>
            <a:off x="2814210" y="3167217"/>
            <a:ext cx="6179705" cy="826230"/>
          </a:xfrm>
        </p:spPr>
        <p:txBody>
          <a:bodyPr/>
          <a:lstStyle>
            <a:lvl1pPr marL="0" indent="0">
              <a:buFontTx/>
              <a:buNone/>
              <a:defRPr sz="2530"/>
            </a:lvl1pPr>
          </a:lstStyle>
          <a:p>
            <a:endParaRPr lang="en-US" altLang="en-US"/>
          </a:p>
        </p:txBody>
      </p:sp>
    </p:spTree>
    <p:extLst>
      <p:ext uri="{BB962C8B-B14F-4D97-AF65-F5344CB8AC3E}">
        <p14:creationId xmlns:p14="http://schemas.microsoft.com/office/powerpoint/2010/main" val="904382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A22F9D4-AFDB-48A9-B6AF-00C7C5C6C801}"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37213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221" y="68858"/>
            <a:ext cx="2057978" cy="63717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6956" y="68858"/>
            <a:ext cx="6039716" cy="6371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25D35EA8-C603-44E2-9878-64093409EF26}"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94404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1743" y="68856"/>
            <a:ext cx="7552170" cy="826230"/>
          </a:xfrm>
        </p:spPr>
        <p:txBody>
          <a:bodyPr/>
          <a:lstStyle/>
          <a:p>
            <a:r>
              <a:rPr lang="en-US"/>
              <a:t>Click to edit Master title style</a:t>
            </a:r>
          </a:p>
        </p:txBody>
      </p:sp>
      <p:sp>
        <p:nvSpPr>
          <p:cNvPr id="3" name="Table Placeholder 2"/>
          <p:cNvSpPr>
            <a:spLocks noGrp="1"/>
          </p:cNvSpPr>
          <p:nvPr>
            <p:ph type="tbl" idx="1"/>
          </p:nvPr>
        </p:nvSpPr>
        <p:spPr>
          <a:xfrm>
            <a:off x="274207" y="1377057"/>
            <a:ext cx="8648989" cy="4719268"/>
          </a:xfrm>
        </p:spPr>
        <p:txBody>
          <a:bodyPr/>
          <a:lstStyle/>
          <a:p>
            <a:pPr lvl="0"/>
            <a:endParaRPr lang="en-US" noProof="0" dirty="0"/>
          </a:p>
        </p:txBody>
      </p:sp>
      <p:sp>
        <p:nvSpPr>
          <p:cNvPr id="4" name="Rectangle 4"/>
          <p:cNvSpPr>
            <a:spLocks noGrp="1" noChangeArrowheads="1"/>
          </p:cNvSpPr>
          <p:nvPr>
            <p:ph type="dt" sz="half" idx="10"/>
          </p:nvPr>
        </p:nvSpPr>
        <p:spPr>
          <a:xfrm>
            <a:off x="686956" y="6248375"/>
            <a:ext cx="1905000" cy="457583"/>
          </a:xfrm>
          <a:prstGeom prst="rect">
            <a:avLst/>
          </a:prstGeom>
        </p:spPr>
        <p:txBody>
          <a:bodyPr lIns="91406" tIns="45703" rIns="91406" bIns="45703"/>
          <a:lstStyle>
            <a:lvl1pPr>
              <a:defRPr/>
            </a:lvl1pPr>
          </a:lstStyle>
          <a:p>
            <a:pPr fontAlgn="base">
              <a:spcBef>
                <a:spcPct val="0"/>
              </a:spcBef>
              <a:spcAft>
                <a:spcPct val="0"/>
              </a:spcAft>
              <a:defRPr/>
            </a:pPr>
            <a:endParaRPr lang="en-US" altLang="en-US" sz="2169" dirty="0">
              <a:solidFill>
                <a:srgbClr val="000000"/>
              </a:solidFill>
              <a:latin typeface="Times New Roman" pitchFamily="18" charset="0"/>
              <a:cs typeface="Arial" charset="0"/>
            </a:endParaRPr>
          </a:p>
        </p:txBody>
      </p:sp>
      <p:sp>
        <p:nvSpPr>
          <p:cNvPr id="5" name="Slide Number Placeholder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Tree>
    <p:extLst>
      <p:ext uri="{BB962C8B-B14F-4D97-AF65-F5344CB8AC3E}">
        <p14:creationId xmlns:p14="http://schemas.microsoft.com/office/powerpoint/2010/main" val="50127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41740" y="68853"/>
            <a:ext cx="7552170" cy="826230"/>
          </a:xfrm>
        </p:spPr>
        <p:txBody>
          <a:bodyPr/>
          <a:lstStyle/>
          <a:p>
            <a:r>
              <a:rPr lang="en-US"/>
              <a:t>Click to edit Master title style</a:t>
            </a:r>
          </a:p>
        </p:txBody>
      </p:sp>
      <p:sp>
        <p:nvSpPr>
          <p:cNvPr id="3" name="Content Placeholder 2"/>
          <p:cNvSpPr>
            <a:spLocks noGrp="1"/>
          </p:cNvSpPr>
          <p:nvPr>
            <p:ph sz="half" idx="1"/>
          </p:nvPr>
        </p:nvSpPr>
        <p:spPr>
          <a:xfrm>
            <a:off x="274205" y="1377052"/>
            <a:ext cx="4254500" cy="4719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7250" y="1377051"/>
            <a:ext cx="4255944" cy="2290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7250" y="3805539"/>
            <a:ext cx="4255944" cy="2290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7" name="Rectangle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Tree>
    <p:extLst>
      <p:ext uri="{BB962C8B-B14F-4D97-AF65-F5344CB8AC3E}">
        <p14:creationId xmlns:p14="http://schemas.microsoft.com/office/powerpoint/2010/main" val="210181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371728DE-0F83-4B23-88DD-82CFC4837B59}"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045451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9" y="4406563"/>
            <a:ext cx="7771534" cy="1362706"/>
          </a:xfrm>
        </p:spPr>
        <p:txBody>
          <a:bodyPr anchor="t"/>
          <a:lstStyle>
            <a:lvl1pPr algn="l">
              <a:defRPr sz="3614" b="1" cap="all"/>
            </a:lvl1pPr>
          </a:lstStyle>
          <a:p>
            <a:r>
              <a:rPr lang="en-US"/>
              <a:t>Click to edit Master title style</a:t>
            </a:r>
          </a:p>
        </p:txBody>
      </p:sp>
      <p:sp>
        <p:nvSpPr>
          <p:cNvPr id="3" name="Text Placeholder 2"/>
          <p:cNvSpPr>
            <a:spLocks noGrp="1"/>
          </p:cNvSpPr>
          <p:nvPr>
            <p:ph type="body" idx="1"/>
          </p:nvPr>
        </p:nvSpPr>
        <p:spPr>
          <a:xfrm>
            <a:off x="723039" y="2906151"/>
            <a:ext cx="7771534" cy="1500412"/>
          </a:xfrm>
        </p:spPr>
        <p:txBody>
          <a:bodyPr anchor="b"/>
          <a:lstStyle>
            <a:lvl1pPr marL="0" indent="0">
              <a:buNone/>
              <a:defRPr sz="1807"/>
            </a:lvl1pPr>
            <a:lvl2pPr marL="412974" indent="0">
              <a:buNone/>
              <a:defRPr sz="1626"/>
            </a:lvl2pPr>
            <a:lvl3pPr marL="825949" indent="0">
              <a:buNone/>
              <a:defRPr sz="1536"/>
            </a:lvl3pPr>
            <a:lvl4pPr marL="1238925" indent="0">
              <a:buNone/>
              <a:defRPr sz="1265"/>
            </a:lvl4pPr>
            <a:lvl5pPr marL="1651902" indent="0">
              <a:buNone/>
              <a:defRPr sz="1265"/>
            </a:lvl5pPr>
            <a:lvl6pPr marL="2064876" indent="0">
              <a:buNone/>
              <a:defRPr sz="1265"/>
            </a:lvl6pPr>
            <a:lvl7pPr marL="2477851" indent="0">
              <a:buNone/>
              <a:defRPr sz="1265"/>
            </a:lvl7pPr>
            <a:lvl8pPr marL="2890826" indent="0">
              <a:buNone/>
              <a:defRPr sz="1265"/>
            </a:lvl8pPr>
            <a:lvl9pPr marL="3303800" indent="0">
              <a:buNone/>
              <a:defRPr sz="1265"/>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AD464CC4-A2B1-4EBE-992C-25103E09ED42}"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63448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6958" y="1377051"/>
            <a:ext cx="4048126" cy="5063530"/>
          </a:xfrm>
        </p:spPr>
        <p:txBody>
          <a:bodyPr/>
          <a:lstStyle>
            <a:lvl1pPr>
              <a:defRPr sz="2530"/>
            </a:lvl1pPr>
            <a:lvl2pPr>
              <a:defRPr sz="2169"/>
            </a:lvl2pPr>
            <a:lvl3pPr>
              <a:defRPr sz="1807"/>
            </a:lvl3pPr>
            <a:lvl4pPr>
              <a:defRPr sz="1626"/>
            </a:lvl4pPr>
            <a:lvl5pPr>
              <a:defRPr sz="1626"/>
            </a:lvl5pPr>
            <a:lvl6pPr>
              <a:defRPr sz="1626"/>
            </a:lvl6pPr>
            <a:lvl7pPr>
              <a:defRPr sz="1626"/>
            </a:lvl7pPr>
            <a:lvl8pPr>
              <a:defRPr sz="1626"/>
            </a:lvl8pPr>
            <a:lvl9pPr>
              <a:defRPr sz="16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3630" y="1377051"/>
            <a:ext cx="4049568" cy="5063530"/>
          </a:xfrm>
        </p:spPr>
        <p:txBody>
          <a:bodyPr/>
          <a:lstStyle>
            <a:lvl1pPr>
              <a:defRPr sz="2530"/>
            </a:lvl1pPr>
            <a:lvl2pPr>
              <a:defRPr sz="2169"/>
            </a:lvl2pPr>
            <a:lvl3pPr>
              <a:defRPr sz="1807"/>
            </a:lvl3pPr>
            <a:lvl4pPr>
              <a:defRPr sz="1626"/>
            </a:lvl4pPr>
            <a:lvl5pPr>
              <a:defRPr sz="1626"/>
            </a:lvl5pPr>
            <a:lvl6pPr>
              <a:defRPr sz="1626"/>
            </a:lvl6pPr>
            <a:lvl7pPr>
              <a:defRPr sz="1626"/>
            </a:lvl7pPr>
            <a:lvl8pPr>
              <a:defRPr sz="1626"/>
            </a:lvl8pPr>
            <a:lvl9pPr>
              <a:defRPr sz="16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pPr>
              <a:defRPr/>
            </a:pPr>
            <a:fld id="{986EF4CC-B622-4E70-A3DD-E61E6930BCED}"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36880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94" y="273979"/>
            <a:ext cx="8229023" cy="11432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89" y="1534845"/>
            <a:ext cx="4039466" cy="639755"/>
          </a:xfrm>
        </p:spPr>
        <p:txBody>
          <a:bodyPr anchor="b"/>
          <a:lstStyle>
            <a:lvl1pPr marL="0" indent="0">
              <a:buNone/>
              <a:defRPr sz="2169" b="1"/>
            </a:lvl1pPr>
            <a:lvl2pPr marL="412974" indent="0">
              <a:buNone/>
              <a:defRPr sz="1807" b="1"/>
            </a:lvl2pPr>
            <a:lvl3pPr marL="825949" indent="0">
              <a:buNone/>
              <a:defRPr sz="1626" b="1"/>
            </a:lvl3pPr>
            <a:lvl4pPr marL="1238925" indent="0">
              <a:buNone/>
              <a:defRPr sz="1536" b="1"/>
            </a:lvl4pPr>
            <a:lvl5pPr marL="1651902" indent="0">
              <a:buNone/>
              <a:defRPr sz="1536" b="1"/>
            </a:lvl5pPr>
            <a:lvl6pPr marL="2064876" indent="0">
              <a:buNone/>
              <a:defRPr sz="1536" b="1"/>
            </a:lvl6pPr>
            <a:lvl7pPr marL="2477851" indent="0">
              <a:buNone/>
              <a:defRPr sz="1536" b="1"/>
            </a:lvl7pPr>
            <a:lvl8pPr marL="2890826" indent="0">
              <a:buNone/>
              <a:defRPr sz="1536" b="1"/>
            </a:lvl8pPr>
            <a:lvl9pPr marL="3303800" indent="0">
              <a:buNone/>
              <a:defRPr sz="1536" b="1"/>
            </a:lvl9pPr>
          </a:lstStyle>
          <a:p>
            <a:pPr lvl="0"/>
            <a:r>
              <a:rPr lang="en-US"/>
              <a:t>Click to edit Master text styles</a:t>
            </a:r>
          </a:p>
        </p:txBody>
      </p:sp>
      <p:sp>
        <p:nvSpPr>
          <p:cNvPr id="4" name="Content Placeholder 3"/>
          <p:cNvSpPr>
            <a:spLocks noGrp="1"/>
          </p:cNvSpPr>
          <p:nvPr>
            <p:ph sz="half" idx="2"/>
          </p:nvPr>
        </p:nvSpPr>
        <p:spPr>
          <a:xfrm>
            <a:off x="457489" y="2174600"/>
            <a:ext cx="4039466" cy="3951849"/>
          </a:xfrm>
        </p:spPr>
        <p:txBody>
          <a:bodyPr/>
          <a:lstStyle>
            <a:lvl1pPr>
              <a:defRPr sz="2169"/>
            </a:lvl1pPr>
            <a:lvl2pPr>
              <a:defRPr sz="1807"/>
            </a:lvl2pPr>
            <a:lvl3pPr>
              <a:defRPr sz="1626"/>
            </a:lvl3pPr>
            <a:lvl4pPr>
              <a:defRPr sz="1536"/>
            </a:lvl4pPr>
            <a:lvl5pPr>
              <a:defRPr sz="1536"/>
            </a:lvl5pPr>
            <a:lvl6pPr>
              <a:defRPr sz="1536"/>
            </a:lvl6pPr>
            <a:lvl7pPr>
              <a:defRPr sz="1536"/>
            </a:lvl7pPr>
            <a:lvl8pPr>
              <a:defRPr sz="1536"/>
            </a:lvl8pPr>
            <a:lvl9pPr>
              <a:defRPr sz="15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608" y="1534845"/>
            <a:ext cx="4040909" cy="639755"/>
          </a:xfrm>
        </p:spPr>
        <p:txBody>
          <a:bodyPr anchor="b"/>
          <a:lstStyle>
            <a:lvl1pPr marL="0" indent="0">
              <a:buNone/>
              <a:defRPr sz="2169" b="1"/>
            </a:lvl1pPr>
            <a:lvl2pPr marL="412974" indent="0">
              <a:buNone/>
              <a:defRPr sz="1807" b="1"/>
            </a:lvl2pPr>
            <a:lvl3pPr marL="825949" indent="0">
              <a:buNone/>
              <a:defRPr sz="1626" b="1"/>
            </a:lvl3pPr>
            <a:lvl4pPr marL="1238925" indent="0">
              <a:buNone/>
              <a:defRPr sz="1536" b="1"/>
            </a:lvl4pPr>
            <a:lvl5pPr marL="1651902" indent="0">
              <a:buNone/>
              <a:defRPr sz="1536" b="1"/>
            </a:lvl5pPr>
            <a:lvl6pPr marL="2064876" indent="0">
              <a:buNone/>
              <a:defRPr sz="1536" b="1"/>
            </a:lvl6pPr>
            <a:lvl7pPr marL="2477851" indent="0">
              <a:buNone/>
              <a:defRPr sz="1536" b="1"/>
            </a:lvl7pPr>
            <a:lvl8pPr marL="2890826" indent="0">
              <a:buNone/>
              <a:defRPr sz="1536" b="1"/>
            </a:lvl8pPr>
            <a:lvl9pPr marL="3303800" indent="0">
              <a:buNone/>
              <a:defRPr sz="1536" b="1"/>
            </a:lvl9pPr>
          </a:lstStyle>
          <a:p>
            <a:pPr lvl="0"/>
            <a:r>
              <a:rPr lang="en-US"/>
              <a:t>Click to edit Master text styles</a:t>
            </a:r>
          </a:p>
        </p:txBody>
      </p:sp>
      <p:sp>
        <p:nvSpPr>
          <p:cNvPr id="6" name="Content Placeholder 5"/>
          <p:cNvSpPr>
            <a:spLocks noGrp="1"/>
          </p:cNvSpPr>
          <p:nvPr>
            <p:ph sz="quarter" idx="4"/>
          </p:nvPr>
        </p:nvSpPr>
        <p:spPr>
          <a:xfrm>
            <a:off x="4645608" y="2174600"/>
            <a:ext cx="4040909" cy="3951849"/>
          </a:xfrm>
        </p:spPr>
        <p:txBody>
          <a:bodyPr/>
          <a:lstStyle>
            <a:lvl1pPr>
              <a:defRPr sz="2169"/>
            </a:lvl1pPr>
            <a:lvl2pPr>
              <a:defRPr sz="1807"/>
            </a:lvl2pPr>
            <a:lvl3pPr>
              <a:defRPr sz="1626"/>
            </a:lvl3pPr>
            <a:lvl4pPr>
              <a:defRPr sz="1536"/>
            </a:lvl4pPr>
            <a:lvl5pPr>
              <a:defRPr sz="1536"/>
            </a:lvl5pPr>
            <a:lvl6pPr>
              <a:defRPr sz="1536"/>
            </a:lvl6pPr>
            <a:lvl7pPr>
              <a:defRPr sz="1536"/>
            </a:lvl7pPr>
            <a:lvl8pPr>
              <a:defRPr sz="1536"/>
            </a:lvl8pPr>
            <a:lvl9pPr>
              <a:defRPr sz="15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pPr>
              <a:defRPr/>
            </a:pPr>
            <a:fld id="{FC9A27CD-35AF-469C-87AF-78014E0100B9}"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48175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fld id="{832DB06F-555C-4F44-B4E4-BCEF325F3201}"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55398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A6C836B-FDC4-4837-A0C4-A1663A82124F}"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73675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94" y="272549"/>
            <a:ext cx="3007591" cy="1161887"/>
          </a:xfrm>
        </p:spPr>
        <p:txBody>
          <a:bodyPr anchor="b"/>
          <a:lstStyle>
            <a:lvl1pPr algn="l">
              <a:defRPr sz="1807" b="1"/>
            </a:lvl1pPr>
          </a:lstStyle>
          <a:p>
            <a:r>
              <a:rPr lang="en-US"/>
              <a:t>Click to edit Master title style</a:t>
            </a:r>
          </a:p>
        </p:txBody>
      </p:sp>
      <p:sp>
        <p:nvSpPr>
          <p:cNvPr id="3" name="Content Placeholder 2"/>
          <p:cNvSpPr>
            <a:spLocks noGrp="1"/>
          </p:cNvSpPr>
          <p:nvPr>
            <p:ph idx="1"/>
          </p:nvPr>
        </p:nvSpPr>
        <p:spPr>
          <a:xfrm>
            <a:off x="3574764" y="272548"/>
            <a:ext cx="5111750" cy="5853901"/>
          </a:xfrm>
        </p:spPr>
        <p:txBody>
          <a:bodyPr/>
          <a:lstStyle>
            <a:lvl1pPr>
              <a:defRPr sz="2892"/>
            </a:lvl1pPr>
            <a:lvl2pPr>
              <a:defRPr sz="2530"/>
            </a:lvl2pPr>
            <a:lvl3pPr>
              <a:defRPr sz="2169"/>
            </a:lvl3pPr>
            <a:lvl4pPr>
              <a:defRPr sz="1807"/>
            </a:lvl4pPr>
            <a:lvl5pPr>
              <a:defRPr sz="1807"/>
            </a:lvl5pPr>
            <a:lvl6pPr>
              <a:defRPr sz="1807"/>
            </a:lvl6pPr>
            <a:lvl7pPr>
              <a:defRPr sz="1807"/>
            </a:lvl7pPr>
            <a:lvl8pPr>
              <a:defRPr sz="1807"/>
            </a:lvl8pPr>
            <a:lvl9pPr>
              <a:defRPr sz="18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94" y="1434428"/>
            <a:ext cx="3007591" cy="4692014"/>
          </a:xfrm>
        </p:spPr>
        <p:txBody>
          <a:bodyPr/>
          <a:lstStyle>
            <a:lvl1pPr marL="0" indent="0">
              <a:buNone/>
              <a:defRPr sz="1265"/>
            </a:lvl1pPr>
            <a:lvl2pPr marL="412974" indent="0">
              <a:buNone/>
              <a:defRPr sz="1084"/>
            </a:lvl2pPr>
            <a:lvl3pPr marL="825949" indent="0">
              <a:buNone/>
              <a:defRPr sz="904"/>
            </a:lvl3pPr>
            <a:lvl4pPr marL="1238925" indent="0">
              <a:buNone/>
              <a:defRPr sz="813"/>
            </a:lvl4pPr>
            <a:lvl5pPr marL="1651902" indent="0">
              <a:buNone/>
              <a:defRPr sz="813"/>
            </a:lvl5pPr>
            <a:lvl6pPr marL="2064876" indent="0">
              <a:buNone/>
              <a:defRPr sz="813"/>
            </a:lvl6pPr>
            <a:lvl7pPr marL="2477851" indent="0">
              <a:buNone/>
              <a:defRPr sz="813"/>
            </a:lvl7pPr>
            <a:lvl8pPr marL="2890826" indent="0">
              <a:buNone/>
              <a:defRPr sz="813"/>
            </a:lvl8pPr>
            <a:lvl9pPr marL="3303800" indent="0">
              <a:buNone/>
              <a:defRPr sz="813"/>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C83C2F7-508B-4DF5-95A1-E7D0C93A890D}"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09893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35" y="4801033"/>
            <a:ext cx="5486978" cy="566599"/>
          </a:xfrm>
        </p:spPr>
        <p:txBody>
          <a:bodyPr anchor="b"/>
          <a:lstStyle>
            <a:lvl1pPr algn="l">
              <a:defRPr sz="1807" b="1"/>
            </a:lvl1pPr>
          </a:lstStyle>
          <a:p>
            <a:r>
              <a:rPr lang="en-US"/>
              <a:t>Click to edit Master title style</a:t>
            </a:r>
          </a:p>
        </p:txBody>
      </p:sp>
      <p:sp>
        <p:nvSpPr>
          <p:cNvPr id="3" name="Picture Placeholder 2"/>
          <p:cNvSpPr>
            <a:spLocks noGrp="1"/>
          </p:cNvSpPr>
          <p:nvPr>
            <p:ph type="pic" idx="1"/>
          </p:nvPr>
        </p:nvSpPr>
        <p:spPr>
          <a:xfrm>
            <a:off x="1792435" y="612509"/>
            <a:ext cx="5486978" cy="4115373"/>
          </a:xfrm>
        </p:spPr>
        <p:txBody>
          <a:bodyPr/>
          <a:lstStyle>
            <a:lvl1pPr marL="0" indent="0">
              <a:buNone/>
              <a:defRPr sz="2892"/>
            </a:lvl1pPr>
            <a:lvl2pPr marL="412974" indent="0">
              <a:buNone/>
              <a:defRPr sz="2530"/>
            </a:lvl2pPr>
            <a:lvl3pPr marL="825949" indent="0">
              <a:buNone/>
              <a:defRPr sz="2169"/>
            </a:lvl3pPr>
            <a:lvl4pPr marL="1238925" indent="0">
              <a:buNone/>
              <a:defRPr sz="1807"/>
            </a:lvl4pPr>
            <a:lvl5pPr marL="1651902" indent="0">
              <a:buNone/>
              <a:defRPr sz="1807"/>
            </a:lvl5pPr>
            <a:lvl6pPr marL="2064876" indent="0">
              <a:buNone/>
              <a:defRPr sz="1807"/>
            </a:lvl6pPr>
            <a:lvl7pPr marL="2477851" indent="0">
              <a:buNone/>
              <a:defRPr sz="1807"/>
            </a:lvl7pPr>
            <a:lvl8pPr marL="2890826" indent="0">
              <a:buNone/>
              <a:defRPr sz="1807"/>
            </a:lvl8pPr>
            <a:lvl9pPr marL="3303800" indent="0">
              <a:buNone/>
              <a:defRPr sz="1807"/>
            </a:lvl9pPr>
          </a:lstStyle>
          <a:p>
            <a:pPr lvl="0"/>
            <a:endParaRPr lang="en-US" noProof="0" dirty="0"/>
          </a:p>
        </p:txBody>
      </p:sp>
      <p:sp>
        <p:nvSpPr>
          <p:cNvPr id="4" name="Text Placeholder 3"/>
          <p:cNvSpPr>
            <a:spLocks noGrp="1"/>
          </p:cNvSpPr>
          <p:nvPr>
            <p:ph type="body" sz="half" idx="2"/>
          </p:nvPr>
        </p:nvSpPr>
        <p:spPr>
          <a:xfrm>
            <a:off x="1792435" y="5367629"/>
            <a:ext cx="5486978" cy="804714"/>
          </a:xfrm>
        </p:spPr>
        <p:txBody>
          <a:bodyPr/>
          <a:lstStyle>
            <a:lvl1pPr marL="0" indent="0">
              <a:buNone/>
              <a:defRPr sz="1265"/>
            </a:lvl1pPr>
            <a:lvl2pPr marL="412974" indent="0">
              <a:buNone/>
              <a:defRPr sz="1084"/>
            </a:lvl2pPr>
            <a:lvl3pPr marL="825949" indent="0">
              <a:buNone/>
              <a:defRPr sz="904"/>
            </a:lvl3pPr>
            <a:lvl4pPr marL="1238925" indent="0">
              <a:buNone/>
              <a:defRPr sz="813"/>
            </a:lvl4pPr>
            <a:lvl5pPr marL="1651902" indent="0">
              <a:buNone/>
              <a:defRPr sz="813"/>
            </a:lvl5pPr>
            <a:lvl6pPr marL="2064876" indent="0">
              <a:buNone/>
              <a:defRPr sz="813"/>
            </a:lvl6pPr>
            <a:lvl7pPr marL="2477851" indent="0">
              <a:buNone/>
              <a:defRPr sz="813"/>
            </a:lvl7pPr>
            <a:lvl8pPr marL="2890826" indent="0">
              <a:buNone/>
              <a:defRPr sz="813"/>
            </a:lvl8pPr>
            <a:lvl9pPr marL="3303800" indent="0">
              <a:buNone/>
              <a:defRPr sz="813"/>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1D7AFBF0-17F5-45B6-872D-D6568EE3F5D8}"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80413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1441744" y="68853"/>
            <a:ext cx="7462693" cy="826230"/>
          </a:xfrm>
          <a:prstGeom prst="rect">
            <a:avLst/>
          </a:prstGeom>
          <a:noFill/>
          <a:ln w="9525">
            <a:noFill/>
            <a:miter lim="800000"/>
            <a:headEnd/>
            <a:tailEnd/>
          </a:ln>
        </p:spPr>
        <p:txBody>
          <a:bodyPr vert="horz" wrap="square" lIns="101313" tIns="50655" rIns="101313" bIns="50655" numCol="1" anchor="ctr" anchorCtr="0" compatLnSpc="1">
            <a:prstTxWarp prst="textNoShape">
              <a:avLst/>
            </a:prstTxWarp>
          </a:bodyPr>
          <a:lstStyle/>
          <a:p>
            <a:pPr lvl="0"/>
            <a:r>
              <a:rPr lang="en-US" altLang="en-US"/>
              <a:t>Click to Edit Master Title Style</a:t>
            </a:r>
          </a:p>
        </p:txBody>
      </p:sp>
      <p:sp>
        <p:nvSpPr>
          <p:cNvPr id="20483" name="Rectangle 3"/>
          <p:cNvSpPr>
            <a:spLocks noGrp="1" noChangeArrowheads="1"/>
          </p:cNvSpPr>
          <p:nvPr>
            <p:ph type="body" idx="1"/>
          </p:nvPr>
        </p:nvSpPr>
        <p:spPr bwMode="auto">
          <a:xfrm>
            <a:off x="686960" y="1377051"/>
            <a:ext cx="8236239" cy="5063530"/>
          </a:xfrm>
          <a:prstGeom prst="rect">
            <a:avLst/>
          </a:prstGeom>
          <a:noFill/>
          <a:ln w="9525">
            <a:noFill/>
            <a:miter lim="800000"/>
            <a:headEnd/>
            <a:tailEnd/>
          </a:ln>
        </p:spPr>
        <p:txBody>
          <a:bodyPr vert="horz" wrap="square" lIns="101313" tIns="50655" rIns="101313" bIns="5065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0"/>
            <a:endParaRPr lang="en-US" altLang="en-US"/>
          </a:p>
        </p:txBody>
      </p:sp>
      <p:sp>
        <p:nvSpPr>
          <p:cNvPr id="447492" name="Rectangle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
        <p:nvSpPr>
          <p:cNvPr id="447493" name="Text Box 5"/>
          <p:cNvSpPr txBox="1">
            <a:spLocks noChangeArrowheads="1"/>
          </p:cNvSpPr>
          <p:nvPr userDrawn="1"/>
        </p:nvSpPr>
        <p:spPr bwMode="auto">
          <a:xfrm>
            <a:off x="7459808" y="149181"/>
            <a:ext cx="1291647" cy="417190"/>
          </a:xfrm>
          <a:prstGeom prst="rect">
            <a:avLst/>
          </a:prstGeom>
          <a:noFill/>
          <a:ln w="12700">
            <a:noFill/>
            <a:miter lim="800000"/>
            <a:headEnd type="none" w="sm" len="sm"/>
            <a:tailEnd type="none" w="sm" len="sm"/>
          </a:ln>
          <a:effectLst/>
        </p:spPr>
        <p:txBody>
          <a:bodyPr lIns="82575" tIns="41287" rIns="82575" bIns="41287">
            <a:spAutoFit/>
          </a:bodyPr>
          <a:lstStyle/>
          <a:p>
            <a:pPr algn="ctr" fontAlgn="base">
              <a:spcBef>
                <a:spcPct val="50000"/>
              </a:spcBef>
              <a:spcAft>
                <a:spcPct val="0"/>
              </a:spcAft>
              <a:defRPr/>
            </a:pPr>
            <a:endParaRPr lang="en-US" sz="2169" dirty="0">
              <a:solidFill>
                <a:srgbClr val="000000"/>
              </a:solidFill>
              <a:latin typeface="Times New Roman" pitchFamily="18" charset="0"/>
              <a:cs typeface="Arial" charset="0"/>
            </a:endParaRPr>
          </a:p>
        </p:txBody>
      </p:sp>
      <p:pic>
        <p:nvPicPr>
          <p:cNvPr id="20486" name="Picture 6" descr="Stepanlogo"/>
          <p:cNvPicPr>
            <a:picLocks noChangeAspect="1" noChangeArrowheads="1"/>
          </p:cNvPicPr>
          <p:nvPr userDrawn="1"/>
        </p:nvPicPr>
        <p:blipFill>
          <a:blip r:embed="rId16" cstate="print">
            <a:clrChange>
              <a:clrFrom>
                <a:srgbClr val="FFFFFF"/>
              </a:clrFrom>
              <a:clrTo>
                <a:srgbClr val="FFFFFF">
                  <a:alpha val="0"/>
                </a:srgbClr>
              </a:clrTo>
            </a:clrChange>
          </a:blip>
          <a:srcRect/>
          <a:stretch>
            <a:fillRect/>
          </a:stretch>
        </p:blipFill>
        <p:spPr bwMode="auto">
          <a:xfrm>
            <a:off x="8032751" y="124801"/>
            <a:ext cx="832716" cy="197951"/>
          </a:xfrm>
          <a:prstGeom prst="rect">
            <a:avLst/>
          </a:prstGeom>
          <a:noFill/>
          <a:ln w="9525">
            <a:noFill/>
            <a:miter lim="800000"/>
            <a:headEnd/>
            <a:tailEnd/>
          </a:ln>
        </p:spPr>
      </p:pic>
    </p:spTree>
    <p:extLst>
      <p:ext uri="{BB962C8B-B14F-4D97-AF65-F5344CB8AC3E}">
        <p14:creationId xmlns:p14="http://schemas.microsoft.com/office/powerpoint/2010/main" val="399388531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hdr="0" dt="0"/>
  <p:txStyles>
    <p:title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p:titleStyle>
    <p:bodyStyle>
      <a:lvl1pPr marL="342712" indent="-342712" algn="l" defTabSz="916289" rtl="0" eaLnBrk="0" fontAlgn="base" hangingPunct="0">
        <a:spcBef>
          <a:spcPct val="20000"/>
        </a:spcBef>
        <a:spcAft>
          <a:spcPct val="0"/>
        </a:spcAft>
        <a:buChar char="•"/>
        <a:defRPr sz="1988" b="1">
          <a:solidFill>
            <a:schemeClr val="tx1"/>
          </a:solidFill>
          <a:latin typeface="+mn-lt"/>
          <a:ea typeface="+mn-ea"/>
          <a:cs typeface="+mn-cs"/>
        </a:defRPr>
      </a:lvl1pPr>
      <a:lvl2pPr marL="744217" indent="-286788" algn="l" defTabSz="916289" rtl="0" eaLnBrk="0" fontAlgn="base" hangingPunct="0">
        <a:spcBef>
          <a:spcPct val="20000"/>
        </a:spcBef>
        <a:spcAft>
          <a:spcPct val="0"/>
        </a:spcAft>
        <a:buChar char="–"/>
        <a:defRPr b="1">
          <a:solidFill>
            <a:schemeClr val="tx1"/>
          </a:solidFill>
          <a:latin typeface="+mn-lt"/>
        </a:defRPr>
      </a:lvl2pPr>
      <a:lvl3pPr marL="1144286" indent="-227997" algn="l" defTabSz="916289" rtl="0" eaLnBrk="0" fontAlgn="base" hangingPunct="0">
        <a:spcBef>
          <a:spcPct val="20000"/>
        </a:spcBef>
        <a:spcAft>
          <a:spcPct val="0"/>
        </a:spcAft>
        <a:buChar char="•"/>
        <a:defRPr b="1">
          <a:solidFill>
            <a:schemeClr val="tx1"/>
          </a:solidFill>
          <a:latin typeface="+mn-lt"/>
        </a:defRPr>
      </a:lvl3pPr>
      <a:lvl4pPr marL="1601712" indent="-227997" algn="l" defTabSz="916289" rtl="0" eaLnBrk="0" fontAlgn="base" hangingPunct="0">
        <a:spcBef>
          <a:spcPct val="20000"/>
        </a:spcBef>
        <a:spcAft>
          <a:spcPct val="0"/>
        </a:spcAft>
        <a:buChar char="–"/>
        <a:defRPr b="1">
          <a:solidFill>
            <a:schemeClr val="tx1"/>
          </a:solidFill>
          <a:latin typeface="+mn-lt"/>
        </a:defRPr>
      </a:lvl4pPr>
      <a:lvl5pPr marL="2060573" indent="-229431" algn="l" defTabSz="916289" rtl="0" eaLnBrk="0" fontAlgn="base" hangingPunct="0">
        <a:spcBef>
          <a:spcPct val="20000"/>
        </a:spcBef>
        <a:spcAft>
          <a:spcPct val="0"/>
        </a:spcAft>
        <a:buChar char="»"/>
        <a:defRPr b="1">
          <a:solidFill>
            <a:schemeClr val="tx1"/>
          </a:solidFill>
          <a:latin typeface="+mn-lt"/>
        </a:defRPr>
      </a:lvl5pPr>
      <a:lvl6pPr marL="2473550" indent="-229431" algn="l" defTabSz="916289" rtl="0" fontAlgn="base">
        <a:spcBef>
          <a:spcPct val="20000"/>
        </a:spcBef>
        <a:spcAft>
          <a:spcPct val="0"/>
        </a:spcAft>
        <a:buChar char="»"/>
        <a:defRPr b="1">
          <a:solidFill>
            <a:schemeClr val="tx1"/>
          </a:solidFill>
          <a:latin typeface="+mn-lt"/>
        </a:defRPr>
      </a:lvl6pPr>
      <a:lvl7pPr marL="2886524" indent="-229431" algn="l" defTabSz="916289" rtl="0" fontAlgn="base">
        <a:spcBef>
          <a:spcPct val="20000"/>
        </a:spcBef>
        <a:spcAft>
          <a:spcPct val="0"/>
        </a:spcAft>
        <a:buChar char="»"/>
        <a:defRPr b="1">
          <a:solidFill>
            <a:schemeClr val="tx1"/>
          </a:solidFill>
          <a:latin typeface="+mn-lt"/>
        </a:defRPr>
      </a:lvl7pPr>
      <a:lvl8pPr marL="3299499" indent="-229431" algn="l" defTabSz="916289" rtl="0" fontAlgn="base">
        <a:spcBef>
          <a:spcPct val="20000"/>
        </a:spcBef>
        <a:spcAft>
          <a:spcPct val="0"/>
        </a:spcAft>
        <a:buChar char="»"/>
        <a:defRPr b="1">
          <a:solidFill>
            <a:schemeClr val="tx1"/>
          </a:solidFill>
          <a:latin typeface="+mn-lt"/>
        </a:defRPr>
      </a:lvl8pPr>
      <a:lvl9pPr marL="3712475" indent="-229431" algn="l" defTabSz="916289" rtl="0" fontAlgn="base">
        <a:spcBef>
          <a:spcPct val="20000"/>
        </a:spcBef>
        <a:spcAft>
          <a:spcPct val="0"/>
        </a:spcAft>
        <a:buChar char="»"/>
        <a:defRPr b="1">
          <a:solidFill>
            <a:schemeClr val="tx1"/>
          </a:solidFill>
          <a:latin typeface="+mn-lt"/>
        </a:defRPr>
      </a:lvl9pPr>
    </p:bodyStyle>
    <p:otherStyle>
      <a:defPPr>
        <a:defRPr lang="en-US"/>
      </a:defPPr>
      <a:lvl1pPr marL="0" algn="l" defTabSz="825949" rtl="0" eaLnBrk="1" latinLnBrk="0" hangingPunct="1">
        <a:defRPr sz="1626" kern="1200">
          <a:solidFill>
            <a:schemeClr val="tx1"/>
          </a:solidFill>
          <a:latin typeface="+mn-lt"/>
          <a:ea typeface="+mn-ea"/>
          <a:cs typeface="+mn-cs"/>
        </a:defRPr>
      </a:lvl1pPr>
      <a:lvl2pPr marL="412974" algn="l" defTabSz="825949" rtl="0" eaLnBrk="1" latinLnBrk="0" hangingPunct="1">
        <a:defRPr sz="1626" kern="1200">
          <a:solidFill>
            <a:schemeClr val="tx1"/>
          </a:solidFill>
          <a:latin typeface="+mn-lt"/>
          <a:ea typeface="+mn-ea"/>
          <a:cs typeface="+mn-cs"/>
        </a:defRPr>
      </a:lvl2pPr>
      <a:lvl3pPr marL="825949" algn="l" defTabSz="825949" rtl="0" eaLnBrk="1" latinLnBrk="0" hangingPunct="1">
        <a:defRPr sz="1626" kern="1200">
          <a:solidFill>
            <a:schemeClr val="tx1"/>
          </a:solidFill>
          <a:latin typeface="+mn-lt"/>
          <a:ea typeface="+mn-ea"/>
          <a:cs typeface="+mn-cs"/>
        </a:defRPr>
      </a:lvl3pPr>
      <a:lvl4pPr marL="1238925" algn="l" defTabSz="825949" rtl="0" eaLnBrk="1" latinLnBrk="0" hangingPunct="1">
        <a:defRPr sz="1626" kern="1200">
          <a:solidFill>
            <a:schemeClr val="tx1"/>
          </a:solidFill>
          <a:latin typeface="+mn-lt"/>
          <a:ea typeface="+mn-ea"/>
          <a:cs typeface="+mn-cs"/>
        </a:defRPr>
      </a:lvl4pPr>
      <a:lvl5pPr marL="1651902" algn="l" defTabSz="825949" rtl="0" eaLnBrk="1" latinLnBrk="0" hangingPunct="1">
        <a:defRPr sz="1626" kern="1200">
          <a:solidFill>
            <a:schemeClr val="tx1"/>
          </a:solidFill>
          <a:latin typeface="+mn-lt"/>
          <a:ea typeface="+mn-ea"/>
          <a:cs typeface="+mn-cs"/>
        </a:defRPr>
      </a:lvl5pPr>
      <a:lvl6pPr marL="2064876" algn="l" defTabSz="825949" rtl="0" eaLnBrk="1" latinLnBrk="0" hangingPunct="1">
        <a:defRPr sz="1626" kern="1200">
          <a:solidFill>
            <a:schemeClr val="tx1"/>
          </a:solidFill>
          <a:latin typeface="+mn-lt"/>
          <a:ea typeface="+mn-ea"/>
          <a:cs typeface="+mn-cs"/>
        </a:defRPr>
      </a:lvl6pPr>
      <a:lvl7pPr marL="2477851" algn="l" defTabSz="825949" rtl="0" eaLnBrk="1" latinLnBrk="0" hangingPunct="1">
        <a:defRPr sz="1626" kern="1200">
          <a:solidFill>
            <a:schemeClr val="tx1"/>
          </a:solidFill>
          <a:latin typeface="+mn-lt"/>
          <a:ea typeface="+mn-ea"/>
          <a:cs typeface="+mn-cs"/>
        </a:defRPr>
      </a:lvl7pPr>
      <a:lvl8pPr marL="2890826" algn="l" defTabSz="825949" rtl="0" eaLnBrk="1" latinLnBrk="0" hangingPunct="1">
        <a:defRPr sz="1626" kern="1200">
          <a:solidFill>
            <a:schemeClr val="tx1"/>
          </a:solidFill>
          <a:latin typeface="+mn-lt"/>
          <a:ea typeface="+mn-ea"/>
          <a:cs typeface="+mn-cs"/>
        </a:defRPr>
      </a:lvl8pPr>
      <a:lvl9pPr marL="3303800" algn="l" defTabSz="825949" rtl="0" eaLnBrk="1" latinLnBrk="0" hangingPunct="1">
        <a:defRPr sz="16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pproved logo_ transparent background.png"/>
          <p:cNvPicPr>
            <a:picLocks noChangeAspect="1"/>
          </p:cNvPicPr>
          <p:nvPr/>
        </p:nvPicPr>
        <p:blipFill>
          <a:blip r:embed="rId2"/>
          <a:stretch>
            <a:fillRect/>
          </a:stretch>
        </p:blipFill>
        <p:spPr>
          <a:xfrm>
            <a:off x="3898900" y="756754"/>
            <a:ext cx="2823286" cy="640080"/>
          </a:xfrm>
          <a:prstGeom prst="rect">
            <a:avLst/>
          </a:prstGeom>
        </p:spPr>
      </p:pic>
      <p:sp>
        <p:nvSpPr>
          <p:cNvPr id="7" name="Rectangle 6">
            <a:extLst>
              <a:ext uri="{FF2B5EF4-FFF2-40B4-BE49-F238E27FC236}">
                <a16:creationId xmlns:a16="http://schemas.microsoft.com/office/drawing/2014/main" xmlns="" id="{D95A7E4D-3234-4B62-96DD-18ED7798A94F}"/>
              </a:ext>
            </a:extLst>
          </p:cNvPr>
          <p:cNvSpPr>
            <a:spLocks noChangeArrowheads="1"/>
          </p:cNvSpPr>
          <p:nvPr/>
        </p:nvSpPr>
        <p:spPr bwMode="auto">
          <a:xfrm>
            <a:off x="2399548" y="2659199"/>
            <a:ext cx="6073368" cy="1790166"/>
          </a:xfrm>
          <a:prstGeom prst="rect">
            <a:avLst/>
          </a:prstGeom>
          <a:noFill/>
          <a:ln w="9525">
            <a:noFill/>
            <a:miter lim="800000"/>
            <a:headEnd/>
            <a:tailEnd/>
          </a:ln>
        </p:spPr>
        <p:txBody>
          <a:bodyPr lIns="91563" tIns="45781" rIns="91563" bIns="45781" anchor="ctr"/>
          <a:lstStyle/>
          <a:p>
            <a:pPr algn="ctr"/>
            <a:r>
              <a:rPr lang="en-US" sz="2800" b="1" i="1" dirty="0" smtClean="0">
                <a:latin typeface="Arial Black" pitchFamily="34" charset="0"/>
                <a:cs typeface="Arial" charset="0"/>
              </a:rPr>
              <a:t>Personal and Beauty Care Market Panama</a:t>
            </a:r>
            <a:endParaRPr lang="en-US" sz="2800" b="1" i="1" dirty="0">
              <a:latin typeface="Arial Black" pitchFamily="34" charset="0"/>
              <a:cs typeface="Arial" charset="0"/>
            </a:endParaRPr>
          </a:p>
        </p:txBody>
      </p:sp>
      <p:sp>
        <p:nvSpPr>
          <p:cNvPr id="2" name="TextBox 1"/>
          <p:cNvSpPr txBox="1"/>
          <p:nvPr/>
        </p:nvSpPr>
        <p:spPr>
          <a:xfrm>
            <a:off x="5310543" y="5151665"/>
            <a:ext cx="3069771" cy="369332"/>
          </a:xfrm>
          <a:prstGeom prst="rect">
            <a:avLst/>
          </a:prstGeom>
          <a:noFill/>
        </p:spPr>
        <p:txBody>
          <a:bodyPr wrap="square" rtlCol="0">
            <a:spAutoFit/>
          </a:bodyPr>
          <a:lstStyle/>
          <a:p>
            <a:r>
              <a:rPr lang="en-US" i="1" dirty="0" err="1" smtClean="0">
                <a:latin typeface="+mj-lt"/>
              </a:rPr>
              <a:t>Octuber</a:t>
            </a:r>
            <a:r>
              <a:rPr lang="en-US" i="1" dirty="0" smtClean="0">
                <a:latin typeface="+mj-lt"/>
              </a:rPr>
              <a:t> , 2019</a:t>
            </a:r>
            <a:endParaRPr lang="en-US" i="1" dirty="0">
              <a:latin typeface="+mj-lt"/>
            </a:endParaRPr>
          </a:p>
        </p:txBody>
      </p:sp>
    </p:spTree>
    <p:extLst>
      <p:ext uri="{BB962C8B-B14F-4D97-AF65-F5344CB8AC3E}">
        <p14:creationId xmlns:p14="http://schemas.microsoft.com/office/powerpoint/2010/main" val="2667144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Panama</a:t>
            </a:r>
            <a:r>
              <a:rPr lang="es-MX" dirty="0" smtClean="0"/>
              <a:t> </a:t>
            </a:r>
            <a:r>
              <a:rPr lang="es-MX" dirty="0" err="1" smtClean="0"/>
              <a:t>trends</a:t>
            </a:r>
            <a:r>
              <a:rPr lang="es-MX" dirty="0" smtClean="0"/>
              <a:t> Home </a:t>
            </a:r>
            <a:r>
              <a:rPr lang="es-MX" dirty="0" err="1" smtClean="0"/>
              <a:t>care</a:t>
            </a:r>
            <a:endParaRPr lang="en-US" dirty="0"/>
          </a:p>
        </p:txBody>
      </p:sp>
      <p:sp>
        <p:nvSpPr>
          <p:cNvPr id="3" name="Marcador de contenido 2"/>
          <p:cNvSpPr>
            <a:spLocks noGrp="1"/>
          </p:cNvSpPr>
          <p:nvPr>
            <p:ph idx="1"/>
          </p:nvPr>
        </p:nvSpPr>
        <p:spPr/>
        <p:txBody>
          <a:bodyPr/>
          <a:lstStyle/>
          <a:p>
            <a:r>
              <a:rPr lang="en-US" sz="1400" b="0" dirty="0"/>
              <a:t>The government extensively promotes hand washing as a way of preventing diseases. This includes advertisements on TV, radio and social networks</a:t>
            </a:r>
            <a:r>
              <a:rPr lang="en-US" sz="1400" b="0" dirty="0" smtClean="0"/>
              <a:t>. </a:t>
            </a:r>
            <a:r>
              <a:rPr lang="en-US" sz="1400" b="0" dirty="0"/>
              <a:t>Another strong government campaign includes the importance of avoiding stagnant water to avoid causing a breeding site for mosquitos</a:t>
            </a:r>
            <a:r>
              <a:rPr lang="en-US" sz="1400" b="0" dirty="0" smtClean="0"/>
              <a:t>. </a:t>
            </a:r>
            <a:r>
              <a:rPr lang="en-US" sz="1400" b="0" dirty="0"/>
              <a:t>There is also a national fumigation campaign carried out by the Ministry of Health and some district offices where there is a need to make the message at the local </a:t>
            </a:r>
            <a:r>
              <a:rPr lang="en-US" sz="1400" b="0" dirty="0" smtClean="0"/>
              <a:t>level</a:t>
            </a:r>
          </a:p>
          <a:p>
            <a:r>
              <a:rPr lang="en-US" sz="1400" b="0" dirty="0"/>
              <a:t>The shipping infrastructure is through the Panama Canal and Free Trade </a:t>
            </a:r>
            <a:r>
              <a:rPr lang="en-US" sz="1400" b="0" dirty="0" smtClean="0"/>
              <a:t>Zones</a:t>
            </a:r>
          </a:p>
          <a:p>
            <a:r>
              <a:rPr lang="en-US" sz="1400" b="0" dirty="0"/>
              <a:t>The power supply in Panama is frequently interrupted, although apartment buildings often have their own generators to cover essentials, such as elevators and air </a:t>
            </a:r>
            <a:r>
              <a:rPr lang="en-US" sz="1400" b="0" dirty="0" smtClean="0"/>
              <a:t>conditioning</a:t>
            </a:r>
          </a:p>
          <a:p>
            <a:r>
              <a:rPr lang="en-US" sz="1400" b="0" dirty="0"/>
              <a:t>Access to running water and flushing toilets is common in the country. </a:t>
            </a:r>
            <a:endParaRPr lang="en-US" sz="1400" b="0" dirty="0" smtClean="0"/>
          </a:p>
          <a:p>
            <a:r>
              <a:rPr lang="en-US" sz="1400" b="0" dirty="0"/>
              <a:t>Home care products are typically bought in supermarkets and this does not change much across socioeconomic levels. The supermarket is usually visited on the 15th and 30th day of the month (pay day) with home care items bought alongside groceries</a:t>
            </a:r>
            <a:r>
              <a:rPr lang="en-US" sz="1400" b="0" dirty="0" smtClean="0"/>
              <a:t>.</a:t>
            </a:r>
          </a:p>
          <a:p>
            <a:r>
              <a:rPr lang="en-US" sz="1400" b="0" dirty="0"/>
              <a:t>The </a:t>
            </a:r>
            <a:r>
              <a:rPr lang="en-US" sz="1400" b="0" dirty="0" smtClean="0"/>
              <a:t>black </a:t>
            </a:r>
            <a:r>
              <a:rPr lang="en-US" sz="1400" b="0" dirty="0"/>
              <a:t>market is not particularly prominent although it does exist in some </a:t>
            </a:r>
            <a:r>
              <a:rPr lang="en-US" sz="1400" b="0" dirty="0" smtClean="0"/>
              <a:t>categories</a:t>
            </a:r>
          </a:p>
          <a:p>
            <a:pPr marL="0" indent="0">
              <a:buNone/>
            </a:pPr>
            <a:r>
              <a:rPr lang="es-MX" sz="1400" b="0" i="1" dirty="0" err="1" smtClean="0"/>
              <a:t>Laundry</a:t>
            </a:r>
            <a:r>
              <a:rPr lang="es-MX" sz="1400" b="0" i="1" dirty="0" smtClean="0"/>
              <a:t> </a:t>
            </a:r>
            <a:r>
              <a:rPr lang="es-MX" sz="1400" b="0" i="1" dirty="0" err="1" smtClean="0"/>
              <a:t>Care</a:t>
            </a:r>
            <a:endParaRPr lang="es-MX" sz="1400" b="0" i="1" dirty="0" smtClean="0"/>
          </a:p>
          <a:p>
            <a:r>
              <a:rPr lang="en-US" sz="1400" b="0" dirty="0"/>
              <a:t>The way laundry is carried out in households across the country very much depends on the socioeconomic level of each </a:t>
            </a:r>
            <a:r>
              <a:rPr lang="en-US" sz="1400" b="0" dirty="0" smtClean="0"/>
              <a:t>household</a:t>
            </a:r>
          </a:p>
          <a:p>
            <a:r>
              <a:rPr lang="en-US" sz="1400" b="0" dirty="0"/>
              <a:t>Laundry is generally carried out twice a week. Laundry outsourcing remains relatively common when it comes to the use of housemaids. </a:t>
            </a:r>
            <a:endParaRPr lang="en-US" sz="1400" b="0" dirty="0" smtClean="0"/>
          </a:p>
          <a:p>
            <a:r>
              <a:rPr lang="en-US" sz="1400" b="0" dirty="0"/>
              <a:t>Washing machines are available in many stores nationwide, most of which offer credit. It is estimated that 74% of households own a washing machine. Despite this, handwashing is still common, especially for items, such as underwear and delicate fabrics, including silk shirts.</a:t>
            </a:r>
            <a:endParaRPr lang="en-US" sz="1400" b="0" dirty="0" smtClean="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10</a:t>
            </a:fld>
            <a:endParaRPr lang="en-US" altLang="en-US" dirty="0">
              <a:solidFill>
                <a:srgbClr val="000000"/>
              </a:solidFill>
            </a:endParaRPr>
          </a:p>
        </p:txBody>
      </p:sp>
    </p:spTree>
    <p:extLst>
      <p:ext uri="{BB962C8B-B14F-4D97-AF65-F5344CB8AC3E}">
        <p14:creationId xmlns:p14="http://schemas.microsoft.com/office/powerpoint/2010/main" val="3506813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Panama</a:t>
            </a:r>
            <a:r>
              <a:rPr lang="es-MX" dirty="0" smtClean="0"/>
              <a:t> </a:t>
            </a:r>
            <a:r>
              <a:rPr lang="es-MX" dirty="0" err="1" smtClean="0"/>
              <a:t>trends</a:t>
            </a:r>
            <a:r>
              <a:rPr lang="es-MX" dirty="0" smtClean="0"/>
              <a:t> Home </a:t>
            </a:r>
            <a:r>
              <a:rPr lang="es-MX" dirty="0" err="1" smtClean="0"/>
              <a:t>care</a:t>
            </a:r>
            <a:endParaRPr lang="en-US" dirty="0"/>
          </a:p>
        </p:txBody>
      </p:sp>
      <p:sp>
        <p:nvSpPr>
          <p:cNvPr id="3" name="Marcador de contenido 2"/>
          <p:cNvSpPr>
            <a:spLocks noGrp="1"/>
          </p:cNvSpPr>
          <p:nvPr>
            <p:ph idx="1"/>
          </p:nvPr>
        </p:nvSpPr>
        <p:spPr/>
        <p:txBody>
          <a:bodyPr/>
          <a:lstStyle/>
          <a:p>
            <a:r>
              <a:rPr lang="en-US" sz="1400" b="0" dirty="0"/>
              <a:t>Laundry care products are not particularly expensive, making them accessible to most consumers in the country, thereby negating the need for traditional or home-made </a:t>
            </a:r>
            <a:r>
              <a:rPr lang="en-US" sz="1400" b="0" dirty="0" smtClean="0"/>
              <a:t>alternatives</a:t>
            </a:r>
          </a:p>
          <a:p>
            <a:r>
              <a:rPr lang="en-US" sz="1400" b="0" dirty="0"/>
              <a:t>However, powder laundry detergents are known to be used for other purposes, including surface care, toilet care, dishwashing, car washing, and floor care (often in combination with other products, such as chlorine and/or surface care liquids, depending on the use). </a:t>
            </a:r>
            <a:endParaRPr lang="en-US" sz="1400" b="0" dirty="0" smtClean="0"/>
          </a:p>
          <a:p>
            <a:r>
              <a:rPr lang="en-US" sz="1400" b="0" dirty="0"/>
              <a:t>The rural population is more likely to do handwashing on a more regular basis compared to their urban counterparts, as they tend to maintain more traditional home care </a:t>
            </a:r>
            <a:r>
              <a:rPr lang="en-US" sz="1400" b="0" dirty="0" smtClean="0"/>
              <a:t>habits</a:t>
            </a:r>
          </a:p>
          <a:p>
            <a:r>
              <a:rPr lang="en-US" sz="1400" b="0" dirty="0"/>
              <a:t>The typical fabrics used for clothes are polyester and cotton</a:t>
            </a:r>
            <a:r>
              <a:rPr lang="en-US" sz="1400" b="0" dirty="0" smtClean="0"/>
              <a:t>.</a:t>
            </a:r>
          </a:p>
          <a:p>
            <a:r>
              <a:rPr lang="en-US" sz="1400" b="0" dirty="0"/>
              <a:t>Many employees of both public and private companies have to wear uniforms to work. Generally, the trousers or skirts are dark and the tops are green, orange or red. Bright </a:t>
            </a:r>
            <a:r>
              <a:rPr lang="en-US" sz="1400" b="0" dirty="0" err="1"/>
              <a:t>colours</a:t>
            </a:r>
            <a:r>
              <a:rPr lang="en-US" sz="1400" b="0" dirty="0"/>
              <a:t> tend to be worn casually and on a daily </a:t>
            </a:r>
            <a:r>
              <a:rPr lang="en-US" sz="1400" b="0" dirty="0" smtClean="0"/>
              <a:t>basis</a:t>
            </a:r>
          </a:p>
          <a:p>
            <a:r>
              <a:rPr lang="en-US" sz="1400" b="0" dirty="0"/>
              <a:t>Carpets are not popular in Panamanian homes</a:t>
            </a:r>
            <a:r>
              <a:rPr lang="en-US" sz="1400" b="0" dirty="0" smtClean="0"/>
              <a:t>.</a:t>
            </a:r>
          </a:p>
          <a:p>
            <a:r>
              <a:rPr lang="en-US" sz="1400" b="0" dirty="0"/>
              <a:t>Fabric softeners are used although the category remains fairly small. Most consumers prefer to use only one product for all of their washing as this is more convenient and certainly more affordable. Powder detergents are more popular than bar given that powder is perceived as lasting longer than other formats, including bar detergents</a:t>
            </a:r>
            <a:r>
              <a:rPr lang="en-US" sz="1400" b="0" dirty="0" smtClean="0"/>
              <a:t>.</a:t>
            </a:r>
          </a:p>
          <a:p>
            <a:r>
              <a:rPr lang="en-US" sz="1400" b="0" dirty="0"/>
              <a:t>Among the leading players are </a:t>
            </a:r>
            <a:r>
              <a:rPr lang="en-US" sz="1400" b="0" dirty="0" err="1"/>
              <a:t>Industrias</a:t>
            </a:r>
            <a:r>
              <a:rPr lang="en-US" sz="1400" b="0" dirty="0"/>
              <a:t> Panama Boston and Procter &amp; Gamble de Panama with their respective Ese, </a:t>
            </a:r>
            <a:r>
              <a:rPr lang="en-US" sz="1400" b="0" dirty="0" err="1"/>
              <a:t>Seis</a:t>
            </a:r>
            <a:r>
              <a:rPr lang="en-US" sz="1400" b="0" dirty="0"/>
              <a:t>, and Ariel brands. Ariel benefits from its global renown, while Ese is available in a number of presentations, including gentle formulations for babies’ clothes.</a:t>
            </a:r>
            <a:endParaRPr lang="en-US" sz="1400" b="0" dirty="0" smtClean="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11</a:t>
            </a:fld>
            <a:endParaRPr lang="en-US" altLang="en-US" dirty="0">
              <a:solidFill>
                <a:srgbClr val="000000"/>
              </a:solidFill>
            </a:endParaRPr>
          </a:p>
        </p:txBody>
      </p:sp>
    </p:spTree>
    <p:extLst>
      <p:ext uri="{BB962C8B-B14F-4D97-AF65-F5344CB8AC3E}">
        <p14:creationId xmlns:p14="http://schemas.microsoft.com/office/powerpoint/2010/main" val="246379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Panama</a:t>
            </a:r>
            <a:r>
              <a:rPr lang="es-MX" dirty="0" smtClean="0"/>
              <a:t> </a:t>
            </a:r>
            <a:r>
              <a:rPr lang="es-MX" dirty="0" err="1" smtClean="0"/>
              <a:t>trends</a:t>
            </a:r>
            <a:r>
              <a:rPr lang="es-MX" dirty="0" smtClean="0"/>
              <a:t> Home </a:t>
            </a:r>
            <a:r>
              <a:rPr lang="es-MX" dirty="0" err="1" smtClean="0"/>
              <a:t>care</a:t>
            </a:r>
            <a:endParaRPr lang="en-US" dirty="0"/>
          </a:p>
        </p:txBody>
      </p:sp>
      <p:sp>
        <p:nvSpPr>
          <p:cNvPr id="3" name="Marcador de contenido 2"/>
          <p:cNvSpPr>
            <a:spLocks noGrp="1"/>
          </p:cNvSpPr>
          <p:nvPr>
            <p:ph idx="1"/>
          </p:nvPr>
        </p:nvSpPr>
        <p:spPr/>
        <p:txBody>
          <a:bodyPr/>
          <a:lstStyle/>
          <a:p>
            <a:r>
              <a:rPr lang="en-US" sz="1400" b="0" dirty="0"/>
              <a:t>Laundry care products are not particularly expensive, making them accessible to most consumers in the country, thereby negating the need for traditional or home-made </a:t>
            </a:r>
            <a:r>
              <a:rPr lang="en-US" sz="1400" b="0" dirty="0" smtClean="0"/>
              <a:t>alternatives</a:t>
            </a:r>
          </a:p>
          <a:p>
            <a:r>
              <a:rPr lang="en-US" sz="1400" b="0" dirty="0"/>
              <a:t>However, powder laundry detergents are known to be used for other purposes, including surface care, toilet care, dishwashing, car washing, and floor care (often in combination with other products, such as chlorine and/or surface care liquids, depending on the use). </a:t>
            </a:r>
            <a:endParaRPr lang="en-US" sz="1400" b="0" dirty="0" smtClean="0"/>
          </a:p>
          <a:p>
            <a:r>
              <a:rPr lang="en-US" sz="1400" b="0" dirty="0"/>
              <a:t>The rural population is more likely to do handwashing on a more regular basis compared to their urban counterparts, as they tend to maintain more traditional home care </a:t>
            </a:r>
            <a:r>
              <a:rPr lang="en-US" sz="1400" b="0" dirty="0" smtClean="0"/>
              <a:t>habits</a:t>
            </a:r>
          </a:p>
          <a:p>
            <a:r>
              <a:rPr lang="en-US" sz="1400" b="0" dirty="0"/>
              <a:t>The typical fabrics used for clothes are polyester and cotton</a:t>
            </a:r>
            <a:r>
              <a:rPr lang="en-US" sz="1400" b="0" dirty="0" smtClean="0"/>
              <a:t>.</a:t>
            </a:r>
          </a:p>
          <a:p>
            <a:r>
              <a:rPr lang="en-US" sz="1400" b="0" dirty="0"/>
              <a:t>Many employees of both public and private companies have to wear uniforms to work. Generally, the trousers or skirts are dark and the tops are green, orange or red. Bright </a:t>
            </a:r>
            <a:r>
              <a:rPr lang="en-US" sz="1400" b="0" dirty="0" err="1"/>
              <a:t>colours</a:t>
            </a:r>
            <a:r>
              <a:rPr lang="en-US" sz="1400" b="0" dirty="0"/>
              <a:t> tend to be worn casually and on a daily </a:t>
            </a:r>
            <a:r>
              <a:rPr lang="en-US" sz="1400" b="0" dirty="0" smtClean="0"/>
              <a:t>basis</a:t>
            </a:r>
          </a:p>
          <a:p>
            <a:r>
              <a:rPr lang="en-US" sz="1400" b="0" dirty="0"/>
              <a:t>Carpets are not popular in Panamanian homes</a:t>
            </a:r>
            <a:r>
              <a:rPr lang="en-US" sz="1400" b="0" dirty="0" smtClean="0"/>
              <a:t>.</a:t>
            </a:r>
          </a:p>
          <a:p>
            <a:r>
              <a:rPr lang="en-US" sz="1400" b="0" dirty="0"/>
              <a:t>Fabric softeners are used although the category remains fairly small. Most consumers prefer to use only one product for all of their washing as this is more convenient and certainly more affordable. Powder detergents are more popular than bar given that powder is perceived as lasting longer than other formats, including bar detergents</a:t>
            </a:r>
            <a:r>
              <a:rPr lang="en-US" sz="1400" b="0" dirty="0" smtClean="0"/>
              <a:t>.</a:t>
            </a:r>
          </a:p>
          <a:p>
            <a:r>
              <a:rPr lang="en-US" sz="1400" b="0" dirty="0"/>
              <a:t>Procter &amp; Gamble de Panama remained the leading player in 2019. </a:t>
            </a:r>
            <a:r>
              <a:rPr lang="en-US" sz="1400" b="0" dirty="0" smtClean="0"/>
              <a:t>Among </a:t>
            </a:r>
            <a:r>
              <a:rPr lang="en-US" sz="1400" b="0" dirty="0"/>
              <a:t>the leading players are </a:t>
            </a:r>
            <a:r>
              <a:rPr lang="en-US" sz="1400" b="0" dirty="0" err="1"/>
              <a:t>Industrias</a:t>
            </a:r>
            <a:r>
              <a:rPr lang="en-US" sz="1400" b="0" dirty="0"/>
              <a:t> Panama Boston and Procter &amp; Gamble de Panama with their respective Ese, </a:t>
            </a:r>
            <a:r>
              <a:rPr lang="en-US" sz="1400" b="0" dirty="0" err="1"/>
              <a:t>Seis</a:t>
            </a:r>
            <a:r>
              <a:rPr lang="en-US" sz="1400" b="0" dirty="0"/>
              <a:t>, and Ariel brands. </a:t>
            </a:r>
            <a:endParaRPr lang="en-US" sz="1400" b="0" dirty="0" smtClean="0"/>
          </a:p>
          <a:p>
            <a:r>
              <a:rPr lang="en-US" sz="1400" b="0" dirty="0"/>
              <a:t>In 2019, there was a notable trend towards hypoallergenic and dermatologically tested laundry care products for babies’ clothes and brands that are environmentally friendly, with </a:t>
            </a:r>
            <a:r>
              <a:rPr lang="en-US" sz="1400" b="0" dirty="0" err="1"/>
              <a:t>Florex</a:t>
            </a:r>
            <a:r>
              <a:rPr lang="en-US" sz="1400" b="0" dirty="0"/>
              <a:t> from Amway being an example of the latter.</a:t>
            </a:r>
            <a:endParaRPr lang="en-US" sz="1400" b="0" dirty="0" smtClean="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12</a:t>
            </a:fld>
            <a:endParaRPr lang="en-US" altLang="en-US" dirty="0">
              <a:solidFill>
                <a:srgbClr val="000000"/>
              </a:solidFill>
            </a:endParaRPr>
          </a:p>
        </p:txBody>
      </p:sp>
    </p:spTree>
    <p:extLst>
      <p:ext uri="{BB962C8B-B14F-4D97-AF65-F5344CB8AC3E}">
        <p14:creationId xmlns:p14="http://schemas.microsoft.com/office/powerpoint/2010/main" val="1191496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Panama</a:t>
            </a:r>
            <a:r>
              <a:rPr lang="es-MX" dirty="0" smtClean="0"/>
              <a:t> </a:t>
            </a:r>
            <a:r>
              <a:rPr lang="es-MX" dirty="0" err="1" smtClean="0"/>
              <a:t>trends</a:t>
            </a:r>
            <a:r>
              <a:rPr lang="es-MX" dirty="0" smtClean="0"/>
              <a:t> Home </a:t>
            </a:r>
            <a:r>
              <a:rPr lang="es-MX" dirty="0" err="1" smtClean="0"/>
              <a:t>care</a:t>
            </a:r>
            <a:endParaRPr lang="en-US" dirty="0"/>
          </a:p>
        </p:txBody>
      </p:sp>
      <p:sp>
        <p:nvSpPr>
          <p:cNvPr id="3" name="Marcador de contenido 2"/>
          <p:cNvSpPr>
            <a:spLocks noGrp="1"/>
          </p:cNvSpPr>
          <p:nvPr>
            <p:ph idx="1"/>
          </p:nvPr>
        </p:nvSpPr>
        <p:spPr/>
        <p:txBody>
          <a:bodyPr/>
          <a:lstStyle/>
          <a:p>
            <a:pPr marL="0" indent="0">
              <a:buNone/>
            </a:pPr>
            <a:r>
              <a:rPr lang="es-MX" sz="1400" b="0" i="1" dirty="0" err="1" smtClean="0"/>
              <a:t>Dishwashing</a:t>
            </a:r>
            <a:endParaRPr lang="es-MX" sz="1400" b="0" i="1" dirty="0" smtClean="0"/>
          </a:p>
          <a:p>
            <a:r>
              <a:rPr lang="en-US" sz="1400" b="0" dirty="0"/>
              <a:t>Dishes continued to be mainly done by hand in Panama. Dishwashing machine ownership in 2019 remained low, at 14% of households in Panama</a:t>
            </a:r>
            <a:r>
              <a:rPr lang="en-US" sz="1400" b="0" dirty="0" smtClean="0"/>
              <a:t>. </a:t>
            </a:r>
            <a:r>
              <a:rPr lang="en-US" sz="1400" b="0" dirty="0"/>
              <a:t>Dishes are washed by hand several times a day after every meal, as necessary and are most commonly made of ceramic in Panama. Pans and pots are often left to soak overnight before being washed. Hand dishwashing products are available in a range of scents and have antibacterial properties and are considerably less expensive than automatic dishwashing products</a:t>
            </a:r>
            <a:r>
              <a:rPr lang="en-US" sz="1400" b="0" dirty="0" smtClean="0"/>
              <a:t>.</a:t>
            </a:r>
          </a:p>
          <a:p>
            <a:r>
              <a:rPr lang="en-US" sz="1400" b="0" dirty="0"/>
              <a:t>n households that can afford to hire domestic help, maids carry out the work, with an estimated 100,000 maids working in the country, attending approximately the same number of households. Maids tend to work during school hours, while some homeowners can also afford to hire a nanny and a </a:t>
            </a:r>
            <a:r>
              <a:rPr lang="en-US" sz="1400" b="0" dirty="0" smtClean="0"/>
              <a:t>maid</a:t>
            </a:r>
          </a:p>
          <a:p>
            <a:r>
              <a:rPr lang="en-US" sz="1400" b="0" dirty="0"/>
              <a:t>Colgate-Palmolive </a:t>
            </a:r>
            <a:r>
              <a:rPr lang="en-US" sz="1400" b="0" dirty="0" err="1"/>
              <a:t>Centroamerica</a:t>
            </a:r>
            <a:r>
              <a:rPr lang="en-US" sz="1400" b="0" dirty="0"/>
              <a:t> with its </a:t>
            </a:r>
            <a:r>
              <a:rPr lang="en-US" sz="1400" b="0" dirty="0" err="1"/>
              <a:t>Vel</a:t>
            </a:r>
            <a:r>
              <a:rPr lang="en-US" sz="1400" b="0" dirty="0"/>
              <a:t> brand was one of the leading players in the dishwashing category in 2019. </a:t>
            </a:r>
            <a:endParaRPr lang="en-US" sz="1400" b="0" dirty="0" smtClean="0"/>
          </a:p>
          <a:p>
            <a:r>
              <a:rPr lang="en-US" sz="1400" b="0" dirty="0"/>
              <a:t>All the leading players actively engage in price promotions, especially on large packs and </a:t>
            </a:r>
            <a:r>
              <a:rPr lang="en-US" sz="1400" b="0" dirty="0" smtClean="0"/>
              <a:t>multi-packs</a:t>
            </a:r>
          </a:p>
          <a:p>
            <a:pPr marL="0" indent="0">
              <a:buNone/>
            </a:pPr>
            <a:r>
              <a:rPr lang="es-MX" sz="1400" b="0" i="1" dirty="0"/>
              <a:t>Surface </a:t>
            </a:r>
            <a:r>
              <a:rPr lang="es-MX" sz="1400" b="0" i="1" dirty="0" err="1"/>
              <a:t>Care</a:t>
            </a:r>
            <a:endParaRPr lang="es-MX" sz="1400" b="0" i="1" dirty="0"/>
          </a:p>
          <a:p>
            <a:r>
              <a:rPr lang="en-US" sz="1400" b="0" dirty="0"/>
              <a:t>Surface care remained a relatively small category in Panama in 2019. Most of the floors in Panama are mosaic/ceramic (tiles) with almost no wood or carpeting. Floors are traditionally swept before being cleaned with a mop. Liquid or wax floor cleaners are commonly used to clean floors with </a:t>
            </a:r>
            <a:r>
              <a:rPr lang="en-US" sz="1400" b="0" dirty="0" err="1"/>
              <a:t>specialised</a:t>
            </a:r>
            <a:r>
              <a:rPr lang="en-US" sz="1400" b="0" dirty="0"/>
              <a:t> products designed for the job</a:t>
            </a:r>
            <a:endParaRPr lang="en-US" sz="1400" b="0" dirty="0" smtClean="0"/>
          </a:p>
          <a:p>
            <a:endParaRPr lang="en-US" sz="1400" b="0" dirty="0" smtClean="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13</a:t>
            </a:fld>
            <a:endParaRPr lang="en-US" altLang="en-US" dirty="0">
              <a:solidFill>
                <a:srgbClr val="000000"/>
              </a:solidFill>
            </a:endParaRPr>
          </a:p>
        </p:txBody>
      </p:sp>
    </p:spTree>
    <p:extLst>
      <p:ext uri="{BB962C8B-B14F-4D97-AF65-F5344CB8AC3E}">
        <p14:creationId xmlns:p14="http://schemas.microsoft.com/office/powerpoint/2010/main" val="1869708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Panama</a:t>
            </a:r>
            <a:r>
              <a:rPr lang="es-MX" dirty="0" smtClean="0"/>
              <a:t> </a:t>
            </a:r>
            <a:r>
              <a:rPr lang="es-MX" dirty="0" err="1" smtClean="0"/>
              <a:t>trends</a:t>
            </a:r>
            <a:r>
              <a:rPr lang="es-MX" dirty="0" smtClean="0"/>
              <a:t> Home </a:t>
            </a:r>
            <a:r>
              <a:rPr lang="es-MX" dirty="0" err="1" smtClean="0"/>
              <a:t>care</a:t>
            </a:r>
            <a:endParaRPr lang="en-US" dirty="0"/>
          </a:p>
        </p:txBody>
      </p:sp>
      <p:sp>
        <p:nvSpPr>
          <p:cNvPr id="3" name="Marcador de contenido 2"/>
          <p:cNvSpPr>
            <a:spLocks noGrp="1"/>
          </p:cNvSpPr>
          <p:nvPr>
            <p:ph idx="1"/>
          </p:nvPr>
        </p:nvSpPr>
        <p:spPr/>
        <p:txBody>
          <a:bodyPr/>
          <a:lstStyle/>
          <a:p>
            <a:r>
              <a:rPr lang="en-US" sz="1400" b="0" dirty="0"/>
              <a:t>Surface care brands are increasingly available via supermarkets, which is the leading retailing channel in the country for this category and has the most numerous outlets</a:t>
            </a:r>
            <a:r>
              <a:rPr lang="en-US" sz="1400" b="0" dirty="0" smtClean="0"/>
              <a:t>.</a:t>
            </a:r>
          </a:p>
          <a:p>
            <a:r>
              <a:rPr lang="en-US" sz="1400" b="0" dirty="0"/>
              <a:t>In Panama, there is typically a lot of furniture in homes as the minimalist trend is yet to have an impact in the country. </a:t>
            </a:r>
            <a:endParaRPr lang="en-US" sz="1400" b="0" dirty="0" smtClean="0"/>
          </a:p>
          <a:p>
            <a:r>
              <a:rPr lang="en-US" sz="1400" b="0" dirty="0"/>
              <a:t>Furniture tends to be cleaned every day. The climate in Panama can often be breezy or even windy with dust frequently entering the house even when windows are </a:t>
            </a:r>
            <a:r>
              <a:rPr lang="en-US" sz="1400" b="0" dirty="0" smtClean="0"/>
              <a:t>closed</a:t>
            </a:r>
          </a:p>
          <a:p>
            <a:r>
              <a:rPr lang="en-US" sz="1400" b="0" dirty="0"/>
              <a:t>Many households call in a professional to polish their furniture every 10 to 15 years</a:t>
            </a:r>
            <a:r>
              <a:rPr lang="en-US" sz="1400" b="0" dirty="0" smtClean="0"/>
              <a:t>.</a:t>
            </a:r>
          </a:p>
          <a:p>
            <a:r>
              <a:rPr lang="en-US" sz="1400" b="0" dirty="0"/>
              <a:t>Apartments are common in Panama though glass windows are predominant in both apartments and houses. Window/glass cleaners are common and widely used and are usually cleaned once a week</a:t>
            </a:r>
            <a:r>
              <a:rPr lang="en-US" sz="1400" b="0" dirty="0" smtClean="0"/>
              <a:t>.</a:t>
            </a:r>
          </a:p>
          <a:p>
            <a:r>
              <a:rPr lang="en-US" sz="1400" b="0" dirty="0"/>
              <a:t>Thanks to the increasing availability of surface care products and the number of multifunctional products available, these tend to be used rather than traditional </a:t>
            </a:r>
            <a:r>
              <a:rPr lang="en-US" sz="1400" b="0" dirty="0" err="1" smtClean="0"/>
              <a:t>products.Traditional</a:t>
            </a:r>
            <a:r>
              <a:rPr lang="en-US" sz="1400" b="0" dirty="0" smtClean="0"/>
              <a:t> </a:t>
            </a:r>
            <a:r>
              <a:rPr lang="en-US" sz="1400" b="0" dirty="0"/>
              <a:t>products are, however, occasionally used to clean surfaces, the most common of which are vinegar and sodium bicarbonate</a:t>
            </a:r>
            <a:r>
              <a:rPr lang="en-US" sz="1400" b="0" dirty="0" smtClean="0"/>
              <a:t>.</a:t>
            </a:r>
          </a:p>
          <a:p>
            <a:r>
              <a:rPr lang="en-US" sz="1400" b="0" dirty="0"/>
              <a:t>Colgate-Palmolive </a:t>
            </a:r>
            <a:r>
              <a:rPr lang="en-US" sz="1400" b="0" dirty="0" err="1"/>
              <a:t>Centroamerica</a:t>
            </a:r>
            <a:r>
              <a:rPr lang="en-US" sz="1400" b="0" dirty="0"/>
              <a:t> is the leading player in surface care with its Ajax brand</a:t>
            </a:r>
            <a:r>
              <a:rPr lang="en-US" sz="1400" b="0" dirty="0" smtClean="0"/>
              <a:t>.</a:t>
            </a:r>
          </a:p>
          <a:p>
            <a:r>
              <a:rPr lang="en-US" sz="1400" b="0" dirty="0"/>
              <a:t>Hygiene and disinfection claims along with fragrances and pricing remain the main purchase drivers within surface care in the country</a:t>
            </a:r>
            <a:endParaRPr lang="en-US" sz="1400" b="0" dirty="0" smtClean="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14</a:t>
            </a:fld>
            <a:endParaRPr lang="en-US" altLang="en-US" dirty="0">
              <a:solidFill>
                <a:srgbClr val="000000"/>
              </a:solidFill>
            </a:endParaRPr>
          </a:p>
        </p:txBody>
      </p:sp>
    </p:spTree>
    <p:extLst>
      <p:ext uri="{BB962C8B-B14F-4D97-AF65-F5344CB8AC3E}">
        <p14:creationId xmlns:p14="http://schemas.microsoft.com/office/powerpoint/2010/main" val="4207902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Panama</a:t>
            </a:r>
            <a:r>
              <a:rPr lang="es-MX" dirty="0" smtClean="0"/>
              <a:t> </a:t>
            </a:r>
            <a:r>
              <a:rPr lang="es-MX" dirty="0" err="1" smtClean="0"/>
              <a:t>trends</a:t>
            </a:r>
            <a:r>
              <a:rPr lang="es-MX" dirty="0" smtClean="0"/>
              <a:t> Home </a:t>
            </a:r>
            <a:r>
              <a:rPr lang="es-MX" smtClean="0"/>
              <a:t>care</a:t>
            </a:r>
            <a:endParaRPr lang="en-US"/>
          </a:p>
        </p:txBody>
      </p:sp>
      <p:sp>
        <p:nvSpPr>
          <p:cNvPr id="3" name="Marcador de contenido 2"/>
          <p:cNvSpPr>
            <a:spLocks noGrp="1"/>
          </p:cNvSpPr>
          <p:nvPr>
            <p:ph idx="1"/>
          </p:nvPr>
        </p:nvSpPr>
        <p:spPr/>
        <p:txBody>
          <a:bodyPr/>
          <a:lstStyle/>
          <a:p>
            <a:pPr marL="0" indent="0">
              <a:buNone/>
            </a:pPr>
            <a:r>
              <a:rPr lang="es-MX" sz="1400" b="0" i="1" dirty="0" err="1" smtClean="0"/>
              <a:t>Bleach</a:t>
            </a:r>
            <a:endParaRPr lang="es-MX" sz="1400" b="0" i="1" dirty="0" smtClean="0"/>
          </a:p>
          <a:p>
            <a:r>
              <a:rPr lang="en-US" sz="1400" b="0" dirty="0"/>
              <a:t>Bleach is a popular category in Panama as it is low cost and can be used for a variety of purposes, including on a variety of surfaces</a:t>
            </a:r>
            <a:r>
              <a:rPr lang="en-US" sz="1400" b="0" dirty="0" smtClean="0"/>
              <a:t>. </a:t>
            </a:r>
            <a:r>
              <a:rPr lang="en-US" sz="1400" b="0" dirty="0"/>
              <a:t>The Clorox brand is the most famous, with all types of bleach in the country referred to as "</a:t>
            </a:r>
            <a:r>
              <a:rPr lang="en-US" sz="1400" b="0" dirty="0" err="1"/>
              <a:t>Cloro</a:t>
            </a:r>
            <a:r>
              <a:rPr lang="en-US" sz="1400" b="0" dirty="0"/>
              <a:t>" regardless of the brand</a:t>
            </a:r>
            <a:endParaRPr lang="en-US" sz="1400" b="0" dirty="0" smtClean="0"/>
          </a:p>
          <a:p>
            <a:r>
              <a:rPr lang="en-US" sz="1400" b="0" dirty="0"/>
              <a:t>Bleach is used for most cleaning purposes, including being added to water in a bucket to wash floors, toilets, showers and is also often used to wash clothes when washing by </a:t>
            </a:r>
            <a:r>
              <a:rPr lang="en-US" sz="1400" b="0" dirty="0" smtClean="0"/>
              <a:t>hand</a:t>
            </a:r>
          </a:p>
          <a:p>
            <a:r>
              <a:rPr lang="en-US" sz="1400" b="0" dirty="0"/>
              <a:t>Bleach continues to attract a loyal consumer base, typically comprised of older generations who use it for its disinfecting capabilities as well as low unit price compared to more sophisticated home care </a:t>
            </a:r>
            <a:r>
              <a:rPr lang="en-US" sz="1400" b="0" dirty="0" smtClean="0"/>
              <a:t>options</a:t>
            </a:r>
          </a:p>
          <a:p>
            <a:r>
              <a:rPr lang="en-US" sz="1400" b="0" dirty="0" err="1"/>
              <a:t>Dicarina</a:t>
            </a:r>
            <a:r>
              <a:rPr lang="en-US" sz="1400" b="0" dirty="0"/>
              <a:t> with its Clorox brand is by far the leading player in this category and led with a 58% value share in 2019</a:t>
            </a:r>
            <a:r>
              <a:rPr lang="en-US" sz="1400" b="0" dirty="0" smtClean="0"/>
              <a:t>.</a:t>
            </a:r>
          </a:p>
          <a:p>
            <a:pPr marL="0" indent="0">
              <a:buNone/>
            </a:pPr>
            <a:r>
              <a:rPr lang="es-MX" sz="1400" b="0" i="1" dirty="0" err="1"/>
              <a:t>Toilet</a:t>
            </a:r>
            <a:r>
              <a:rPr lang="es-MX" sz="1400" b="0" i="1" dirty="0"/>
              <a:t> </a:t>
            </a:r>
            <a:r>
              <a:rPr lang="es-MX" sz="1400" b="0" i="1" dirty="0" err="1"/>
              <a:t>Care</a:t>
            </a:r>
            <a:endParaRPr lang="es-MX" sz="1400" b="0" i="1" dirty="0"/>
          </a:p>
          <a:p>
            <a:r>
              <a:rPr lang="en-US" sz="1400" b="0" dirty="0"/>
              <a:t>In 2019, 77% of households had access to improved sanitary facilities. However, coverage remains low among the indigenous population</a:t>
            </a:r>
            <a:r>
              <a:rPr lang="en-US" sz="1400" b="0" dirty="0" smtClean="0"/>
              <a:t>.</a:t>
            </a:r>
          </a:p>
          <a:p>
            <a:r>
              <a:rPr lang="en-US" sz="1400" b="0" dirty="0"/>
              <a:t>The methods with which toilets are cleaned very much depend on the socioeconomic level of the householder. Those who can afford to purchase a specific product for the task do so while others use multi-purpose products</a:t>
            </a:r>
            <a:r>
              <a:rPr lang="en-US" sz="1400" b="0" dirty="0" smtClean="0"/>
              <a:t>.</a:t>
            </a:r>
          </a:p>
          <a:p>
            <a:r>
              <a:rPr lang="en-US" sz="1400" b="0" dirty="0"/>
              <a:t>The leading brands in the country are </a:t>
            </a:r>
            <a:r>
              <a:rPr lang="en-US" sz="1400" b="0" dirty="0" err="1"/>
              <a:t>Pato</a:t>
            </a:r>
            <a:r>
              <a:rPr lang="en-US" sz="1400" b="0" dirty="0"/>
              <a:t> </a:t>
            </a:r>
            <a:r>
              <a:rPr lang="en-US" sz="1400" b="0" dirty="0" err="1"/>
              <a:t>Purific</a:t>
            </a:r>
            <a:r>
              <a:rPr lang="en-US" sz="1400" b="0" dirty="0"/>
              <a:t> and </a:t>
            </a:r>
            <a:r>
              <a:rPr lang="en-US" sz="1400" b="0" dirty="0" err="1"/>
              <a:t>Harpic</a:t>
            </a:r>
            <a:r>
              <a:rPr lang="en-US" sz="1400" b="0" dirty="0"/>
              <a:t> by SC Johnson de </a:t>
            </a:r>
            <a:r>
              <a:rPr lang="en-US" sz="1400" b="0" dirty="0" err="1"/>
              <a:t>Centroamerica</a:t>
            </a:r>
            <a:r>
              <a:rPr lang="en-US" sz="1400" b="0" dirty="0"/>
              <a:t> and </a:t>
            </a:r>
            <a:r>
              <a:rPr lang="en-US" sz="1400" b="0" dirty="0" err="1"/>
              <a:t>Productos</a:t>
            </a:r>
            <a:r>
              <a:rPr lang="en-US" sz="1400" b="0" dirty="0"/>
              <a:t> de </a:t>
            </a:r>
            <a:r>
              <a:rPr lang="en-US" sz="1400" b="0" dirty="0" err="1"/>
              <a:t>Prestigio</a:t>
            </a:r>
            <a:r>
              <a:rPr lang="en-US" sz="1400" b="0" dirty="0"/>
              <a:t>, respectively.</a:t>
            </a:r>
            <a:endParaRPr lang="en-US" sz="140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15</a:t>
            </a:fld>
            <a:endParaRPr lang="en-US" altLang="en-US" dirty="0">
              <a:solidFill>
                <a:srgbClr val="000000"/>
              </a:solidFill>
            </a:endParaRPr>
          </a:p>
        </p:txBody>
      </p:sp>
    </p:spTree>
    <p:extLst>
      <p:ext uri="{BB962C8B-B14F-4D97-AF65-F5344CB8AC3E}">
        <p14:creationId xmlns:p14="http://schemas.microsoft.com/office/powerpoint/2010/main" val="97668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Panama</a:t>
            </a:r>
            <a:r>
              <a:rPr lang="es-MX" dirty="0" smtClean="0"/>
              <a:t> </a:t>
            </a:r>
            <a:r>
              <a:rPr lang="es-MX" dirty="0" err="1" smtClean="0"/>
              <a:t>Surfactants</a:t>
            </a:r>
            <a:r>
              <a:rPr lang="es-MX" dirty="0" smtClean="0"/>
              <a:t> </a:t>
            </a:r>
            <a:r>
              <a:rPr lang="es-MX" dirty="0" err="1" smtClean="0"/>
              <a:t>Market</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2236444767"/>
              </p:ext>
            </p:extLst>
          </p:nvPr>
        </p:nvGraphicFramePr>
        <p:xfrm>
          <a:off x="0" y="1007533"/>
          <a:ext cx="9144000" cy="58504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2248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Personal and </a:t>
            </a:r>
            <a:r>
              <a:rPr lang="es-MX" dirty="0" err="1" smtClean="0"/>
              <a:t>Beauty</a:t>
            </a:r>
            <a:r>
              <a:rPr lang="es-MX" dirty="0" smtClean="0"/>
              <a:t> </a:t>
            </a:r>
            <a:r>
              <a:rPr lang="es-MX" dirty="0" err="1" smtClean="0"/>
              <a:t>care</a:t>
            </a:r>
            <a:r>
              <a:rPr lang="es-MX" dirty="0" smtClean="0"/>
              <a:t> </a:t>
            </a:r>
            <a:r>
              <a:rPr lang="es-MX" dirty="0" err="1" smtClean="0"/>
              <a:t>Panama</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2759683210"/>
              </p:ext>
            </p:extLst>
          </p:nvPr>
        </p:nvGraphicFramePr>
        <p:xfrm>
          <a:off x="-1" y="1016000"/>
          <a:ext cx="9211733" cy="56648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33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Notes</a:t>
            </a:r>
            <a:endParaRPr lang="en-US" dirty="0"/>
          </a:p>
        </p:txBody>
      </p:sp>
      <p:sp>
        <p:nvSpPr>
          <p:cNvPr id="3" name="Marcador de contenido 2"/>
          <p:cNvSpPr>
            <a:spLocks noGrp="1"/>
          </p:cNvSpPr>
          <p:nvPr>
            <p:ph idx="1"/>
          </p:nvPr>
        </p:nvSpPr>
        <p:spPr/>
        <p:txBody>
          <a:bodyPr/>
          <a:lstStyle/>
          <a:p>
            <a:r>
              <a:rPr lang="en-US" sz="1600" b="0" dirty="0" smtClean="0"/>
              <a:t>Forecast is to grow 3.3% per year in metric tones consumption</a:t>
            </a:r>
          </a:p>
          <a:p>
            <a:r>
              <a:rPr lang="es-MX" sz="1600" b="0" dirty="0" smtClean="0"/>
              <a:t>45% of </a:t>
            </a:r>
            <a:r>
              <a:rPr lang="es-MX" sz="1600" b="0" dirty="0" err="1" smtClean="0"/>
              <a:t>the</a:t>
            </a:r>
            <a:r>
              <a:rPr lang="es-MX" sz="1600" b="0" dirty="0" smtClean="0"/>
              <a:t> </a:t>
            </a:r>
            <a:r>
              <a:rPr lang="es-MX" sz="1600" b="0" dirty="0" err="1" smtClean="0"/>
              <a:t>market</a:t>
            </a:r>
            <a:r>
              <a:rPr lang="es-MX" sz="1600" b="0" dirty="0" smtClean="0"/>
              <a:t> </a:t>
            </a:r>
            <a:r>
              <a:rPr lang="es-MX" sz="1600" b="0" dirty="0" err="1" smtClean="0"/>
              <a:t>is</a:t>
            </a:r>
            <a:r>
              <a:rPr lang="es-MX" sz="1600" b="0" dirty="0" smtClean="0"/>
              <a:t> </a:t>
            </a:r>
            <a:r>
              <a:rPr lang="es-MX" sz="1600" b="0" dirty="0" err="1" smtClean="0"/>
              <a:t>classified</a:t>
            </a:r>
            <a:r>
              <a:rPr lang="es-MX" sz="1600" b="0" dirty="0" smtClean="0"/>
              <a:t> as </a:t>
            </a:r>
            <a:r>
              <a:rPr lang="es-MX" sz="1600" b="0" i="1" dirty="0" err="1" smtClean="0"/>
              <a:t>Others</a:t>
            </a:r>
            <a:endParaRPr lang="en-US" sz="1600" b="0" i="1" dirty="0" smtClean="0"/>
          </a:p>
          <a:p>
            <a:r>
              <a:rPr lang="en-US" sz="1600" b="0" dirty="0"/>
              <a:t>Panama is seeing one of the strongest economic growth rates in Central America, benefiting from the expansion of the Panama Canal, public investment and rising private final consumption</a:t>
            </a:r>
            <a:r>
              <a:rPr lang="en-US" sz="1600" b="0" dirty="0" smtClean="0"/>
              <a:t>.</a:t>
            </a:r>
          </a:p>
          <a:p>
            <a:r>
              <a:rPr lang="en-US" sz="1600" b="0" dirty="0"/>
              <a:t>No religious or cultural factors have a bearing on demand for beauty and personal care products in </a:t>
            </a:r>
            <a:r>
              <a:rPr lang="en-US" sz="1600" b="0" dirty="0" smtClean="0"/>
              <a:t>Panama</a:t>
            </a:r>
          </a:p>
          <a:p>
            <a:r>
              <a:rPr lang="en-US" sz="1600" b="0" dirty="0"/>
              <a:t>Population growth continued – despite the declining birth rate – due to immigration. The number of immigrants from Latin American countries such as Venezuela and Colombia is increasing due to instability and economic concerns in their home countries</a:t>
            </a:r>
            <a:r>
              <a:rPr lang="en-US" sz="1600" b="0" dirty="0" smtClean="0"/>
              <a:t>.</a:t>
            </a:r>
          </a:p>
          <a:p>
            <a:r>
              <a:rPr lang="en-US" sz="1600" b="0" dirty="0"/>
              <a:t>However, much of the growth seen in beauty and personal care is being stimulated by millennials, a large percentage of which work and have good purchasing power. These consumers are better able to buy premium brands and are the most avid users of social networks, which makes them excellent marketing targets</a:t>
            </a:r>
            <a:r>
              <a:rPr lang="en-US" sz="1600" b="0" dirty="0" smtClean="0"/>
              <a:t>.</a:t>
            </a:r>
          </a:p>
          <a:p>
            <a:r>
              <a:rPr lang="en-US" sz="1600" b="0" dirty="0"/>
              <a:t>Water, electricity and sanitation services in Panama are good compared to other countries in Latin America. However, challenges remain, especially in rural areas where some consumers rely on pumps when shortages occur. </a:t>
            </a:r>
            <a:endParaRPr lang="en-US" sz="1600" b="0" dirty="0" smtClean="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a:t>
            </a:fld>
            <a:endParaRPr lang="en-US" altLang="en-US" dirty="0">
              <a:solidFill>
                <a:srgbClr val="000000"/>
              </a:solidFill>
            </a:endParaRPr>
          </a:p>
        </p:txBody>
      </p:sp>
    </p:spTree>
    <p:extLst>
      <p:ext uri="{BB962C8B-B14F-4D97-AF65-F5344CB8AC3E}">
        <p14:creationId xmlns:p14="http://schemas.microsoft.com/office/powerpoint/2010/main" val="314493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n-US" sz="1600" b="0" dirty="0"/>
              <a:t>Temperatures are hot in Panama and humidity is high, with little seasonal variation in levels. People thus tend to shower daily or more </a:t>
            </a:r>
            <a:r>
              <a:rPr lang="en-US" sz="1600" b="0" dirty="0" smtClean="0"/>
              <a:t>frequently</a:t>
            </a:r>
          </a:p>
          <a:p>
            <a:r>
              <a:rPr lang="en-US" sz="1600" b="0" dirty="0"/>
              <a:t>Bar soap is by far the most popular product in bath and shower due to its affordable price. </a:t>
            </a:r>
            <a:endParaRPr lang="en-US" sz="1600" b="0" dirty="0" smtClean="0"/>
          </a:p>
          <a:p>
            <a:r>
              <a:rPr lang="en-US" sz="1600" b="0" dirty="0"/>
              <a:t>Domestic bar soap brands Class, </a:t>
            </a:r>
            <a:r>
              <a:rPr lang="en-US" sz="1600" b="0" dirty="0" err="1"/>
              <a:t>Cecibón</a:t>
            </a:r>
            <a:r>
              <a:rPr lang="en-US" sz="1600" b="0" dirty="0"/>
              <a:t> and Carey are produced in the country and are also popular. The brands owned by multinationals, however, benefit from well </a:t>
            </a:r>
            <a:r>
              <a:rPr lang="en-US" sz="1600" b="0" dirty="0" smtClean="0"/>
              <a:t>organized </a:t>
            </a:r>
            <a:r>
              <a:rPr lang="en-US" sz="1600" b="0" dirty="0"/>
              <a:t>logistics networks covering many points of </a:t>
            </a:r>
            <a:r>
              <a:rPr lang="en-US" sz="1600" b="0" dirty="0" smtClean="0"/>
              <a:t>sales</a:t>
            </a:r>
          </a:p>
          <a:p>
            <a:r>
              <a:rPr lang="en-US" sz="1600" b="0" dirty="0"/>
              <a:t>The most popular products are standard shampoos and 2-in-1 products, with these widely used by men and women. 2-in-1 products appeal to many as they are considered to offer good value. The country's climate also encourages many consumers to wash their hair frequently, with many washing their hair daily when they shower</a:t>
            </a:r>
            <a:r>
              <a:rPr lang="en-US" sz="1600" b="0" dirty="0" smtClean="0"/>
              <a:t>.</a:t>
            </a:r>
          </a:p>
          <a:p>
            <a:r>
              <a:rPr lang="en-US" sz="1600" b="0" dirty="0"/>
              <a:t>Oral care is considered important in Panama and many consumers brush their teeth several times a day – some (mainly women) carry a toothbrush and toothpaste to brush their teeth after lunch in the office</a:t>
            </a:r>
            <a:r>
              <a:rPr lang="en-US" sz="1600" b="0" dirty="0" smtClean="0"/>
              <a:t>. </a:t>
            </a:r>
            <a:r>
              <a:rPr lang="en-US" sz="1600" b="0" dirty="0"/>
              <a:t>Oral care is led by international brands, with no local brands available. Consumers tend to prefer brands that they </a:t>
            </a:r>
            <a:r>
              <a:rPr lang="en-US" sz="1600" b="0" dirty="0" err="1"/>
              <a:t>recognise</a:t>
            </a:r>
            <a:r>
              <a:rPr lang="en-US" sz="1600" b="0" dirty="0"/>
              <a:t> and trust, particularly those whose products offer multifunctional benefits. </a:t>
            </a:r>
            <a:endParaRPr lang="en-US" sz="1600" b="0" dirty="0" smtClean="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5</a:t>
            </a:fld>
            <a:endParaRPr lang="en-US" altLang="en-US" dirty="0">
              <a:solidFill>
                <a:srgbClr val="000000"/>
              </a:solidFill>
            </a:endParaRPr>
          </a:p>
        </p:txBody>
      </p:sp>
    </p:spTree>
    <p:extLst>
      <p:ext uri="{BB962C8B-B14F-4D97-AF65-F5344CB8AC3E}">
        <p14:creationId xmlns:p14="http://schemas.microsoft.com/office/powerpoint/2010/main" val="93486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pproved logo_ transparent background.png"/>
          <p:cNvPicPr>
            <a:picLocks noChangeAspect="1"/>
          </p:cNvPicPr>
          <p:nvPr/>
        </p:nvPicPr>
        <p:blipFill>
          <a:blip r:embed="rId2"/>
          <a:stretch>
            <a:fillRect/>
          </a:stretch>
        </p:blipFill>
        <p:spPr>
          <a:xfrm>
            <a:off x="3898900" y="756754"/>
            <a:ext cx="2823286" cy="640080"/>
          </a:xfrm>
          <a:prstGeom prst="rect">
            <a:avLst/>
          </a:prstGeom>
        </p:spPr>
      </p:pic>
      <p:sp>
        <p:nvSpPr>
          <p:cNvPr id="7" name="Rectangle 6">
            <a:extLst>
              <a:ext uri="{FF2B5EF4-FFF2-40B4-BE49-F238E27FC236}">
                <a16:creationId xmlns:a16="http://schemas.microsoft.com/office/drawing/2014/main" xmlns="" id="{D95A7E4D-3234-4B62-96DD-18ED7798A94F}"/>
              </a:ext>
            </a:extLst>
          </p:cNvPr>
          <p:cNvSpPr>
            <a:spLocks noChangeArrowheads="1"/>
          </p:cNvSpPr>
          <p:nvPr/>
        </p:nvSpPr>
        <p:spPr bwMode="auto">
          <a:xfrm>
            <a:off x="2399548" y="2659199"/>
            <a:ext cx="6073368" cy="1790166"/>
          </a:xfrm>
          <a:prstGeom prst="rect">
            <a:avLst/>
          </a:prstGeom>
          <a:noFill/>
          <a:ln w="9525">
            <a:noFill/>
            <a:miter lim="800000"/>
            <a:headEnd/>
            <a:tailEnd/>
          </a:ln>
        </p:spPr>
        <p:txBody>
          <a:bodyPr lIns="91563" tIns="45781" rIns="91563" bIns="45781" anchor="ctr"/>
          <a:lstStyle/>
          <a:p>
            <a:pPr algn="ctr"/>
            <a:r>
              <a:rPr lang="en-US" sz="2800" b="1" i="1" dirty="0" smtClean="0">
                <a:latin typeface="Arial Black" pitchFamily="34" charset="0"/>
                <a:cs typeface="Arial" charset="0"/>
              </a:rPr>
              <a:t>Home Care Panama</a:t>
            </a:r>
            <a:endParaRPr lang="en-US" sz="2800" b="1" i="1" dirty="0">
              <a:latin typeface="Arial Black" pitchFamily="34" charset="0"/>
              <a:cs typeface="Arial" charset="0"/>
            </a:endParaRPr>
          </a:p>
        </p:txBody>
      </p:sp>
      <p:sp>
        <p:nvSpPr>
          <p:cNvPr id="2" name="TextBox 1"/>
          <p:cNvSpPr txBox="1"/>
          <p:nvPr/>
        </p:nvSpPr>
        <p:spPr>
          <a:xfrm>
            <a:off x="5310543" y="5151665"/>
            <a:ext cx="3069771" cy="369332"/>
          </a:xfrm>
          <a:prstGeom prst="rect">
            <a:avLst/>
          </a:prstGeom>
          <a:noFill/>
        </p:spPr>
        <p:txBody>
          <a:bodyPr wrap="square" rtlCol="0">
            <a:spAutoFit/>
          </a:bodyPr>
          <a:lstStyle/>
          <a:p>
            <a:r>
              <a:rPr lang="en-US" i="1" smtClean="0">
                <a:latin typeface="+mj-lt"/>
              </a:rPr>
              <a:t>October, </a:t>
            </a:r>
            <a:r>
              <a:rPr lang="en-US" i="1" dirty="0" smtClean="0">
                <a:latin typeface="+mj-lt"/>
              </a:rPr>
              <a:t>2019</a:t>
            </a:r>
            <a:endParaRPr lang="en-US" i="1" dirty="0">
              <a:latin typeface="+mj-lt"/>
            </a:endParaRPr>
          </a:p>
        </p:txBody>
      </p:sp>
    </p:spTree>
    <p:extLst>
      <p:ext uri="{BB962C8B-B14F-4D97-AF65-F5344CB8AC3E}">
        <p14:creationId xmlns:p14="http://schemas.microsoft.com/office/powerpoint/2010/main" val="1405830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Panama</a:t>
            </a:r>
            <a:r>
              <a:rPr lang="es-MX" dirty="0" smtClean="0"/>
              <a:t> Home </a:t>
            </a:r>
            <a:r>
              <a:rPr lang="es-MX" dirty="0" err="1" smtClean="0"/>
              <a:t>Care</a:t>
            </a:r>
            <a:r>
              <a:rPr lang="es-MX" dirty="0" smtClean="0"/>
              <a:t> </a:t>
            </a:r>
            <a:r>
              <a:rPr lang="es-MX" dirty="0" err="1" smtClean="0"/>
              <a:t>Market</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7</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906831342"/>
              </p:ext>
            </p:extLst>
          </p:nvPr>
        </p:nvGraphicFramePr>
        <p:xfrm>
          <a:off x="0" y="982133"/>
          <a:ext cx="9144000" cy="58758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4505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Panama Home care market share</a:t>
            </a:r>
            <a:endParaRPr lang="en-US" dirty="0"/>
          </a:p>
        </p:txBody>
      </p:sp>
      <p:graphicFrame>
        <p:nvGraphicFramePr>
          <p:cNvPr id="6" name="Gráfico 5"/>
          <p:cNvGraphicFramePr>
            <a:graphicFrameLocks/>
          </p:cNvGraphicFramePr>
          <p:nvPr>
            <p:extLst>
              <p:ext uri="{D42A27DB-BD31-4B8C-83A1-F6EECF244321}">
                <p14:modId xmlns:p14="http://schemas.microsoft.com/office/powerpoint/2010/main" val="2143444609"/>
              </p:ext>
            </p:extLst>
          </p:nvPr>
        </p:nvGraphicFramePr>
        <p:xfrm>
          <a:off x="0" y="956733"/>
          <a:ext cx="9144000" cy="59012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7217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Panama</a:t>
            </a:r>
            <a:r>
              <a:rPr lang="es-MX" dirty="0" smtClean="0"/>
              <a:t> </a:t>
            </a:r>
            <a:r>
              <a:rPr lang="es-MX" dirty="0" err="1" smtClean="0"/>
              <a:t>trends</a:t>
            </a:r>
            <a:r>
              <a:rPr lang="es-MX" dirty="0" smtClean="0"/>
              <a:t> Home </a:t>
            </a:r>
            <a:r>
              <a:rPr lang="es-MX" dirty="0" err="1" smtClean="0"/>
              <a:t>care</a:t>
            </a:r>
            <a:endParaRPr lang="en-US" dirty="0"/>
          </a:p>
        </p:txBody>
      </p:sp>
      <p:sp>
        <p:nvSpPr>
          <p:cNvPr id="3" name="Marcador de contenido 2"/>
          <p:cNvSpPr>
            <a:spLocks noGrp="1"/>
          </p:cNvSpPr>
          <p:nvPr>
            <p:ph idx="1"/>
          </p:nvPr>
        </p:nvSpPr>
        <p:spPr/>
        <p:txBody>
          <a:bodyPr/>
          <a:lstStyle/>
          <a:p>
            <a:r>
              <a:rPr lang="es-MX" sz="1400" b="0" dirty="0" err="1" smtClean="0"/>
              <a:t>Forecast</a:t>
            </a:r>
            <a:r>
              <a:rPr lang="es-MX" sz="1400" b="0" dirty="0" smtClean="0"/>
              <a:t> </a:t>
            </a:r>
            <a:r>
              <a:rPr lang="es-MX" sz="1400" b="0" dirty="0" err="1" smtClean="0"/>
              <a:t>is</a:t>
            </a:r>
            <a:r>
              <a:rPr lang="es-MX" sz="1400" b="0" dirty="0" smtClean="0"/>
              <a:t> to </a:t>
            </a:r>
            <a:r>
              <a:rPr lang="es-MX" sz="1400" b="0" dirty="0" err="1" smtClean="0"/>
              <a:t>increase</a:t>
            </a:r>
            <a:r>
              <a:rPr lang="es-MX" sz="1400" b="0" dirty="0" smtClean="0"/>
              <a:t> 5.7% per </a:t>
            </a:r>
            <a:r>
              <a:rPr lang="es-MX" sz="1400" b="0" dirty="0" err="1" smtClean="0"/>
              <a:t>year</a:t>
            </a:r>
            <a:endParaRPr lang="es-MX" sz="1400" b="0" dirty="0" smtClean="0"/>
          </a:p>
          <a:p>
            <a:r>
              <a:rPr lang="es-MX" sz="1400" b="0" dirty="0" err="1" smtClean="0"/>
              <a:t>Half</a:t>
            </a:r>
            <a:r>
              <a:rPr lang="es-MX" sz="1400" b="0" dirty="0" smtClean="0"/>
              <a:t> of </a:t>
            </a:r>
            <a:r>
              <a:rPr lang="es-MX" sz="1400" b="0" dirty="0" err="1" smtClean="0"/>
              <a:t>the</a:t>
            </a:r>
            <a:r>
              <a:rPr lang="es-MX" sz="1400" b="0" dirty="0" smtClean="0"/>
              <a:t> </a:t>
            </a:r>
            <a:r>
              <a:rPr lang="es-MX" sz="1400" b="0" dirty="0" err="1" smtClean="0"/>
              <a:t>market</a:t>
            </a:r>
            <a:r>
              <a:rPr lang="es-MX" sz="1400" b="0" dirty="0" smtClean="0"/>
              <a:t> </a:t>
            </a:r>
            <a:r>
              <a:rPr lang="es-MX" sz="1400" b="0" dirty="0" err="1" smtClean="0"/>
              <a:t>is</a:t>
            </a:r>
            <a:r>
              <a:rPr lang="es-MX" sz="1400" b="0" dirty="0" smtClean="0"/>
              <a:t> </a:t>
            </a:r>
            <a:r>
              <a:rPr lang="es-MX" sz="1400" b="0" dirty="0" err="1" smtClean="0"/>
              <a:t>classified</a:t>
            </a:r>
            <a:r>
              <a:rPr lang="es-MX" sz="1400" b="0" dirty="0" smtClean="0"/>
              <a:t> as </a:t>
            </a:r>
            <a:r>
              <a:rPr lang="es-MX" sz="1400" b="0" dirty="0" err="1" smtClean="0"/>
              <a:t>others</a:t>
            </a:r>
            <a:endParaRPr lang="es-MX" sz="1400" b="0" dirty="0" smtClean="0"/>
          </a:p>
          <a:p>
            <a:r>
              <a:rPr lang="en-US" sz="1400" b="0" dirty="0"/>
              <a:t>The general election in 2019 created political uncertainty in Panama and had a dampening effect on consumer sentiment and subsequently on the home care market.</a:t>
            </a:r>
            <a:endParaRPr lang="es-MX" sz="1400" b="0" dirty="0" smtClean="0"/>
          </a:p>
          <a:p>
            <a:r>
              <a:rPr lang="en-US" sz="1400" b="0" dirty="0"/>
              <a:t>It is women in Panama who mainly take on the responsibility for cleaning although a large number of households employ female maids. It is also popular for households to employ handymen, many of whom also do household chores, such as cleaning in the home. Children are generally not involved in household cleaning chores with the exception of some lower-income </a:t>
            </a:r>
            <a:r>
              <a:rPr lang="en-US" sz="1400" b="0" dirty="0" smtClean="0"/>
              <a:t>households</a:t>
            </a:r>
          </a:p>
          <a:p>
            <a:r>
              <a:rPr lang="en-US" sz="1400" b="0" dirty="0"/>
              <a:t>Men are rarely involved in household chores. Panama is a "patriarchal" society and </a:t>
            </a:r>
            <a:r>
              <a:rPr lang="en-US" sz="1400" b="0" dirty="0" err="1"/>
              <a:t>characterised</a:t>
            </a:r>
            <a:r>
              <a:rPr lang="en-US" sz="1400" b="0" dirty="0"/>
              <a:t> by machismo. However, there are also a large number of men who live alone, such as those who are divorced and young men, including millennials, who often do not want to pay a maid and therefore do the chores </a:t>
            </a:r>
            <a:r>
              <a:rPr lang="en-US" sz="1400" b="0" dirty="0" smtClean="0"/>
              <a:t>themselves</a:t>
            </a:r>
          </a:p>
          <a:p>
            <a:r>
              <a:rPr lang="en-US" sz="1400" b="0" dirty="0"/>
              <a:t>Maids are common in Panama with around 100,000 maids estimated to be working in the country, according to the Ministry of </a:t>
            </a:r>
            <a:r>
              <a:rPr lang="en-US" sz="1400" b="0" dirty="0" err="1"/>
              <a:t>Labour</a:t>
            </a:r>
            <a:r>
              <a:rPr lang="en-US" sz="1400" b="0" dirty="0"/>
              <a:t>. Around 45% of households employ maids, including both maids who visit homes and those who live in</a:t>
            </a:r>
            <a:r>
              <a:rPr lang="en-US" sz="1400" b="0" dirty="0" smtClean="0"/>
              <a:t>.</a:t>
            </a:r>
          </a:p>
          <a:p>
            <a:r>
              <a:rPr lang="en-US" sz="1400" b="0" dirty="0"/>
              <a:t>The most popular scents in home care are lavender, ocean fresh and baby fresh</a:t>
            </a:r>
            <a:r>
              <a:rPr lang="en-US" sz="1400" b="0" dirty="0" smtClean="0"/>
              <a:t>.</a:t>
            </a:r>
          </a:p>
          <a:p>
            <a:r>
              <a:rPr lang="en-US" sz="1400" b="0" dirty="0"/>
              <a:t>Despite these downsides, Panama continues to have a relatively high per capita GDP, with purchasing power parity in line with that of Chile, which is among the highest in the region</a:t>
            </a:r>
            <a:r>
              <a:rPr lang="en-US" sz="1400" b="0" dirty="0" smtClean="0"/>
              <a:t>.</a:t>
            </a:r>
          </a:p>
          <a:p>
            <a:r>
              <a:rPr lang="en-US" sz="1400" b="0" dirty="0"/>
              <a:t>Of the population of just over 4 million people, around 69% live in urban </a:t>
            </a:r>
            <a:r>
              <a:rPr lang="en-US" sz="1400" b="0" dirty="0" smtClean="0"/>
              <a:t>areas</a:t>
            </a:r>
          </a:p>
          <a:p>
            <a:r>
              <a:rPr lang="en-US" sz="1400" b="0" dirty="0"/>
              <a:t>The typical household is comprised of an average of 3.4 people. The most common demographic is a family household of at least one parent and other relatives with children</a:t>
            </a:r>
            <a:endParaRPr lang="en-US" sz="1400" b="0" dirty="0" smtClean="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9</a:t>
            </a:fld>
            <a:endParaRPr lang="en-US" altLang="en-US" dirty="0">
              <a:solidFill>
                <a:srgbClr val="000000"/>
              </a:solidFill>
            </a:endParaRPr>
          </a:p>
        </p:txBody>
      </p:sp>
    </p:spTree>
    <p:extLst>
      <p:ext uri="{BB962C8B-B14F-4D97-AF65-F5344CB8AC3E}">
        <p14:creationId xmlns:p14="http://schemas.microsoft.com/office/powerpoint/2010/main" val="20212818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1_ppp_glo_world_wide">
  <a:themeElements>
    <a:clrScheme name="">
      <a:dk1>
        <a:srgbClr val="000000"/>
      </a:dk1>
      <a:lt1>
        <a:srgbClr val="B2B2B2"/>
      </a:lt1>
      <a:dk2>
        <a:srgbClr val="000000"/>
      </a:dk2>
      <a:lt2>
        <a:srgbClr val="808080"/>
      </a:lt2>
      <a:accent1>
        <a:srgbClr val="00CC99"/>
      </a:accent1>
      <a:accent2>
        <a:srgbClr val="3333CC"/>
      </a:accent2>
      <a:accent3>
        <a:srgbClr val="D5D5D5"/>
      </a:accent3>
      <a:accent4>
        <a:srgbClr val="000000"/>
      </a:accent4>
      <a:accent5>
        <a:srgbClr val="AAE2CA"/>
      </a:accent5>
      <a:accent6>
        <a:srgbClr val="2D2DB9"/>
      </a:accent6>
      <a:hlink>
        <a:srgbClr val="CCCCFF"/>
      </a:hlink>
      <a:folHlink>
        <a:srgbClr val="B2B2B2"/>
      </a:folHlink>
    </a:clrScheme>
    <a:fontScheme name="1_ppp_glo_world_wid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pp_glo_world_wid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pp_glo_world_wid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pp_glo_world_wid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pp_glo_world_wid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pp_glo_world_wid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pp_glo_world_wid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pp_glo_world_wid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Apex</Template>
  <TotalTime>0</TotalTime>
  <Words>1395</Words>
  <Application>Microsoft Office PowerPoint</Application>
  <PresentationFormat>Presentación en pantalla (4:3)</PresentationFormat>
  <Paragraphs>107</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Arial Black</vt:lpstr>
      <vt:lpstr>Book Antiqua</vt:lpstr>
      <vt:lpstr>Times New Roman</vt:lpstr>
      <vt:lpstr>1_ppp_glo_world_wide</vt:lpstr>
      <vt:lpstr>Presentación de PowerPoint</vt:lpstr>
      <vt:lpstr>Panama Surfactants Market</vt:lpstr>
      <vt:lpstr>Personal and Beauty care Panama</vt:lpstr>
      <vt:lpstr>Notes</vt:lpstr>
      <vt:lpstr>Presentación de PowerPoint</vt:lpstr>
      <vt:lpstr>Presentación de PowerPoint</vt:lpstr>
      <vt:lpstr>Panama Home Care Market</vt:lpstr>
      <vt:lpstr>Panama Home care market share</vt:lpstr>
      <vt:lpstr>Panama trends Home care</vt:lpstr>
      <vt:lpstr>Panama trends Home care</vt:lpstr>
      <vt:lpstr>Panama trends Home care</vt:lpstr>
      <vt:lpstr>Panama trends Home care</vt:lpstr>
      <vt:lpstr>Panama trends Home care</vt:lpstr>
      <vt:lpstr>Panama trends Home care</vt:lpstr>
      <vt:lpstr>Panama trends Home care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2016-12-02T17:34:29Z</dcterms:created>
  <dcterms:modified xsi:type="dcterms:W3CDTF">2020-02-21T18:31:00Z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