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6.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ppt/notesSlides/notesSlide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theme/themeOverride8.xml" ContentType="application/vnd.openxmlformats-officedocument.themeOverride+xml"/>
  <Override PartName="/ppt/charts/chart13.xml" ContentType="application/vnd.openxmlformats-officedocument.drawingml.chart+xml"/>
  <Override PartName="/ppt/theme/themeOverride9.xml" ContentType="application/vnd.openxmlformats-officedocument.themeOverride+xml"/>
  <Override PartName="/ppt/charts/chart14.xml" ContentType="application/vnd.openxmlformats-officedocument.drawingml.chart+xml"/>
  <Override PartName="/ppt/theme/themeOverride10.xml" ContentType="application/vnd.openxmlformats-officedocument.themeOverride+xml"/>
  <Override PartName="/ppt/charts/chart15.xml" ContentType="application/vnd.openxmlformats-officedocument.drawingml.chart+xml"/>
  <Override PartName="/ppt/theme/themeOverride11.xml" ContentType="application/vnd.openxmlformats-officedocument.themeOverride+xml"/>
  <Override PartName="/ppt/charts/chart16.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7.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8.xml" ContentType="application/vnd.openxmlformats-officedocument.drawingml.chart+xml"/>
  <Override PartName="/ppt/theme/themeOverride12.xml" ContentType="application/vnd.openxmlformats-officedocument.themeOverride+xml"/>
  <Override PartName="/ppt/charts/chart1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20.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21.xml" ContentType="application/vnd.openxmlformats-officedocument.drawingml.chart+xml"/>
  <Override PartName="/ppt/theme/themeOverride13.xml" ContentType="application/vnd.openxmlformats-officedocument.themeOverride+xml"/>
  <Override PartName="/ppt/charts/chart22.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23.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24.xml" ContentType="application/vnd.openxmlformats-officedocument.drawingml.chart+xml"/>
  <Override PartName="/ppt/theme/themeOverride14.xml" ContentType="application/vnd.openxmlformats-officedocument.themeOverride+xml"/>
  <Override PartName="/ppt/charts/chart25.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5.xml" ContentType="application/vnd.openxmlformats-officedocument.themeOverride+xml"/>
  <Override PartName="/ppt/charts/chart26.xml" ContentType="application/vnd.openxmlformats-officedocument.drawingml.chart+xml"/>
  <Override PartName="/ppt/theme/themeOverride16.xml" ContentType="application/vnd.openxmlformats-officedocument.themeOverride+xml"/>
  <Override PartName="/ppt/charts/chart27.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7.xml" ContentType="application/vnd.openxmlformats-officedocument.themeOverride+xml"/>
  <Override PartName="/ppt/charts/chart28.xml" ContentType="application/vnd.openxmlformats-officedocument.drawingml.chart+xml"/>
  <Override PartName="/ppt/theme/themeOverride18.xml" ContentType="application/vnd.openxmlformats-officedocument.themeOverride+xml"/>
  <Override PartName="/ppt/charts/chart29.xml" ContentType="application/vnd.openxmlformats-officedocument.drawingml.chart+xml"/>
  <Override PartName="/ppt/theme/themeOverride19.xml" ContentType="application/vnd.openxmlformats-officedocument.themeOverride+xml"/>
  <Override PartName="/ppt/charts/chart30.xml" ContentType="application/vnd.openxmlformats-officedocument.drawingml.chart+xml"/>
  <Override PartName="/ppt/theme/themeOverride20.xml" ContentType="application/vnd.openxmlformats-officedocument.themeOverride+xml"/>
  <Override PartName="/ppt/charts/chart31.xml" ContentType="application/vnd.openxmlformats-officedocument.drawingml.chart+xml"/>
  <Override PartName="/ppt/theme/themeOverride21.xml" ContentType="application/vnd.openxmlformats-officedocument.themeOverride+xml"/>
  <Override PartName="/ppt/charts/chart32.xml" ContentType="application/vnd.openxmlformats-officedocument.drawingml.chart+xml"/>
  <Override PartName="/ppt/theme/themeOverride22.xml" ContentType="application/vnd.openxmlformats-officedocument.themeOverride+xml"/>
  <Override PartName="/ppt/charts/chart33.xml" ContentType="application/vnd.openxmlformats-officedocument.drawingml.chart+xml"/>
  <Override PartName="/ppt/theme/themeOverride23.xml" ContentType="application/vnd.openxmlformats-officedocument.themeOverride+xml"/>
  <Override PartName="/ppt/charts/chart34.xml" ContentType="application/vnd.openxmlformats-officedocument.drawingml.chart+xml"/>
  <Override PartName="/ppt/theme/themeOverride24.xml" ContentType="application/vnd.openxmlformats-officedocument.themeOverride+xml"/>
  <Override PartName="/ppt/charts/chart35.xml" ContentType="application/vnd.openxmlformats-officedocument.drawingml.chart+xml"/>
  <Override PartName="/ppt/theme/themeOverride25.xml" ContentType="application/vnd.openxmlformats-officedocument.themeOverride+xml"/>
  <Override PartName="/ppt/charts/chart36.xml" ContentType="application/vnd.openxmlformats-officedocument.drawingml.chart+xml"/>
  <Override PartName="/ppt/theme/themeOverride26.xml" ContentType="application/vnd.openxmlformats-officedocument.themeOverride+xml"/>
  <Override PartName="/ppt/charts/chart37.xml" ContentType="application/vnd.openxmlformats-officedocument.drawingml.chart+xml"/>
  <Override PartName="/ppt/theme/themeOverride27.xml" ContentType="application/vnd.openxmlformats-officedocument.themeOverride+xml"/>
  <Override PartName="/ppt/charts/chart38.xml" ContentType="application/vnd.openxmlformats-officedocument.drawingml.chart+xml"/>
  <Override PartName="/ppt/theme/themeOverride28.xml" ContentType="application/vnd.openxmlformats-officedocument.themeOverride+xml"/>
  <Override PartName="/ppt/charts/chart39.xml" ContentType="application/vnd.openxmlformats-officedocument.drawingml.chart+xml"/>
  <Override PartName="/ppt/theme/themeOverride29.xml" ContentType="application/vnd.openxmlformats-officedocument.themeOverride+xml"/>
  <Override PartName="/ppt/charts/chart40.xml" ContentType="application/vnd.openxmlformats-officedocument.drawingml.chart+xml"/>
  <Override PartName="/ppt/theme/themeOverride30.xml" ContentType="application/vnd.openxmlformats-officedocument.themeOverride+xml"/>
  <Override PartName="/ppt/charts/chart41.xml" ContentType="application/vnd.openxmlformats-officedocument.drawingml.chart+xml"/>
  <Override PartName="/ppt/theme/themeOverride31.xml" ContentType="application/vnd.openxmlformats-officedocument.themeOverride+xml"/>
  <Override PartName="/ppt/charts/chart42.xml" ContentType="application/vnd.openxmlformats-officedocument.drawingml.chart+xml"/>
  <Override PartName="/ppt/theme/themeOverride32.xml" ContentType="application/vnd.openxmlformats-officedocument.themeOverride+xml"/>
  <Override PartName="/ppt/charts/chart43.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33.xml" ContentType="application/vnd.openxmlformats-officedocument.themeOverride+xml"/>
  <Override PartName="/ppt/charts/chart44.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34.xml" ContentType="application/vnd.openxmlformats-officedocument.themeOverride+xml"/>
  <Override PartName="/ppt/charts/chart45.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35.xml" ContentType="application/vnd.openxmlformats-officedocument.themeOverride+xml"/>
  <Override PartName="/ppt/charts/chart46.xml" ContentType="application/vnd.openxmlformats-officedocument.drawingml.chart+xml"/>
  <Override PartName="/ppt/charts/chart47.xml" ContentType="application/vnd.openxmlformats-officedocument.drawingml.chart+xml"/>
  <Override PartName="/ppt/theme/themeOverride36.xml" ContentType="application/vnd.openxmlformats-officedocument.themeOverride+xml"/>
  <Override PartName="/ppt/charts/chart48.xml" ContentType="application/vnd.openxmlformats-officedocument.drawingml.chart+xml"/>
  <Override PartName="/ppt/theme/themeOverride3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3" r:id="rId2"/>
  </p:sldMasterIdLst>
  <p:notesMasterIdLst>
    <p:notesMasterId r:id="rId54"/>
  </p:notesMasterIdLst>
  <p:handoutMasterIdLst>
    <p:handoutMasterId r:id="rId55"/>
  </p:handoutMasterIdLst>
  <p:sldIdLst>
    <p:sldId id="630" r:id="rId3"/>
    <p:sldId id="825" r:id="rId4"/>
    <p:sldId id="864" r:id="rId5"/>
    <p:sldId id="868" r:id="rId6"/>
    <p:sldId id="869" r:id="rId7"/>
    <p:sldId id="870" r:id="rId8"/>
    <p:sldId id="826" r:id="rId9"/>
    <p:sldId id="824" r:id="rId10"/>
    <p:sldId id="788" r:id="rId11"/>
    <p:sldId id="827" r:id="rId12"/>
    <p:sldId id="789" r:id="rId13"/>
    <p:sldId id="849" r:id="rId14"/>
    <p:sldId id="850" r:id="rId15"/>
    <p:sldId id="851" r:id="rId16"/>
    <p:sldId id="834" r:id="rId17"/>
    <p:sldId id="835" r:id="rId18"/>
    <p:sldId id="836" r:id="rId19"/>
    <p:sldId id="831" r:id="rId20"/>
    <p:sldId id="833" r:id="rId21"/>
    <p:sldId id="832" r:id="rId22"/>
    <p:sldId id="843" r:id="rId23"/>
    <p:sldId id="844" r:id="rId24"/>
    <p:sldId id="845" r:id="rId25"/>
    <p:sldId id="858" r:id="rId26"/>
    <p:sldId id="859" r:id="rId27"/>
    <p:sldId id="860" r:id="rId28"/>
    <p:sldId id="855" r:id="rId29"/>
    <p:sldId id="856" r:id="rId30"/>
    <p:sldId id="857" r:id="rId31"/>
    <p:sldId id="828" r:id="rId32"/>
    <p:sldId id="790" r:id="rId33"/>
    <p:sldId id="829" r:id="rId34"/>
    <p:sldId id="830" r:id="rId35"/>
    <p:sldId id="852" r:id="rId36"/>
    <p:sldId id="853" r:id="rId37"/>
    <p:sldId id="854" r:id="rId38"/>
    <p:sldId id="837" r:id="rId39"/>
    <p:sldId id="838" r:id="rId40"/>
    <p:sldId id="839" r:id="rId41"/>
    <p:sldId id="861" r:id="rId42"/>
    <p:sldId id="862" r:id="rId43"/>
    <p:sldId id="863" r:id="rId44"/>
    <p:sldId id="846" r:id="rId45"/>
    <p:sldId id="847" r:id="rId46"/>
    <p:sldId id="848" r:id="rId47"/>
    <p:sldId id="840" r:id="rId48"/>
    <p:sldId id="841" r:id="rId49"/>
    <p:sldId id="842" r:id="rId50"/>
    <p:sldId id="865" r:id="rId51"/>
    <p:sldId id="866" r:id="rId52"/>
    <p:sldId id="867" r:id="rId53"/>
  </p:sldIdLst>
  <p:sldSz cx="9144000" cy="6858000" type="screen4x3"/>
  <p:notesSz cx="6950075" cy="9236075"/>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FFE"/>
    <a:srgbClr val="3399FF"/>
    <a:srgbClr val="0000CC"/>
    <a:srgbClr val="009900"/>
    <a:srgbClr val="FFFF00"/>
    <a:srgbClr val="008000"/>
    <a:srgbClr val="D4F4D0"/>
    <a:srgbClr val="00FF00"/>
    <a:srgbClr val="54B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93" autoAdjust="0"/>
    <p:restoredTop sz="94434" autoAdjust="0"/>
  </p:normalViewPr>
  <p:slideViewPr>
    <p:cSldViewPr snapToGrid="0">
      <p:cViewPr varScale="1">
        <p:scale>
          <a:sx n="113" d="100"/>
          <a:sy n="113" d="100"/>
        </p:scale>
        <p:origin x="534" y="96"/>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Lopez\Documents\five%20year\republica%20dominicana\tensoactivos%20rep%20dominicana.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7.xlsx"/></Relationships>
</file>

<file path=ppt/charts/_rels/chart11.xml.rels><?xml version="1.0" encoding="UTF-8" standalone="yes"?>
<Relationships xmlns="http://schemas.openxmlformats.org/package/2006/relationships"><Relationship Id="rId3" Type="http://schemas.openxmlformats.org/officeDocument/2006/relationships/oleObject" Target="file:///C:\Users\RLopez\Downloads\Passport_Stats_16-10-2019_2041_GMT.xls"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10.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11.xml"/></Relationships>
</file>

<file path=ppt/charts/_rels/chart16.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2.xml"/><Relationship Id="rId1" Type="http://schemas.microsoft.com/office/2011/relationships/chartStyle" Target="style12.xml"/></Relationships>
</file>

<file path=ppt/charts/_rels/chart17.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13.xml"/><Relationship Id="rId1" Type="http://schemas.microsoft.com/office/2011/relationships/chartStyle" Target="style13.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12.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RLopez\Downloads\Passport_Stats_18-10-2019_1456_GMT.xls"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3" Type="http://schemas.openxmlformats.org/officeDocument/2006/relationships/oleObject" Target="file:///C:\Users\RLopez\Downloads\Passport_Stats_18-10-2019_1456_GMT.xls" TargetMode="External"/><Relationship Id="rId2" Type="http://schemas.microsoft.com/office/2011/relationships/chartColorStyle" Target="colors15.xml"/><Relationship Id="rId1" Type="http://schemas.microsoft.com/office/2011/relationships/chartStyle" Target="style15.xml"/></Relationships>
</file>

<file path=ppt/charts/_rels/chart21.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13.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RLopez\Downloads\Passport_Stats_21-10-2019_1954_GMT.xls" TargetMode="External"/><Relationship Id="rId2" Type="http://schemas.microsoft.com/office/2011/relationships/chartColorStyle" Target="colors16.xml"/><Relationship Id="rId1" Type="http://schemas.microsoft.com/office/2011/relationships/chartStyle" Target="style16.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RLopez\Downloads\Passport_Stats_21-10-2019_1954_GMT.xls" TargetMode="External"/><Relationship Id="rId2" Type="http://schemas.microsoft.com/office/2011/relationships/chartColorStyle" Target="colors17.xml"/><Relationship Id="rId1" Type="http://schemas.microsoft.com/office/2011/relationships/chartStyle" Target="style17.xml"/></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14.xm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embeddings/oleObject3.bin"/></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6.xm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embeddings/oleObject4.bin"/></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8.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20.xml"/></Relationships>
</file>

<file path=ppt/charts/_rels/chart31.xml.rels><?xml version="1.0" encoding="UTF-8" standalone="yes"?>
<Relationships xmlns="http://schemas.openxmlformats.org/package/2006/relationships"><Relationship Id="rId2" Type="http://schemas.openxmlformats.org/officeDocument/2006/relationships/package" Target="../embeddings/Microsoft_Excel_Worksheet19.xlsx"/><Relationship Id="rId1" Type="http://schemas.openxmlformats.org/officeDocument/2006/relationships/themeOverride" Target="../theme/themeOverride21.xml"/></Relationships>
</file>

<file path=ppt/charts/_rels/chart32.xml.rels><?xml version="1.0" encoding="UTF-8" standalone="yes"?>
<Relationships xmlns="http://schemas.openxmlformats.org/package/2006/relationships"><Relationship Id="rId2" Type="http://schemas.openxmlformats.org/officeDocument/2006/relationships/package" Target="../embeddings/Microsoft_Excel_Worksheet20.xlsx"/><Relationship Id="rId1" Type="http://schemas.openxmlformats.org/officeDocument/2006/relationships/themeOverride" Target="../theme/themeOverride22.xml"/></Relationships>
</file>

<file path=ppt/charts/_rels/chart33.xml.rels><?xml version="1.0" encoding="UTF-8" standalone="yes"?>
<Relationships xmlns="http://schemas.openxmlformats.org/package/2006/relationships"><Relationship Id="rId2" Type="http://schemas.openxmlformats.org/officeDocument/2006/relationships/package" Target="../embeddings/Microsoft_Excel_Worksheet21.xlsx"/><Relationship Id="rId1" Type="http://schemas.openxmlformats.org/officeDocument/2006/relationships/themeOverride" Target="../theme/themeOverride23.xml"/></Relationships>
</file>

<file path=ppt/charts/_rels/chart34.xml.rels><?xml version="1.0" encoding="UTF-8" standalone="yes"?>
<Relationships xmlns="http://schemas.openxmlformats.org/package/2006/relationships"><Relationship Id="rId2" Type="http://schemas.openxmlformats.org/officeDocument/2006/relationships/package" Target="../embeddings/Microsoft_Excel_Worksheet22.xlsx"/><Relationship Id="rId1" Type="http://schemas.openxmlformats.org/officeDocument/2006/relationships/themeOverride" Target="../theme/themeOverride24.xml"/></Relationships>
</file>

<file path=ppt/charts/_rels/chart35.xml.rels><?xml version="1.0" encoding="UTF-8" standalone="yes"?>
<Relationships xmlns="http://schemas.openxmlformats.org/package/2006/relationships"><Relationship Id="rId2" Type="http://schemas.openxmlformats.org/officeDocument/2006/relationships/package" Target="../embeddings/Microsoft_Excel_Worksheet23.xlsx"/><Relationship Id="rId1" Type="http://schemas.openxmlformats.org/officeDocument/2006/relationships/themeOverride" Target="../theme/themeOverride25.xml"/></Relationships>
</file>

<file path=ppt/charts/_rels/chart36.xml.rels><?xml version="1.0" encoding="UTF-8" standalone="yes"?>
<Relationships xmlns="http://schemas.openxmlformats.org/package/2006/relationships"><Relationship Id="rId2" Type="http://schemas.openxmlformats.org/officeDocument/2006/relationships/package" Target="../embeddings/Microsoft_Excel_Worksheet24.xlsx"/><Relationship Id="rId1" Type="http://schemas.openxmlformats.org/officeDocument/2006/relationships/themeOverride" Target="../theme/themeOverride26.xml"/></Relationships>
</file>

<file path=ppt/charts/_rels/chart37.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27.xml"/></Relationships>
</file>

<file path=ppt/charts/_rels/chart38.xml.rels><?xml version="1.0" encoding="UTF-8" standalone="yes"?>
<Relationships xmlns="http://schemas.openxmlformats.org/package/2006/relationships"><Relationship Id="rId2" Type="http://schemas.openxmlformats.org/officeDocument/2006/relationships/package" Target="../embeddings/Microsoft_Excel_Worksheet26.xlsx"/><Relationship Id="rId1" Type="http://schemas.openxmlformats.org/officeDocument/2006/relationships/themeOverride" Target="../theme/themeOverride28.xml"/></Relationships>
</file>

<file path=ppt/charts/_rels/chart39.xml.rels><?xml version="1.0" encoding="UTF-8" standalone="yes"?>
<Relationships xmlns="http://schemas.openxmlformats.org/package/2006/relationships"><Relationship Id="rId2" Type="http://schemas.openxmlformats.org/officeDocument/2006/relationships/package" Target="../embeddings/Microsoft_Excel_Worksheet27.xlsx"/><Relationship Id="rId1" Type="http://schemas.openxmlformats.org/officeDocument/2006/relationships/themeOverride" Target="../theme/themeOverride29.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2" Type="http://schemas.openxmlformats.org/officeDocument/2006/relationships/package" Target="../embeddings/Microsoft_Excel_Worksheet28.xlsx"/><Relationship Id="rId1" Type="http://schemas.openxmlformats.org/officeDocument/2006/relationships/themeOverride" Target="../theme/themeOverride30.xml"/></Relationships>
</file>

<file path=ppt/charts/_rels/chart41.xml.rels><?xml version="1.0" encoding="UTF-8" standalone="yes"?>
<Relationships xmlns="http://schemas.openxmlformats.org/package/2006/relationships"><Relationship Id="rId2" Type="http://schemas.openxmlformats.org/officeDocument/2006/relationships/package" Target="../embeddings/Microsoft_Excel_Worksheet29.xlsx"/><Relationship Id="rId1" Type="http://schemas.openxmlformats.org/officeDocument/2006/relationships/themeOverride" Target="../theme/themeOverride31.xml"/></Relationships>
</file>

<file path=ppt/charts/_rels/chart42.xml.rels><?xml version="1.0" encoding="UTF-8" standalone="yes"?>
<Relationships xmlns="http://schemas.openxmlformats.org/package/2006/relationships"><Relationship Id="rId2" Type="http://schemas.openxmlformats.org/officeDocument/2006/relationships/package" Target="../embeddings/Microsoft_Excel_Worksheet30.xlsx"/><Relationship Id="rId1" Type="http://schemas.openxmlformats.org/officeDocument/2006/relationships/themeOverride" Target="../theme/themeOverride32.xml"/></Relationships>
</file>

<file path=ppt/charts/_rels/chart43.xml.rels><?xml version="1.0" encoding="UTF-8" standalone="yes"?>
<Relationships xmlns="http://schemas.openxmlformats.org/package/2006/relationships"><Relationship Id="rId3" Type="http://schemas.openxmlformats.org/officeDocument/2006/relationships/themeOverride" Target="../theme/themeOverride33.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package" Target="../embeddings/Microsoft_Excel_Worksheet31.xlsx"/></Relationships>
</file>

<file path=ppt/charts/_rels/chart44.xml.rels><?xml version="1.0" encoding="UTF-8" standalone="yes"?>
<Relationships xmlns="http://schemas.openxmlformats.org/package/2006/relationships"><Relationship Id="rId3" Type="http://schemas.openxmlformats.org/officeDocument/2006/relationships/themeOverride" Target="../theme/themeOverride34.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package" Target="../embeddings/Microsoft_Excel_Worksheet32.xlsx"/></Relationships>
</file>

<file path=ppt/charts/_rels/chart45.xml.rels><?xml version="1.0" encoding="UTF-8" standalone="yes"?>
<Relationships xmlns="http://schemas.openxmlformats.org/package/2006/relationships"><Relationship Id="rId3" Type="http://schemas.openxmlformats.org/officeDocument/2006/relationships/themeOverride" Target="../theme/themeOverride35.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package" Target="../embeddings/Microsoft_Excel_Worksheet33.xlsx"/></Relationships>
</file>

<file path=ppt/charts/_rels/chart46.xml.rels><?xml version="1.0" encoding="UTF-8" standalone="yes"?>
<Relationships xmlns="http://schemas.openxmlformats.org/package/2006/relationships"><Relationship Id="rId1" Type="http://schemas.openxmlformats.org/officeDocument/2006/relationships/oleObject" Target="file:///C:\Users\RLopez\Documents\five%20year\republica%20dominicana\toilet%20care.xls" TargetMode="External"/></Relationships>
</file>

<file path=ppt/charts/_rels/chart47.xml.rels><?xml version="1.0" encoding="UTF-8" standalone="yes"?>
<Relationships xmlns="http://schemas.openxmlformats.org/package/2006/relationships"><Relationship Id="rId2" Type="http://schemas.openxmlformats.org/officeDocument/2006/relationships/package" Target="../embeddings/Microsoft_Excel_Worksheet34.xlsx"/><Relationship Id="rId1" Type="http://schemas.openxmlformats.org/officeDocument/2006/relationships/themeOverride" Target="../theme/themeOverride36.xml"/></Relationships>
</file>

<file path=ppt/charts/_rels/chart48.xml.rels><?xml version="1.0" encoding="UTF-8" standalone="yes"?>
<Relationships xmlns="http://schemas.openxmlformats.org/package/2006/relationships"><Relationship Id="rId2" Type="http://schemas.openxmlformats.org/officeDocument/2006/relationships/package" Target="../embeddings/Microsoft_Excel_Worksheet35.xlsx"/><Relationship Id="rId1" Type="http://schemas.openxmlformats.org/officeDocument/2006/relationships/themeOverride" Target="../theme/themeOverride37.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oleObject" Target="file:///C:\Users\RLopez\Documents\five%20year\republica%20dominicana\tensoactivos%20rep%20dominicana.xls"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6.xlsx"/></Relationships>
</file>

<file path=ppt/charts/_rels/chart9.xml.rels><?xml version="1.0" encoding="UTF-8" standalone="yes"?>
<Relationships xmlns="http://schemas.openxmlformats.org/package/2006/relationships"><Relationship Id="rId3" Type="http://schemas.openxmlformats.org/officeDocument/2006/relationships/oleObject" Target="file:///C:\Users\RLopez\AppData\Roaming\Microsoft\Excel\tensoactivos%20rep%20dominicana%20(version%202).xls"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Dominican Republic Surfactants Forecast</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total Surfactant Cleansers and Adjuvants</c:v>
                </c:pt>
              </c:strCache>
            </c:strRef>
          </c:tx>
          <c:spPr>
            <a:solidFill>
              <a:schemeClr val="accent1"/>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Data'!$E$7:$O$7</c:f>
              <c:numCache>
                <c:formatCode>##,#00</c:formatCode>
                <c:ptCount val="11"/>
                <c:pt idx="0">
                  <c:v>32541.9</c:v>
                </c:pt>
                <c:pt idx="1">
                  <c:v>33167.9</c:v>
                </c:pt>
                <c:pt idx="2">
                  <c:v>33850.300000000003</c:v>
                </c:pt>
                <c:pt idx="3">
                  <c:v>34413.699999999997</c:v>
                </c:pt>
                <c:pt idx="4">
                  <c:v>35010.5</c:v>
                </c:pt>
                <c:pt idx="5">
                  <c:v>35585.4</c:v>
                </c:pt>
                <c:pt idx="6">
                  <c:v>36207.4</c:v>
                </c:pt>
                <c:pt idx="7">
                  <c:v>36777</c:v>
                </c:pt>
                <c:pt idx="8">
                  <c:v>37336.6</c:v>
                </c:pt>
                <c:pt idx="9">
                  <c:v>37903</c:v>
                </c:pt>
                <c:pt idx="10">
                  <c:v>38479.599999999999</c:v>
                </c:pt>
              </c:numCache>
            </c:numRef>
          </c:val>
        </c:ser>
        <c:ser>
          <c:idx val="1"/>
          <c:order val="1"/>
          <c:tx>
            <c:strRef>
              <c:f>'Statistics Data'!$B$8</c:f>
              <c:strCache>
                <c:ptCount val="1"/>
                <c:pt idx="0">
                  <c:v>Amphoteric surfactants</c:v>
                </c:pt>
              </c:strCache>
            </c:strRef>
          </c:tx>
          <c:spPr>
            <a:solidFill>
              <a:schemeClr val="accent2"/>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Data'!$E$8:$O$8</c:f>
              <c:numCache>
                <c:formatCode>##,#00</c:formatCode>
                <c:ptCount val="11"/>
                <c:pt idx="0">
                  <c:v>744.1</c:v>
                </c:pt>
                <c:pt idx="1">
                  <c:v>761.6</c:v>
                </c:pt>
                <c:pt idx="2">
                  <c:v>779.6</c:v>
                </c:pt>
                <c:pt idx="3">
                  <c:v>806.3</c:v>
                </c:pt>
                <c:pt idx="4">
                  <c:v>821.9</c:v>
                </c:pt>
                <c:pt idx="5">
                  <c:v>836.6</c:v>
                </c:pt>
                <c:pt idx="6">
                  <c:v>853.9</c:v>
                </c:pt>
                <c:pt idx="7">
                  <c:v>870</c:v>
                </c:pt>
                <c:pt idx="8">
                  <c:v>885.8</c:v>
                </c:pt>
                <c:pt idx="9">
                  <c:v>901.3</c:v>
                </c:pt>
                <c:pt idx="10">
                  <c:v>916.6</c:v>
                </c:pt>
              </c:numCache>
            </c:numRef>
          </c:val>
        </c:ser>
        <c:ser>
          <c:idx val="2"/>
          <c:order val="2"/>
          <c:tx>
            <c:strRef>
              <c:f>'Statistics Data'!$B$9</c:f>
              <c:strCache>
                <c:ptCount val="1"/>
                <c:pt idx="0">
                  <c:v>Anionic surfactants</c:v>
                </c:pt>
              </c:strCache>
            </c:strRef>
          </c:tx>
          <c:spPr>
            <a:solidFill>
              <a:schemeClr val="accent3"/>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Data'!$E$9:$O$9</c:f>
              <c:numCache>
                <c:formatCode>##,#00</c:formatCode>
                <c:ptCount val="11"/>
                <c:pt idx="0">
                  <c:v>30789.8</c:v>
                </c:pt>
                <c:pt idx="1">
                  <c:v>31374.9</c:v>
                </c:pt>
                <c:pt idx="2">
                  <c:v>32010.400000000001</c:v>
                </c:pt>
                <c:pt idx="3">
                  <c:v>32540.6</c:v>
                </c:pt>
                <c:pt idx="4">
                  <c:v>33098.5</c:v>
                </c:pt>
                <c:pt idx="5">
                  <c:v>33636.5</c:v>
                </c:pt>
                <c:pt idx="6">
                  <c:v>34216.9</c:v>
                </c:pt>
                <c:pt idx="7">
                  <c:v>34746.9</c:v>
                </c:pt>
                <c:pt idx="8">
                  <c:v>35267.5</c:v>
                </c:pt>
                <c:pt idx="9">
                  <c:v>35794.199999999997</c:v>
                </c:pt>
                <c:pt idx="10">
                  <c:v>36331.300000000003</c:v>
                </c:pt>
              </c:numCache>
            </c:numRef>
          </c:val>
        </c:ser>
        <c:ser>
          <c:idx val="3"/>
          <c:order val="3"/>
          <c:tx>
            <c:strRef>
              <c:f>'Statistics Data'!$B$10</c:f>
              <c:strCache>
                <c:ptCount val="1"/>
                <c:pt idx="0">
                  <c:v>Cationic surfactants</c:v>
                </c:pt>
              </c:strCache>
            </c:strRef>
          </c:tx>
          <c:spPr>
            <a:solidFill>
              <a:schemeClr val="accent4"/>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Data'!$E$10:$O$10</c:f>
              <c:numCache>
                <c:formatCode>##,#00</c:formatCode>
                <c:ptCount val="11"/>
                <c:pt idx="0">
                  <c:v>116.5</c:v>
                </c:pt>
                <c:pt idx="1">
                  <c:v>119</c:v>
                </c:pt>
                <c:pt idx="2">
                  <c:v>123.5</c:v>
                </c:pt>
                <c:pt idx="3">
                  <c:v>124.3</c:v>
                </c:pt>
                <c:pt idx="4">
                  <c:v>126.4</c:v>
                </c:pt>
                <c:pt idx="5">
                  <c:v>128.6</c:v>
                </c:pt>
                <c:pt idx="6">
                  <c:v>131.1</c:v>
                </c:pt>
                <c:pt idx="7">
                  <c:v>133.1</c:v>
                </c:pt>
                <c:pt idx="8">
                  <c:v>135.19999999999999</c:v>
                </c:pt>
                <c:pt idx="9">
                  <c:v>137.30000000000001</c:v>
                </c:pt>
                <c:pt idx="10">
                  <c:v>139.4</c:v>
                </c:pt>
              </c:numCache>
            </c:numRef>
          </c:val>
        </c:ser>
        <c:ser>
          <c:idx val="4"/>
          <c:order val="4"/>
          <c:tx>
            <c:strRef>
              <c:f>'Statistics Data'!$B$11</c:f>
              <c:strCache>
                <c:ptCount val="1"/>
                <c:pt idx="0">
                  <c:v>Non ionic surfactants</c:v>
                </c:pt>
              </c:strCache>
            </c:strRef>
          </c:tx>
          <c:spPr>
            <a:solidFill>
              <a:schemeClr val="accent5"/>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Data'!$E$11:$O$11</c:f>
              <c:numCache>
                <c:formatCode>##,#00</c:formatCode>
                <c:ptCount val="11"/>
                <c:pt idx="0">
                  <c:v>712.7</c:v>
                </c:pt>
                <c:pt idx="1">
                  <c:v>729.9</c:v>
                </c:pt>
                <c:pt idx="2">
                  <c:v>748.6</c:v>
                </c:pt>
                <c:pt idx="3">
                  <c:v>735.7</c:v>
                </c:pt>
                <c:pt idx="4">
                  <c:v>752.2</c:v>
                </c:pt>
                <c:pt idx="5">
                  <c:v>768</c:v>
                </c:pt>
                <c:pt idx="6">
                  <c:v>785.3</c:v>
                </c:pt>
                <c:pt idx="7">
                  <c:v>802.6</c:v>
                </c:pt>
                <c:pt idx="8">
                  <c:v>819.8</c:v>
                </c:pt>
                <c:pt idx="9">
                  <c:v>837.8</c:v>
                </c:pt>
                <c:pt idx="10">
                  <c:v>856</c:v>
                </c:pt>
              </c:numCache>
            </c:numRef>
          </c:val>
        </c:ser>
        <c:ser>
          <c:idx val="5"/>
          <c:order val="5"/>
          <c:tx>
            <c:strRef>
              <c:f>'Statistics Data'!$B$12</c:f>
              <c:strCache>
                <c:ptCount val="1"/>
                <c:pt idx="0">
                  <c:v>Other Surfactant Cleansers and Adjuvants</c:v>
                </c:pt>
              </c:strCache>
            </c:strRef>
          </c:tx>
          <c:spPr>
            <a:solidFill>
              <a:schemeClr val="accent6"/>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Data'!$E$12:$O$12</c:f>
              <c:numCache>
                <c:formatCode>##,#00</c:formatCode>
                <c:ptCount val="11"/>
                <c:pt idx="0">
                  <c:v>178.8</c:v>
                </c:pt>
                <c:pt idx="1">
                  <c:v>182.5</c:v>
                </c:pt>
                <c:pt idx="2">
                  <c:v>188.1</c:v>
                </c:pt>
                <c:pt idx="3">
                  <c:v>206.7</c:v>
                </c:pt>
                <c:pt idx="4">
                  <c:v>211.5</c:v>
                </c:pt>
                <c:pt idx="5">
                  <c:v>215.7</c:v>
                </c:pt>
                <c:pt idx="6">
                  <c:v>220.2</c:v>
                </c:pt>
                <c:pt idx="7">
                  <c:v>224.3</c:v>
                </c:pt>
                <c:pt idx="8">
                  <c:v>228.4</c:v>
                </c:pt>
                <c:pt idx="9">
                  <c:v>232.4</c:v>
                </c:pt>
                <c:pt idx="10">
                  <c:v>236.3</c:v>
                </c:pt>
              </c:numCache>
            </c:numRef>
          </c:val>
        </c:ser>
        <c:dLbls>
          <c:showLegendKey val="0"/>
          <c:showVal val="0"/>
          <c:showCatName val="0"/>
          <c:showSerName val="0"/>
          <c:showPercent val="0"/>
          <c:showBubbleSize val="0"/>
        </c:dLbls>
        <c:gapWidth val="219"/>
        <c:overlap val="-27"/>
        <c:axId val="340524520"/>
        <c:axId val="340527264"/>
      </c:barChart>
      <c:catAx>
        <c:axId val="340524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27264"/>
        <c:crosses val="autoZero"/>
        <c:auto val="1"/>
        <c:lblAlgn val="ctr"/>
        <c:lblOffset val="100"/>
        <c:noMultiLvlLbl val="0"/>
      </c:catAx>
      <c:valAx>
        <c:axId val="340527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24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2018 size 768 Mton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'non ionic'!$J$6</c:f>
              <c:strCache>
                <c:ptCount val="1"/>
                <c:pt idx="0">
                  <c:v>2018</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'non ionic'!$B$8:$B$11</c:f>
              <c:strCache>
                <c:ptCount val="4"/>
                <c:pt idx="0">
                  <c:v>Alkanolamides</c:v>
                </c:pt>
                <c:pt idx="1">
                  <c:v>Alkyl Polyglucosides</c:v>
                </c:pt>
                <c:pt idx="2">
                  <c:v>Alkoxylated Fatty Alcohols</c:v>
                </c:pt>
                <c:pt idx="3">
                  <c:v>Ethylene Oxide/Propylene Oxide Block Copolymers</c:v>
                </c:pt>
              </c:strCache>
            </c:strRef>
          </c:cat>
          <c:val>
            <c:numRef>
              <c:f>'non ionic'!$J$8:$J$11</c:f>
              <c:numCache>
                <c:formatCode>##,#00</c:formatCode>
                <c:ptCount val="4"/>
                <c:pt idx="0">
                  <c:v>37.9</c:v>
                </c:pt>
                <c:pt idx="1">
                  <c:v>44.5</c:v>
                </c:pt>
                <c:pt idx="2">
                  <c:v>682.4</c:v>
                </c:pt>
                <c:pt idx="3">
                  <c:v>3.3</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'[Passport_Stats_16-10-2019_2041_GMT.xls]Statistics Data'!$B$7</c:f>
              <c:strCache>
                <c:ptCount val="1"/>
                <c:pt idx="0">
                  <c:v>Beauty and Personal Care</c:v>
                </c:pt>
              </c:strCache>
            </c:strRef>
          </c:tx>
          <c:spPr>
            <a:solidFill>
              <a:schemeClr val="accent1"/>
            </a:solidFill>
            <a:ln>
              <a:noFill/>
            </a:ln>
            <a:effectLst/>
          </c:spPr>
          <c:invertIfNegative val="0"/>
          <c:cat>
            <c:strRef>
              <c:f>'[Passport_Stats_16-10-2019_2041_GMT.xls]Statistics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'[Passport_Stats_16-10-2019_2041_GMT.xls]Statistics Data'!$G$7:$Q$7</c:f>
              <c:numCache>
                <c:formatCode>_("$"* #,##0.00_);_("$"* \(#,##0.00\);_("$"* "-"??_);_(@_)</c:formatCode>
                <c:ptCount val="11"/>
                <c:pt idx="0">
                  <c:v>466.6</c:v>
                </c:pt>
                <c:pt idx="1">
                  <c:v>490.9</c:v>
                </c:pt>
                <c:pt idx="2">
                  <c:v>505.3</c:v>
                </c:pt>
                <c:pt idx="3">
                  <c:v>518.5</c:v>
                </c:pt>
                <c:pt idx="4">
                  <c:v>535.9</c:v>
                </c:pt>
                <c:pt idx="5">
                  <c:v>556.1</c:v>
                </c:pt>
                <c:pt idx="6">
                  <c:v>579.6</c:v>
                </c:pt>
                <c:pt idx="7">
                  <c:v>604.4</c:v>
                </c:pt>
                <c:pt idx="8">
                  <c:v>630.6</c:v>
                </c:pt>
                <c:pt idx="9">
                  <c:v>658.5</c:v>
                </c:pt>
                <c:pt idx="10">
                  <c:v>687.7</c:v>
                </c:pt>
              </c:numCache>
            </c:numRef>
          </c:val>
        </c:ser>
        <c:dLbls>
          <c:showLegendKey val="0"/>
          <c:showVal val="0"/>
          <c:showCatName val="0"/>
          <c:showSerName val="0"/>
          <c:showPercent val="0"/>
          <c:showBubbleSize val="0"/>
        </c:dLbls>
        <c:gapWidth val="219"/>
        <c:overlap val="-27"/>
        <c:axId val="340524912"/>
        <c:axId val="340525304"/>
      </c:barChart>
      <c:catAx>
        <c:axId val="3405249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25304"/>
        <c:crosses val="autoZero"/>
        <c:auto val="1"/>
        <c:lblAlgn val="ctr"/>
        <c:lblOffset val="100"/>
        <c:noMultiLvlLbl val="0"/>
      </c:catAx>
      <c:valAx>
        <c:axId val="340525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a:t>
                </a:r>
                <a:r>
                  <a:rPr lang="en-US" baseline="0"/>
                  <a:t> USD</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24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Personal Care Domican Republic size</a:t>
            </a:r>
            <a:r>
              <a:rPr lang="en-US" baseline="0"/>
              <a:t> 2019 forecast</a:t>
            </a:r>
            <a:r>
              <a:rPr lang="en-US"/>
              <a:t> $579.6</a:t>
            </a:r>
            <a:r>
              <a:rPr lang="en-US" baseline="0"/>
              <a:t> million USD</a:t>
            </a:r>
            <a:endParaRPr lang="en-US"/>
          </a:p>
        </c:rich>
      </c:tx>
      <c:layout/>
      <c:overlay val="0"/>
      <c:spPr>
        <a:noFill/>
        <a:ln>
          <a:noFill/>
        </a:ln>
        <a:effectLst/>
      </c:spPr>
    </c:title>
    <c:autoTitleDeleted val="0"/>
    <c:plotArea>
      <c:layout/>
      <c:pieChart>
        <c:varyColors val="1"/>
        <c:ser>
          <c:idx val="0"/>
          <c:order val="0"/>
          <c:tx>
            <c:strRef>
              <c:f>Hoja1!$C$7</c:f>
              <c:strCache>
                <c:ptCount val="1"/>
                <c:pt idx="0">
                  <c:v>Colgate-Palmolive DR Inc</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Hoja1!$C$7:$C$32</c:f>
              <c:strCache>
                <c:ptCount val="26"/>
                <c:pt idx="0">
                  <c:v>Colgate-Palmolive DR Inc</c:v>
                </c:pt>
                <c:pt idx="1">
                  <c:v>Distribuidora Corripio CxA</c:v>
                </c:pt>
                <c:pt idx="2">
                  <c:v>Grupo Transbel CA</c:v>
                </c:pt>
                <c:pt idx="3">
                  <c:v>Unilever Caribe SA</c:v>
                </c:pt>
                <c:pt idx="4">
                  <c:v>Productos Avon SA</c:v>
                </c:pt>
                <c:pt idx="5">
                  <c:v>Johnson &amp; Johnson Dominicana CxA</c:v>
                </c:pt>
                <c:pt idx="6">
                  <c:v>Daniel Espinal SAS</c:v>
                </c:pt>
                <c:pt idx="7">
                  <c:v>Hiroca CxA</c:v>
                </c:pt>
                <c:pt idx="8">
                  <c:v>Jafra Cosmetics Dominicana SA</c:v>
                </c:pt>
                <c:pt idx="9">
                  <c:v>AFJA SA</c:v>
                </c:pt>
                <c:pt idx="10">
                  <c:v>J Gasso Gasso CxA</c:v>
                </c:pt>
                <c:pt idx="11">
                  <c:v>Beiersdorf Dominican Republic SA</c:v>
                </c:pt>
                <c:pt idx="12">
                  <c:v>Amway Dominican Republic LLC</c:v>
                </c:pt>
                <c:pt idx="13">
                  <c:v>Inversiones &amp; Negocios SA</c:v>
                </c:pt>
                <c:pt idx="14">
                  <c:v>Laboratorios Dr Collado CxA</c:v>
                </c:pt>
                <c:pt idx="15">
                  <c:v>Quisqueya Comercial CxA</c:v>
                </c:pt>
                <c:pt idx="16">
                  <c:v>Suiphar SA</c:v>
                </c:pt>
                <c:pt idx="17">
                  <c:v>Inversiones Caobo SA</c:v>
                </c:pt>
                <c:pt idx="18">
                  <c:v>Laboratorios Alcon SA</c:v>
                </c:pt>
                <c:pt idx="19">
                  <c:v>Dres Mallen Guerra SA</c:v>
                </c:pt>
                <c:pt idx="20">
                  <c:v>Sun Pharmaceutical Industries Ltd</c:v>
                </c:pt>
                <c:pt idx="21">
                  <c:v>Diperco CxA</c:v>
                </c:pt>
                <c:pt idx="22">
                  <c:v>Maximo Gomez P SA</c:v>
                </c:pt>
                <c:pt idx="23">
                  <c:v>Laboratorios Rysell SRL</c:v>
                </c:pt>
                <c:pt idx="24">
                  <c:v>Private Label</c:v>
                </c:pt>
                <c:pt idx="25">
                  <c:v>Others</c:v>
                </c:pt>
              </c:strCache>
            </c:strRef>
          </c:cat>
          <c:val>
            <c:numRef>
              <c:f>Hoja1!$K$7:$K$32</c:f>
              <c:numCache>
                <c:formatCode>_("$"* #,##0.00_);_("$"* \(#,##0.00\);_("$"* "-"??_);_(@_)</c:formatCode>
                <c:ptCount val="26"/>
                <c:pt idx="0">
                  <c:v>108.3852</c:v>
                </c:pt>
                <c:pt idx="1">
                  <c:v>71.870400000000004</c:v>
                </c:pt>
                <c:pt idx="2">
                  <c:v>70.711200000000005</c:v>
                </c:pt>
                <c:pt idx="3">
                  <c:v>51.584400000000009</c:v>
                </c:pt>
                <c:pt idx="4">
                  <c:v>25.502400000000005</c:v>
                </c:pt>
                <c:pt idx="5">
                  <c:v>19.126800000000003</c:v>
                </c:pt>
                <c:pt idx="6">
                  <c:v>19.126800000000003</c:v>
                </c:pt>
                <c:pt idx="7">
                  <c:v>12.171600000000002</c:v>
                </c:pt>
                <c:pt idx="8">
                  <c:v>6.9552000000000005</c:v>
                </c:pt>
                <c:pt idx="9">
                  <c:v>5.7960000000000003</c:v>
                </c:pt>
                <c:pt idx="10">
                  <c:v>4.6368</c:v>
                </c:pt>
                <c:pt idx="11">
                  <c:v>4.6368</c:v>
                </c:pt>
                <c:pt idx="12">
                  <c:v>4.0571999999999999</c:v>
                </c:pt>
                <c:pt idx="13">
                  <c:v>3.4776000000000002</c:v>
                </c:pt>
                <c:pt idx="14">
                  <c:v>2.8980000000000001</c:v>
                </c:pt>
                <c:pt idx="15">
                  <c:v>2.3184</c:v>
                </c:pt>
                <c:pt idx="16">
                  <c:v>1.7388000000000001</c:v>
                </c:pt>
                <c:pt idx="17">
                  <c:v>1.7388000000000001</c:v>
                </c:pt>
                <c:pt idx="18">
                  <c:v>1.1592</c:v>
                </c:pt>
                <c:pt idx="19">
                  <c:v>1.1592</c:v>
                </c:pt>
                <c:pt idx="20">
                  <c:v>1.1592</c:v>
                </c:pt>
                <c:pt idx="21">
                  <c:v>0.5796</c:v>
                </c:pt>
                <c:pt idx="22">
                  <c:v>0.5796</c:v>
                </c:pt>
                <c:pt idx="23">
                  <c:v>0.5796</c:v>
                </c:pt>
                <c:pt idx="24">
                  <c:v>6.3756000000000013</c:v>
                </c:pt>
                <c:pt idx="25">
                  <c:v>150.1164</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manualLayout>
          <c:xMode val="edge"/>
          <c:yMode val="edge"/>
          <c:x val="0.78789966649886389"/>
          <c:y val="0.10931179455683422"/>
          <c:w val="0.2038206649877701"/>
          <c:h val="0.89068820544316574"/>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Bath and Shower Million USD</a:t>
            </a:r>
          </a:p>
        </c:rich>
      </c:tx>
      <c:layout/>
      <c:overlay val="1"/>
      <c:spPr>
        <a:noFill/>
        <a:ln>
          <a:noFill/>
        </a:ln>
        <a:effectLst/>
      </c:spPr>
    </c:title>
    <c:autoTitleDeleted val="0"/>
    <c:plotArea>
      <c:layout/>
      <c:barChart>
        <c:barDir val="col"/>
        <c:grouping val="clustered"/>
        <c:varyColors val="0"/>
        <c:ser>
          <c:idx val="0"/>
          <c:order val="0"/>
          <c:tx>
            <c:strRef>
              <c:f>'Statistics Data'!$B$7</c:f>
              <c:strCache>
                <c:ptCount val="1"/>
                <c:pt idx="0">
                  <c:v>Total Bath and Shower</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Data'!$G$8:$Q$8</c:f>
              <c:numCache>
                <c:formatCode>_("$"* #,##0.00_);_("$"* \(#,##0.00\);_("$"* "-"??_);_(@_)</c:formatCode>
                <c:ptCount val="11"/>
                <c:pt idx="0">
                  <c:v>30.4</c:v>
                </c:pt>
                <c:pt idx="1">
                  <c:v>30.9</c:v>
                </c:pt>
                <c:pt idx="2">
                  <c:v>31.6</c:v>
                </c:pt>
                <c:pt idx="3">
                  <c:v>32.1</c:v>
                </c:pt>
                <c:pt idx="4">
                  <c:v>33.200000000000003</c:v>
                </c:pt>
                <c:pt idx="5">
                  <c:v>34.200000000000003</c:v>
                </c:pt>
                <c:pt idx="6">
                  <c:v>35.200000000000003</c:v>
                </c:pt>
                <c:pt idx="7">
                  <c:v>36.299999999999997</c:v>
                </c:pt>
                <c:pt idx="8">
                  <c:v>37.4</c:v>
                </c:pt>
                <c:pt idx="9">
                  <c:v>38.6</c:v>
                </c:pt>
                <c:pt idx="10">
                  <c:v>39.799999999999997</c:v>
                </c:pt>
              </c:numCache>
            </c:numRef>
          </c:val>
        </c:ser>
        <c:ser>
          <c:idx val="1"/>
          <c:order val="1"/>
          <c:tx>
            <c:strRef>
              <c:f>'Statistics Data'!$B$10</c:f>
              <c:strCache>
                <c:ptCount val="1"/>
                <c:pt idx="0">
                  <c:v>Bar Soap</c:v>
                </c:pt>
              </c:strCache>
            </c:strRef>
          </c:tx>
          <c:spPr>
            <a:solidFill>
              <a:schemeClr val="accent2"/>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Data'!$G$10:$Q$10</c:f>
              <c:numCache>
                <c:formatCode>_("$"* #,##0.00_);_("$"* \(#,##0.00\);_("$"* "-"??_);_(@_)</c:formatCode>
                <c:ptCount val="11"/>
                <c:pt idx="0">
                  <c:v>23.8</c:v>
                </c:pt>
                <c:pt idx="1">
                  <c:v>24.9</c:v>
                </c:pt>
                <c:pt idx="2">
                  <c:v>25.5</c:v>
                </c:pt>
                <c:pt idx="3">
                  <c:v>26.2</c:v>
                </c:pt>
                <c:pt idx="4">
                  <c:v>27</c:v>
                </c:pt>
                <c:pt idx="5">
                  <c:v>27.8</c:v>
                </c:pt>
                <c:pt idx="6">
                  <c:v>28.6</c:v>
                </c:pt>
                <c:pt idx="7">
                  <c:v>29.4</c:v>
                </c:pt>
                <c:pt idx="8">
                  <c:v>30.3</c:v>
                </c:pt>
                <c:pt idx="9">
                  <c:v>31.2</c:v>
                </c:pt>
                <c:pt idx="10">
                  <c:v>32.1</c:v>
                </c:pt>
              </c:numCache>
            </c:numRef>
          </c:val>
        </c:ser>
        <c:ser>
          <c:idx val="2"/>
          <c:order val="2"/>
          <c:tx>
            <c:strRef>
              <c:f>'Statistics Data'!$B$14</c:f>
              <c:strCache>
                <c:ptCount val="1"/>
                <c:pt idx="0">
                  <c:v>Body Wash/Shower Gel - modelled</c:v>
                </c:pt>
              </c:strCache>
            </c:strRef>
          </c:tx>
          <c:spPr>
            <a:solidFill>
              <a:schemeClr val="accent3"/>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Data'!$G$14:$Q$14</c:f>
              <c:numCache>
                <c:formatCode>_("$"* #,##0.00_);_("$"* \(#,##0.00\);_("$"* "-"??_);_(@_)</c:formatCode>
                <c:ptCount val="11"/>
                <c:pt idx="0">
                  <c:v>1.6</c:v>
                </c:pt>
                <c:pt idx="1">
                  <c:v>1.5</c:v>
                </c:pt>
                <c:pt idx="2">
                  <c:v>1.5</c:v>
                </c:pt>
                <c:pt idx="3">
                  <c:v>1.5</c:v>
                </c:pt>
                <c:pt idx="4">
                  <c:v>1.5</c:v>
                </c:pt>
                <c:pt idx="5">
                  <c:v>1.6</c:v>
                </c:pt>
                <c:pt idx="6">
                  <c:v>1.6</c:v>
                </c:pt>
                <c:pt idx="7">
                  <c:v>1.7</c:v>
                </c:pt>
                <c:pt idx="8">
                  <c:v>1.8</c:v>
                </c:pt>
                <c:pt idx="9">
                  <c:v>1.8</c:v>
                </c:pt>
                <c:pt idx="10">
                  <c:v>1.9</c:v>
                </c:pt>
              </c:numCache>
            </c:numRef>
          </c:val>
        </c:ser>
        <c:ser>
          <c:idx val="3"/>
          <c:order val="3"/>
          <c:tx>
            <c:strRef>
              <c:f>'Statistics Data'!$B$18</c:f>
              <c:strCache>
                <c:ptCount val="1"/>
                <c:pt idx="0">
                  <c:v>Liquid Soap - modelled</c:v>
                </c:pt>
              </c:strCache>
            </c:strRef>
          </c:tx>
          <c:spPr>
            <a:solidFill>
              <a:schemeClr val="accent4"/>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Data'!$G$18:$Q$18</c:f>
              <c:numCache>
                <c:formatCode>_("$"* #,##0.00_);_("$"* \(#,##0.00\);_("$"* "-"??_);_(@_)</c:formatCode>
                <c:ptCount val="11"/>
                <c:pt idx="0">
                  <c:v>2.7</c:v>
                </c:pt>
                <c:pt idx="1">
                  <c:v>2.4</c:v>
                </c:pt>
                <c:pt idx="2">
                  <c:v>2.5</c:v>
                </c:pt>
                <c:pt idx="3">
                  <c:v>2.5</c:v>
                </c:pt>
                <c:pt idx="4">
                  <c:v>2.5</c:v>
                </c:pt>
                <c:pt idx="5">
                  <c:v>2.6</c:v>
                </c:pt>
                <c:pt idx="6">
                  <c:v>2.7</c:v>
                </c:pt>
                <c:pt idx="7">
                  <c:v>2.8</c:v>
                </c:pt>
                <c:pt idx="8">
                  <c:v>2.9</c:v>
                </c:pt>
                <c:pt idx="9">
                  <c:v>3</c:v>
                </c:pt>
                <c:pt idx="10">
                  <c:v>3.1</c:v>
                </c:pt>
              </c:numCache>
            </c:numRef>
          </c:val>
        </c:ser>
        <c:dLbls>
          <c:showLegendKey val="0"/>
          <c:showVal val="0"/>
          <c:showCatName val="0"/>
          <c:showSerName val="0"/>
          <c:showPercent val="0"/>
          <c:showBubbleSize val="0"/>
        </c:dLbls>
        <c:gapWidth val="219"/>
        <c:overlap val="-27"/>
        <c:axId val="553280488"/>
        <c:axId val="553285192"/>
      </c:barChart>
      <c:catAx>
        <c:axId val="553280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285192"/>
        <c:crosses val="autoZero"/>
        <c:auto val="1"/>
        <c:lblAlgn val="ctr"/>
        <c:lblOffset val="100"/>
        <c:noMultiLvlLbl val="0"/>
      </c:catAx>
      <c:valAx>
        <c:axId val="55328519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280488"/>
        <c:crosses val="autoZero"/>
        <c:crossBetween val="between"/>
      </c:valAx>
      <c:spPr>
        <a:noFill/>
        <a:ln w="25400">
          <a:noFill/>
        </a:ln>
      </c:spPr>
    </c:plotArea>
    <c:legend>
      <c:legendPos val="b"/>
      <c:layout/>
      <c:overlay val="0"/>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Bath and Shower Mton</a:t>
            </a:r>
          </a:p>
        </c:rich>
      </c:tx>
      <c:layout/>
      <c:overlay val="1"/>
      <c:spPr>
        <a:noFill/>
        <a:ln>
          <a:noFill/>
        </a:ln>
        <a:effectLst/>
      </c:spPr>
    </c:title>
    <c:autoTitleDeleted val="0"/>
    <c:plotArea>
      <c:layout/>
      <c:barChart>
        <c:barDir val="col"/>
        <c:grouping val="clustered"/>
        <c:varyColors val="0"/>
        <c:ser>
          <c:idx val="1"/>
          <c:order val="0"/>
          <c:tx>
            <c:strRef>
              <c:f>'Statistics Data'!$B$10</c:f>
              <c:strCache>
                <c:ptCount val="1"/>
                <c:pt idx="0">
                  <c:v>Bar Soap</c:v>
                </c:pt>
              </c:strCache>
            </c:strRef>
          </c:tx>
          <c:spPr>
            <a:solidFill>
              <a:schemeClr val="accent2"/>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Data'!$G$9:$Q$9</c:f>
              <c:numCache>
                <c:formatCode>##,#00</c:formatCode>
                <c:ptCount val="11"/>
                <c:pt idx="0">
                  <c:v>4398.5</c:v>
                </c:pt>
                <c:pt idx="1">
                  <c:v>4465.3999999999996</c:v>
                </c:pt>
                <c:pt idx="2">
                  <c:v>4544.3</c:v>
                </c:pt>
                <c:pt idx="3">
                  <c:v>4591.3</c:v>
                </c:pt>
                <c:pt idx="4">
                  <c:v>4571.1000000000004</c:v>
                </c:pt>
                <c:pt idx="5">
                  <c:v>4535.8</c:v>
                </c:pt>
                <c:pt idx="6">
                  <c:v>4529.3</c:v>
                </c:pt>
                <c:pt idx="7">
                  <c:v>4484.3</c:v>
                </c:pt>
                <c:pt idx="8">
                  <c:v>4437.1000000000004</c:v>
                </c:pt>
                <c:pt idx="9">
                  <c:v>4394.3999999999996</c:v>
                </c:pt>
                <c:pt idx="10">
                  <c:v>4349.3999999999996</c:v>
                </c:pt>
              </c:numCache>
            </c:numRef>
          </c:val>
        </c:ser>
        <c:ser>
          <c:idx val="2"/>
          <c:order val="1"/>
          <c:tx>
            <c:strRef>
              <c:f>'Statistics Data'!$B$14</c:f>
              <c:strCache>
                <c:ptCount val="1"/>
                <c:pt idx="0">
                  <c:v>Body Wash/Shower Gel - modelled</c:v>
                </c:pt>
              </c:strCache>
            </c:strRef>
          </c:tx>
          <c:spPr>
            <a:solidFill>
              <a:schemeClr val="accent3"/>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Data'!$G$13:$Q$13</c:f>
              <c:numCache>
                <c:formatCode>##,#00</c:formatCode>
                <c:ptCount val="11"/>
                <c:pt idx="0">
                  <c:v>99.1</c:v>
                </c:pt>
                <c:pt idx="1">
                  <c:v>88.4</c:v>
                </c:pt>
                <c:pt idx="2">
                  <c:v>89.8</c:v>
                </c:pt>
                <c:pt idx="3">
                  <c:v>85.7</c:v>
                </c:pt>
                <c:pt idx="4">
                  <c:v>85.7</c:v>
                </c:pt>
                <c:pt idx="5">
                  <c:v>85.7</c:v>
                </c:pt>
                <c:pt idx="6">
                  <c:v>86.6</c:v>
                </c:pt>
                <c:pt idx="7">
                  <c:v>86.6</c:v>
                </c:pt>
                <c:pt idx="8">
                  <c:v>86.5</c:v>
                </c:pt>
                <c:pt idx="9">
                  <c:v>86.6</c:v>
                </c:pt>
                <c:pt idx="10">
                  <c:v>86.7</c:v>
                </c:pt>
              </c:numCache>
            </c:numRef>
          </c:val>
        </c:ser>
        <c:ser>
          <c:idx val="3"/>
          <c:order val="2"/>
          <c:tx>
            <c:strRef>
              <c:f>'Statistics Data'!$B$18</c:f>
              <c:strCache>
                <c:ptCount val="1"/>
                <c:pt idx="0">
                  <c:v>Liquid Soap - modelled</c:v>
                </c:pt>
              </c:strCache>
            </c:strRef>
          </c:tx>
          <c:spPr>
            <a:solidFill>
              <a:schemeClr val="accent4"/>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Data'!$G$17:$Q$17</c:f>
              <c:numCache>
                <c:formatCode>##,#00</c:formatCode>
                <c:ptCount val="11"/>
                <c:pt idx="0">
                  <c:v>432</c:v>
                </c:pt>
                <c:pt idx="1">
                  <c:v>375.7</c:v>
                </c:pt>
                <c:pt idx="2">
                  <c:v>377.5</c:v>
                </c:pt>
                <c:pt idx="3">
                  <c:v>374.1</c:v>
                </c:pt>
                <c:pt idx="4">
                  <c:v>368.7</c:v>
                </c:pt>
                <c:pt idx="5">
                  <c:v>362.7</c:v>
                </c:pt>
                <c:pt idx="6">
                  <c:v>362.9</c:v>
                </c:pt>
                <c:pt idx="7">
                  <c:v>363.1</c:v>
                </c:pt>
                <c:pt idx="8">
                  <c:v>363.3</c:v>
                </c:pt>
                <c:pt idx="9">
                  <c:v>363.5</c:v>
                </c:pt>
                <c:pt idx="10">
                  <c:v>363.9</c:v>
                </c:pt>
              </c:numCache>
            </c:numRef>
          </c:val>
        </c:ser>
        <c:dLbls>
          <c:showLegendKey val="0"/>
          <c:showVal val="0"/>
          <c:showCatName val="0"/>
          <c:showSerName val="0"/>
          <c:showPercent val="0"/>
          <c:showBubbleSize val="0"/>
        </c:dLbls>
        <c:gapWidth val="219"/>
        <c:overlap val="-27"/>
        <c:axId val="553287152"/>
        <c:axId val="553286760"/>
      </c:barChart>
      <c:catAx>
        <c:axId val="553287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286760"/>
        <c:crosses val="autoZero"/>
        <c:auto val="1"/>
        <c:lblAlgn val="ctr"/>
        <c:lblOffset val="100"/>
        <c:noMultiLvlLbl val="0"/>
      </c:catAx>
      <c:valAx>
        <c:axId val="553286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287152"/>
        <c:crosses val="autoZero"/>
        <c:crossBetween val="between"/>
      </c:valAx>
      <c:spPr>
        <a:noFill/>
        <a:ln w="25400">
          <a:noFill/>
        </a:ln>
      </c:spPr>
    </c:plotArea>
    <c:legend>
      <c:legendPos val="b"/>
      <c:layout/>
      <c:overlay val="0"/>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Bath and Shower size 2019 forecast $35.20 millions</a:t>
            </a:r>
            <a:r>
              <a:rPr lang="en-US" baseline="0"/>
              <a:t> usd</a:t>
            </a:r>
            <a:endParaRPr lang="en-US"/>
          </a:p>
        </c:rich>
      </c:tx>
      <c:layout/>
      <c:overlay val="0"/>
      <c:spPr>
        <a:noFill/>
        <a:ln>
          <a:noFill/>
        </a:ln>
        <a:effectLst/>
      </c:spPr>
    </c:title>
    <c:autoTitleDeleted val="0"/>
    <c:plotArea>
      <c:layout/>
      <c:pieChart>
        <c:varyColors val="1"/>
        <c:ser>
          <c:idx val="0"/>
          <c:order val="0"/>
          <c:tx>
            <c:strRef>
              <c:f>Hoja1!$B$7</c:f>
              <c:strCache>
                <c:ptCount val="1"/>
                <c:pt idx="0">
                  <c:v>Bath and Shower</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Lbls>
            <c:dLbl>
              <c:idx val="10"/>
              <c:layout>
                <c:manualLayout>
                  <c:x val="2.746522309711286E-2"/>
                  <c:y val="-0.23985710119568387"/>
                </c:manualLayout>
              </c:layout>
              <c:dLblPos val="bestFit"/>
              <c:showLegendKey val="0"/>
              <c:showVal val="1"/>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Hoja1!$C$7:$C$17</c:f>
              <c:strCache>
                <c:ptCount val="11"/>
                <c:pt idx="0">
                  <c:v>Colgate-Palmolive DR Inc</c:v>
                </c:pt>
                <c:pt idx="1">
                  <c:v>Unilever Caribe SA</c:v>
                </c:pt>
                <c:pt idx="2">
                  <c:v>Grupo Transbel CA</c:v>
                </c:pt>
                <c:pt idx="3">
                  <c:v>Distribuidora Corripio CxA</c:v>
                </c:pt>
                <c:pt idx="4">
                  <c:v>Laboratorios Rysell SRL</c:v>
                </c:pt>
                <c:pt idx="5">
                  <c:v>Productos Avon SA</c:v>
                </c:pt>
                <c:pt idx="6">
                  <c:v>Familia Sancela del Pacífico Ltda</c:v>
                </c:pt>
                <c:pt idx="7">
                  <c:v>Quisqueya Comercial CxA</c:v>
                </c:pt>
                <c:pt idx="8">
                  <c:v>Amway Dominican Republic LLC</c:v>
                </c:pt>
                <c:pt idx="9">
                  <c:v>Private Label</c:v>
                </c:pt>
                <c:pt idx="10">
                  <c:v>Others</c:v>
                </c:pt>
              </c:strCache>
            </c:strRef>
          </c:cat>
          <c:val>
            <c:numRef>
              <c:f>Hoja1!$K$7:$K$17</c:f>
              <c:numCache>
                <c:formatCode>_("$"* #,##0.00_);_("$"* \(#,##0.00\);_("$"* "-"??_);_(@_)</c:formatCode>
                <c:ptCount val="11"/>
                <c:pt idx="0">
                  <c:v>9.8912000000000013</c:v>
                </c:pt>
                <c:pt idx="1">
                  <c:v>7.2512000000000008</c:v>
                </c:pt>
                <c:pt idx="2">
                  <c:v>0.84480000000000011</c:v>
                </c:pt>
                <c:pt idx="3">
                  <c:v>0.45760000000000006</c:v>
                </c:pt>
                <c:pt idx="4">
                  <c:v>0.42240000000000005</c:v>
                </c:pt>
                <c:pt idx="5">
                  <c:v>0.42240000000000005</c:v>
                </c:pt>
                <c:pt idx="6">
                  <c:v>0.10560000000000001</c:v>
                </c:pt>
                <c:pt idx="7">
                  <c:v>0.10560000000000001</c:v>
                </c:pt>
                <c:pt idx="8">
                  <c:v>3.5200000000000002E-2</c:v>
                </c:pt>
                <c:pt idx="9">
                  <c:v>0.21120000000000003</c:v>
                </c:pt>
                <c:pt idx="10">
                  <c:v>15.488000000000001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Hair Care Millions usd</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'[Passport_Stats_18-10-2019_1456_GMT.xls]Statistics Data'!$B$45</c:f>
              <c:strCache>
                <c:ptCount val="1"/>
                <c:pt idx="0">
                  <c:v>Hair Care</c:v>
                </c:pt>
              </c:strCache>
            </c:strRef>
          </c:tx>
          <c:spPr>
            <a:solidFill>
              <a:schemeClr val="accent1"/>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Data'!$G$45:$Q$45</c:f>
              <c:numCache>
                <c:formatCode>_("$"* #,##0.00_);_("$"* \(#,##0.00\);_("$"* "-"??_);_(@_)</c:formatCode>
                <c:ptCount val="11"/>
                <c:pt idx="0">
                  <c:v>119.2</c:v>
                </c:pt>
                <c:pt idx="1">
                  <c:v>125.4</c:v>
                </c:pt>
                <c:pt idx="2">
                  <c:v>128.6</c:v>
                </c:pt>
                <c:pt idx="3">
                  <c:v>132.9</c:v>
                </c:pt>
                <c:pt idx="4">
                  <c:v>137.9</c:v>
                </c:pt>
                <c:pt idx="5">
                  <c:v>143.6</c:v>
                </c:pt>
                <c:pt idx="6">
                  <c:v>150.1</c:v>
                </c:pt>
                <c:pt idx="7">
                  <c:v>157.19999999999999</c:v>
                </c:pt>
                <c:pt idx="8">
                  <c:v>164.7</c:v>
                </c:pt>
                <c:pt idx="9">
                  <c:v>172.8</c:v>
                </c:pt>
                <c:pt idx="10">
                  <c:v>181.3</c:v>
                </c:pt>
              </c:numCache>
            </c:numRef>
          </c:val>
        </c:ser>
        <c:ser>
          <c:idx val="1"/>
          <c:order val="1"/>
          <c:tx>
            <c:strRef>
              <c:f>'[Passport_Stats_18-10-2019_1456_GMT.xls]Statistics Data'!$B$46</c:f>
              <c:strCache>
                <c:ptCount val="1"/>
                <c:pt idx="0">
                  <c:v>2-in-1 Products - modelled</c:v>
                </c:pt>
              </c:strCache>
            </c:strRef>
          </c:tx>
          <c:spPr>
            <a:solidFill>
              <a:schemeClr val="accent2"/>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Data'!$G$47:$Q$47</c:f>
              <c:numCache>
                <c:formatCode>##,#00</c:formatCode>
                <c:ptCount val="11"/>
                <c:pt idx="0">
                  <c:v>9.9</c:v>
                </c:pt>
                <c:pt idx="1">
                  <c:v>10.5</c:v>
                </c:pt>
                <c:pt idx="2">
                  <c:v>10.8</c:v>
                </c:pt>
                <c:pt idx="3">
                  <c:v>11.1</c:v>
                </c:pt>
                <c:pt idx="4">
                  <c:v>11.5</c:v>
                </c:pt>
                <c:pt idx="5">
                  <c:v>11.9</c:v>
                </c:pt>
                <c:pt idx="6">
                  <c:v>12.4</c:v>
                </c:pt>
                <c:pt idx="7">
                  <c:v>12.9</c:v>
                </c:pt>
                <c:pt idx="8">
                  <c:v>13.4</c:v>
                </c:pt>
                <c:pt idx="9">
                  <c:v>14</c:v>
                </c:pt>
                <c:pt idx="10">
                  <c:v>14.5</c:v>
                </c:pt>
              </c:numCache>
            </c:numRef>
          </c:val>
        </c:ser>
        <c:ser>
          <c:idx val="2"/>
          <c:order val="2"/>
          <c:tx>
            <c:strRef>
              <c:f>'[Passport_Stats_18-10-2019_1456_GMT.xls]Statistics Data'!$B$51</c:f>
              <c:strCache>
                <c:ptCount val="1"/>
                <c:pt idx="0">
                  <c:v>Conditioners and Treatments - modelled</c:v>
                </c:pt>
              </c:strCache>
            </c:strRef>
          </c:tx>
          <c:spPr>
            <a:solidFill>
              <a:schemeClr val="accent3"/>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Data'!$G$51:$Q$51</c:f>
              <c:numCache>
                <c:formatCode>##,#00</c:formatCode>
                <c:ptCount val="11"/>
                <c:pt idx="0">
                  <c:v>22.4</c:v>
                </c:pt>
                <c:pt idx="1">
                  <c:v>23.6</c:v>
                </c:pt>
                <c:pt idx="2">
                  <c:v>24.2</c:v>
                </c:pt>
                <c:pt idx="3">
                  <c:v>25.1</c:v>
                </c:pt>
                <c:pt idx="4">
                  <c:v>26.2</c:v>
                </c:pt>
                <c:pt idx="5">
                  <c:v>27.5</c:v>
                </c:pt>
                <c:pt idx="6">
                  <c:v>28.8</c:v>
                </c:pt>
                <c:pt idx="7">
                  <c:v>30.3</c:v>
                </c:pt>
                <c:pt idx="8">
                  <c:v>31.9</c:v>
                </c:pt>
                <c:pt idx="9">
                  <c:v>33.700000000000003</c:v>
                </c:pt>
                <c:pt idx="10">
                  <c:v>35.6</c:v>
                </c:pt>
              </c:numCache>
            </c:numRef>
          </c:val>
        </c:ser>
        <c:ser>
          <c:idx val="3"/>
          <c:order val="3"/>
          <c:tx>
            <c:strRef>
              <c:f>'[Passport_Stats_18-10-2019_1456_GMT.xls]Statistics Data'!$B$57</c:f>
              <c:strCache>
                <c:ptCount val="1"/>
                <c:pt idx="0">
                  <c:v>Salon Professional Hair Care</c:v>
                </c:pt>
              </c:strCache>
            </c:strRef>
          </c:tx>
          <c:spPr>
            <a:solidFill>
              <a:schemeClr val="accent4"/>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Data'!$G$57:$Q$57</c:f>
              <c:numCache>
                <c:formatCode>##,#00</c:formatCode>
                <c:ptCount val="11"/>
                <c:pt idx="0">
                  <c:v>1.7</c:v>
                </c:pt>
                <c:pt idx="1">
                  <c:v>1.8</c:v>
                </c:pt>
                <c:pt idx="2">
                  <c:v>1.9</c:v>
                </c:pt>
                <c:pt idx="3">
                  <c:v>1.9</c:v>
                </c:pt>
                <c:pt idx="4">
                  <c:v>2</c:v>
                </c:pt>
                <c:pt idx="5">
                  <c:v>2.1</c:v>
                </c:pt>
                <c:pt idx="6">
                  <c:v>2.2000000000000002</c:v>
                </c:pt>
                <c:pt idx="7">
                  <c:v>2.2999999999999998</c:v>
                </c:pt>
                <c:pt idx="8">
                  <c:v>2.4</c:v>
                </c:pt>
                <c:pt idx="9">
                  <c:v>2.5</c:v>
                </c:pt>
                <c:pt idx="10">
                  <c:v>2.6</c:v>
                </c:pt>
              </c:numCache>
            </c:numRef>
          </c:val>
        </c:ser>
        <c:ser>
          <c:idx val="4"/>
          <c:order val="4"/>
          <c:tx>
            <c:strRef>
              <c:f>'[Passport_Stats_18-10-2019_1456_GMT.xls]Statistics Data'!$B$59</c:f>
              <c:strCache>
                <c:ptCount val="1"/>
                <c:pt idx="0">
                  <c:v>Shampoos</c:v>
                </c:pt>
              </c:strCache>
            </c:strRef>
          </c:tx>
          <c:spPr>
            <a:solidFill>
              <a:schemeClr val="accent5"/>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Data'!$G$59:$Q$59</c:f>
              <c:numCache>
                <c:formatCode>##,#00</c:formatCode>
                <c:ptCount val="11"/>
                <c:pt idx="0">
                  <c:v>38.4</c:v>
                </c:pt>
                <c:pt idx="1">
                  <c:v>40.6</c:v>
                </c:pt>
                <c:pt idx="2">
                  <c:v>41.6</c:v>
                </c:pt>
                <c:pt idx="3">
                  <c:v>43.3</c:v>
                </c:pt>
                <c:pt idx="4">
                  <c:v>45.1</c:v>
                </c:pt>
                <c:pt idx="5">
                  <c:v>47</c:v>
                </c:pt>
                <c:pt idx="6">
                  <c:v>49.3</c:v>
                </c:pt>
                <c:pt idx="7">
                  <c:v>51.8</c:v>
                </c:pt>
                <c:pt idx="8">
                  <c:v>54.5</c:v>
                </c:pt>
                <c:pt idx="9">
                  <c:v>57.3</c:v>
                </c:pt>
                <c:pt idx="10">
                  <c:v>60.3</c:v>
                </c:pt>
              </c:numCache>
            </c:numRef>
          </c:val>
        </c:ser>
        <c:ser>
          <c:idx val="5"/>
          <c:order val="5"/>
          <c:tx>
            <c:strRef>
              <c:f>'[Passport_Stats_18-10-2019_1456_GMT.xls]Statistics Data'!$B$61</c:f>
              <c:strCache>
                <c:ptCount val="1"/>
                <c:pt idx="0">
                  <c:v>Styling Agents - modelled</c:v>
                </c:pt>
              </c:strCache>
            </c:strRef>
          </c:tx>
          <c:spPr>
            <a:solidFill>
              <a:schemeClr val="accent6"/>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Data'!$G$61:$Q$61</c:f>
              <c:numCache>
                <c:formatCode>##,#00</c:formatCode>
                <c:ptCount val="11"/>
                <c:pt idx="0">
                  <c:v>5.5</c:v>
                </c:pt>
                <c:pt idx="1">
                  <c:v>5.8</c:v>
                </c:pt>
                <c:pt idx="2">
                  <c:v>6</c:v>
                </c:pt>
                <c:pt idx="3">
                  <c:v>6.1</c:v>
                </c:pt>
                <c:pt idx="4">
                  <c:v>6.3</c:v>
                </c:pt>
                <c:pt idx="5">
                  <c:v>6.5</c:v>
                </c:pt>
                <c:pt idx="6">
                  <c:v>6.7</c:v>
                </c:pt>
                <c:pt idx="7">
                  <c:v>7</c:v>
                </c:pt>
                <c:pt idx="8">
                  <c:v>7.3</c:v>
                </c:pt>
                <c:pt idx="9">
                  <c:v>7.6</c:v>
                </c:pt>
                <c:pt idx="10">
                  <c:v>7.9</c:v>
                </c:pt>
              </c:numCache>
            </c:numRef>
          </c:val>
        </c:ser>
        <c:dLbls>
          <c:showLegendKey val="0"/>
          <c:showVal val="0"/>
          <c:showCatName val="0"/>
          <c:showSerName val="0"/>
          <c:showPercent val="0"/>
          <c:showBubbleSize val="0"/>
        </c:dLbls>
        <c:gapWidth val="219"/>
        <c:overlap val="-27"/>
        <c:axId val="400198912"/>
        <c:axId val="400202048"/>
      </c:barChart>
      <c:catAx>
        <c:axId val="4001989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202048"/>
        <c:crosses val="autoZero"/>
        <c:auto val="1"/>
        <c:lblAlgn val="ctr"/>
        <c:lblOffset val="100"/>
        <c:noMultiLvlLbl val="0"/>
      </c:catAx>
      <c:valAx>
        <c:axId val="40020204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198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Hair Care Mton</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'[Passport_Stats_18-10-2019_1456_GMT.xls]Statistics Data'!$B$46</c:f>
              <c:strCache>
                <c:ptCount val="1"/>
                <c:pt idx="0">
                  <c:v>2-in-1 Products - modelled</c:v>
                </c:pt>
              </c:strCache>
            </c:strRef>
          </c:tx>
          <c:spPr>
            <a:solidFill>
              <a:schemeClr val="accent2"/>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Data'!$G$46:$Q$46</c:f>
              <c:numCache>
                <c:formatCode>##,#00</c:formatCode>
                <c:ptCount val="11"/>
                <c:pt idx="0">
                  <c:v>1233.7</c:v>
                </c:pt>
                <c:pt idx="1">
                  <c:v>1269.8</c:v>
                </c:pt>
                <c:pt idx="2">
                  <c:v>1297</c:v>
                </c:pt>
                <c:pt idx="3">
                  <c:v>1316.1</c:v>
                </c:pt>
                <c:pt idx="4">
                  <c:v>1317.3</c:v>
                </c:pt>
                <c:pt idx="5">
                  <c:v>1314</c:v>
                </c:pt>
                <c:pt idx="6">
                  <c:v>1326.7</c:v>
                </c:pt>
                <c:pt idx="7">
                  <c:v>1326.9</c:v>
                </c:pt>
                <c:pt idx="8">
                  <c:v>1328.9</c:v>
                </c:pt>
                <c:pt idx="9">
                  <c:v>1329.6</c:v>
                </c:pt>
                <c:pt idx="10">
                  <c:v>1329.7</c:v>
                </c:pt>
              </c:numCache>
            </c:numRef>
          </c:val>
        </c:ser>
        <c:ser>
          <c:idx val="2"/>
          <c:order val="1"/>
          <c:tx>
            <c:strRef>
              <c:f>'[Passport_Stats_18-10-2019_1456_GMT.xls]Statistics Data'!$B$51</c:f>
              <c:strCache>
                <c:ptCount val="1"/>
                <c:pt idx="0">
                  <c:v>Conditioners and Treatments - modelled</c:v>
                </c:pt>
              </c:strCache>
            </c:strRef>
          </c:tx>
          <c:spPr>
            <a:solidFill>
              <a:schemeClr val="accent3"/>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Data'!$G$50:$Q$50</c:f>
              <c:numCache>
                <c:formatCode>##,#00</c:formatCode>
                <c:ptCount val="11"/>
                <c:pt idx="0">
                  <c:v>2063.9</c:v>
                </c:pt>
                <c:pt idx="1">
                  <c:v>2109.9</c:v>
                </c:pt>
                <c:pt idx="2">
                  <c:v>2151.1999999999998</c:v>
                </c:pt>
                <c:pt idx="3">
                  <c:v>2190</c:v>
                </c:pt>
                <c:pt idx="4">
                  <c:v>2216.5</c:v>
                </c:pt>
                <c:pt idx="5">
                  <c:v>2238.9</c:v>
                </c:pt>
                <c:pt idx="6">
                  <c:v>2281.8000000000002</c:v>
                </c:pt>
                <c:pt idx="7">
                  <c:v>2306</c:v>
                </c:pt>
                <c:pt idx="8">
                  <c:v>2333.6</c:v>
                </c:pt>
                <c:pt idx="9">
                  <c:v>2368.1999999999998</c:v>
                </c:pt>
                <c:pt idx="10">
                  <c:v>2405.1</c:v>
                </c:pt>
              </c:numCache>
            </c:numRef>
          </c:val>
        </c:ser>
        <c:ser>
          <c:idx val="3"/>
          <c:order val="2"/>
          <c:tx>
            <c:strRef>
              <c:f>'[Passport_Stats_18-10-2019_1456_GMT.xls]Statistics Data'!$B$57</c:f>
              <c:strCache>
                <c:ptCount val="1"/>
                <c:pt idx="0">
                  <c:v>Salon Professional Hair Care</c:v>
                </c:pt>
              </c:strCache>
            </c:strRef>
          </c:tx>
          <c:spPr>
            <a:solidFill>
              <a:schemeClr val="accent4"/>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Data'!$G$56:$Q$56</c:f>
              <c:numCache>
                <c:formatCode>##,#00</c:formatCode>
                <c:ptCount val="11"/>
                <c:pt idx="0">
                  <c:v>6.1</c:v>
                </c:pt>
                <c:pt idx="1">
                  <c:v>6.4</c:v>
                </c:pt>
                <c:pt idx="2">
                  <c:v>6.6</c:v>
                </c:pt>
                <c:pt idx="3">
                  <c:v>6.8</c:v>
                </c:pt>
                <c:pt idx="4">
                  <c:v>6.8</c:v>
                </c:pt>
                <c:pt idx="5">
                  <c:v>6.9</c:v>
                </c:pt>
                <c:pt idx="6">
                  <c:v>6.9</c:v>
                </c:pt>
                <c:pt idx="7">
                  <c:v>6.9</c:v>
                </c:pt>
                <c:pt idx="8">
                  <c:v>7</c:v>
                </c:pt>
                <c:pt idx="9">
                  <c:v>7</c:v>
                </c:pt>
                <c:pt idx="10">
                  <c:v>7</c:v>
                </c:pt>
              </c:numCache>
            </c:numRef>
          </c:val>
        </c:ser>
        <c:ser>
          <c:idx val="4"/>
          <c:order val="3"/>
          <c:tx>
            <c:strRef>
              <c:f>'[Passport_Stats_18-10-2019_1456_GMT.xls]Statistics Data'!$B$59</c:f>
              <c:strCache>
                <c:ptCount val="1"/>
                <c:pt idx="0">
                  <c:v>Shampoos</c:v>
                </c:pt>
              </c:strCache>
            </c:strRef>
          </c:tx>
          <c:spPr>
            <a:solidFill>
              <a:schemeClr val="accent5"/>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Data'!$G$58:$Q$58</c:f>
              <c:numCache>
                <c:formatCode>##,#00</c:formatCode>
                <c:ptCount val="11"/>
                <c:pt idx="0">
                  <c:v>4245.1000000000004</c:v>
                </c:pt>
                <c:pt idx="1">
                  <c:v>4348.1000000000004</c:v>
                </c:pt>
                <c:pt idx="2">
                  <c:v>4420.8999999999996</c:v>
                </c:pt>
                <c:pt idx="3">
                  <c:v>4530</c:v>
                </c:pt>
                <c:pt idx="4">
                  <c:v>4559.8</c:v>
                </c:pt>
                <c:pt idx="5">
                  <c:v>4572.3</c:v>
                </c:pt>
                <c:pt idx="6">
                  <c:v>4655</c:v>
                </c:pt>
                <c:pt idx="7">
                  <c:v>4701.5</c:v>
                </c:pt>
                <c:pt idx="8">
                  <c:v>4756</c:v>
                </c:pt>
                <c:pt idx="9">
                  <c:v>4809.7</c:v>
                </c:pt>
                <c:pt idx="10">
                  <c:v>4863.1000000000004</c:v>
                </c:pt>
              </c:numCache>
            </c:numRef>
          </c:val>
        </c:ser>
        <c:ser>
          <c:idx val="5"/>
          <c:order val="4"/>
          <c:tx>
            <c:strRef>
              <c:f>'[Passport_Stats_18-10-2019_1456_GMT.xls]Statistics Data'!$B$61</c:f>
              <c:strCache>
                <c:ptCount val="1"/>
                <c:pt idx="0">
                  <c:v>Styling Agents - modelled</c:v>
                </c:pt>
              </c:strCache>
            </c:strRef>
          </c:tx>
          <c:spPr>
            <a:solidFill>
              <a:schemeClr val="accent6"/>
            </a:solidFill>
            <a:ln>
              <a:noFill/>
            </a:ln>
            <a:effectLst/>
          </c:spPr>
          <c:invertIfNegative val="0"/>
          <c:cat>
            <c:strRef>
              <c:f>'[Passport_Stats_18-10-2019_1456_GMT.xls]Statistics Data'!$G$43:$Q$43</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Data'!$G$60:$Q$60</c:f>
              <c:numCache>
                <c:formatCode>##,#00</c:formatCode>
                <c:ptCount val="11"/>
                <c:pt idx="0">
                  <c:v>432.1</c:v>
                </c:pt>
                <c:pt idx="1">
                  <c:v>441.2</c:v>
                </c:pt>
                <c:pt idx="2">
                  <c:v>448.2</c:v>
                </c:pt>
                <c:pt idx="3">
                  <c:v>451.4</c:v>
                </c:pt>
                <c:pt idx="4">
                  <c:v>450.1</c:v>
                </c:pt>
                <c:pt idx="5">
                  <c:v>448.3</c:v>
                </c:pt>
                <c:pt idx="6">
                  <c:v>451.1</c:v>
                </c:pt>
                <c:pt idx="7">
                  <c:v>450.1</c:v>
                </c:pt>
                <c:pt idx="8">
                  <c:v>450.1</c:v>
                </c:pt>
                <c:pt idx="9">
                  <c:v>450.7</c:v>
                </c:pt>
                <c:pt idx="10">
                  <c:v>451.1</c:v>
                </c:pt>
              </c:numCache>
            </c:numRef>
          </c:val>
        </c:ser>
        <c:dLbls>
          <c:showLegendKey val="0"/>
          <c:showVal val="0"/>
          <c:showCatName val="0"/>
          <c:showSerName val="0"/>
          <c:showPercent val="0"/>
          <c:showBubbleSize val="0"/>
        </c:dLbls>
        <c:gapWidth val="219"/>
        <c:overlap val="-27"/>
        <c:axId val="400197344"/>
        <c:axId val="400202440"/>
      </c:barChart>
      <c:catAx>
        <c:axId val="400197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202440"/>
        <c:crosses val="autoZero"/>
        <c:auto val="1"/>
        <c:lblAlgn val="ctr"/>
        <c:lblOffset val="100"/>
        <c:noMultiLvlLbl val="0"/>
      </c:catAx>
      <c:valAx>
        <c:axId val="40020244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1973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Hair Care Size $150.10 millions usd</a:t>
            </a:r>
          </a:p>
        </c:rich>
      </c:tx>
      <c:layout/>
      <c:overlay val="0"/>
      <c:spPr>
        <a:noFill/>
        <a:ln>
          <a:noFill/>
        </a:ln>
        <a:effectLst/>
      </c:spPr>
    </c:title>
    <c:autoTitleDeleted val="0"/>
    <c:plotArea>
      <c:layout/>
      <c:pieChart>
        <c:varyColors val="1"/>
        <c:ser>
          <c:idx val="0"/>
          <c:order val="0"/>
          <c:tx>
            <c:strRef>
              <c:f>Hoja2!$B$7</c:f>
              <c:strCache>
                <c:ptCount val="1"/>
                <c:pt idx="0">
                  <c:v>Hair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Hoja2!$C$7:$C$14</c:f>
              <c:strCache>
                <c:ptCount val="8"/>
                <c:pt idx="0">
                  <c:v>Distribuidora Corripio CxA</c:v>
                </c:pt>
                <c:pt idx="1">
                  <c:v>Unilever Caribe SA</c:v>
                </c:pt>
                <c:pt idx="2">
                  <c:v>Daniel Espinal SAS</c:v>
                </c:pt>
                <c:pt idx="3">
                  <c:v>Hiroca CxA</c:v>
                </c:pt>
                <c:pt idx="4">
                  <c:v>Grupo Transbel CA</c:v>
                </c:pt>
                <c:pt idx="5">
                  <c:v>Productos Avon SA</c:v>
                </c:pt>
                <c:pt idx="6">
                  <c:v>Private Label</c:v>
                </c:pt>
                <c:pt idx="7">
                  <c:v>Others</c:v>
                </c:pt>
              </c:strCache>
            </c:strRef>
          </c:cat>
          <c:val>
            <c:numRef>
              <c:f>Hoja2!$K$7:$K$14</c:f>
              <c:numCache>
                <c:formatCode>_("$"* #,##0.00_);_("$"* \(#,##0.00\);_("$"* "-"??_);_(@_)</c:formatCode>
                <c:ptCount val="8"/>
                <c:pt idx="0">
                  <c:v>45.4803</c:v>
                </c:pt>
                <c:pt idx="1">
                  <c:v>21.164099999999998</c:v>
                </c:pt>
                <c:pt idx="2">
                  <c:v>14.409599999999999</c:v>
                </c:pt>
                <c:pt idx="3">
                  <c:v>8.7057999999999982</c:v>
                </c:pt>
                <c:pt idx="4">
                  <c:v>3.1520999999999999</c:v>
                </c:pt>
                <c:pt idx="5">
                  <c:v>1.3509000000000002</c:v>
                </c:pt>
                <c:pt idx="6">
                  <c:v>3.4522999999999997</c:v>
                </c:pt>
                <c:pt idx="7">
                  <c:v>52.384899999999995</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Shampoos Millions</a:t>
            </a:r>
            <a:r>
              <a:rPr lang="en-US" baseline="0"/>
              <a:t> USD</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'[Passport_Stats_18-10-2019_1456_GMT.xls]Statistics Data'!$B$8</c:f>
              <c:strCache>
                <c:ptCount val="1"/>
                <c:pt idx="0">
                  <c:v>Shampoos</c:v>
                </c:pt>
              </c:strCache>
            </c:strRef>
          </c:tx>
          <c:spPr>
            <a:solidFill>
              <a:schemeClr val="accent1"/>
            </a:solidFill>
            <a:ln>
              <a:noFill/>
            </a:ln>
            <a:effectLst/>
          </c:spPr>
          <c:invertIfNegative val="0"/>
          <c:cat>
            <c:strRef>
              <c:f>'[Passport_Stats_18-10-2019_1456_GMT.xls]Statistics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Data'!$G$8:$Q$8</c:f>
              <c:numCache>
                <c:formatCode>_("$"* #,##0.00_);_("$"* \(#,##0.00\);_("$"* "-"??_);_(@_)</c:formatCode>
                <c:ptCount val="11"/>
                <c:pt idx="0">
                  <c:v>23.6</c:v>
                </c:pt>
                <c:pt idx="1">
                  <c:v>24.9</c:v>
                </c:pt>
                <c:pt idx="2">
                  <c:v>25.5</c:v>
                </c:pt>
                <c:pt idx="3">
                  <c:v>26.6</c:v>
                </c:pt>
                <c:pt idx="4">
                  <c:v>27.7</c:v>
                </c:pt>
                <c:pt idx="5">
                  <c:v>28.8</c:v>
                </c:pt>
                <c:pt idx="6">
                  <c:v>30.2</c:v>
                </c:pt>
                <c:pt idx="7">
                  <c:v>31.8</c:v>
                </c:pt>
                <c:pt idx="8">
                  <c:v>33.4</c:v>
                </c:pt>
                <c:pt idx="9">
                  <c:v>35.200000000000003</c:v>
                </c:pt>
                <c:pt idx="10">
                  <c:v>37</c:v>
                </c:pt>
              </c:numCache>
            </c:numRef>
          </c:val>
        </c:ser>
        <c:dLbls>
          <c:showLegendKey val="0"/>
          <c:showVal val="0"/>
          <c:showCatName val="0"/>
          <c:showSerName val="0"/>
          <c:showPercent val="0"/>
          <c:showBubbleSize val="0"/>
        </c:dLbls>
        <c:gapWidth val="219"/>
        <c:overlap val="-27"/>
        <c:axId val="393292392"/>
        <c:axId val="393291608"/>
      </c:barChart>
      <c:catAx>
        <c:axId val="393292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91608"/>
        <c:crosses val="autoZero"/>
        <c:auto val="1"/>
        <c:lblAlgn val="ctr"/>
        <c:lblOffset val="100"/>
        <c:noMultiLvlLbl val="0"/>
      </c:catAx>
      <c:valAx>
        <c:axId val="393291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92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Dominican Republic 2018</a:t>
            </a:r>
            <a:r>
              <a:rPr lang="en-US" baseline="0"/>
              <a:t> size 35 585 Mton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273184601924759"/>
          <c:y val="0.32851560221638965"/>
          <c:w val="0.40047572178477692"/>
          <c:h val="0.66745953630796151"/>
        </c:manualLayout>
      </c:layout>
      <c:pieChart>
        <c:varyColors val="1"/>
        <c:ser>
          <c:idx val="0"/>
          <c:order val="0"/>
          <c:tx>
            <c:strRef>
              <c:f>'Statistics Data'!$J$6</c:f>
              <c:strCache>
                <c:ptCount val="1"/>
                <c:pt idx="0">
                  <c:v>2018</c:v>
                </c:pt>
              </c:strCache>
            </c:strRef>
          </c:tx>
          <c:dPt>
            <c:idx val="0"/>
            <c:bubble3D val="0"/>
            <c:spPr>
              <a:solidFill>
                <a:schemeClr val="accent6"/>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dLbl>
              <c:idx val="0"/>
              <c:layout>
                <c:manualLayout>
                  <c:x val="0.10926126421697283"/>
                  <c:y val="-1.5255905511811024E-2"/>
                </c:manualLayout>
              </c:layout>
              <c:showLegendKey val="0"/>
              <c:showVal val="1"/>
              <c:showCatName val="0"/>
              <c:showSerName val="0"/>
              <c:showPercent val="1"/>
              <c:showBubbleSize val="0"/>
              <c:extLst>
                <c:ext xmlns:c15="http://schemas.microsoft.com/office/drawing/2012/chart" uri="{CE6537A1-D6FC-4f65-9D91-7224C49458BB}">
                  <c15:layout/>
                </c:ext>
              </c:extLst>
            </c:dLbl>
            <c:dLbl>
              <c:idx val="2"/>
              <c:layout>
                <c:manualLayout>
                  <c:x val="-0.19283912948381451"/>
                  <c:y val="1.2172645086030913E-2"/>
                </c:manualLayout>
              </c:layout>
              <c:showLegendKey val="0"/>
              <c:showVal val="1"/>
              <c:showCatName val="0"/>
              <c:showSerName val="0"/>
              <c:showPercent val="1"/>
              <c:showBubbleSize val="0"/>
              <c:extLst>
                <c:ext xmlns:c15="http://schemas.microsoft.com/office/drawing/2012/chart" uri="{CE6537A1-D6FC-4f65-9D91-7224C49458BB}">
                  <c15:layout/>
                </c:ext>
              </c:extLst>
            </c:dLbl>
            <c:dLbl>
              <c:idx val="3"/>
              <c:layout>
                <c:manualLayout>
                  <c:x val="-8.6957349081364835E-2"/>
                  <c:y val="-1.2781423155438903E-2"/>
                </c:manualLayout>
              </c:layout>
              <c:showLegendKey val="0"/>
              <c:showVal val="1"/>
              <c:showCatName val="0"/>
              <c:showSerName val="0"/>
              <c:showPercent val="1"/>
              <c:showBubbleSize val="0"/>
              <c:extLst>
                <c:ext xmlns:c15="http://schemas.microsoft.com/office/drawing/2012/chart" uri="{CE6537A1-D6FC-4f65-9D91-7224C49458BB}">
                  <c15:layout/>
                </c:ext>
              </c:extLst>
            </c:dLbl>
            <c:dLbl>
              <c:idx val="4"/>
              <c:layout>
                <c:manualLayout>
                  <c:x val="1.9901574803149608E-3"/>
                  <c:y val="-0.11506707494896472"/>
                </c:manualLayout>
              </c:layout>
              <c:showLegendKey val="0"/>
              <c:showVal val="1"/>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'Statistics Data'!$B$8:$B$12</c:f>
              <c:strCache>
                <c:ptCount val="5"/>
                <c:pt idx="0">
                  <c:v>Amphoteric surfactants</c:v>
                </c:pt>
                <c:pt idx="1">
                  <c:v>Anionic surfactants</c:v>
                </c:pt>
                <c:pt idx="2">
                  <c:v>Cationic surfactants</c:v>
                </c:pt>
                <c:pt idx="3">
                  <c:v>Non ionic surfactants</c:v>
                </c:pt>
                <c:pt idx="4">
                  <c:v>Other Surfactant Cleansers and Adjuvants</c:v>
                </c:pt>
              </c:strCache>
            </c:strRef>
          </c:cat>
          <c:val>
            <c:numRef>
              <c:f>'Statistics Data'!$J$8:$J$12</c:f>
              <c:numCache>
                <c:formatCode>##,#00</c:formatCode>
                <c:ptCount val="5"/>
                <c:pt idx="0">
                  <c:v>836.6</c:v>
                </c:pt>
                <c:pt idx="1">
                  <c:v>33636.5</c:v>
                </c:pt>
                <c:pt idx="2">
                  <c:v>128.6</c:v>
                </c:pt>
                <c:pt idx="3">
                  <c:v>768</c:v>
                </c:pt>
                <c:pt idx="4">
                  <c:v>215.7</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Shampoos Mton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'[Passport_Stats_18-10-2019_1456_GMT.xls]Statistics Data'!$B$7</c:f>
              <c:strCache>
                <c:ptCount val="1"/>
                <c:pt idx="0">
                  <c:v>Shampoos</c:v>
                </c:pt>
              </c:strCache>
            </c:strRef>
          </c:tx>
          <c:spPr>
            <a:solidFill>
              <a:schemeClr val="accent1"/>
            </a:solidFill>
            <a:ln>
              <a:noFill/>
            </a:ln>
            <a:effectLst/>
          </c:spPr>
          <c:invertIfNegative val="0"/>
          <c:cat>
            <c:strRef>
              <c:f>'[Passport_Stats_18-10-2019_1456_GMT.xls]Statistics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'[Passport_Stats_18-10-2019_1456_GMT.xls]Statistics Data'!$G$7:$Q$7</c:f>
              <c:numCache>
                <c:formatCode>##,#00</c:formatCode>
                <c:ptCount val="11"/>
                <c:pt idx="0">
                  <c:v>4245.1000000000004</c:v>
                </c:pt>
                <c:pt idx="1">
                  <c:v>4348.1000000000004</c:v>
                </c:pt>
                <c:pt idx="2">
                  <c:v>4420.8999999999996</c:v>
                </c:pt>
                <c:pt idx="3">
                  <c:v>4530</c:v>
                </c:pt>
                <c:pt idx="4">
                  <c:v>4559.8</c:v>
                </c:pt>
                <c:pt idx="5">
                  <c:v>4572.3</c:v>
                </c:pt>
                <c:pt idx="6">
                  <c:v>4655</c:v>
                </c:pt>
                <c:pt idx="7">
                  <c:v>4701.5</c:v>
                </c:pt>
                <c:pt idx="8">
                  <c:v>4756</c:v>
                </c:pt>
                <c:pt idx="9">
                  <c:v>4809.7</c:v>
                </c:pt>
                <c:pt idx="10">
                  <c:v>4863.1000000000004</c:v>
                </c:pt>
              </c:numCache>
            </c:numRef>
          </c:val>
        </c:ser>
        <c:dLbls>
          <c:showLegendKey val="0"/>
          <c:showVal val="0"/>
          <c:showCatName val="0"/>
          <c:showSerName val="0"/>
          <c:showPercent val="0"/>
          <c:showBubbleSize val="0"/>
        </c:dLbls>
        <c:gapWidth val="219"/>
        <c:overlap val="-27"/>
        <c:axId val="393285728"/>
        <c:axId val="393285336"/>
      </c:barChart>
      <c:catAx>
        <c:axId val="393285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85336"/>
        <c:crosses val="autoZero"/>
        <c:auto val="1"/>
        <c:lblAlgn val="ctr"/>
        <c:lblOffset val="100"/>
        <c:noMultiLvlLbl val="0"/>
      </c:catAx>
      <c:valAx>
        <c:axId val="39328533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85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2019 forecast size $30.20millions usd</a:t>
            </a:r>
          </a:p>
        </c:rich>
      </c:tx>
      <c:layout/>
      <c:overlay val="0"/>
      <c:spPr>
        <a:noFill/>
        <a:ln>
          <a:noFill/>
        </a:ln>
        <a:effectLst/>
      </c:spPr>
    </c:title>
    <c:autoTitleDeleted val="0"/>
    <c:plotArea>
      <c:layout/>
      <c:pieChart>
        <c:varyColors val="1"/>
        <c:ser>
          <c:idx val="0"/>
          <c:order val="0"/>
          <c:tx>
            <c:strRef>
              <c:f>shampoos!$J$6</c:f>
              <c:strCache>
                <c:ptCount val="1"/>
                <c:pt idx="0">
                  <c:v>2018</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shampoos!$C$7:$C$14</c:f>
              <c:strCache>
                <c:ptCount val="8"/>
                <c:pt idx="0">
                  <c:v>Distribuidora Corripio CxA</c:v>
                </c:pt>
                <c:pt idx="1">
                  <c:v>Unilever Caribe SA</c:v>
                </c:pt>
                <c:pt idx="2">
                  <c:v>Hiroca CxA</c:v>
                </c:pt>
                <c:pt idx="3">
                  <c:v>Daniel Espinal SAS</c:v>
                </c:pt>
                <c:pt idx="4">
                  <c:v>Grupo Transbel CA</c:v>
                </c:pt>
                <c:pt idx="5">
                  <c:v>Productos Avon SA</c:v>
                </c:pt>
                <c:pt idx="6">
                  <c:v>Private Label</c:v>
                </c:pt>
                <c:pt idx="7">
                  <c:v>Others</c:v>
                </c:pt>
              </c:strCache>
            </c:strRef>
          </c:cat>
          <c:val>
            <c:numRef>
              <c:f>shampoos!$K$7:$K$14</c:f>
              <c:numCache>
                <c:formatCode>General</c:formatCode>
                <c:ptCount val="8"/>
                <c:pt idx="0">
                  <c:v>11.929</c:v>
                </c:pt>
                <c:pt idx="1">
                  <c:v>7.6707999999999998</c:v>
                </c:pt>
                <c:pt idx="2">
                  <c:v>2.2045999999999997</c:v>
                </c:pt>
                <c:pt idx="3">
                  <c:v>1.4496</c:v>
                </c:pt>
                <c:pt idx="4">
                  <c:v>0.81540000000000012</c:v>
                </c:pt>
                <c:pt idx="5">
                  <c:v>0.21139999999999998</c:v>
                </c:pt>
                <c:pt idx="6">
                  <c:v>0.90599999999999992</c:v>
                </c:pt>
                <c:pt idx="7">
                  <c:v>5.0132000000000003</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Toothpaste Millions USD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'[Passport_Stats_21-10-2019_1954_GMT.xls]Statistics Data'!$B$22</c:f>
              <c:strCache>
                <c:ptCount val="1"/>
                <c:pt idx="0">
                  <c:v>Toothpaste</c:v>
                </c:pt>
              </c:strCache>
            </c:strRef>
          </c:tx>
          <c:spPr>
            <a:solidFill>
              <a:schemeClr val="accent1"/>
            </a:solidFill>
            <a:ln>
              <a:noFill/>
            </a:ln>
            <a:effectLst/>
          </c:spPr>
          <c:invertIfNegative val="0"/>
          <c:cat>
            <c:strRef>
              <c:f>'[Passport_Stats_21-10-2019_1954_GMT.xls]Statistics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'[Passport_Stats_21-10-2019_1954_GMT.xls]Statistics Data'!$G$22:$Q$22</c:f>
              <c:numCache>
                <c:formatCode>_("$"* #,##0.00_);_("$"* \(#,##0.00\);_("$"* "-"??_);_(@_)</c:formatCode>
                <c:ptCount val="11"/>
                <c:pt idx="0">
                  <c:v>60.8</c:v>
                </c:pt>
                <c:pt idx="1">
                  <c:v>63.1</c:v>
                </c:pt>
                <c:pt idx="2">
                  <c:v>64.8</c:v>
                </c:pt>
                <c:pt idx="3">
                  <c:v>66.3</c:v>
                </c:pt>
                <c:pt idx="4">
                  <c:v>68.5</c:v>
                </c:pt>
                <c:pt idx="5">
                  <c:v>71.400000000000006</c:v>
                </c:pt>
                <c:pt idx="6">
                  <c:v>74.8</c:v>
                </c:pt>
                <c:pt idx="7">
                  <c:v>77.900000000000006</c:v>
                </c:pt>
                <c:pt idx="8">
                  <c:v>81.2</c:v>
                </c:pt>
                <c:pt idx="9">
                  <c:v>84.5</c:v>
                </c:pt>
                <c:pt idx="10">
                  <c:v>88.1</c:v>
                </c:pt>
              </c:numCache>
            </c:numRef>
          </c:val>
        </c:ser>
        <c:dLbls>
          <c:showLegendKey val="0"/>
          <c:showVal val="0"/>
          <c:showCatName val="0"/>
          <c:showSerName val="0"/>
          <c:showPercent val="0"/>
          <c:showBubbleSize val="0"/>
        </c:dLbls>
        <c:gapWidth val="219"/>
        <c:overlap val="-27"/>
        <c:axId val="393288080"/>
        <c:axId val="393291216"/>
      </c:barChart>
      <c:catAx>
        <c:axId val="393288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91216"/>
        <c:crosses val="autoZero"/>
        <c:auto val="1"/>
        <c:lblAlgn val="ctr"/>
        <c:lblOffset val="100"/>
        <c:noMultiLvlLbl val="0"/>
      </c:catAx>
      <c:valAx>
        <c:axId val="39329121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88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Toothpaste Mton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'[Passport_Stats_21-10-2019_1954_GMT.xls]Statistics Data'!$B$21</c:f>
              <c:strCache>
                <c:ptCount val="1"/>
                <c:pt idx="0">
                  <c:v>Toothpaste</c:v>
                </c:pt>
              </c:strCache>
            </c:strRef>
          </c:tx>
          <c:spPr>
            <a:solidFill>
              <a:schemeClr val="accent1"/>
            </a:solidFill>
            <a:ln>
              <a:noFill/>
            </a:ln>
            <a:effectLst/>
          </c:spPr>
          <c:invertIfNegative val="0"/>
          <c:cat>
            <c:strRef>
              <c:f>'[Passport_Stats_21-10-2019_1954_GMT.xls]Statistics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'[Passport_Stats_21-10-2019_1954_GMT.xls]Statistics Data'!$G$21:$Q$21</c:f>
              <c:numCache>
                <c:formatCode>##,#00</c:formatCode>
                <c:ptCount val="11"/>
                <c:pt idx="0">
                  <c:v>1391.9</c:v>
                </c:pt>
                <c:pt idx="1">
                  <c:v>1402.9</c:v>
                </c:pt>
                <c:pt idx="2">
                  <c:v>1429.5</c:v>
                </c:pt>
                <c:pt idx="3">
                  <c:v>1438.9</c:v>
                </c:pt>
                <c:pt idx="4">
                  <c:v>1439.6</c:v>
                </c:pt>
                <c:pt idx="5">
                  <c:v>1444.9</c:v>
                </c:pt>
                <c:pt idx="6">
                  <c:v>1468.7</c:v>
                </c:pt>
                <c:pt idx="7">
                  <c:v>1470.3</c:v>
                </c:pt>
                <c:pt idx="8">
                  <c:v>1473.4</c:v>
                </c:pt>
                <c:pt idx="9">
                  <c:v>1475.1</c:v>
                </c:pt>
                <c:pt idx="10">
                  <c:v>1477.2</c:v>
                </c:pt>
              </c:numCache>
            </c:numRef>
          </c:val>
        </c:ser>
        <c:dLbls>
          <c:showLegendKey val="0"/>
          <c:showVal val="0"/>
          <c:showCatName val="0"/>
          <c:showSerName val="0"/>
          <c:showPercent val="0"/>
          <c:showBubbleSize val="0"/>
        </c:dLbls>
        <c:gapWidth val="219"/>
        <c:overlap val="-27"/>
        <c:axId val="393286120"/>
        <c:axId val="393289648"/>
      </c:barChart>
      <c:catAx>
        <c:axId val="393286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89648"/>
        <c:crosses val="autoZero"/>
        <c:auto val="1"/>
        <c:lblAlgn val="ctr"/>
        <c:lblOffset val="100"/>
        <c:noMultiLvlLbl val="0"/>
      </c:catAx>
      <c:valAx>
        <c:axId val="3932896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86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Oral Care (toothpaste) 2019 forecast</a:t>
            </a:r>
            <a:r>
              <a:rPr lang="en-US" baseline="0"/>
              <a:t> size $74.80 millions usd</a:t>
            </a:r>
            <a:endParaRPr lang="en-US"/>
          </a:p>
        </c:rich>
      </c:tx>
      <c:layout/>
      <c:overlay val="0"/>
      <c:spPr>
        <a:noFill/>
        <a:ln>
          <a:noFill/>
        </a:ln>
        <a:effectLst/>
      </c:spPr>
    </c:title>
    <c:autoTitleDeleted val="0"/>
    <c:plotArea>
      <c:layout/>
      <c:pieChart>
        <c:varyColors val="1"/>
        <c:ser>
          <c:idx val="0"/>
          <c:order val="0"/>
          <c:tx>
            <c:strRef>
              <c:f>Hoja2!$B$7</c:f>
              <c:strCache>
                <c:ptCount val="1"/>
                <c:pt idx="0">
                  <c:v>Oral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Hoja2!$C$7:$C$10</c:f>
              <c:strCache>
                <c:ptCount val="4"/>
                <c:pt idx="0">
                  <c:v>Colgate-Palmolive DR Inc</c:v>
                </c:pt>
                <c:pt idx="1">
                  <c:v>Distribuidora Corripio CxA</c:v>
                </c:pt>
                <c:pt idx="2">
                  <c:v>Johnson &amp; Johnson Dominicana CxA</c:v>
                </c:pt>
                <c:pt idx="3">
                  <c:v>Others</c:v>
                </c:pt>
              </c:strCache>
            </c:strRef>
          </c:cat>
          <c:val>
            <c:numRef>
              <c:f>Hoja2!$K$7:$K$10</c:f>
              <c:numCache>
                <c:formatCode>_("$"* #,##0.00_);_("$"* \(#,##0.00\);_("$"* "-"??_);_(@_)</c:formatCode>
                <c:ptCount val="4"/>
                <c:pt idx="0">
                  <c:v>55.351999999999997</c:v>
                </c:pt>
                <c:pt idx="1">
                  <c:v>6.7319999999999993</c:v>
                </c:pt>
                <c:pt idx="2">
                  <c:v>4.4879999999999995</c:v>
                </c:pt>
                <c:pt idx="3">
                  <c:v>8.2279999999999998</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Baby and Child Care Million USD</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'[Passport_Stats_22-10-2019_1533_GMT.xls]Statistics Data'!$B$7</c:f>
              <c:strCache>
                <c:ptCount val="1"/>
                <c:pt idx="0">
                  <c:v>total Baby and Child-specific Products</c:v>
                </c:pt>
              </c:strCache>
            </c:strRef>
          </c:tx>
          <c:spPr>
            <a:solidFill>
              <a:schemeClr val="accent1"/>
            </a:solidFill>
            <a:ln>
              <a:noFill/>
            </a:ln>
            <a:effectLst/>
          </c:spPr>
          <c:invertIfNegative val="0"/>
          <c:cat>
            <c:strRef>
              <c:f>'[Passport_Stats_22-10-2019_1533_GMT.xls]Statistics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'[Passport_Stats_22-10-2019_1533_GMT.xls]Statistics Data'!$G$7:$Q$7</c:f>
              <c:numCache>
                <c:formatCode>_("$"* #,##0.00_);_("$"* \(#,##0.00\);_("$"* "-"??_);_(@_)</c:formatCode>
                <c:ptCount val="11"/>
                <c:pt idx="0">
                  <c:v>13.4</c:v>
                </c:pt>
                <c:pt idx="1">
                  <c:v>14.4</c:v>
                </c:pt>
                <c:pt idx="2">
                  <c:v>15</c:v>
                </c:pt>
                <c:pt idx="3">
                  <c:v>15.5</c:v>
                </c:pt>
                <c:pt idx="4">
                  <c:v>16.100000000000001</c:v>
                </c:pt>
                <c:pt idx="5">
                  <c:v>16.7</c:v>
                </c:pt>
                <c:pt idx="6">
                  <c:v>17.399999999999999</c:v>
                </c:pt>
                <c:pt idx="7">
                  <c:v>18.2</c:v>
                </c:pt>
                <c:pt idx="8">
                  <c:v>19.100000000000001</c:v>
                </c:pt>
                <c:pt idx="9">
                  <c:v>19.899999999999999</c:v>
                </c:pt>
                <c:pt idx="10">
                  <c:v>20.8</c:v>
                </c:pt>
              </c:numCache>
            </c:numRef>
          </c:val>
        </c:ser>
        <c:ser>
          <c:idx val="1"/>
          <c:order val="1"/>
          <c:tx>
            <c:strRef>
              <c:f>'[Passport_Stats_22-10-2019_1533_GMT.xls]Statistics Data'!$B$8</c:f>
              <c:strCache>
                <c:ptCount val="1"/>
                <c:pt idx="0">
                  <c:v>Baby and Child-specific Hair Care - modelled</c:v>
                </c:pt>
              </c:strCache>
            </c:strRef>
          </c:tx>
          <c:spPr>
            <a:solidFill>
              <a:schemeClr val="accent2"/>
            </a:solidFill>
            <a:ln>
              <a:noFill/>
            </a:ln>
            <a:effectLst/>
          </c:spPr>
          <c:invertIfNegative val="0"/>
          <c:cat>
            <c:strRef>
              <c:f>'[Passport_Stats_22-10-2019_1533_GMT.xls]Statistics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'[Passport_Stats_22-10-2019_1533_GMT.xls]Statistics Data'!$G$8:$Q$8</c:f>
              <c:numCache>
                <c:formatCode>_("$"* #,##0.00_);_("$"* \(#,##0.00\);_("$"* "-"??_);_(@_)</c:formatCode>
                <c:ptCount val="11"/>
                <c:pt idx="0">
                  <c:v>1.3</c:v>
                </c:pt>
                <c:pt idx="1">
                  <c:v>1.4</c:v>
                </c:pt>
                <c:pt idx="2">
                  <c:v>1.4</c:v>
                </c:pt>
                <c:pt idx="3">
                  <c:v>1.4</c:v>
                </c:pt>
                <c:pt idx="4">
                  <c:v>1.4</c:v>
                </c:pt>
                <c:pt idx="5">
                  <c:v>1.5</c:v>
                </c:pt>
                <c:pt idx="6">
                  <c:v>1.5</c:v>
                </c:pt>
                <c:pt idx="7">
                  <c:v>1.6</c:v>
                </c:pt>
                <c:pt idx="8">
                  <c:v>1.6</c:v>
                </c:pt>
                <c:pt idx="9">
                  <c:v>1.7</c:v>
                </c:pt>
                <c:pt idx="10">
                  <c:v>1.7</c:v>
                </c:pt>
              </c:numCache>
            </c:numRef>
          </c:val>
        </c:ser>
        <c:ser>
          <c:idx val="2"/>
          <c:order val="2"/>
          <c:tx>
            <c:strRef>
              <c:f>'[Passport_Stats_22-10-2019_1533_GMT.xls]Statistics Data'!$B$9</c:f>
              <c:strCache>
                <c:ptCount val="1"/>
                <c:pt idx="0">
                  <c:v>Baby and Child-specific Skin Care - modelled</c:v>
                </c:pt>
              </c:strCache>
            </c:strRef>
          </c:tx>
          <c:spPr>
            <a:solidFill>
              <a:schemeClr val="accent3"/>
            </a:solidFill>
            <a:ln>
              <a:noFill/>
            </a:ln>
            <a:effectLst/>
          </c:spPr>
          <c:invertIfNegative val="0"/>
          <c:cat>
            <c:strRef>
              <c:f>'[Passport_Stats_22-10-2019_1533_GMT.xls]Statistics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'[Passport_Stats_22-10-2019_1533_GMT.xls]Statistics Data'!$G$9:$Q$9</c:f>
              <c:numCache>
                <c:formatCode>_("$"* #,##0.00_);_("$"* \(#,##0.00\);_("$"* "-"??_);_(@_)</c:formatCode>
                <c:ptCount val="11"/>
                <c:pt idx="0">
                  <c:v>3.7</c:v>
                </c:pt>
                <c:pt idx="1">
                  <c:v>3.9</c:v>
                </c:pt>
                <c:pt idx="2">
                  <c:v>4</c:v>
                </c:pt>
                <c:pt idx="3">
                  <c:v>4.0999999999999996</c:v>
                </c:pt>
                <c:pt idx="4">
                  <c:v>4.0999999999999996</c:v>
                </c:pt>
                <c:pt idx="5">
                  <c:v>4.2</c:v>
                </c:pt>
                <c:pt idx="6">
                  <c:v>4.3</c:v>
                </c:pt>
                <c:pt idx="7">
                  <c:v>4.4000000000000004</c:v>
                </c:pt>
                <c:pt idx="8">
                  <c:v>4.5</c:v>
                </c:pt>
                <c:pt idx="9">
                  <c:v>4.7</c:v>
                </c:pt>
                <c:pt idx="10">
                  <c:v>4.8</c:v>
                </c:pt>
              </c:numCache>
            </c:numRef>
          </c:val>
        </c:ser>
        <c:ser>
          <c:idx val="3"/>
          <c:order val="3"/>
          <c:tx>
            <c:strRef>
              <c:f>'[Passport_Stats_22-10-2019_1533_GMT.xls]Statistics Data'!$B$10</c:f>
              <c:strCache>
                <c:ptCount val="1"/>
                <c:pt idx="0">
                  <c:v>Baby and Child-specific Sun Care</c:v>
                </c:pt>
              </c:strCache>
            </c:strRef>
          </c:tx>
          <c:spPr>
            <a:solidFill>
              <a:schemeClr val="accent4"/>
            </a:solidFill>
            <a:ln>
              <a:noFill/>
            </a:ln>
            <a:effectLst/>
          </c:spPr>
          <c:invertIfNegative val="0"/>
          <c:cat>
            <c:strRef>
              <c:f>'[Passport_Stats_22-10-2019_1533_GMT.xls]Statistics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'[Passport_Stats_22-10-2019_1533_GMT.xls]Statistics Data'!$G$10:$Q$10</c:f>
              <c:numCache>
                <c:formatCode>_("$"* #,##0.00_);_("$"* \(#,##0.00\);_("$"* "-"??_);_(@_)</c:formatCode>
                <c:ptCount val="11"/>
                <c:pt idx="0">
                  <c:v>0.3</c:v>
                </c:pt>
                <c:pt idx="1">
                  <c:v>0.3</c:v>
                </c:pt>
                <c:pt idx="2">
                  <c:v>0.3</c:v>
                </c:pt>
                <c:pt idx="3">
                  <c:v>0.3</c:v>
                </c:pt>
                <c:pt idx="4">
                  <c:v>0.4</c:v>
                </c:pt>
                <c:pt idx="5">
                  <c:v>0.4</c:v>
                </c:pt>
                <c:pt idx="6">
                  <c:v>0.4</c:v>
                </c:pt>
                <c:pt idx="7">
                  <c:v>0.4</c:v>
                </c:pt>
                <c:pt idx="8">
                  <c:v>0.4</c:v>
                </c:pt>
                <c:pt idx="9">
                  <c:v>0.4</c:v>
                </c:pt>
                <c:pt idx="10">
                  <c:v>0.5</c:v>
                </c:pt>
              </c:numCache>
            </c:numRef>
          </c:val>
        </c:ser>
        <c:ser>
          <c:idx val="5"/>
          <c:order val="4"/>
          <c:tx>
            <c:strRef>
              <c:f>'[Passport_Stats_22-10-2019_1533_GMT.xls]Statistics Data'!$B$12</c:f>
              <c:strCache>
                <c:ptCount val="1"/>
                <c:pt idx="0">
                  <c:v>Baby Wipes - modelled</c:v>
                </c:pt>
              </c:strCache>
            </c:strRef>
          </c:tx>
          <c:spPr>
            <a:solidFill>
              <a:schemeClr val="accent6"/>
            </a:solidFill>
            <a:ln>
              <a:noFill/>
            </a:ln>
            <a:effectLst/>
          </c:spPr>
          <c:invertIfNegative val="0"/>
          <c:cat>
            <c:strRef>
              <c:f>'[Passport_Stats_22-10-2019_1533_GMT.xls]Statistics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'[Passport_Stats_22-10-2019_1533_GMT.xls]Statistics Data'!$G$12:$Q$12</c:f>
              <c:numCache>
                <c:formatCode>_("$"* #,##0.00_);_("$"* \(#,##0.00\);_("$"* "-"??_);_(@_)</c:formatCode>
                <c:ptCount val="11"/>
                <c:pt idx="0">
                  <c:v>5.0999999999999996</c:v>
                </c:pt>
                <c:pt idx="1">
                  <c:v>5.5</c:v>
                </c:pt>
                <c:pt idx="2">
                  <c:v>5.8</c:v>
                </c:pt>
                <c:pt idx="3">
                  <c:v>6.1</c:v>
                </c:pt>
                <c:pt idx="4">
                  <c:v>6.5</c:v>
                </c:pt>
                <c:pt idx="5">
                  <c:v>7</c:v>
                </c:pt>
                <c:pt idx="6">
                  <c:v>7.4</c:v>
                </c:pt>
                <c:pt idx="7">
                  <c:v>7.9</c:v>
                </c:pt>
                <c:pt idx="8">
                  <c:v>8.5</c:v>
                </c:pt>
                <c:pt idx="9">
                  <c:v>9</c:v>
                </c:pt>
                <c:pt idx="10">
                  <c:v>9.6</c:v>
                </c:pt>
              </c:numCache>
            </c:numRef>
          </c:val>
        </c:ser>
        <c:dLbls>
          <c:showLegendKey val="0"/>
          <c:showVal val="0"/>
          <c:showCatName val="0"/>
          <c:showSerName val="0"/>
          <c:showPercent val="0"/>
          <c:showBubbleSize val="0"/>
        </c:dLbls>
        <c:gapWidth val="219"/>
        <c:overlap val="-27"/>
        <c:axId val="542544808"/>
        <c:axId val="542546376"/>
      </c:barChart>
      <c:catAx>
        <c:axId val="542544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6376"/>
        <c:crosses val="autoZero"/>
        <c:auto val="1"/>
        <c:lblAlgn val="ctr"/>
        <c:lblOffset val="100"/>
        <c:noMultiLvlLbl val="0"/>
      </c:catAx>
      <c:valAx>
        <c:axId val="54254637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4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Baby and Child-specific Products 2019</a:t>
            </a:r>
            <a:r>
              <a:rPr lang="en-US" baseline="0"/>
              <a:t> forecast</a:t>
            </a:r>
            <a:r>
              <a:rPr lang="en-US"/>
              <a:t> size $17.40 millions</a:t>
            </a:r>
            <a:r>
              <a:rPr lang="en-US" baseline="0"/>
              <a:t> usd</a:t>
            </a:r>
            <a:endParaRPr lang="en-US"/>
          </a:p>
        </c:rich>
      </c:tx>
      <c:layout/>
      <c:overlay val="0"/>
      <c:spPr>
        <a:noFill/>
        <a:ln>
          <a:noFill/>
        </a:ln>
        <a:effectLst/>
      </c:spPr>
    </c:title>
    <c:autoTitleDeleted val="0"/>
    <c:plotArea>
      <c:layout/>
      <c:pieChart>
        <c:varyColors val="1"/>
        <c:ser>
          <c:idx val="0"/>
          <c:order val="0"/>
          <c:tx>
            <c:strRef>
              <c:f>Hoja1!$B$7</c:f>
              <c:strCache>
                <c:ptCount val="1"/>
                <c:pt idx="0">
                  <c:v>Baby and Child-specific Products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Lbls>
            <c:dLbl>
              <c:idx val="8"/>
              <c:layout>
                <c:manualLayout>
                  <c:x val="-2.5297572178477692E-2"/>
                  <c:y val="-3.9053537052419145E-2"/>
                </c:manualLayout>
              </c:layout>
              <c:showLegendKey val="0"/>
              <c:showVal val="1"/>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Hoja1!$C$7:$C$15</c:f>
              <c:strCache>
                <c:ptCount val="9"/>
                <c:pt idx="0">
                  <c:v>Johnson &amp; Johnson Dominicana CxA</c:v>
                </c:pt>
                <c:pt idx="1">
                  <c:v>Productos Avon SA</c:v>
                </c:pt>
                <c:pt idx="2">
                  <c:v>Laboratorios Arsal SA</c:v>
                </c:pt>
                <c:pt idx="3">
                  <c:v>Quisqueya Comercial CxA</c:v>
                </c:pt>
                <c:pt idx="4">
                  <c:v>Acromax Dominicana SA</c:v>
                </c:pt>
                <c:pt idx="5">
                  <c:v>Sun Pharmaceutical Industries Ltd</c:v>
                </c:pt>
                <c:pt idx="6">
                  <c:v>Beiersdorf Dominican Republic SA</c:v>
                </c:pt>
                <c:pt idx="7">
                  <c:v>Private Label</c:v>
                </c:pt>
                <c:pt idx="8">
                  <c:v>Others</c:v>
                </c:pt>
              </c:strCache>
            </c:strRef>
          </c:cat>
          <c:val>
            <c:numRef>
              <c:f>Hoja1!$K$7:$K$15</c:f>
              <c:numCache>
                <c:formatCode>_("$"* #,##0.00_);_("$"* \(#,##0.00\);_("$"* "-"??_);_(@_)</c:formatCode>
                <c:ptCount val="9"/>
                <c:pt idx="0">
                  <c:v>6.855599999999999</c:v>
                </c:pt>
                <c:pt idx="1">
                  <c:v>0.92219999999999991</c:v>
                </c:pt>
                <c:pt idx="2">
                  <c:v>0.24359999999999996</c:v>
                </c:pt>
                <c:pt idx="3">
                  <c:v>0.19140000000000001</c:v>
                </c:pt>
                <c:pt idx="4">
                  <c:v>0.17399999999999999</c:v>
                </c:pt>
                <c:pt idx="5">
                  <c:v>0.13919999999999999</c:v>
                </c:pt>
                <c:pt idx="6">
                  <c:v>5.2199999999999996E-2</c:v>
                </c:pt>
                <c:pt idx="7">
                  <c:v>0.38280000000000003</c:v>
                </c:pt>
                <c:pt idx="8">
                  <c:v>8.4563999999999986</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Men's Shavings</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'[Passport_Stats_21-10-2019_2144_GMT.xls]Statistics Data'!$B$7</c:f>
              <c:strCache>
                <c:ptCount val="1"/>
                <c:pt idx="0">
                  <c:v>Men's Shaving</c:v>
                </c:pt>
              </c:strCache>
            </c:strRef>
          </c:tx>
          <c:spPr>
            <a:solidFill>
              <a:schemeClr val="accent1"/>
            </a:solidFill>
            <a:ln>
              <a:noFill/>
            </a:ln>
            <a:effectLst/>
          </c:spPr>
          <c:invertIfNegative val="0"/>
          <c:cat>
            <c:strRef>
              <c:f>'[Passport_Stats_21-10-2019_2144_GMT.xls]Statistics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'[Passport_Stats_21-10-2019_2144_GMT.xls]Statistics Data'!$G$10:$Q$10</c:f>
              <c:numCache>
                <c:formatCode>_("$"* #,##0.00_);_("$"* \(#,##0.00\);_("$"* "-"??_);_(@_)</c:formatCode>
                <c:ptCount val="11"/>
                <c:pt idx="0">
                  <c:v>5.3</c:v>
                </c:pt>
                <c:pt idx="1">
                  <c:v>5.6999999999999993</c:v>
                </c:pt>
                <c:pt idx="2">
                  <c:v>5.9</c:v>
                </c:pt>
                <c:pt idx="3">
                  <c:v>6</c:v>
                </c:pt>
                <c:pt idx="4">
                  <c:v>6.2</c:v>
                </c:pt>
                <c:pt idx="5">
                  <c:v>6.4</c:v>
                </c:pt>
                <c:pt idx="6">
                  <c:v>6.6</c:v>
                </c:pt>
                <c:pt idx="7">
                  <c:v>6.9</c:v>
                </c:pt>
                <c:pt idx="8">
                  <c:v>7.2</c:v>
                </c:pt>
                <c:pt idx="9">
                  <c:v>7.5</c:v>
                </c:pt>
                <c:pt idx="10">
                  <c:v>7.8000000000000007</c:v>
                </c:pt>
              </c:numCache>
            </c:numRef>
          </c:val>
        </c:ser>
        <c:ser>
          <c:idx val="1"/>
          <c:order val="1"/>
          <c:tx>
            <c:strRef>
              <c:f>'[Passport_Stats_21-10-2019_2144_GMT.xls]Statistics Data'!$B$8</c:f>
              <c:strCache>
                <c:ptCount val="1"/>
                <c:pt idx="0">
                  <c:v>Men's Post-Shave</c:v>
                </c:pt>
              </c:strCache>
            </c:strRef>
          </c:tx>
          <c:spPr>
            <a:solidFill>
              <a:schemeClr val="accent2"/>
            </a:solidFill>
            <a:ln>
              <a:noFill/>
            </a:ln>
            <a:effectLst/>
          </c:spPr>
          <c:invertIfNegative val="0"/>
          <c:cat>
            <c:strRef>
              <c:f>'[Passport_Stats_21-10-2019_2144_GMT.xls]Statistics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'[Passport_Stats_21-10-2019_2144_GMT.xls]Statistics Data'!$G$8:$Q$8</c:f>
              <c:numCache>
                <c:formatCode>_("$"* #,##0.00_);_("$"* \(#,##0.00\);_("$"* "-"??_);_(@_)</c:formatCode>
                <c:ptCount val="11"/>
                <c:pt idx="0">
                  <c:v>1.7</c:v>
                </c:pt>
                <c:pt idx="1">
                  <c:v>1.9</c:v>
                </c:pt>
                <c:pt idx="2">
                  <c:v>1.9</c:v>
                </c:pt>
                <c:pt idx="3">
                  <c:v>1.9</c:v>
                </c:pt>
                <c:pt idx="4">
                  <c:v>2</c:v>
                </c:pt>
                <c:pt idx="5">
                  <c:v>2</c:v>
                </c:pt>
                <c:pt idx="6">
                  <c:v>2</c:v>
                </c:pt>
                <c:pt idx="7">
                  <c:v>2.1</c:v>
                </c:pt>
                <c:pt idx="8">
                  <c:v>2.2000000000000002</c:v>
                </c:pt>
                <c:pt idx="9">
                  <c:v>2.2999999999999998</c:v>
                </c:pt>
                <c:pt idx="10">
                  <c:v>2.4</c:v>
                </c:pt>
              </c:numCache>
            </c:numRef>
          </c:val>
        </c:ser>
        <c:ser>
          <c:idx val="2"/>
          <c:order val="2"/>
          <c:tx>
            <c:strRef>
              <c:f>'[Passport_Stats_21-10-2019_2144_GMT.xls]Statistics Data'!$B$9</c:f>
              <c:strCache>
                <c:ptCount val="1"/>
                <c:pt idx="0">
                  <c:v>Men's Pre-Shave</c:v>
                </c:pt>
              </c:strCache>
            </c:strRef>
          </c:tx>
          <c:spPr>
            <a:solidFill>
              <a:schemeClr val="accent3"/>
            </a:solidFill>
            <a:ln>
              <a:noFill/>
            </a:ln>
            <a:effectLst/>
          </c:spPr>
          <c:invertIfNegative val="0"/>
          <c:cat>
            <c:strRef>
              <c:f>'[Passport_Stats_21-10-2019_2144_GMT.xls]Statistics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'[Passport_Stats_21-10-2019_2144_GMT.xls]Statistics Data'!$G$9:$Q$9</c:f>
              <c:numCache>
                <c:formatCode>_("$"* #,##0.00_);_("$"* \(#,##0.00\);_("$"* "-"??_);_(@_)</c:formatCode>
                <c:ptCount val="11"/>
                <c:pt idx="0">
                  <c:v>3.6</c:v>
                </c:pt>
                <c:pt idx="1">
                  <c:v>3.8</c:v>
                </c:pt>
                <c:pt idx="2">
                  <c:v>4</c:v>
                </c:pt>
                <c:pt idx="3">
                  <c:v>4.0999999999999996</c:v>
                </c:pt>
                <c:pt idx="4">
                  <c:v>4.2</c:v>
                </c:pt>
                <c:pt idx="5">
                  <c:v>4.4000000000000004</c:v>
                </c:pt>
                <c:pt idx="6">
                  <c:v>4.5999999999999996</c:v>
                </c:pt>
                <c:pt idx="7">
                  <c:v>4.8</c:v>
                </c:pt>
                <c:pt idx="8">
                  <c:v>5</c:v>
                </c:pt>
                <c:pt idx="9">
                  <c:v>5.2</c:v>
                </c:pt>
                <c:pt idx="10">
                  <c:v>5.4</c:v>
                </c:pt>
              </c:numCache>
            </c:numRef>
          </c:val>
        </c:ser>
        <c:dLbls>
          <c:showLegendKey val="0"/>
          <c:showVal val="0"/>
          <c:showCatName val="0"/>
          <c:showSerName val="0"/>
          <c:showPercent val="0"/>
          <c:showBubbleSize val="0"/>
        </c:dLbls>
        <c:gapWidth val="219"/>
        <c:overlap val="-27"/>
        <c:axId val="542549512"/>
        <c:axId val="542547552"/>
      </c:barChart>
      <c:catAx>
        <c:axId val="542549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7552"/>
        <c:crosses val="autoZero"/>
        <c:auto val="1"/>
        <c:lblAlgn val="ctr"/>
        <c:lblOffset val="100"/>
        <c:noMultiLvlLbl val="0"/>
      </c:catAx>
      <c:valAx>
        <c:axId val="54254755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9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Men's Shaving size $6.60</a:t>
            </a:r>
            <a:r>
              <a:rPr lang="en-US" baseline="0"/>
              <a:t> millions usd</a:t>
            </a:r>
            <a:endParaRPr lang="en-US"/>
          </a:p>
        </c:rich>
      </c:tx>
      <c:layout/>
      <c:overlay val="0"/>
      <c:spPr>
        <a:noFill/>
        <a:ln>
          <a:noFill/>
        </a:ln>
        <a:effectLst/>
      </c:spPr>
    </c:title>
    <c:autoTitleDeleted val="0"/>
    <c:plotArea>
      <c:layout/>
      <c:pieChart>
        <c:varyColors val="1"/>
        <c:ser>
          <c:idx val="0"/>
          <c:order val="0"/>
          <c:tx>
            <c:strRef>
              <c:f>Hoja1!$B$7</c:f>
              <c:strCache>
                <c:ptCount val="1"/>
                <c:pt idx="0">
                  <c:v>Men's Shaving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Hoja1!$C$7:$C$13</c:f>
              <c:strCache>
                <c:ptCount val="7"/>
                <c:pt idx="0">
                  <c:v>Distribuidora Corripio CxA</c:v>
                </c:pt>
                <c:pt idx="1">
                  <c:v>AFJA SA</c:v>
                </c:pt>
                <c:pt idx="2">
                  <c:v>Inversiones Caobo SA</c:v>
                </c:pt>
                <c:pt idx="3">
                  <c:v>Beiersdorf Dominican Republic SA</c:v>
                </c:pt>
                <c:pt idx="4">
                  <c:v>Productos Avon SA</c:v>
                </c:pt>
                <c:pt idx="5">
                  <c:v>Private Label</c:v>
                </c:pt>
                <c:pt idx="6">
                  <c:v>Others</c:v>
                </c:pt>
              </c:strCache>
            </c:strRef>
          </c:cat>
          <c:val>
            <c:numRef>
              <c:f>Hoja1!$K$7:$K$13</c:f>
              <c:numCache>
                <c:formatCode>_("$"* #,##0.00_);_("$"* \(#,##0.00\);_("$"* "-"??_);_(@_)</c:formatCode>
                <c:ptCount val="7"/>
                <c:pt idx="0">
                  <c:v>3.4188000000000001</c:v>
                </c:pt>
                <c:pt idx="1">
                  <c:v>1.8083999999999998</c:v>
                </c:pt>
                <c:pt idx="2">
                  <c:v>0.46200000000000002</c:v>
                </c:pt>
                <c:pt idx="3">
                  <c:v>9.8999999999999991E-2</c:v>
                </c:pt>
                <c:pt idx="4">
                  <c:v>6.6E-3</c:v>
                </c:pt>
                <c:pt idx="5">
                  <c:v>4.6199999999999991E-2</c:v>
                </c:pt>
                <c:pt idx="6">
                  <c:v>0.75900000000000001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 Care Dominican Republic Forecast</a:t>
            </a:r>
          </a:p>
        </c:rich>
      </c:tx>
      <c:layout/>
      <c:overlay val="0"/>
      <c:spPr>
        <a:noFill/>
        <a:ln>
          <a:noFill/>
        </a:ln>
        <a:effectLst/>
      </c:spPr>
    </c:title>
    <c:autoTitleDeleted val="0"/>
    <c:plotArea>
      <c:layout/>
      <c:barChart>
        <c:barDir val="col"/>
        <c:grouping val="clustered"/>
        <c:varyColors val="0"/>
        <c:ser>
          <c:idx val="0"/>
          <c:order val="0"/>
          <c:tx>
            <c:strRef>
              <c:f>'Statistics Data'!$B$7</c:f>
              <c:strCache>
                <c:ptCount val="1"/>
                <c:pt idx="0">
                  <c:v>Home Care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Data'!$G$7:$Q$7</c:f>
              <c:numCache>
                <c:formatCode>##,#00</c:formatCode>
                <c:ptCount val="11"/>
                <c:pt idx="0">
                  <c:v>252.3</c:v>
                </c:pt>
                <c:pt idx="1">
                  <c:v>267.89999999999998</c:v>
                </c:pt>
                <c:pt idx="2">
                  <c:v>280.3</c:v>
                </c:pt>
                <c:pt idx="3">
                  <c:v>293.60000000000002</c:v>
                </c:pt>
                <c:pt idx="4">
                  <c:v>307.7</c:v>
                </c:pt>
                <c:pt idx="5">
                  <c:v>323.10000000000002</c:v>
                </c:pt>
                <c:pt idx="6">
                  <c:v>339.6</c:v>
                </c:pt>
                <c:pt idx="7">
                  <c:v>357.3</c:v>
                </c:pt>
                <c:pt idx="8">
                  <c:v>376</c:v>
                </c:pt>
                <c:pt idx="9">
                  <c:v>395.7</c:v>
                </c:pt>
                <c:pt idx="10">
                  <c:v>416.3</c:v>
                </c:pt>
              </c:numCache>
            </c:numRef>
          </c:val>
        </c:ser>
        <c:dLbls>
          <c:showLegendKey val="0"/>
          <c:showVal val="0"/>
          <c:showCatName val="0"/>
          <c:showSerName val="0"/>
          <c:showPercent val="0"/>
          <c:showBubbleSize val="0"/>
        </c:dLbls>
        <c:gapWidth val="219"/>
        <c:overlap val="-27"/>
        <c:axId val="542549120"/>
        <c:axId val="542544416"/>
      </c:barChart>
      <c:catAx>
        <c:axId val="542549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4416"/>
        <c:crosses val="autoZero"/>
        <c:auto val="1"/>
        <c:lblAlgn val="ctr"/>
        <c:lblOffset val="100"/>
        <c:noMultiLvlLbl val="0"/>
      </c:catAx>
      <c:valAx>
        <c:axId val="542544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9120"/>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Annionic Surfactants</a:t>
            </a:r>
            <a:r>
              <a:rPr lang="en-US" baseline="0"/>
              <a:t> Dominican Rep.</a:t>
            </a:r>
            <a:endParaRPr lang="en-US"/>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'annionic surfactants'!$B$7</c:f>
              <c:strCache>
                <c:ptCount val="1"/>
                <c:pt idx="0">
                  <c:v>Anionic surfactants</c:v>
                </c:pt>
              </c:strCache>
            </c:strRef>
          </c:tx>
          <c:spPr>
            <a:solidFill>
              <a:schemeClr val="accent1"/>
            </a:solidFill>
            <a:ln>
              <a:noFill/>
            </a:ln>
            <a:effectLst/>
          </c:spPr>
          <c:invertIfNegative val="0"/>
          <c:cat>
            <c:strRef>
              <c:f>'annionic surfactants'!$E$6:$O$6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'annionic surfactants'!$E$7:$O$7</c:f>
              <c:numCache>
                <c:formatCode>##,#00</c:formatCode>
                <c:ptCount val="11"/>
                <c:pt idx="0">
                  <c:v>30789.8</c:v>
                </c:pt>
                <c:pt idx="1">
                  <c:v>31374.9</c:v>
                </c:pt>
                <c:pt idx="2">
                  <c:v>32010.400000000001</c:v>
                </c:pt>
                <c:pt idx="3">
                  <c:v>32540.6</c:v>
                </c:pt>
                <c:pt idx="4">
                  <c:v>33098.5</c:v>
                </c:pt>
                <c:pt idx="5">
                  <c:v>33636.5</c:v>
                </c:pt>
                <c:pt idx="6">
                  <c:v>34216.9</c:v>
                </c:pt>
                <c:pt idx="7">
                  <c:v>34746.9</c:v>
                </c:pt>
                <c:pt idx="8">
                  <c:v>35267.5</c:v>
                </c:pt>
                <c:pt idx="9">
                  <c:v>35794.199999999997</c:v>
                </c:pt>
                <c:pt idx="10">
                  <c:v>36331.300000000003</c:v>
                </c:pt>
              </c:numCache>
            </c:numRef>
          </c:val>
        </c:ser>
        <c:ser>
          <c:idx val="1"/>
          <c:order val="1"/>
          <c:tx>
            <c:strRef>
              <c:f>'annionic surfactants'!$B$9</c:f>
              <c:strCache>
                <c:ptCount val="1"/>
                <c:pt idx="0">
                  <c:v>Linear Alkylbenzene Sulphonate</c:v>
                </c:pt>
              </c:strCache>
            </c:strRef>
          </c:tx>
          <c:spPr>
            <a:solidFill>
              <a:schemeClr val="accent2"/>
            </a:solidFill>
            <a:ln>
              <a:noFill/>
            </a:ln>
            <a:effectLst/>
          </c:spPr>
          <c:invertIfNegative val="0"/>
          <c:cat>
            <c:strRef>
              <c:f>'annionic surfactants'!$E$6:$O$6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'annionic surfactants'!$E$9:$O$9</c:f>
              <c:numCache>
                <c:formatCode>##,#00</c:formatCode>
                <c:ptCount val="11"/>
                <c:pt idx="0">
                  <c:v>14314.6</c:v>
                </c:pt>
                <c:pt idx="1">
                  <c:v>14622.5</c:v>
                </c:pt>
                <c:pt idx="2">
                  <c:v>14954.1</c:v>
                </c:pt>
                <c:pt idx="3">
                  <c:v>15264.6</c:v>
                </c:pt>
                <c:pt idx="4">
                  <c:v>15600</c:v>
                </c:pt>
                <c:pt idx="5">
                  <c:v>15933.2</c:v>
                </c:pt>
                <c:pt idx="6">
                  <c:v>16274.3</c:v>
                </c:pt>
                <c:pt idx="7">
                  <c:v>16600.8</c:v>
                </c:pt>
                <c:pt idx="8">
                  <c:v>16918.099999999999</c:v>
                </c:pt>
                <c:pt idx="9">
                  <c:v>17228.3</c:v>
                </c:pt>
                <c:pt idx="10">
                  <c:v>17531.5</c:v>
                </c:pt>
              </c:numCache>
            </c:numRef>
          </c:val>
        </c:ser>
        <c:ser>
          <c:idx val="2"/>
          <c:order val="2"/>
          <c:tx>
            <c:strRef>
              <c:f>'annionic surfactants'!$B$10</c:f>
              <c:strCache>
                <c:ptCount val="1"/>
                <c:pt idx="0">
                  <c:v>Soaps</c:v>
                </c:pt>
              </c:strCache>
            </c:strRef>
          </c:tx>
          <c:spPr>
            <a:solidFill>
              <a:schemeClr val="accent3"/>
            </a:solidFill>
            <a:ln>
              <a:noFill/>
            </a:ln>
            <a:effectLst/>
          </c:spPr>
          <c:invertIfNegative val="0"/>
          <c:cat>
            <c:strRef>
              <c:f>'annionic surfactants'!$E$6:$O$6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'annionic surfactants'!$E$10:$O$10</c:f>
              <c:numCache>
                <c:formatCode>##,#00</c:formatCode>
                <c:ptCount val="11"/>
                <c:pt idx="0">
                  <c:v>13946.6</c:v>
                </c:pt>
                <c:pt idx="1">
                  <c:v>14187.8</c:v>
                </c:pt>
                <c:pt idx="2">
                  <c:v>14447.9</c:v>
                </c:pt>
                <c:pt idx="3">
                  <c:v>14686.4</c:v>
                </c:pt>
                <c:pt idx="4">
                  <c:v>14868.2</c:v>
                </c:pt>
                <c:pt idx="5">
                  <c:v>15038.4</c:v>
                </c:pt>
                <c:pt idx="6">
                  <c:v>15229</c:v>
                </c:pt>
                <c:pt idx="7">
                  <c:v>15393.2</c:v>
                </c:pt>
                <c:pt idx="8">
                  <c:v>15556.4</c:v>
                </c:pt>
                <c:pt idx="9">
                  <c:v>15732.3</c:v>
                </c:pt>
                <c:pt idx="10">
                  <c:v>15925.8</c:v>
                </c:pt>
              </c:numCache>
            </c:numRef>
          </c:val>
        </c:ser>
        <c:ser>
          <c:idx val="3"/>
          <c:order val="3"/>
          <c:tx>
            <c:strRef>
              <c:f>'annionic surfactants'!$B$11</c:f>
              <c:strCache>
                <c:ptCount val="1"/>
                <c:pt idx="0">
                  <c:v>Alkyl Ether Sulphates</c:v>
                </c:pt>
              </c:strCache>
            </c:strRef>
          </c:tx>
          <c:spPr>
            <a:solidFill>
              <a:schemeClr val="accent4"/>
            </a:solidFill>
            <a:ln>
              <a:noFill/>
            </a:ln>
            <a:effectLst/>
          </c:spPr>
          <c:invertIfNegative val="0"/>
          <c:cat>
            <c:strRef>
              <c:f>'annionic surfactants'!$E$6:$O$6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'annionic surfactants'!$E$11:$O$11</c:f>
              <c:numCache>
                <c:formatCode>##,#00</c:formatCode>
                <c:ptCount val="11"/>
                <c:pt idx="0">
                  <c:v>2015.9</c:v>
                </c:pt>
                <c:pt idx="1">
                  <c:v>2050.3000000000002</c:v>
                </c:pt>
                <c:pt idx="2">
                  <c:v>2098.5</c:v>
                </c:pt>
                <c:pt idx="3">
                  <c:v>2102.3000000000002</c:v>
                </c:pt>
                <c:pt idx="4">
                  <c:v>2142.4</c:v>
                </c:pt>
                <c:pt idx="5">
                  <c:v>2178.6</c:v>
                </c:pt>
                <c:pt idx="6">
                  <c:v>2224.1999999999998</c:v>
                </c:pt>
                <c:pt idx="7">
                  <c:v>2264.5</c:v>
                </c:pt>
                <c:pt idx="8">
                  <c:v>2305.1999999999998</c:v>
                </c:pt>
                <c:pt idx="9">
                  <c:v>2346.5</c:v>
                </c:pt>
                <c:pt idx="10">
                  <c:v>2387.6</c:v>
                </c:pt>
              </c:numCache>
            </c:numRef>
          </c:val>
        </c:ser>
        <c:ser>
          <c:idx val="4"/>
          <c:order val="4"/>
          <c:tx>
            <c:strRef>
              <c:f>'annionic surfactants'!$B$12</c:f>
              <c:strCache>
                <c:ptCount val="1"/>
                <c:pt idx="0">
                  <c:v>Alkyl Isethionates</c:v>
                </c:pt>
              </c:strCache>
            </c:strRef>
          </c:tx>
          <c:spPr>
            <a:solidFill>
              <a:schemeClr val="accent5"/>
            </a:solidFill>
            <a:ln>
              <a:noFill/>
            </a:ln>
            <a:effectLst/>
          </c:spPr>
          <c:invertIfNegative val="0"/>
          <c:cat>
            <c:strRef>
              <c:f>'annionic surfactants'!$E$6:$O$6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'annionic surfactants'!$E$12:$O$12</c:f>
              <c:numCache>
                <c:formatCode>##,#00</c:formatCode>
                <c:ptCount val="11"/>
                <c:pt idx="0">
                  <c:v>275.10000000000002</c:v>
                </c:pt>
                <c:pt idx="1">
                  <c:v>278.5</c:v>
                </c:pt>
                <c:pt idx="2">
                  <c:v>269.8</c:v>
                </c:pt>
                <c:pt idx="3">
                  <c:v>282.2</c:v>
                </c:pt>
                <c:pt idx="4">
                  <c:v>281</c:v>
                </c:pt>
                <c:pt idx="5">
                  <c:v>278.89999999999998</c:v>
                </c:pt>
                <c:pt idx="6">
                  <c:v>278.8</c:v>
                </c:pt>
                <c:pt idx="7">
                  <c:v>276.39999999999998</c:v>
                </c:pt>
                <c:pt idx="8">
                  <c:v>274</c:v>
                </c:pt>
                <c:pt idx="9">
                  <c:v>271.8</c:v>
                </c:pt>
                <c:pt idx="10">
                  <c:v>269.39999999999998</c:v>
                </c:pt>
              </c:numCache>
            </c:numRef>
          </c:val>
        </c:ser>
        <c:ser>
          <c:idx val="5"/>
          <c:order val="5"/>
          <c:tx>
            <c:strRef>
              <c:f>'annionic surfactants'!$B$13</c:f>
              <c:strCache>
                <c:ptCount val="1"/>
                <c:pt idx="0">
                  <c:v>Alkyl Sulphates</c:v>
                </c:pt>
              </c:strCache>
            </c:strRef>
          </c:tx>
          <c:spPr>
            <a:solidFill>
              <a:schemeClr val="accent6"/>
            </a:solidFill>
            <a:ln>
              <a:noFill/>
            </a:ln>
            <a:effectLst/>
          </c:spPr>
          <c:invertIfNegative val="0"/>
          <c:cat>
            <c:strRef>
              <c:f>'annionic surfactants'!$E$6:$O$6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'annionic surfactants'!$E$13:$O$13</c:f>
              <c:numCache>
                <c:formatCode>##,#00</c:formatCode>
                <c:ptCount val="11"/>
                <c:pt idx="0">
                  <c:v>215.9</c:v>
                </c:pt>
                <c:pt idx="1">
                  <c:v>214.9</c:v>
                </c:pt>
                <c:pt idx="2">
                  <c:v>218.7</c:v>
                </c:pt>
                <c:pt idx="3">
                  <c:v>179.3</c:v>
                </c:pt>
                <c:pt idx="4">
                  <c:v>181.1</c:v>
                </c:pt>
                <c:pt idx="5">
                  <c:v>181.7</c:v>
                </c:pt>
                <c:pt idx="6">
                  <c:v>184.5</c:v>
                </c:pt>
                <c:pt idx="7">
                  <c:v>185.8</c:v>
                </c:pt>
                <c:pt idx="8">
                  <c:v>187.3</c:v>
                </c:pt>
                <c:pt idx="9">
                  <c:v>188.7</c:v>
                </c:pt>
                <c:pt idx="10">
                  <c:v>190.1</c:v>
                </c:pt>
              </c:numCache>
            </c:numRef>
          </c:val>
        </c:ser>
        <c:ser>
          <c:idx val="6"/>
          <c:order val="6"/>
          <c:tx>
            <c:strRef>
              <c:f>'annionic surfactants'!$B$14</c:f>
              <c:strCache>
                <c:ptCount val="1"/>
                <c:pt idx="0">
                  <c:v>Sarcosinates</c:v>
                </c:pt>
              </c:strCache>
            </c:strRef>
          </c:tx>
          <c:spPr>
            <a:solidFill>
              <a:schemeClr val="accent1">
                <a:lumMod val="60000"/>
              </a:schemeClr>
            </a:solidFill>
            <a:ln>
              <a:noFill/>
            </a:ln>
            <a:effectLst/>
          </c:spPr>
          <c:invertIfNegative val="0"/>
          <c:cat>
            <c:strRef>
              <c:f>'annionic surfactants'!$E$6:$O$6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'annionic surfactants'!$E$14:$O$14</c:f>
              <c:numCache>
                <c:formatCode>##,#00</c:formatCode>
                <c:ptCount val="11"/>
                <c:pt idx="0">
                  <c:v>14.7</c:v>
                </c:pt>
                <c:pt idx="1">
                  <c:v>14.2</c:v>
                </c:pt>
                <c:pt idx="2">
                  <c:v>14.4</c:v>
                </c:pt>
                <c:pt idx="3">
                  <c:v>19</c:v>
                </c:pt>
                <c:pt idx="4">
                  <c:v>18.899999999999999</c:v>
                </c:pt>
                <c:pt idx="5">
                  <c:v>18.8</c:v>
                </c:pt>
                <c:pt idx="6">
                  <c:v>18.899999999999999</c:v>
                </c:pt>
                <c:pt idx="7">
                  <c:v>19</c:v>
                </c:pt>
                <c:pt idx="8">
                  <c:v>19.100000000000001</c:v>
                </c:pt>
                <c:pt idx="9">
                  <c:v>19.2</c:v>
                </c:pt>
                <c:pt idx="10">
                  <c:v>19.3</c:v>
                </c:pt>
              </c:numCache>
            </c:numRef>
          </c:val>
        </c:ser>
        <c:ser>
          <c:idx val="7"/>
          <c:order val="7"/>
          <c:tx>
            <c:strRef>
              <c:f>'annionic surfactants'!$B$15</c:f>
              <c:strCache>
                <c:ptCount val="1"/>
                <c:pt idx="0">
                  <c:v>Alkane Sulphonates</c:v>
                </c:pt>
              </c:strCache>
            </c:strRef>
          </c:tx>
          <c:spPr>
            <a:solidFill>
              <a:schemeClr val="accent2">
                <a:lumMod val="60000"/>
              </a:schemeClr>
            </a:solidFill>
            <a:ln>
              <a:noFill/>
            </a:ln>
            <a:effectLst/>
          </c:spPr>
          <c:invertIfNegative val="0"/>
          <c:cat>
            <c:strRef>
              <c:f>'annionic surfactants'!$E$6:$O$6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'annionic surfactants'!$E$15:$O$15</c:f>
              <c:numCache>
                <c:formatCode>##,#00</c:formatCode>
                <c:ptCount val="11"/>
                <c:pt idx="0">
                  <c:v>4.3</c:v>
                </c:pt>
                <c:pt idx="1">
                  <c:v>4.4000000000000004</c:v>
                </c:pt>
                <c:pt idx="2">
                  <c:v>4.5</c:v>
                </c:pt>
                <c:pt idx="3">
                  <c:v>4.5999999999999996</c:v>
                </c:pt>
                <c:pt idx="4">
                  <c:v>4.5999999999999996</c:v>
                </c:pt>
                <c:pt idx="5">
                  <c:v>4.7</c:v>
                </c:pt>
                <c:pt idx="6">
                  <c:v>4.8</c:v>
                </c:pt>
                <c:pt idx="7">
                  <c:v>4.9000000000000004</c:v>
                </c:pt>
                <c:pt idx="8">
                  <c:v>5</c:v>
                </c:pt>
                <c:pt idx="9">
                  <c:v>5.0999999999999996</c:v>
                </c:pt>
                <c:pt idx="10">
                  <c:v>5.2</c:v>
                </c:pt>
              </c:numCache>
            </c:numRef>
          </c:val>
        </c:ser>
        <c:ser>
          <c:idx val="8"/>
          <c:order val="8"/>
          <c:tx>
            <c:strRef>
              <c:f>'annionic surfactants'!$B$16</c:f>
              <c:strCache>
                <c:ptCount val="1"/>
                <c:pt idx="0">
                  <c:v>Alkene Sulphonates</c:v>
                </c:pt>
              </c:strCache>
            </c:strRef>
          </c:tx>
          <c:spPr>
            <a:solidFill>
              <a:schemeClr val="accent3">
                <a:lumMod val="60000"/>
              </a:schemeClr>
            </a:solidFill>
            <a:ln>
              <a:noFill/>
            </a:ln>
            <a:effectLst/>
          </c:spPr>
          <c:invertIfNegative val="0"/>
          <c:cat>
            <c:strRef>
              <c:f>'annionic surfactants'!$E$6:$O$6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'annionic surfactants'!$E$16:$O$16</c:f>
              <c:numCache>
                <c:formatCode>##,#00</c:formatCode>
                <c:ptCount val="11"/>
                <c:pt idx="0">
                  <c:v>2.4</c:v>
                </c:pt>
                <c:pt idx="1">
                  <c:v>2.1</c:v>
                </c:pt>
                <c:pt idx="2">
                  <c:v>2.1</c:v>
                </c:pt>
                <c:pt idx="3">
                  <c:v>2.1</c:v>
                </c:pt>
                <c:pt idx="4">
                  <c:v>2.1</c:v>
                </c:pt>
                <c:pt idx="5">
                  <c:v>2.1</c:v>
                </c:pt>
                <c:pt idx="6">
                  <c:v>2.1</c:v>
                </c:pt>
                <c:pt idx="7">
                  <c:v>2.1</c:v>
                </c:pt>
                <c:pt idx="8">
                  <c:v>2.1</c:v>
                </c:pt>
                <c:pt idx="9">
                  <c:v>2.1</c:v>
                </c:pt>
                <c:pt idx="10">
                  <c:v>2.1</c:v>
                </c:pt>
              </c:numCache>
            </c:numRef>
          </c:val>
        </c:ser>
        <c:dLbls>
          <c:showLegendKey val="0"/>
          <c:showVal val="0"/>
          <c:showCatName val="0"/>
          <c:showSerName val="0"/>
          <c:showPercent val="0"/>
          <c:showBubbleSize val="0"/>
        </c:dLbls>
        <c:gapWidth val="219"/>
        <c:overlap val="-27"/>
        <c:axId val="400195776"/>
        <c:axId val="400200088"/>
      </c:barChart>
      <c:catAx>
        <c:axId val="400195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200088"/>
        <c:crosses val="autoZero"/>
        <c:auto val="1"/>
        <c:lblAlgn val="ctr"/>
        <c:lblOffset val="100"/>
        <c:noMultiLvlLbl val="0"/>
      </c:catAx>
      <c:valAx>
        <c:axId val="40020008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195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Dominican Republic $340 millions usd</a:t>
            </a:r>
          </a:p>
        </c:rich>
      </c:tx>
      <c:layout/>
      <c:overlay val="0"/>
      <c:spPr>
        <a:noFill/>
        <a:ln>
          <a:noFill/>
        </a:ln>
        <a:effectLst/>
      </c:spPr>
    </c:title>
    <c:autoTitleDeleted val="0"/>
    <c:plotArea>
      <c:layout/>
      <c:pieChart>
        <c:varyColors val="1"/>
        <c:ser>
          <c:idx val="0"/>
          <c:order val="0"/>
          <c:tx>
            <c:strRef>
              <c:f>Hoja1!$A$7</c:f>
              <c:strCache>
                <c:ptCount val="1"/>
                <c:pt idx="0">
                  <c:v>Dominican Republic</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Hoja1!$C$7:$C$26</c:f>
              <c:strCache>
                <c:ptCount val="18"/>
                <c:pt idx="0">
                  <c:v>Unilever Dominicana SA</c:v>
                </c:pt>
                <c:pt idx="1">
                  <c:v>SC Johnson Dominican Republic C x A</c:v>
                </c:pt>
                <c:pt idx="2">
                  <c:v>Henkel República Dominicana SRL</c:v>
                </c:pt>
                <c:pt idx="3">
                  <c:v>Distribuidora Corripio CxA</c:v>
                </c:pt>
                <c:pt idx="4">
                  <c:v>Cesar Iglesias CxA</c:v>
                </c:pt>
                <c:pt idx="5">
                  <c:v>Colgate-Palmolive DR Inc</c:v>
                </c:pt>
                <c:pt idx="6">
                  <c:v>Clorox Dominicano CxA</c:v>
                </c:pt>
                <c:pt idx="7">
                  <c:v>Laboratorios Chemprod CxA</c:v>
                </c:pt>
                <c:pt idx="8">
                  <c:v>Reckitt Benckiser Centroamerica SA</c:v>
                </c:pt>
                <c:pt idx="9">
                  <c:v>AC Marca SA</c:v>
                </c:pt>
                <c:pt idx="10">
                  <c:v>Peralta, Fernandez y Cia</c:v>
                </c:pt>
                <c:pt idx="11">
                  <c:v>Brinsa SA</c:v>
                </c:pt>
                <c:pt idx="12">
                  <c:v>Industrias Macier SA</c:v>
                </c:pt>
                <c:pt idx="13">
                  <c:v>Laboratorios Key (RD)</c:v>
                </c:pt>
                <c:pt idx="14">
                  <c:v>Axo Dominicana SA</c:v>
                </c:pt>
                <c:pt idx="15">
                  <c:v>Alpa Import SA</c:v>
                </c:pt>
                <c:pt idx="16">
                  <c:v>Private Label</c:v>
                </c:pt>
                <c:pt idx="17">
                  <c:v>Others</c:v>
                </c:pt>
              </c:strCache>
            </c:strRef>
          </c:cat>
          <c:val>
            <c:numRef>
              <c:f>Hoja1!$L$7:$L$26</c:f>
              <c:numCache>
                <c:formatCode>_-"$"* #,##0_-;\-"$"* #,##0_-;_-"$"* "-"??_-;_-@_-</c:formatCode>
                <c:ptCount val="18"/>
                <c:pt idx="0">
                  <c:v>53.656800000000004</c:v>
                </c:pt>
                <c:pt idx="1">
                  <c:v>40.752000000000002</c:v>
                </c:pt>
                <c:pt idx="2">
                  <c:v>40.072800000000008</c:v>
                </c:pt>
                <c:pt idx="3">
                  <c:v>30.224400000000006</c:v>
                </c:pt>
                <c:pt idx="4">
                  <c:v>28.866000000000003</c:v>
                </c:pt>
                <c:pt idx="5">
                  <c:v>25.8096</c:v>
                </c:pt>
                <c:pt idx="6">
                  <c:v>9.508799999999999</c:v>
                </c:pt>
                <c:pt idx="7">
                  <c:v>9.508799999999999</c:v>
                </c:pt>
                <c:pt idx="8">
                  <c:v>6.1128000000000009</c:v>
                </c:pt>
                <c:pt idx="9">
                  <c:v>4.7543999999999995</c:v>
                </c:pt>
                <c:pt idx="10">
                  <c:v>4.4148000000000005</c:v>
                </c:pt>
                <c:pt idx="11">
                  <c:v>4.0752000000000006</c:v>
                </c:pt>
                <c:pt idx="12">
                  <c:v>3.7356000000000007</c:v>
                </c:pt>
                <c:pt idx="13">
                  <c:v>3.3960000000000004</c:v>
                </c:pt>
                <c:pt idx="14">
                  <c:v>1.3584000000000001</c:v>
                </c:pt>
                <c:pt idx="15">
                  <c:v>1.3584000000000001</c:v>
                </c:pt>
                <c:pt idx="16">
                  <c:v>38.3748</c:v>
                </c:pt>
                <c:pt idx="17">
                  <c:v>33.96</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Dishwashing Million USD</a:t>
            </a:r>
          </a:p>
        </c:rich>
      </c:tx>
      <c:layout/>
      <c:overlay val="0"/>
      <c:spPr>
        <a:noFill/>
        <a:ln>
          <a:noFill/>
        </a:ln>
        <a:effectLst/>
      </c:spPr>
    </c:title>
    <c:autoTitleDeleted val="0"/>
    <c:plotArea>
      <c:layout/>
      <c:barChart>
        <c:barDir val="col"/>
        <c:grouping val="clustered"/>
        <c:varyColors val="0"/>
        <c:ser>
          <c:idx val="0"/>
          <c:order val="0"/>
          <c:tx>
            <c:strRef>
              <c:f>'Statistics Data'!$B$7</c:f>
              <c:strCache>
                <c:ptCount val="1"/>
                <c:pt idx="0">
                  <c:v>Dishwashing</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15.1</c:v>
                </c:pt>
                <c:pt idx="1">
                  <c:v>15.9</c:v>
                </c:pt>
                <c:pt idx="2">
                  <c:v>16.600000000000001</c:v>
                </c:pt>
                <c:pt idx="3">
                  <c:v>17.2</c:v>
                </c:pt>
                <c:pt idx="4">
                  <c:v>17.8</c:v>
                </c:pt>
                <c:pt idx="5">
                  <c:v>18.399999999999999</c:v>
                </c:pt>
                <c:pt idx="6">
                  <c:v>19.2</c:v>
                </c:pt>
                <c:pt idx="7">
                  <c:v>20</c:v>
                </c:pt>
                <c:pt idx="8">
                  <c:v>20.8</c:v>
                </c:pt>
                <c:pt idx="9">
                  <c:v>21.7</c:v>
                </c:pt>
                <c:pt idx="10">
                  <c:v>22.6</c:v>
                </c:pt>
                <c:pt idx="11">
                  <c:v>23.5</c:v>
                </c:pt>
              </c:numCache>
            </c:numRef>
          </c:val>
        </c:ser>
        <c:dLbls>
          <c:showLegendKey val="0"/>
          <c:showVal val="0"/>
          <c:showCatName val="0"/>
          <c:showSerName val="0"/>
          <c:showPercent val="0"/>
          <c:showBubbleSize val="0"/>
        </c:dLbls>
        <c:gapWidth val="219"/>
        <c:overlap val="-27"/>
        <c:axId val="542543240"/>
        <c:axId val="542545200"/>
      </c:barChart>
      <c:catAx>
        <c:axId val="542543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5200"/>
        <c:crosses val="autoZero"/>
        <c:auto val="1"/>
        <c:lblAlgn val="ctr"/>
        <c:lblOffset val="100"/>
        <c:noMultiLvlLbl val="0"/>
      </c:catAx>
      <c:valAx>
        <c:axId val="542545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a:t>
                </a:r>
                <a:r>
                  <a:rPr lang="en-US" baseline="0"/>
                  <a:t> usd</a:t>
                </a:r>
                <a:endParaRPr lang="en-US"/>
              </a:p>
            </c:rich>
          </c:tx>
          <c:layout/>
          <c:overlay val="0"/>
          <c:spPr>
            <a:noFill/>
            <a:ln>
              <a:noFill/>
            </a:ln>
            <a:effectLst/>
          </c:sp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3240"/>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Dishwashing Mton</a:t>
            </a:r>
          </a:p>
        </c:rich>
      </c:tx>
      <c:layout/>
      <c:overlay val="0"/>
      <c:spPr>
        <a:noFill/>
        <a:ln>
          <a:noFill/>
        </a:ln>
        <a:effectLst/>
      </c:spPr>
    </c:title>
    <c:autoTitleDeleted val="0"/>
    <c:plotArea>
      <c:layout/>
      <c:barChart>
        <c:barDir val="col"/>
        <c:grouping val="clustered"/>
        <c:varyColors val="0"/>
        <c:ser>
          <c:idx val="0"/>
          <c:order val="0"/>
          <c:tx>
            <c:strRef>
              <c:f>'Statistics Data'!$B$7</c:f>
              <c:strCache>
                <c:ptCount val="1"/>
                <c:pt idx="0">
                  <c:v>Dishwashing</c:v>
                </c:pt>
              </c:strCache>
            </c:strRef>
          </c:tx>
          <c:spPr>
            <a:solidFill>
              <a:srgbClr val="00CC99"/>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Data'!$G$7:$R$7</c:f>
              <c:numCache>
                <c:formatCode>##,#00</c:formatCode>
                <c:ptCount val="12"/>
                <c:pt idx="0">
                  <c:v>6408.2</c:v>
                </c:pt>
                <c:pt idx="1">
                  <c:v>6538.3</c:v>
                </c:pt>
                <c:pt idx="2">
                  <c:v>6706.8</c:v>
                </c:pt>
                <c:pt idx="3">
                  <c:v>6856.9</c:v>
                </c:pt>
                <c:pt idx="4">
                  <c:v>7002.8</c:v>
                </c:pt>
                <c:pt idx="5">
                  <c:v>7149.9</c:v>
                </c:pt>
                <c:pt idx="6">
                  <c:v>7296.5</c:v>
                </c:pt>
                <c:pt idx="7">
                  <c:v>7449</c:v>
                </c:pt>
                <c:pt idx="8">
                  <c:v>7600.9</c:v>
                </c:pt>
                <c:pt idx="9">
                  <c:v>7760.6</c:v>
                </c:pt>
                <c:pt idx="10">
                  <c:v>7919.6</c:v>
                </c:pt>
                <c:pt idx="11">
                  <c:v>8079.3</c:v>
                </c:pt>
              </c:numCache>
            </c:numRef>
          </c:val>
        </c:ser>
        <c:dLbls>
          <c:showLegendKey val="0"/>
          <c:showVal val="0"/>
          <c:showCatName val="0"/>
          <c:showSerName val="0"/>
          <c:showPercent val="0"/>
          <c:showBubbleSize val="0"/>
        </c:dLbls>
        <c:gapWidth val="219"/>
        <c:overlap val="-27"/>
        <c:axId val="542545984"/>
        <c:axId val="542544024"/>
      </c:barChart>
      <c:catAx>
        <c:axId val="542545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4024"/>
        <c:crosses val="autoZero"/>
        <c:auto val="1"/>
        <c:lblAlgn val="ctr"/>
        <c:lblOffset val="100"/>
        <c:noMultiLvlLbl val="0"/>
      </c:catAx>
      <c:valAx>
        <c:axId val="542544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545984"/>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Dishwashing size $19.20 million usd</a:t>
            </a:r>
          </a:p>
        </c:rich>
      </c:tx>
      <c:layout/>
      <c:overlay val="0"/>
      <c:spPr>
        <a:noFill/>
        <a:ln>
          <a:noFill/>
        </a:ln>
        <a:effectLst/>
      </c:spPr>
    </c:title>
    <c:autoTitleDeleted val="0"/>
    <c:plotArea>
      <c:layout/>
      <c:pieChart>
        <c:varyColors val="1"/>
        <c:ser>
          <c:idx val="0"/>
          <c:order val="0"/>
          <c:tx>
            <c:strRef>
              <c:f>Hoja1!$B$7</c:f>
              <c:strCache>
                <c:ptCount val="1"/>
                <c:pt idx="0">
                  <c:v>Dishwashing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Hoja1!$C$7:$C$13</c:f>
              <c:strCache>
                <c:ptCount val="7"/>
                <c:pt idx="0">
                  <c:v>Colgate-Palmolive DR Inc</c:v>
                </c:pt>
                <c:pt idx="1">
                  <c:v>Distribuidora Corripio CxA</c:v>
                </c:pt>
                <c:pt idx="2">
                  <c:v>Laboratorios Chemprod CxA</c:v>
                </c:pt>
                <c:pt idx="3">
                  <c:v>Unilever Dominicana SA</c:v>
                </c:pt>
                <c:pt idx="4">
                  <c:v>Brinsa SA</c:v>
                </c:pt>
                <c:pt idx="5">
                  <c:v>Private Label</c:v>
                </c:pt>
                <c:pt idx="6">
                  <c:v>Others</c:v>
                </c:pt>
              </c:strCache>
            </c:strRef>
          </c:cat>
          <c:val>
            <c:numRef>
              <c:f>Hoja1!$L$7:$L$13</c:f>
              <c:numCache>
                <c:formatCode>_("$"* #,##0.00_);_("$"* \(#,##0.00\);_("$"* "-"??_);_(@_)</c:formatCode>
                <c:ptCount val="7"/>
                <c:pt idx="0">
                  <c:v>6.5664000000000007</c:v>
                </c:pt>
                <c:pt idx="1">
                  <c:v>3.2832000000000003</c:v>
                </c:pt>
                <c:pt idx="2">
                  <c:v>2.1311999999999998</c:v>
                </c:pt>
                <c:pt idx="3">
                  <c:v>1.9391999999999998</c:v>
                </c:pt>
                <c:pt idx="4">
                  <c:v>0.99840000000000007</c:v>
                </c:pt>
                <c:pt idx="5">
                  <c:v>1.7471999999999999</c:v>
                </c:pt>
                <c:pt idx="6">
                  <c:v>2.5152000000000001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Surface Care</c:v>
                </c:pt>
              </c:strCache>
            </c:strRef>
          </c:tx>
          <c:spPr>
            <a:solidFill>
              <a:srgbClr val="5B9BD5"/>
            </a:solidFill>
            <a:ln w="25400">
              <a:noFill/>
            </a:ln>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32</c:v>
                </c:pt>
                <c:pt idx="1">
                  <c:v>34.1</c:v>
                </c:pt>
                <c:pt idx="2">
                  <c:v>35.9</c:v>
                </c:pt>
                <c:pt idx="3">
                  <c:v>37.700000000000003</c:v>
                </c:pt>
                <c:pt idx="4">
                  <c:v>39.700000000000003</c:v>
                </c:pt>
                <c:pt idx="5">
                  <c:v>41.8</c:v>
                </c:pt>
                <c:pt idx="6">
                  <c:v>43.9</c:v>
                </c:pt>
                <c:pt idx="7">
                  <c:v>46.2</c:v>
                </c:pt>
                <c:pt idx="8">
                  <c:v>48.7</c:v>
                </c:pt>
                <c:pt idx="9">
                  <c:v>51.2</c:v>
                </c:pt>
                <c:pt idx="10">
                  <c:v>53.8</c:v>
                </c:pt>
                <c:pt idx="11">
                  <c:v>56.6</c:v>
                </c:pt>
              </c:numCache>
            </c:numRef>
          </c:val>
        </c:ser>
        <c:dLbls>
          <c:showLegendKey val="0"/>
          <c:showVal val="0"/>
          <c:showCatName val="0"/>
          <c:showSerName val="0"/>
          <c:showPercent val="0"/>
          <c:showBubbleSize val="0"/>
        </c:dLbls>
        <c:gapWidth val="219"/>
        <c:overlap val="-27"/>
        <c:axId val="432643872"/>
        <c:axId val="432646616"/>
      </c:barChart>
      <c:catAx>
        <c:axId val="43264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646616"/>
        <c:crosses val="autoZero"/>
        <c:auto val="1"/>
        <c:lblAlgn val="ctr"/>
        <c:lblOffset val="100"/>
        <c:noMultiLvlLbl val="0"/>
      </c:catAx>
      <c:valAx>
        <c:axId val="432646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a:t>
                </a:r>
                <a:r>
                  <a:rPr lang="en-US" baseline="0"/>
                  <a:t> usd</a:t>
                </a:r>
                <a:endParaRPr lang="en-US"/>
              </a:p>
            </c:rich>
          </c:tx>
          <c:layout/>
          <c:overlay val="0"/>
          <c:spPr>
            <a:noFill/>
            <a:ln w="25400">
              <a:noFill/>
            </a:ln>
          </c:spPr>
        </c:title>
        <c:numFmt formatCode="_(&quot;$&quot;* #,##0.00_);_(&quot;$&quot;* \(#,##0.00\);_(&quot;$&quot;* &quot;-&quot;??_);_(@_)"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643872"/>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Surface Care</c:v>
                </c:pt>
              </c:strCache>
            </c:strRef>
          </c:tx>
          <c:spPr>
            <a:solidFill>
              <a:srgbClr val="5B9BD5"/>
            </a:solidFill>
            <a:ln w="25400">
              <a:noFill/>
            </a:ln>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Data'!$G$7:$R$7</c:f>
              <c:numCache>
                <c:formatCode>##,#00</c:formatCode>
                <c:ptCount val="12"/>
                <c:pt idx="0">
                  <c:v>16268.4</c:v>
                </c:pt>
                <c:pt idx="1">
                  <c:v>16598.400000000001</c:v>
                </c:pt>
                <c:pt idx="2">
                  <c:v>17003.400000000001</c:v>
                </c:pt>
                <c:pt idx="3">
                  <c:v>17372.099999999999</c:v>
                </c:pt>
                <c:pt idx="4">
                  <c:v>17731.2</c:v>
                </c:pt>
                <c:pt idx="5">
                  <c:v>18099.599999999999</c:v>
                </c:pt>
                <c:pt idx="6">
                  <c:v>18487.5</c:v>
                </c:pt>
                <c:pt idx="7">
                  <c:v>18878</c:v>
                </c:pt>
                <c:pt idx="8">
                  <c:v>19273.7</c:v>
                </c:pt>
                <c:pt idx="9">
                  <c:v>19682</c:v>
                </c:pt>
                <c:pt idx="10">
                  <c:v>20095.5</c:v>
                </c:pt>
                <c:pt idx="11">
                  <c:v>20521</c:v>
                </c:pt>
              </c:numCache>
            </c:numRef>
          </c:val>
        </c:ser>
        <c:dLbls>
          <c:showLegendKey val="0"/>
          <c:showVal val="0"/>
          <c:showCatName val="0"/>
          <c:showSerName val="0"/>
          <c:showPercent val="0"/>
          <c:showBubbleSize val="0"/>
        </c:dLbls>
        <c:gapWidth val="219"/>
        <c:overlap val="-27"/>
        <c:axId val="432637600"/>
        <c:axId val="432647008"/>
      </c:barChart>
      <c:catAx>
        <c:axId val="432637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647008"/>
        <c:crosses val="autoZero"/>
        <c:auto val="1"/>
        <c:lblAlgn val="ctr"/>
        <c:lblOffset val="100"/>
        <c:noMultiLvlLbl val="0"/>
      </c:catAx>
      <c:valAx>
        <c:axId val="432647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w="25400">
              <a:noFill/>
            </a:ln>
          </c:spPr>
        </c:title>
        <c:numFmt formatCode="##,#0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637600"/>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Surface Care 2019 size $43.90 millions usd</a:t>
            </a:r>
          </a:p>
        </c:rich>
      </c:tx>
      <c:layout/>
      <c:overlay val="0"/>
      <c:spPr>
        <a:noFill/>
        <a:ln>
          <a:noFill/>
        </a:ln>
        <a:effectLst/>
      </c:spPr>
    </c:title>
    <c:autoTitleDeleted val="0"/>
    <c:plotArea>
      <c:layout/>
      <c:pieChart>
        <c:varyColors val="1"/>
        <c:ser>
          <c:idx val="0"/>
          <c:order val="0"/>
          <c:tx>
            <c:strRef>
              <c:f>Hoja1!$B$7</c:f>
              <c:strCache>
                <c:ptCount val="1"/>
                <c:pt idx="0">
                  <c:v>Surface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Hoja1!$C$7:$C$15</c:f>
              <c:strCache>
                <c:ptCount val="9"/>
                <c:pt idx="0">
                  <c:v>Colgate-Palmolive DR Inc</c:v>
                </c:pt>
                <c:pt idx="1">
                  <c:v>Unilever Dominicana SA</c:v>
                </c:pt>
                <c:pt idx="2">
                  <c:v>Laboratorios Key (RD)</c:v>
                </c:pt>
                <c:pt idx="3">
                  <c:v>Reckitt Benckiser Centroamerica SA</c:v>
                </c:pt>
                <c:pt idx="4">
                  <c:v>Axo Dominicana SA</c:v>
                </c:pt>
                <c:pt idx="5">
                  <c:v>Laboratorios Chemprod CxA</c:v>
                </c:pt>
                <c:pt idx="6">
                  <c:v>SC Johnson Dominican Republic C x A</c:v>
                </c:pt>
                <c:pt idx="7">
                  <c:v>Private Label</c:v>
                </c:pt>
                <c:pt idx="8">
                  <c:v>Others</c:v>
                </c:pt>
              </c:strCache>
            </c:strRef>
          </c:cat>
          <c:val>
            <c:numRef>
              <c:f>Hoja1!$L$7:$L$15</c:f>
              <c:numCache>
                <c:formatCode>_("$"* #,##0.00_);_("$"* \(#,##0.00\);_("$"* "-"??_);_(@_)</c:formatCode>
                <c:ptCount val="9"/>
                <c:pt idx="0">
                  <c:v>15.189400000000001</c:v>
                </c:pt>
                <c:pt idx="1">
                  <c:v>12.379799999999998</c:v>
                </c:pt>
                <c:pt idx="2">
                  <c:v>3.3363999999999998</c:v>
                </c:pt>
                <c:pt idx="3">
                  <c:v>2.1949999999999998</c:v>
                </c:pt>
                <c:pt idx="4">
                  <c:v>1.4048</c:v>
                </c:pt>
                <c:pt idx="5">
                  <c:v>0.9658000000000001</c:v>
                </c:pt>
                <c:pt idx="6">
                  <c:v>0.83409999999999995</c:v>
                </c:pt>
                <c:pt idx="7">
                  <c:v>3.0730000000000004</c:v>
                </c:pt>
                <c:pt idx="8">
                  <c:v>4.5217000000000001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Bleach Dominican Republic Million USD</a:t>
            </a:r>
          </a:p>
        </c:rich>
      </c:tx>
      <c:layout/>
      <c:overlay val="1"/>
      <c:spPr>
        <a:noFill/>
        <a:ln w="25400">
          <a:noFill/>
        </a:ln>
      </c:spPr>
    </c:title>
    <c:autoTitleDeleted val="0"/>
    <c:plotArea>
      <c:layout/>
      <c:barChart>
        <c:barDir val="col"/>
        <c:grouping val="clustered"/>
        <c:varyColors val="0"/>
        <c:ser>
          <c:idx val="0"/>
          <c:order val="0"/>
          <c:spPr>
            <a:solidFill>
              <a:srgbClr val="5B9BD5"/>
            </a:solidFill>
            <a:ln w="25400">
              <a:noFill/>
            </a:ln>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Data'!$G$9:$R$9</c:f>
              <c:numCache>
                <c:formatCode>_("$"* #,##0.00_);_("$"* \(#,##0.00\);_("$"* "-"??_);_(@_)</c:formatCode>
                <c:ptCount val="12"/>
                <c:pt idx="0">
                  <c:v>17</c:v>
                </c:pt>
                <c:pt idx="1">
                  <c:v>18.100000000000001</c:v>
                </c:pt>
                <c:pt idx="2">
                  <c:v>19.100000000000001</c:v>
                </c:pt>
                <c:pt idx="3">
                  <c:v>20.100000000000001</c:v>
                </c:pt>
                <c:pt idx="4">
                  <c:v>21.3</c:v>
                </c:pt>
                <c:pt idx="5">
                  <c:v>22.5</c:v>
                </c:pt>
                <c:pt idx="6">
                  <c:v>23.9</c:v>
                </c:pt>
                <c:pt idx="7">
                  <c:v>25.3</c:v>
                </c:pt>
                <c:pt idx="8">
                  <c:v>26.8</c:v>
                </c:pt>
                <c:pt idx="9">
                  <c:v>28.3</c:v>
                </c:pt>
                <c:pt idx="10">
                  <c:v>30</c:v>
                </c:pt>
                <c:pt idx="11">
                  <c:v>31.7</c:v>
                </c:pt>
              </c:numCache>
            </c:numRef>
          </c:val>
        </c:ser>
        <c:dLbls>
          <c:showLegendKey val="0"/>
          <c:showVal val="0"/>
          <c:showCatName val="0"/>
          <c:showSerName val="0"/>
          <c:showPercent val="0"/>
          <c:showBubbleSize val="0"/>
        </c:dLbls>
        <c:gapWidth val="219"/>
        <c:overlap val="-27"/>
        <c:axId val="545142248"/>
        <c:axId val="545145776"/>
      </c:barChart>
      <c:catAx>
        <c:axId val="5451422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145776"/>
        <c:crosses val="autoZero"/>
        <c:auto val="1"/>
        <c:lblAlgn val="ctr"/>
        <c:lblOffset val="100"/>
        <c:noMultiLvlLbl val="0"/>
      </c:catAx>
      <c:valAx>
        <c:axId val="545145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smtClean="0"/>
                  <a:t>Million </a:t>
                </a:r>
                <a:r>
                  <a:rPr lang="en-US" dirty="0" err="1" smtClean="0"/>
                  <a:t>usd</a:t>
                </a:r>
                <a:endParaRPr lang="en-US" dirty="0"/>
              </a:p>
            </c:rich>
          </c:tx>
          <c:layout/>
          <c:overlay val="0"/>
        </c:title>
        <c:numFmt formatCode="_(&quot;$&quot;* #,##0.00_);_(&quot;$&quot;* \(#,##0.00\);_(&quot;$&quot;* &quot;-&quot;??_);_(@_)"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142248"/>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Bleach Dominican Republic Mton</a:t>
            </a:r>
          </a:p>
        </c:rich>
      </c:tx>
      <c:layout/>
      <c:overlay val="1"/>
      <c:spPr>
        <a:noFill/>
        <a:ln w="25400">
          <a:noFill/>
        </a:ln>
      </c:spPr>
    </c:title>
    <c:autoTitleDeleted val="0"/>
    <c:plotArea>
      <c:layout/>
      <c:barChart>
        <c:barDir val="col"/>
        <c:grouping val="clustered"/>
        <c:varyColors val="0"/>
        <c:ser>
          <c:idx val="0"/>
          <c:order val="0"/>
          <c:spPr>
            <a:solidFill>
              <a:srgbClr val="5B9BD5"/>
            </a:solidFill>
            <a:ln w="25400">
              <a:noFill/>
            </a:ln>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##,#00</c:formatCode>
                <c:ptCount val="12"/>
                <c:pt idx="0">
                  <c:v>22541.599999999999</c:v>
                </c:pt>
                <c:pt idx="1">
                  <c:v>23082.6</c:v>
                </c:pt>
                <c:pt idx="2">
                  <c:v>23629.599999999999</c:v>
                </c:pt>
                <c:pt idx="3">
                  <c:v>24178.6</c:v>
                </c:pt>
                <c:pt idx="4">
                  <c:v>24751.599999999999</c:v>
                </c:pt>
                <c:pt idx="5">
                  <c:v>25350.6</c:v>
                </c:pt>
                <c:pt idx="6">
                  <c:v>26237.9</c:v>
                </c:pt>
                <c:pt idx="7">
                  <c:v>26886</c:v>
                </c:pt>
                <c:pt idx="8">
                  <c:v>27536.6</c:v>
                </c:pt>
                <c:pt idx="9">
                  <c:v>28194.7</c:v>
                </c:pt>
                <c:pt idx="10">
                  <c:v>28860.1</c:v>
                </c:pt>
                <c:pt idx="11">
                  <c:v>29532.6</c:v>
                </c:pt>
              </c:numCache>
            </c:numRef>
          </c:val>
        </c:ser>
        <c:dLbls>
          <c:showLegendKey val="0"/>
          <c:showVal val="0"/>
          <c:showCatName val="0"/>
          <c:showSerName val="0"/>
          <c:showPercent val="0"/>
          <c:showBubbleSize val="0"/>
        </c:dLbls>
        <c:gapWidth val="219"/>
        <c:overlap val="-27"/>
        <c:axId val="545140680"/>
        <c:axId val="545146560"/>
      </c:barChart>
      <c:catAx>
        <c:axId val="545140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146560"/>
        <c:crosses val="autoZero"/>
        <c:auto val="1"/>
        <c:lblAlgn val="ctr"/>
        <c:lblOffset val="100"/>
        <c:noMultiLvlLbl val="0"/>
      </c:catAx>
      <c:valAx>
        <c:axId val="545146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err="1" smtClean="0"/>
                  <a:t>Mton</a:t>
                </a:r>
                <a:endParaRPr lang="en-US" dirty="0"/>
              </a:p>
            </c:rich>
          </c:tx>
          <c:layout/>
          <c:overlay val="0"/>
        </c:title>
        <c:numFmt formatCode="##,#0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140680"/>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2019 Dominican republic Bleach size $23.40 millions usd</a:t>
            </a:r>
          </a:p>
        </c:rich>
      </c:tx>
      <c:overlay val="0"/>
      <c:spPr>
        <a:noFill/>
        <a:ln w="25400">
          <a:noFill/>
        </a:ln>
      </c:spPr>
    </c:title>
    <c:autoTitleDeleted val="0"/>
    <c:plotArea>
      <c:layout/>
      <c:pieChart>
        <c:varyColors val="1"/>
        <c:ser>
          <c:idx val="0"/>
          <c:order val="0"/>
          <c:tx>
            <c:strRef>
              <c:f>'market share'!$B$7</c:f>
              <c:strCache>
                <c:ptCount val="1"/>
                <c:pt idx="0">
                  <c:v>Bleach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'market share'!$C$7:$C$11</c:f>
              <c:strCache>
                <c:ptCount val="4"/>
                <c:pt idx="0">
                  <c:v>Clorox Dominicano CxA</c:v>
                </c:pt>
                <c:pt idx="1">
                  <c:v>Industrias Macier SA</c:v>
                </c:pt>
                <c:pt idx="2">
                  <c:v>Brinsa SA</c:v>
                </c:pt>
                <c:pt idx="3">
                  <c:v>Private Label</c:v>
                </c:pt>
              </c:strCache>
            </c:strRef>
          </c:cat>
          <c:val>
            <c:numRef>
              <c:f>'market share'!$K$7:$K$11</c:f>
              <c:numCache>
                <c:formatCode>_("$"* #,##0.00_);_("$"* \(#,##0.00\);_("$"* "-"??_);_(@_)</c:formatCode>
                <c:ptCount val="4"/>
                <c:pt idx="0">
                  <c:v>9.6316999999999986</c:v>
                </c:pt>
                <c:pt idx="1">
                  <c:v>3.8239999999999998</c:v>
                </c:pt>
                <c:pt idx="2">
                  <c:v>3.1787000000000001</c:v>
                </c:pt>
                <c:pt idx="3">
                  <c:v>5.0189999999999992</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w="25400">
          <a:noFill/>
        </a:ln>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Annionic</a:t>
            </a:r>
            <a:r>
              <a:rPr lang="en-US" baseline="0"/>
              <a:t> Surfactants </a:t>
            </a:r>
            <a:r>
              <a:rPr lang="en-US"/>
              <a:t>2018 Size 33,</a:t>
            </a:r>
            <a:r>
              <a:rPr lang="en-US" baseline="0"/>
              <a:t> 637 MTon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526871664555304"/>
          <c:y val="0.29593417007604644"/>
          <c:w val="0.33262434688562026"/>
          <c:h val="0.68965348850610075"/>
        </c:manualLayout>
      </c:layout>
      <c:pieChart>
        <c:varyColors val="1"/>
        <c:ser>
          <c:idx val="0"/>
          <c:order val="0"/>
          <c:tx>
            <c:strRef>
              <c:f>'annionic surfactants'!$J$6</c:f>
              <c:strCache>
                <c:ptCount val="1"/>
                <c:pt idx="0">
                  <c:v>2018</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rgbClr val="92D050"/>
              </a:solidFill>
              <a:ln w="19050">
                <a:solidFill>
                  <a:schemeClr val="lt1"/>
                </a:solidFill>
              </a:ln>
              <a:effectLst/>
            </c:spPr>
          </c:dPt>
          <c:dPt>
            <c:idx val="5"/>
            <c:bubble3D val="0"/>
            <c:spPr>
              <a:solidFill>
                <a:schemeClr val="accent2"/>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'annionic surfactants'!$B$9:$B$16</c:f>
              <c:strCache>
                <c:ptCount val="8"/>
                <c:pt idx="0">
                  <c:v>Linear Alkylbenzene Sulphonate</c:v>
                </c:pt>
                <c:pt idx="1">
                  <c:v>Soaps</c:v>
                </c:pt>
                <c:pt idx="2">
                  <c:v>Alkyl Ether Sulphates</c:v>
                </c:pt>
                <c:pt idx="3">
                  <c:v>Alkyl Isethionates</c:v>
                </c:pt>
                <c:pt idx="4">
                  <c:v>Alkyl Sulphates</c:v>
                </c:pt>
                <c:pt idx="5">
                  <c:v>Sarcosinates</c:v>
                </c:pt>
                <c:pt idx="6">
                  <c:v>Alkane Sulphonates</c:v>
                </c:pt>
                <c:pt idx="7">
                  <c:v>Alkene Sulphonates</c:v>
                </c:pt>
              </c:strCache>
            </c:strRef>
          </c:cat>
          <c:val>
            <c:numRef>
              <c:f>'annionic surfactants'!$J$9:$J$16</c:f>
              <c:numCache>
                <c:formatCode>##,#00</c:formatCode>
                <c:ptCount val="8"/>
                <c:pt idx="0">
                  <c:v>15933.2</c:v>
                </c:pt>
                <c:pt idx="1">
                  <c:v>15038.4</c:v>
                </c:pt>
                <c:pt idx="2">
                  <c:v>2178.6</c:v>
                </c:pt>
                <c:pt idx="3">
                  <c:v>278.89999999999998</c:v>
                </c:pt>
                <c:pt idx="4">
                  <c:v>181.7</c:v>
                </c:pt>
                <c:pt idx="5">
                  <c:v>18.8</c:v>
                </c:pt>
                <c:pt idx="6">
                  <c:v>4.7</c:v>
                </c:pt>
                <c:pt idx="7">
                  <c:v>2.1</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Detergents Million USD</a:t>
            </a:r>
          </a:p>
        </c:rich>
      </c:tx>
      <c:layout/>
      <c:overlay val="1"/>
      <c:spPr>
        <a:noFill/>
        <a:ln>
          <a:noFill/>
        </a:ln>
        <a:effectLst/>
      </c:spPr>
    </c:title>
    <c:autoTitleDeleted val="0"/>
    <c:plotArea>
      <c:layout/>
      <c:barChart>
        <c:barDir val="col"/>
        <c:grouping val="clustered"/>
        <c:varyColors val="0"/>
        <c:ser>
          <c:idx val="0"/>
          <c:order val="0"/>
          <c:tx>
            <c:strRef>
              <c:f>'Statistics Data'!$B$7</c:f>
              <c:strCache>
                <c:ptCount val="1"/>
                <c:pt idx="0">
                  <c:v>Standard Detergents</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##,#00</c:formatCode>
                <c:ptCount val="12"/>
                <c:pt idx="0">
                  <c:v>97</c:v>
                </c:pt>
                <c:pt idx="1">
                  <c:v>102.9</c:v>
                </c:pt>
                <c:pt idx="2">
                  <c:v>107.2</c:v>
                </c:pt>
                <c:pt idx="3">
                  <c:v>111.7</c:v>
                </c:pt>
                <c:pt idx="4">
                  <c:v>116.8</c:v>
                </c:pt>
                <c:pt idx="5">
                  <c:v>122.4</c:v>
                </c:pt>
                <c:pt idx="6">
                  <c:v>128.19999999999999</c:v>
                </c:pt>
                <c:pt idx="7">
                  <c:v>134.5</c:v>
                </c:pt>
                <c:pt idx="8">
                  <c:v>141.1</c:v>
                </c:pt>
                <c:pt idx="9">
                  <c:v>147.9</c:v>
                </c:pt>
                <c:pt idx="10">
                  <c:v>155.1</c:v>
                </c:pt>
                <c:pt idx="11">
                  <c:v>162.6</c:v>
                </c:pt>
              </c:numCache>
            </c:numRef>
          </c:val>
        </c:ser>
        <c:ser>
          <c:idx val="1"/>
          <c:order val="1"/>
          <c:tx>
            <c:strRef>
              <c:f>'Statistics Data'!$B$9</c:f>
              <c:strCache>
                <c:ptCount val="1"/>
                <c:pt idx="0">
                  <c:v>Standard Powder Detergents</c:v>
                </c:pt>
              </c:strCache>
            </c:strRef>
          </c:tx>
          <c:spPr>
            <a:solidFill>
              <a:schemeClr val="accent2"/>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Data'!$G$10:$R$10</c:f>
              <c:numCache>
                <c:formatCode>##,#00</c:formatCode>
                <c:ptCount val="12"/>
                <c:pt idx="0">
                  <c:v>87</c:v>
                </c:pt>
                <c:pt idx="1">
                  <c:v>92.1</c:v>
                </c:pt>
                <c:pt idx="2">
                  <c:v>95.7</c:v>
                </c:pt>
                <c:pt idx="3">
                  <c:v>99.6</c:v>
                </c:pt>
                <c:pt idx="4">
                  <c:v>103.7</c:v>
                </c:pt>
                <c:pt idx="5">
                  <c:v>108.4</c:v>
                </c:pt>
                <c:pt idx="6">
                  <c:v>113.2</c:v>
                </c:pt>
                <c:pt idx="7">
                  <c:v>118.4</c:v>
                </c:pt>
                <c:pt idx="8">
                  <c:v>123.7</c:v>
                </c:pt>
                <c:pt idx="9">
                  <c:v>129.19999999999999</c:v>
                </c:pt>
                <c:pt idx="10">
                  <c:v>134.9</c:v>
                </c:pt>
                <c:pt idx="11">
                  <c:v>140.9</c:v>
                </c:pt>
              </c:numCache>
            </c:numRef>
          </c:val>
        </c:ser>
        <c:ser>
          <c:idx val="2"/>
          <c:order val="2"/>
          <c:tx>
            <c:strRef>
              <c:f>'Statistics Data'!$B$12</c:f>
              <c:strCache>
                <c:ptCount val="1"/>
                <c:pt idx="0">
                  <c:v>Standard Liquid Detergents</c:v>
                </c:pt>
              </c:strCache>
            </c:strRef>
          </c:tx>
          <c:spPr>
            <a:solidFill>
              <a:schemeClr val="accent3"/>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Data'!$G$12:$R$12</c:f>
              <c:numCache>
                <c:formatCode>##,#00</c:formatCode>
                <c:ptCount val="12"/>
                <c:pt idx="0">
                  <c:v>10</c:v>
                </c:pt>
                <c:pt idx="1">
                  <c:v>10.8</c:v>
                </c:pt>
                <c:pt idx="2">
                  <c:v>11.4</c:v>
                </c:pt>
                <c:pt idx="3">
                  <c:v>12.1</c:v>
                </c:pt>
                <c:pt idx="4">
                  <c:v>13</c:v>
                </c:pt>
                <c:pt idx="5">
                  <c:v>14</c:v>
                </c:pt>
                <c:pt idx="6">
                  <c:v>15</c:v>
                </c:pt>
                <c:pt idx="7">
                  <c:v>16.2</c:v>
                </c:pt>
                <c:pt idx="8">
                  <c:v>17.399999999999999</c:v>
                </c:pt>
                <c:pt idx="9">
                  <c:v>18.7</c:v>
                </c:pt>
                <c:pt idx="10">
                  <c:v>20.2</c:v>
                </c:pt>
                <c:pt idx="11">
                  <c:v>21.7</c:v>
                </c:pt>
              </c:numCache>
            </c:numRef>
          </c:val>
        </c:ser>
        <c:dLbls>
          <c:showLegendKey val="0"/>
          <c:showVal val="0"/>
          <c:showCatName val="0"/>
          <c:showSerName val="0"/>
          <c:showPercent val="0"/>
          <c:showBubbleSize val="0"/>
        </c:dLbls>
        <c:gapWidth val="219"/>
        <c:overlap val="-27"/>
        <c:axId val="545144600"/>
        <c:axId val="545144208"/>
      </c:barChart>
      <c:catAx>
        <c:axId val="545144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144208"/>
        <c:crosses val="autoZero"/>
        <c:auto val="1"/>
        <c:lblAlgn val="ctr"/>
        <c:lblOffset val="100"/>
        <c:noMultiLvlLbl val="0"/>
      </c:catAx>
      <c:valAx>
        <c:axId val="545144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144600"/>
        <c:crosses val="autoZero"/>
        <c:crossBetween val="between"/>
      </c:valAx>
      <c:spPr>
        <a:noFill/>
        <a:ln w="25400">
          <a:noFill/>
        </a:ln>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Detergents Mton</a:t>
            </a:r>
          </a:p>
        </c:rich>
      </c:tx>
      <c:layout/>
      <c:overlay val="1"/>
      <c:spPr>
        <a:noFill/>
        <a:ln>
          <a:noFill/>
        </a:ln>
        <a:effectLst/>
      </c:spPr>
    </c:title>
    <c:autoTitleDeleted val="0"/>
    <c:plotArea>
      <c:layout/>
      <c:barChart>
        <c:barDir val="col"/>
        <c:grouping val="clustered"/>
        <c:varyColors val="0"/>
        <c:ser>
          <c:idx val="1"/>
          <c:order val="0"/>
          <c:tx>
            <c:strRef>
              <c:f>'Statistics Data'!$B$9</c:f>
              <c:strCache>
                <c:ptCount val="1"/>
                <c:pt idx="0">
                  <c:v>Standard Powder Detergents</c:v>
                </c:pt>
              </c:strCache>
            </c:strRef>
          </c:tx>
          <c:spPr>
            <a:solidFill>
              <a:schemeClr val="accent2"/>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Data'!$G$9:$R$9</c:f>
              <c:numCache>
                <c:formatCode>##,#00</c:formatCode>
                <c:ptCount val="12"/>
                <c:pt idx="0">
                  <c:v>59564.6</c:v>
                </c:pt>
                <c:pt idx="1">
                  <c:v>60809.5</c:v>
                </c:pt>
                <c:pt idx="2">
                  <c:v>62150.8</c:v>
                </c:pt>
                <c:pt idx="3">
                  <c:v>63408.6</c:v>
                </c:pt>
                <c:pt idx="4">
                  <c:v>64771.9</c:v>
                </c:pt>
                <c:pt idx="5">
                  <c:v>66138.5</c:v>
                </c:pt>
                <c:pt idx="6">
                  <c:v>67514.2</c:v>
                </c:pt>
                <c:pt idx="7">
                  <c:v>68938.8</c:v>
                </c:pt>
                <c:pt idx="8">
                  <c:v>70365.8</c:v>
                </c:pt>
                <c:pt idx="9">
                  <c:v>71850.5</c:v>
                </c:pt>
                <c:pt idx="10">
                  <c:v>73337.8</c:v>
                </c:pt>
                <c:pt idx="11">
                  <c:v>74826.600000000006</c:v>
                </c:pt>
              </c:numCache>
            </c:numRef>
          </c:val>
        </c:ser>
        <c:ser>
          <c:idx val="2"/>
          <c:order val="1"/>
          <c:tx>
            <c:strRef>
              <c:f>'Statistics Data'!$B$12</c:f>
              <c:strCache>
                <c:ptCount val="1"/>
                <c:pt idx="0">
                  <c:v>Standard Liquid Detergents</c:v>
                </c:pt>
              </c:strCache>
            </c:strRef>
          </c:tx>
          <c:spPr>
            <a:solidFill>
              <a:schemeClr val="accent3"/>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Data'!$G$11:$R$11</c:f>
              <c:numCache>
                <c:formatCode>##,#00</c:formatCode>
                <c:ptCount val="12"/>
                <c:pt idx="0">
                  <c:v>2223.3000000000002</c:v>
                </c:pt>
                <c:pt idx="1">
                  <c:v>2317.3000000000002</c:v>
                </c:pt>
                <c:pt idx="2">
                  <c:v>2423.1999999999998</c:v>
                </c:pt>
                <c:pt idx="3">
                  <c:v>2514.1999999999998</c:v>
                </c:pt>
                <c:pt idx="4">
                  <c:v>2613.6</c:v>
                </c:pt>
                <c:pt idx="5">
                  <c:v>2705</c:v>
                </c:pt>
                <c:pt idx="6">
                  <c:v>2813.2</c:v>
                </c:pt>
                <c:pt idx="7">
                  <c:v>2927.7</c:v>
                </c:pt>
                <c:pt idx="8">
                  <c:v>3051</c:v>
                </c:pt>
                <c:pt idx="9">
                  <c:v>3183.1</c:v>
                </c:pt>
                <c:pt idx="10">
                  <c:v>3322.8</c:v>
                </c:pt>
                <c:pt idx="11">
                  <c:v>3467.4</c:v>
                </c:pt>
              </c:numCache>
            </c:numRef>
          </c:val>
        </c:ser>
        <c:dLbls>
          <c:showLegendKey val="0"/>
          <c:showVal val="0"/>
          <c:showCatName val="0"/>
          <c:showSerName val="0"/>
          <c:showPercent val="0"/>
          <c:showBubbleSize val="0"/>
        </c:dLbls>
        <c:gapWidth val="219"/>
        <c:overlap val="-27"/>
        <c:axId val="547596896"/>
        <c:axId val="547597288"/>
      </c:barChart>
      <c:catAx>
        <c:axId val="547596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597288"/>
        <c:crosses val="autoZero"/>
        <c:auto val="1"/>
        <c:lblAlgn val="ctr"/>
        <c:lblOffset val="100"/>
        <c:noMultiLvlLbl val="0"/>
      </c:catAx>
      <c:valAx>
        <c:axId val="547597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596896"/>
        <c:crosses val="autoZero"/>
        <c:crossBetween val="between"/>
      </c:valAx>
      <c:spPr>
        <a:noFill/>
        <a:ln w="25400">
          <a:noFill/>
        </a:ln>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Detergents size $128.20 million usd 2019</a:t>
            </a:r>
          </a:p>
        </c:rich>
      </c:tx>
      <c:overlay val="0"/>
      <c:spPr>
        <a:noFill/>
        <a:ln>
          <a:noFill/>
        </a:ln>
        <a:effectLst/>
      </c:spPr>
    </c:title>
    <c:autoTitleDeleted val="0"/>
    <c:plotArea>
      <c:layout/>
      <c:pieChart>
        <c:varyColors val="1"/>
        <c:ser>
          <c:idx val="0"/>
          <c:order val="0"/>
          <c:tx>
            <c:strRef>
              <c:f>Hoja1!$B$7</c:f>
              <c:strCache>
                <c:ptCount val="1"/>
                <c:pt idx="0">
                  <c:v>Laundry Detergents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Hoja1!$C$7:$C$17</c:f>
              <c:strCache>
                <c:ptCount val="8"/>
                <c:pt idx="0">
                  <c:v>Henkel República Dominicana SRL</c:v>
                </c:pt>
                <c:pt idx="1">
                  <c:v>Unilever Dominicana SA</c:v>
                </c:pt>
                <c:pt idx="2">
                  <c:v>Cesar Iglesias CxA</c:v>
                </c:pt>
                <c:pt idx="3">
                  <c:v>Distribuidora Corripio CxA</c:v>
                </c:pt>
                <c:pt idx="4">
                  <c:v>Laboratorios Chemprod CxA</c:v>
                </c:pt>
                <c:pt idx="5">
                  <c:v>AC Marca SA</c:v>
                </c:pt>
                <c:pt idx="6">
                  <c:v>Private Label</c:v>
                </c:pt>
                <c:pt idx="7">
                  <c:v>Others</c:v>
                </c:pt>
              </c:strCache>
            </c:strRef>
          </c:cat>
          <c:val>
            <c:numRef>
              <c:f>Hoja1!$K$7:$K$17</c:f>
              <c:numCache>
                <c:formatCode>_("$"* #,##0.00_);_("$"* \(#,##0.00\);_("$"* "-"??_);_(@_)</c:formatCode>
                <c:ptCount val="8"/>
                <c:pt idx="0">
                  <c:v>28.332199999999997</c:v>
                </c:pt>
                <c:pt idx="1">
                  <c:v>27.819399999999998</c:v>
                </c:pt>
                <c:pt idx="2">
                  <c:v>20.511999999999997</c:v>
                </c:pt>
                <c:pt idx="3">
                  <c:v>18.076199999999996</c:v>
                </c:pt>
                <c:pt idx="4">
                  <c:v>3.7177999999999995</c:v>
                </c:pt>
                <c:pt idx="5">
                  <c:v>3.3332000000000002</c:v>
                </c:pt>
                <c:pt idx="6">
                  <c:v>19.101799999999997</c:v>
                </c:pt>
                <c:pt idx="7">
                  <c:v>7.1791999999999989</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fabric softeners Dominican Republic</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Hoja1!$G$6:$R$6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Hoja1!$G$8:$R$8</c:f>
              <c:numCache>
                <c:formatCode>_("$"* #,##0.00_);_("$"* \(#,##0.00\);_("$"* "-"??_);_(@_)</c:formatCode>
                <c:ptCount val="12"/>
                <c:pt idx="0">
                  <c:v>5.0999999999999996</c:v>
                </c:pt>
                <c:pt idx="1">
                  <c:v>5.4</c:v>
                </c:pt>
                <c:pt idx="2">
                  <c:v>5.7</c:v>
                </c:pt>
                <c:pt idx="3">
                  <c:v>6</c:v>
                </c:pt>
                <c:pt idx="4">
                  <c:v>6.2</c:v>
                </c:pt>
                <c:pt idx="5">
                  <c:v>6.6</c:v>
                </c:pt>
                <c:pt idx="6">
                  <c:v>6.9</c:v>
                </c:pt>
                <c:pt idx="7">
                  <c:v>7.2</c:v>
                </c:pt>
                <c:pt idx="8">
                  <c:v>7.6</c:v>
                </c:pt>
                <c:pt idx="9">
                  <c:v>8</c:v>
                </c:pt>
                <c:pt idx="10">
                  <c:v>8.4</c:v>
                </c:pt>
                <c:pt idx="11">
                  <c:v>8.9</c:v>
                </c:pt>
              </c:numCache>
            </c:numRef>
          </c:val>
        </c:ser>
        <c:dLbls>
          <c:showLegendKey val="0"/>
          <c:showVal val="0"/>
          <c:showCatName val="0"/>
          <c:showSerName val="0"/>
          <c:showPercent val="0"/>
          <c:showBubbleSize val="0"/>
        </c:dLbls>
        <c:gapWidth val="219"/>
        <c:overlap val="-27"/>
        <c:axId val="547592192"/>
        <c:axId val="547593760"/>
      </c:barChart>
      <c:catAx>
        <c:axId val="547592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593760"/>
        <c:crosses val="autoZero"/>
        <c:auto val="1"/>
        <c:lblAlgn val="ctr"/>
        <c:lblOffset val="100"/>
        <c:noMultiLvlLbl val="0"/>
      </c:catAx>
      <c:valAx>
        <c:axId val="547593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a:t>
                </a:r>
                <a:r>
                  <a:rPr lang="en-US" baseline="0"/>
                  <a:t> usd</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592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fabric softeners Dominican Republic</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Hoja1!$G$6:$R$6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Hoja1!$G$7:$R$7</c:f>
              <c:numCache>
                <c:formatCode>_-* #,##0_-;\-* #,##0_-;_-* "-"??_-;_-@_-</c:formatCode>
                <c:ptCount val="12"/>
                <c:pt idx="0">
                  <c:v>2809.7</c:v>
                </c:pt>
                <c:pt idx="1">
                  <c:v>2876</c:v>
                </c:pt>
                <c:pt idx="2">
                  <c:v>2948.1</c:v>
                </c:pt>
                <c:pt idx="3">
                  <c:v>3021.5</c:v>
                </c:pt>
                <c:pt idx="4">
                  <c:v>3094</c:v>
                </c:pt>
                <c:pt idx="5">
                  <c:v>3171.3</c:v>
                </c:pt>
                <c:pt idx="6">
                  <c:v>3249</c:v>
                </c:pt>
                <c:pt idx="7">
                  <c:v>3327</c:v>
                </c:pt>
                <c:pt idx="8">
                  <c:v>3408.5</c:v>
                </c:pt>
                <c:pt idx="9">
                  <c:v>3493.7</c:v>
                </c:pt>
                <c:pt idx="10">
                  <c:v>3579.3</c:v>
                </c:pt>
                <c:pt idx="11">
                  <c:v>3668.8</c:v>
                </c:pt>
              </c:numCache>
            </c:numRef>
          </c:val>
        </c:ser>
        <c:dLbls>
          <c:showLegendKey val="0"/>
          <c:showVal val="0"/>
          <c:showCatName val="0"/>
          <c:showSerName val="0"/>
          <c:showPercent val="0"/>
          <c:showBubbleSize val="0"/>
        </c:dLbls>
        <c:gapWidth val="219"/>
        <c:overlap val="-27"/>
        <c:axId val="547596112"/>
        <c:axId val="547592976"/>
      </c:barChart>
      <c:catAx>
        <c:axId val="547596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592976"/>
        <c:crosses val="autoZero"/>
        <c:auto val="1"/>
        <c:lblAlgn val="ctr"/>
        <c:lblOffset val="100"/>
        <c:noMultiLvlLbl val="0"/>
      </c:catAx>
      <c:valAx>
        <c:axId val="547592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596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2019 fabric softeners</a:t>
            </a:r>
            <a:r>
              <a:rPr lang="en-US" baseline="0"/>
              <a:t> size $6.90 million usd</a:t>
            </a:r>
            <a:endParaRPr lang="en-US"/>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Hoja2!$C$7:$C$10</c:f>
              <c:strCache>
                <c:ptCount val="4"/>
                <c:pt idx="0">
                  <c:v>Colgate-Palmolive DR Inc</c:v>
                </c:pt>
                <c:pt idx="1">
                  <c:v>Distribuidora Corripio CxA</c:v>
                </c:pt>
                <c:pt idx="2">
                  <c:v>Private Label</c:v>
                </c:pt>
                <c:pt idx="3">
                  <c:v>Others</c:v>
                </c:pt>
              </c:strCache>
            </c:strRef>
          </c:cat>
          <c:val>
            <c:numRef>
              <c:f>Hoja2!$K$7:$K$10</c:f>
              <c:numCache>
                <c:formatCode>_("$"* #,##0.00_);_("$"* \(#,##0.00\);_("$"* "-"??_);_(@_)</c:formatCode>
                <c:ptCount val="4"/>
                <c:pt idx="0">
                  <c:v>3.9468000000000005</c:v>
                </c:pt>
                <c:pt idx="1">
                  <c:v>1.6077000000000001</c:v>
                </c:pt>
                <c:pt idx="2">
                  <c:v>0.64860000000000007</c:v>
                </c:pt>
                <c:pt idx="3">
                  <c:v>0.69689999999999996</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Toilet Care Million USD</a:t>
            </a:r>
          </a:p>
        </c:rich>
      </c:tx>
      <c:layout/>
      <c:overlay val="1"/>
      <c:spPr>
        <a:noFill/>
        <a:ln>
          <a:noFill/>
        </a:ln>
        <a:effectLst/>
      </c:spPr>
    </c:title>
    <c:autoTitleDeleted val="0"/>
    <c:plotArea>
      <c:layout/>
      <c:barChart>
        <c:barDir val="col"/>
        <c:grouping val="clustered"/>
        <c:varyColors val="0"/>
        <c:ser>
          <c:idx val="0"/>
          <c:order val="0"/>
          <c:tx>
            <c:strRef>
              <c:f>'Statistics Data'!$B$7</c:f>
              <c:strCache>
                <c:ptCount val="1"/>
                <c:pt idx="0">
                  <c:v>Toilet Care</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4.9000000000000004</c:v>
                </c:pt>
                <c:pt idx="1">
                  <c:v>5.2</c:v>
                </c:pt>
                <c:pt idx="2">
                  <c:v>5.4</c:v>
                </c:pt>
                <c:pt idx="3">
                  <c:v>5.6</c:v>
                </c:pt>
                <c:pt idx="4">
                  <c:v>5.8</c:v>
                </c:pt>
                <c:pt idx="5">
                  <c:v>6.1</c:v>
                </c:pt>
                <c:pt idx="6">
                  <c:v>6.3</c:v>
                </c:pt>
                <c:pt idx="7">
                  <c:v>6.6</c:v>
                </c:pt>
                <c:pt idx="8">
                  <c:v>6.8</c:v>
                </c:pt>
                <c:pt idx="9">
                  <c:v>7.1</c:v>
                </c:pt>
                <c:pt idx="10">
                  <c:v>7.4</c:v>
                </c:pt>
                <c:pt idx="11">
                  <c:v>7.8</c:v>
                </c:pt>
              </c:numCache>
            </c:numRef>
          </c:val>
        </c:ser>
        <c:ser>
          <c:idx val="1"/>
          <c:order val="1"/>
          <c:tx>
            <c:strRef>
              <c:f>'Statistics Data'!$B$10</c:f>
              <c:strCache>
                <c:ptCount val="1"/>
                <c:pt idx="0">
                  <c:v>In-Cistern Devices - modelled</c:v>
                </c:pt>
              </c:strCache>
            </c:strRef>
          </c:tx>
          <c:spPr>
            <a:solidFill>
              <a:schemeClr val="accent2"/>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Data'!$G$10:$R$10</c:f>
              <c:numCache>
                <c:formatCode>_("$"* #,##0.00_);_("$"* \(#,##0.00\);_("$"* "-"??_);_(@_)</c:formatCode>
                <c:ptCount val="12"/>
                <c:pt idx="0">
                  <c:v>0.5</c:v>
                </c:pt>
                <c:pt idx="1">
                  <c:v>0.5</c:v>
                </c:pt>
                <c:pt idx="2">
                  <c:v>0.5</c:v>
                </c:pt>
                <c:pt idx="3">
                  <c:v>0.5</c:v>
                </c:pt>
                <c:pt idx="4">
                  <c:v>0.6</c:v>
                </c:pt>
                <c:pt idx="5">
                  <c:v>0.6</c:v>
                </c:pt>
                <c:pt idx="6">
                  <c:v>0.6</c:v>
                </c:pt>
                <c:pt idx="7">
                  <c:v>0.6</c:v>
                </c:pt>
                <c:pt idx="8">
                  <c:v>0.7</c:v>
                </c:pt>
                <c:pt idx="9">
                  <c:v>0.7</c:v>
                </c:pt>
                <c:pt idx="10">
                  <c:v>0.7</c:v>
                </c:pt>
                <c:pt idx="11">
                  <c:v>0.7</c:v>
                </c:pt>
              </c:numCache>
            </c:numRef>
          </c:val>
        </c:ser>
        <c:ser>
          <c:idx val="2"/>
          <c:order val="2"/>
          <c:tx>
            <c:strRef>
              <c:f>'Statistics Data'!$B$12</c:f>
              <c:strCache>
                <c:ptCount val="1"/>
                <c:pt idx="0">
                  <c:v>ITBs - modelled</c:v>
                </c:pt>
              </c:strCache>
            </c:strRef>
          </c:tx>
          <c:spPr>
            <a:solidFill>
              <a:schemeClr val="accent3"/>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Data'!$G$12:$R$12</c:f>
              <c:numCache>
                <c:formatCode>_("$"* #,##0.00_);_("$"* \(#,##0.00\);_("$"* "-"??_);_(@_)</c:formatCode>
                <c:ptCount val="12"/>
                <c:pt idx="0">
                  <c:v>2.6</c:v>
                </c:pt>
                <c:pt idx="1">
                  <c:v>2.7</c:v>
                </c:pt>
                <c:pt idx="2">
                  <c:v>2.8</c:v>
                </c:pt>
                <c:pt idx="3">
                  <c:v>2.9</c:v>
                </c:pt>
                <c:pt idx="4">
                  <c:v>3.1</c:v>
                </c:pt>
                <c:pt idx="5">
                  <c:v>3.2</c:v>
                </c:pt>
                <c:pt idx="6">
                  <c:v>3.3</c:v>
                </c:pt>
                <c:pt idx="7">
                  <c:v>3.4</c:v>
                </c:pt>
                <c:pt idx="8">
                  <c:v>3.6</c:v>
                </c:pt>
                <c:pt idx="9">
                  <c:v>3.7</c:v>
                </c:pt>
                <c:pt idx="10">
                  <c:v>3.9</c:v>
                </c:pt>
                <c:pt idx="11">
                  <c:v>4.0999999999999996</c:v>
                </c:pt>
              </c:numCache>
            </c:numRef>
          </c:val>
        </c:ser>
        <c:ser>
          <c:idx val="3"/>
          <c:order val="3"/>
          <c:tx>
            <c:strRef>
              <c:f>'Statistics Data'!$B$14</c:f>
              <c:strCache>
                <c:ptCount val="1"/>
                <c:pt idx="0">
                  <c:v>Toilet Care Tablets/Powders - modelled</c:v>
                </c:pt>
              </c:strCache>
            </c:strRef>
          </c:tx>
          <c:spPr>
            <a:solidFill>
              <a:schemeClr val="accent4"/>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Data'!$G$14:$Q$14</c:f>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ser>
        <c:dLbls>
          <c:showLegendKey val="0"/>
          <c:showVal val="0"/>
          <c:showCatName val="0"/>
          <c:showSerName val="0"/>
          <c:showPercent val="0"/>
          <c:showBubbleSize val="0"/>
        </c:dLbls>
        <c:gapWidth val="219"/>
        <c:overlap val="-27"/>
        <c:axId val="393286512"/>
        <c:axId val="393286904"/>
      </c:barChart>
      <c:catAx>
        <c:axId val="393286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86904"/>
        <c:crosses val="autoZero"/>
        <c:auto val="1"/>
        <c:lblAlgn val="ctr"/>
        <c:lblOffset val="100"/>
        <c:noMultiLvlLbl val="0"/>
      </c:catAx>
      <c:valAx>
        <c:axId val="393286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million usd</a:t>
                </a:r>
              </a:p>
            </c:rich>
          </c:tx>
          <c:layout/>
          <c:overlay val="0"/>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86512"/>
        <c:crosses val="autoZero"/>
        <c:crossBetween val="between"/>
      </c:valAx>
      <c:spPr>
        <a:noFill/>
        <a:ln w="25400">
          <a:noFill/>
        </a:ln>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Toilet Care Mton</a:t>
            </a:r>
          </a:p>
        </c:rich>
      </c:tx>
      <c:layout/>
      <c:overlay val="1"/>
      <c:spPr>
        <a:noFill/>
        <a:ln>
          <a:noFill/>
        </a:ln>
        <a:effectLst/>
      </c:spPr>
    </c:title>
    <c:autoTitleDeleted val="0"/>
    <c:plotArea>
      <c:layout/>
      <c:barChart>
        <c:barDir val="col"/>
        <c:grouping val="clustered"/>
        <c:varyColors val="0"/>
        <c:ser>
          <c:idx val="0"/>
          <c:order val="0"/>
          <c:tx>
            <c:strRef>
              <c:f>'Statistics Data'!$B$7</c:f>
              <c:strCache>
                <c:ptCount val="1"/>
                <c:pt idx="0">
                  <c:v>Toilet Care</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Data'!$G$7:$R$7</c:f>
              <c:numCache>
                <c:formatCode>##,#00</c:formatCode>
                <c:ptCount val="12"/>
                <c:pt idx="0">
                  <c:v>791.1</c:v>
                </c:pt>
                <c:pt idx="1">
                  <c:v>807.9</c:v>
                </c:pt>
                <c:pt idx="2">
                  <c:v>829.9</c:v>
                </c:pt>
                <c:pt idx="3">
                  <c:v>848.9</c:v>
                </c:pt>
                <c:pt idx="4">
                  <c:v>868.9</c:v>
                </c:pt>
                <c:pt idx="5">
                  <c:v>889.7</c:v>
                </c:pt>
                <c:pt idx="6">
                  <c:v>910.3</c:v>
                </c:pt>
                <c:pt idx="7">
                  <c:v>930.9</c:v>
                </c:pt>
                <c:pt idx="8">
                  <c:v>952.4</c:v>
                </c:pt>
                <c:pt idx="9">
                  <c:v>974</c:v>
                </c:pt>
                <c:pt idx="10">
                  <c:v>996.4</c:v>
                </c:pt>
                <c:pt idx="11">
                  <c:v>1019.1</c:v>
                </c:pt>
              </c:numCache>
            </c:numRef>
          </c:val>
        </c:ser>
        <c:ser>
          <c:idx val="1"/>
          <c:order val="1"/>
          <c:tx>
            <c:strRef>
              <c:f>'Statistics Data'!$B$10</c:f>
              <c:strCache>
                <c:ptCount val="1"/>
                <c:pt idx="0">
                  <c:v>In-Cistern Devices - modelled</c:v>
                </c:pt>
              </c:strCache>
            </c:strRef>
          </c:tx>
          <c:spPr>
            <a:solidFill>
              <a:schemeClr val="accent2"/>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Data'!$G$9:$R$9</c:f>
              <c:numCache>
                <c:formatCode>##,#00</c:formatCode>
                <c:ptCount val="12"/>
                <c:pt idx="0">
                  <c:v>18.899999999999999</c:v>
                </c:pt>
                <c:pt idx="1">
                  <c:v>19.3</c:v>
                </c:pt>
                <c:pt idx="2">
                  <c:v>19.7</c:v>
                </c:pt>
                <c:pt idx="3">
                  <c:v>20.100000000000001</c:v>
                </c:pt>
                <c:pt idx="4">
                  <c:v>20.5</c:v>
                </c:pt>
                <c:pt idx="5">
                  <c:v>20.9</c:v>
                </c:pt>
                <c:pt idx="6">
                  <c:v>21.3</c:v>
                </c:pt>
                <c:pt idx="7">
                  <c:v>21.7</c:v>
                </c:pt>
                <c:pt idx="8">
                  <c:v>22.2</c:v>
                </c:pt>
                <c:pt idx="9">
                  <c:v>22.6</c:v>
                </c:pt>
                <c:pt idx="10">
                  <c:v>23.1</c:v>
                </c:pt>
                <c:pt idx="11">
                  <c:v>23.5</c:v>
                </c:pt>
              </c:numCache>
            </c:numRef>
          </c:val>
        </c:ser>
        <c:ser>
          <c:idx val="2"/>
          <c:order val="2"/>
          <c:tx>
            <c:strRef>
              <c:f>'Statistics Data'!$B$12</c:f>
              <c:strCache>
                <c:ptCount val="1"/>
                <c:pt idx="0">
                  <c:v>ITBs - modelled</c:v>
                </c:pt>
              </c:strCache>
            </c:strRef>
          </c:tx>
          <c:spPr>
            <a:solidFill>
              <a:schemeClr val="accent3"/>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Data'!$G$11:$R$11</c:f>
              <c:numCache>
                <c:formatCode>##,#00</c:formatCode>
                <c:ptCount val="12"/>
                <c:pt idx="0">
                  <c:v>71.599999999999994</c:v>
                </c:pt>
                <c:pt idx="1">
                  <c:v>73.3</c:v>
                </c:pt>
                <c:pt idx="2">
                  <c:v>75.099999999999994</c:v>
                </c:pt>
                <c:pt idx="3">
                  <c:v>76.5</c:v>
                </c:pt>
                <c:pt idx="4">
                  <c:v>77.8</c:v>
                </c:pt>
                <c:pt idx="5">
                  <c:v>79.099999999999994</c:v>
                </c:pt>
                <c:pt idx="6">
                  <c:v>80.400000000000006</c:v>
                </c:pt>
                <c:pt idx="7">
                  <c:v>81.7</c:v>
                </c:pt>
                <c:pt idx="8">
                  <c:v>83.1</c:v>
                </c:pt>
                <c:pt idx="9">
                  <c:v>84.5</c:v>
                </c:pt>
                <c:pt idx="10">
                  <c:v>85.9</c:v>
                </c:pt>
                <c:pt idx="11">
                  <c:v>87.3</c:v>
                </c:pt>
              </c:numCache>
            </c:numRef>
          </c:val>
        </c:ser>
        <c:ser>
          <c:idx val="3"/>
          <c:order val="3"/>
          <c:tx>
            <c:strRef>
              <c:f>'Statistics Data'!$B$14</c:f>
              <c:strCache>
                <c:ptCount val="1"/>
                <c:pt idx="0">
                  <c:v>Toilet Care Tablets/Powders - modelled</c:v>
                </c:pt>
              </c:strCache>
            </c:strRef>
          </c:tx>
          <c:spPr>
            <a:solidFill>
              <a:schemeClr val="accent4"/>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Data'!$G$13:$Q$13</c:f>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ser>
        <c:dLbls>
          <c:showLegendKey val="0"/>
          <c:showVal val="0"/>
          <c:showCatName val="0"/>
          <c:showSerName val="0"/>
          <c:showPercent val="0"/>
          <c:showBubbleSize val="0"/>
        </c:dLbls>
        <c:gapWidth val="219"/>
        <c:overlap val="-27"/>
        <c:axId val="393287688"/>
        <c:axId val="393288472"/>
      </c:barChart>
      <c:catAx>
        <c:axId val="393287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88472"/>
        <c:crosses val="autoZero"/>
        <c:auto val="1"/>
        <c:lblAlgn val="ctr"/>
        <c:lblOffset val="100"/>
        <c:noMultiLvlLbl val="0"/>
      </c:catAx>
      <c:valAx>
        <c:axId val="393288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Mton</a:t>
                </a:r>
              </a:p>
            </c:rich>
          </c:tx>
          <c:layout/>
          <c:overlay val="0"/>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287688"/>
        <c:crosses val="autoZero"/>
        <c:crossBetween val="between"/>
      </c:valAx>
      <c:spPr>
        <a:noFill/>
        <a:ln w="25400">
          <a:noFill/>
        </a:ln>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Toilet Care 2019 size $6.30 millions</a:t>
            </a:r>
            <a:r>
              <a:rPr lang="en-US" baseline="0"/>
              <a:t> usd</a:t>
            </a:r>
            <a:endParaRPr lang="en-US"/>
          </a:p>
        </c:rich>
      </c:tx>
      <c:overlay val="0"/>
      <c:spPr>
        <a:noFill/>
        <a:ln>
          <a:noFill/>
        </a:ln>
        <a:effectLst/>
      </c:spPr>
    </c:title>
    <c:autoTitleDeleted val="0"/>
    <c:plotArea>
      <c:layout/>
      <c:pieChart>
        <c:varyColors val="1"/>
        <c:ser>
          <c:idx val="0"/>
          <c:order val="0"/>
          <c:tx>
            <c:strRef>
              <c:f>Hoja1!$B$7</c:f>
              <c:strCache>
                <c:ptCount val="1"/>
                <c:pt idx="0">
                  <c:v>Toilet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Hoja1!$C$7:$C$10</c:f>
              <c:strCache>
                <c:ptCount val="4"/>
                <c:pt idx="0">
                  <c:v>SC Johnson Dominican Republic C x A</c:v>
                </c:pt>
                <c:pt idx="1">
                  <c:v>Reckitt Benckiser Centroamerica SA</c:v>
                </c:pt>
                <c:pt idx="2">
                  <c:v>Alpa Import SA</c:v>
                </c:pt>
                <c:pt idx="3">
                  <c:v>Others</c:v>
                </c:pt>
              </c:strCache>
            </c:strRef>
          </c:cat>
          <c:val>
            <c:numRef>
              <c:f>Hoja1!$K$7:$K$10</c:f>
              <c:numCache>
                <c:formatCode>_("$"* #,##0.00_);_("$"* \(#,##0.00\);_("$"* "-"??_);_(@_)</c:formatCode>
                <c:ptCount val="4"/>
                <c:pt idx="0">
                  <c:v>2.4066000000000001</c:v>
                </c:pt>
                <c:pt idx="1">
                  <c:v>1.89</c:v>
                </c:pt>
                <c:pt idx="2">
                  <c:v>1.2221999999999997</c:v>
                </c:pt>
                <c:pt idx="3">
                  <c:v>0.78120000000000001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Amphoterics Surfactants</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amphoteric!$B$7</c:f>
              <c:strCache>
                <c:ptCount val="1"/>
                <c:pt idx="0">
                  <c:v>Amphoteric surfactants</c:v>
                </c:pt>
              </c:strCache>
            </c:strRef>
          </c:tx>
          <c:spPr>
            <a:solidFill>
              <a:schemeClr val="accent1"/>
            </a:solidFill>
            <a:ln>
              <a:noFill/>
            </a:ln>
            <a:effectLst/>
          </c:spPr>
          <c:invertIfNegative val="0"/>
          <c:cat>
            <c:strRef>
              <c:f>amphoteric!$E$6:$O$6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amphoteric!$E$7:$O$7</c:f>
              <c:numCache>
                <c:formatCode>##,#00</c:formatCode>
                <c:ptCount val="11"/>
                <c:pt idx="0">
                  <c:v>744.1</c:v>
                </c:pt>
                <c:pt idx="1">
                  <c:v>761.6</c:v>
                </c:pt>
                <c:pt idx="2">
                  <c:v>779.6</c:v>
                </c:pt>
                <c:pt idx="3">
                  <c:v>806.3</c:v>
                </c:pt>
                <c:pt idx="4">
                  <c:v>821.9</c:v>
                </c:pt>
                <c:pt idx="5">
                  <c:v>836.6</c:v>
                </c:pt>
                <c:pt idx="6">
                  <c:v>853.9</c:v>
                </c:pt>
                <c:pt idx="7">
                  <c:v>870</c:v>
                </c:pt>
                <c:pt idx="8">
                  <c:v>885.8</c:v>
                </c:pt>
                <c:pt idx="9">
                  <c:v>901.3</c:v>
                </c:pt>
                <c:pt idx="10">
                  <c:v>916.6</c:v>
                </c:pt>
              </c:numCache>
            </c:numRef>
          </c:val>
        </c:ser>
        <c:ser>
          <c:idx val="1"/>
          <c:order val="1"/>
          <c:tx>
            <c:strRef>
              <c:f>amphoteric!$B$8</c:f>
              <c:strCache>
                <c:ptCount val="1"/>
                <c:pt idx="0">
                  <c:v>Alkyl Amido Alkyl Betaines</c:v>
                </c:pt>
              </c:strCache>
            </c:strRef>
          </c:tx>
          <c:spPr>
            <a:solidFill>
              <a:schemeClr val="accent2"/>
            </a:solidFill>
            <a:ln>
              <a:noFill/>
            </a:ln>
            <a:effectLst/>
          </c:spPr>
          <c:invertIfNegative val="0"/>
          <c:cat>
            <c:strRef>
              <c:f>amphoteric!$E$6:$O$6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amphoteric!$E$8:$O$8</c:f>
              <c:numCache>
                <c:formatCode>##,#00</c:formatCode>
                <c:ptCount val="11"/>
                <c:pt idx="0">
                  <c:v>124.2</c:v>
                </c:pt>
                <c:pt idx="1">
                  <c:v>127.5</c:v>
                </c:pt>
                <c:pt idx="2">
                  <c:v>129.80000000000001</c:v>
                </c:pt>
                <c:pt idx="3">
                  <c:v>140</c:v>
                </c:pt>
                <c:pt idx="4">
                  <c:v>140.30000000000001</c:v>
                </c:pt>
                <c:pt idx="5">
                  <c:v>140.1</c:v>
                </c:pt>
                <c:pt idx="6">
                  <c:v>141.80000000000001</c:v>
                </c:pt>
                <c:pt idx="7">
                  <c:v>142.4</c:v>
                </c:pt>
                <c:pt idx="8">
                  <c:v>143.30000000000001</c:v>
                </c:pt>
                <c:pt idx="9">
                  <c:v>144.1</c:v>
                </c:pt>
                <c:pt idx="10">
                  <c:v>144.9</c:v>
                </c:pt>
              </c:numCache>
            </c:numRef>
          </c:val>
        </c:ser>
        <c:ser>
          <c:idx val="2"/>
          <c:order val="2"/>
          <c:tx>
            <c:strRef>
              <c:f>amphoteric!$B$9</c:f>
              <c:strCache>
                <c:ptCount val="1"/>
                <c:pt idx="0">
                  <c:v>Amine Oxides</c:v>
                </c:pt>
              </c:strCache>
            </c:strRef>
          </c:tx>
          <c:spPr>
            <a:solidFill>
              <a:schemeClr val="accent3"/>
            </a:solidFill>
            <a:ln>
              <a:noFill/>
            </a:ln>
            <a:effectLst/>
          </c:spPr>
          <c:invertIfNegative val="0"/>
          <c:cat>
            <c:strRef>
              <c:f>amphoteric!$E$6:$O$6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amphoteric!$E$9:$O$9</c:f>
              <c:numCache>
                <c:formatCode>##,#00</c:formatCode>
                <c:ptCount val="11"/>
                <c:pt idx="0">
                  <c:v>602.1</c:v>
                </c:pt>
                <c:pt idx="1">
                  <c:v>616</c:v>
                </c:pt>
                <c:pt idx="2">
                  <c:v>631.6</c:v>
                </c:pt>
                <c:pt idx="3">
                  <c:v>646.1</c:v>
                </c:pt>
                <c:pt idx="4">
                  <c:v>661</c:v>
                </c:pt>
                <c:pt idx="5">
                  <c:v>676.1</c:v>
                </c:pt>
                <c:pt idx="6">
                  <c:v>691.5</c:v>
                </c:pt>
                <c:pt idx="7">
                  <c:v>706.9</c:v>
                </c:pt>
                <c:pt idx="8">
                  <c:v>721.9</c:v>
                </c:pt>
                <c:pt idx="9">
                  <c:v>736.6</c:v>
                </c:pt>
                <c:pt idx="10">
                  <c:v>751</c:v>
                </c:pt>
              </c:numCache>
            </c:numRef>
          </c:val>
        </c:ser>
        <c:ser>
          <c:idx val="3"/>
          <c:order val="3"/>
          <c:tx>
            <c:strRef>
              <c:f>amphoteric!$B$10</c:f>
              <c:strCache>
                <c:ptCount val="1"/>
                <c:pt idx="0">
                  <c:v>Amphodiacetates</c:v>
                </c:pt>
              </c:strCache>
            </c:strRef>
          </c:tx>
          <c:spPr>
            <a:solidFill>
              <a:schemeClr val="accent4"/>
            </a:solidFill>
            <a:ln>
              <a:noFill/>
            </a:ln>
            <a:effectLst/>
          </c:spPr>
          <c:invertIfNegative val="0"/>
          <c:cat>
            <c:strRef>
              <c:f>amphoteric!$E$6:$O$6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amphoteric!$E$10:$O$10</c:f>
              <c:numCache>
                <c:formatCode>##,#00</c:formatCode>
                <c:ptCount val="11"/>
                <c:pt idx="0">
                  <c:v>17.7</c:v>
                </c:pt>
                <c:pt idx="1">
                  <c:v>16.899999999999999</c:v>
                </c:pt>
                <c:pt idx="2">
                  <c:v>17.100000000000001</c:v>
                </c:pt>
                <c:pt idx="3">
                  <c:v>18.5</c:v>
                </c:pt>
                <c:pt idx="4">
                  <c:v>18.399999999999999</c:v>
                </c:pt>
                <c:pt idx="5">
                  <c:v>18.2</c:v>
                </c:pt>
                <c:pt idx="6">
                  <c:v>18.3</c:v>
                </c:pt>
                <c:pt idx="7">
                  <c:v>18.3</c:v>
                </c:pt>
                <c:pt idx="8">
                  <c:v>18.3</c:v>
                </c:pt>
                <c:pt idx="9">
                  <c:v>18.399999999999999</c:v>
                </c:pt>
                <c:pt idx="10">
                  <c:v>18.399999999999999</c:v>
                </c:pt>
              </c:numCache>
            </c:numRef>
          </c:val>
        </c:ser>
        <c:ser>
          <c:idx val="4"/>
          <c:order val="4"/>
          <c:tx>
            <c:strRef>
              <c:f>amphoteric!$B$11</c:f>
              <c:strCache>
                <c:ptCount val="1"/>
                <c:pt idx="0">
                  <c:v>Amino Acid Derivatives</c:v>
                </c:pt>
              </c:strCache>
            </c:strRef>
          </c:tx>
          <c:spPr>
            <a:solidFill>
              <a:schemeClr val="accent5"/>
            </a:solidFill>
            <a:ln>
              <a:noFill/>
            </a:ln>
            <a:effectLst/>
          </c:spPr>
          <c:invertIfNegative val="0"/>
          <c:cat>
            <c:strRef>
              <c:f>amphoteric!$E$6:$O$6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amphoteric!$E$11:$O$11</c:f>
              <c:numCache>
                <c:formatCode>General</c:formatCode>
                <c:ptCount val="11"/>
                <c:pt idx="0">
                  <c:v>0</c:v>
                </c:pt>
                <c:pt idx="1">
                  <c:v>0</c:v>
                </c:pt>
                <c:pt idx="2">
                  <c:v>0</c:v>
                </c:pt>
                <c:pt idx="3" formatCode="##,#00">
                  <c:v>0.6</c:v>
                </c:pt>
                <c:pt idx="4" formatCode="##,#00">
                  <c:v>1.1000000000000001</c:v>
                </c:pt>
                <c:pt idx="5" formatCode="##,#00">
                  <c:v>1.1000000000000001</c:v>
                </c:pt>
                <c:pt idx="6" formatCode="##,#00">
                  <c:v>1.1000000000000001</c:v>
                </c:pt>
                <c:pt idx="7" formatCode="##,#00">
                  <c:v>1.1000000000000001</c:v>
                </c:pt>
                <c:pt idx="8" formatCode="##,#00">
                  <c:v>1.1000000000000001</c:v>
                </c:pt>
                <c:pt idx="9" formatCode="##,#00">
                  <c:v>1.1000000000000001</c:v>
                </c:pt>
                <c:pt idx="10" formatCode="##,#00">
                  <c:v>1.1000000000000001</c:v>
                </c:pt>
              </c:numCache>
            </c:numRef>
          </c:val>
        </c:ser>
        <c:ser>
          <c:idx val="5"/>
          <c:order val="5"/>
          <c:tx>
            <c:strRef>
              <c:f>amphoteric!$B$12</c:f>
              <c:strCache>
                <c:ptCount val="1"/>
                <c:pt idx="0">
                  <c:v>Taurates</c:v>
                </c:pt>
              </c:strCache>
            </c:strRef>
          </c:tx>
          <c:spPr>
            <a:solidFill>
              <a:schemeClr val="accent6"/>
            </a:solidFill>
            <a:ln>
              <a:noFill/>
            </a:ln>
            <a:effectLst/>
          </c:spPr>
          <c:invertIfNegative val="0"/>
          <c:cat>
            <c:strRef>
              <c:f>amphoteric!$E$6:$O$6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amphoteric!$E$12:$O$12</c:f>
              <c:numCache>
                <c:formatCode>##,#00</c:formatCode>
                <c:ptCount val="11"/>
                <c:pt idx="0">
                  <c:v>0</c:v>
                </c:pt>
                <c:pt idx="1">
                  <c:v>1.1000000000000001</c:v>
                </c:pt>
                <c:pt idx="2">
                  <c:v>1.1000000000000001</c:v>
                </c:pt>
                <c:pt idx="3">
                  <c:v>1.1000000000000001</c:v>
                </c:pt>
                <c:pt idx="4">
                  <c:v>1.1000000000000001</c:v>
                </c:pt>
                <c:pt idx="5">
                  <c:v>1.1000000000000001</c:v>
                </c:pt>
                <c:pt idx="6">
                  <c:v>1.1000000000000001</c:v>
                </c:pt>
                <c:pt idx="7">
                  <c:v>1.1000000000000001</c:v>
                </c:pt>
                <c:pt idx="8">
                  <c:v>1.1000000000000001</c:v>
                </c:pt>
                <c:pt idx="9">
                  <c:v>1.1000000000000001</c:v>
                </c:pt>
                <c:pt idx="10">
                  <c:v>1.1000000000000001</c:v>
                </c:pt>
              </c:numCache>
            </c:numRef>
          </c:val>
        </c:ser>
        <c:dLbls>
          <c:showLegendKey val="0"/>
          <c:showVal val="0"/>
          <c:showCatName val="0"/>
          <c:showSerName val="0"/>
          <c:showPercent val="0"/>
          <c:showBubbleSize val="0"/>
        </c:dLbls>
        <c:gapWidth val="219"/>
        <c:overlap val="-27"/>
        <c:axId val="400200872"/>
        <c:axId val="400199304"/>
      </c:barChart>
      <c:catAx>
        <c:axId val="400200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199304"/>
        <c:crosses val="autoZero"/>
        <c:auto val="1"/>
        <c:lblAlgn val="ctr"/>
        <c:lblOffset val="100"/>
        <c:noMultiLvlLbl val="0"/>
      </c:catAx>
      <c:valAx>
        <c:axId val="4001993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2008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Amphoterics Size 2018 837 Mton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amphoteric!$B$8:$B$12</c:f>
              <c:strCache>
                <c:ptCount val="5"/>
                <c:pt idx="0">
                  <c:v>Alkyl Amido Alkyl Betaines</c:v>
                </c:pt>
                <c:pt idx="1">
                  <c:v>Amine Oxides</c:v>
                </c:pt>
                <c:pt idx="2">
                  <c:v>Amphodiacetates</c:v>
                </c:pt>
                <c:pt idx="3">
                  <c:v>Amino Acid Derivatives</c:v>
                </c:pt>
                <c:pt idx="4">
                  <c:v>Taurates</c:v>
                </c:pt>
              </c:strCache>
            </c:strRef>
          </c:cat>
          <c:val>
            <c:numRef>
              <c:f>amphoteric!$J$8:$J$12</c:f>
              <c:numCache>
                <c:formatCode>##,#00</c:formatCode>
                <c:ptCount val="5"/>
                <c:pt idx="0">
                  <c:v>140.1</c:v>
                </c:pt>
                <c:pt idx="1">
                  <c:v>676.1</c:v>
                </c:pt>
                <c:pt idx="2">
                  <c:v>18.2</c:v>
                </c:pt>
                <c:pt idx="3">
                  <c:v>1.1000000000000001</c:v>
                </c:pt>
                <c:pt idx="4">
                  <c:v>1.1000000000000001</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Cationic Surfactants</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cationic!$B$7</c:f>
              <c:strCache>
                <c:ptCount val="1"/>
                <c:pt idx="0">
                  <c:v>Cationic surfactants</c:v>
                </c:pt>
              </c:strCache>
            </c:strRef>
          </c:tx>
          <c:spPr>
            <a:solidFill>
              <a:schemeClr val="accent1"/>
            </a:solidFill>
            <a:ln>
              <a:noFill/>
            </a:ln>
            <a:effectLst/>
          </c:spPr>
          <c:invertIfNegative val="0"/>
          <c:cat>
            <c:strRef>
              <c:f>cationic!$E$6:$O$6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cationic!$E$7:$O$7</c:f>
              <c:numCache>
                <c:formatCode>##,#00</c:formatCode>
                <c:ptCount val="11"/>
                <c:pt idx="0">
                  <c:v>116.5</c:v>
                </c:pt>
                <c:pt idx="1">
                  <c:v>119</c:v>
                </c:pt>
                <c:pt idx="2">
                  <c:v>123.5</c:v>
                </c:pt>
                <c:pt idx="3">
                  <c:v>124.3</c:v>
                </c:pt>
                <c:pt idx="4">
                  <c:v>126.4</c:v>
                </c:pt>
                <c:pt idx="5">
                  <c:v>128.6</c:v>
                </c:pt>
                <c:pt idx="6">
                  <c:v>131.1</c:v>
                </c:pt>
                <c:pt idx="7">
                  <c:v>133.1</c:v>
                </c:pt>
                <c:pt idx="8">
                  <c:v>135.19999999999999</c:v>
                </c:pt>
                <c:pt idx="9">
                  <c:v>137.30000000000001</c:v>
                </c:pt>
                <c:pt idx="10">
                  <c:v>139.4</c:v>
                </c:pt>
              </c:numCache>
            </c:numRef>
          </c:val>
        </c:ser>
        <c:ser>
          <c:idx val="1"/>
          <c:order val="1"/>
          <c:tx>
            <c:strRef>
              <c:f>cationic!$B$8</c:f>
              <c:strCache>
                <c:ptCount val="1"/>
                <c:pt idx="0">
                  <c:v>Alkylamidopropylamines</c:v>
                </c:pt>
              </c:strCache>
            </c:strRef>
          </c:tx>
          <c:spPr>
            <a:solidFill>
              <a:schemeClr val="accent2"/>
            </a:solidFill>
            <a:ln>
              <a:noFill/>
            </a:ln>
            <a:effectLst/>
          </c:spPr>
          <c:invertIfNegative val="0"/>
          <c:cat>
            <c:strRef>
              <c:f>cationic!$E$6:$O$6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cationic!$E$8:$O$8</c:f>
              <c:numCache>
                <c:formatCode>##,#00</c:formatCode>
                <c:ptCount val="11"/>
                <c:pt idx="0">
                  <c:v>14.7</c:v>
                </c:pt>
                <c:pt idx="1">
                  <c:v>15.1</c:v>
                </c:pt>
                <c:pt idx="2">
                  <c:v>16.7</c:v>
                </c:pt>
                <c:pt idx="3">
                  <c:v>18.100000000000001</c:v>
                </c:pt>
                <c:pt idx="4">
                  <c:v>18.3</c:v>
                </c:pt>
                <c:pt idx="5">
                  <c:v>18.399999999999999</c:v>
                </c:pt>
                <c:pt idx="6">
                  <c:v>18.8</c:v>
                </c:pt>
                <c:pt idx="7">
                  <c:v>18.899999999999999</c:v>
                </c:pt>
                <c:pt idx="8">
                  <c:v>19.100000000000001</c:v>
                </c:pt>
                <c:pt idx="9">
                  <c:v>19.399999999999999</c:v>
                </c:pt>
                <c:pt idx="10">
                  <c:v>19.600000000000001</c:v>
                </c:pt>
              </c:numCache>
            </c:numRef>
          </c:val>
        </c:ser>
        <c:ser>
          <c:idx val="2"/>
          <c:order val="2"/>
          <c:tx>
            <c:strRef>
              <c:f>cationic!$B$9</c:f>
              <c:strCache>
                <c:ptCount val="1"/>
                <c:pt idx="0">
                  <c:v>Dialkyl Quats</c:v>
                </c:pt>
              </c:strCache>
            </c:strRef>
          </c:tx>
          <c:spPr>
            <a:solidFill>
              <a:schemeClr val="accent3"/>
            </a:solidFill>
            <a:ln>
              <a:noFill/>
            </a:ln>
            <a:effectLst/>
          </c:spPr>
          <c:invertIfNegative val="0"/>
          <c:cat>
            <c:strRef>
              <c:f>cationic!$E$6:$O$6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cationic!$E$9:$O$9</c:f>
              <c:numCache>
                <c:formatCode>##,#00</c:formatCode>
                <c:ptCount val="11"/>
                <c:pt idx="0">
                  <c:v>1.9</c:v>
                </c:pt>
                <c:pt idx="1">
                  <c:v>1.9</c:v>
                </c:pt>
                <c:pt idx="2">
                  <c:v>2.1</c:v>
                </c:pt>
                <c:pt idx="3">
                  <c:v>1.7</c:v>
                </c:pt>
                <c:pt idx="4">
                  <c:v>1.7</c:v>
                </c:pt>
                <c:pt idx="5">
                  <c:v>1.7</c:v>
                </c:pt>
                <c:pt idx="6">
                  <c:v>1.7</c:v>
                </c:pt>
                <c:pt idx="7">
                  <c:v>1.7</c:v>
                </c:pt>
                <c:pt idx="8">
                  <c:v>1.8</c:v>
                </c:pt>
                <c:pt idx="9">
                  <c:v>1.8</c:v>
                </c:pt>
                <c:pt idx="10">
                  <c:v>1.8</c:v>
                </c:pt>
              </c:numCache>
            </c:numRef>
          </c:val>
        </c:ser>
        <c:ser>
          <c:idx val="3"/>
          <c:order val="3"/>
          <c:tx>
            <c:strRef>
              <c:f>cationic!$B$10</c:f>
              <c:strCache>
                <c:ptCount val="1"/>
                <c:pt idx="0">
                  <c:v>Ester Quats</c:v>
                </c:pt>
              </c:strCache>
            </c:strRef>
          </c:tx>
          <c:spPr>
            <a:solidFill>
              <a:schemeClr val="accent4"/>
            </a:solidFill>
            <a:ln>
              <a:noFill/>
            </a:ln>
            <a:effectLst/>
          </c:spPr>
          <c:invertIfNegative val="0"/>
          <c:cat>
            <c:strRef>
              <c:f>cationic!$E$6:$O$6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cationic!$E$10:$O$10</c:f>
              <c:numCache>
                <c:formatCode>##,#00</c:formatCode>
                <c:ptCount val="11"/>
                <c:pt idx="0">
                  <c:v>67.400000000000006</c:v>
                </c:pt>
                <c:pt idx="1">
                  <c:v>69</c:v>
                </c:pt>
                <c:pt idx="2">
                  <c:v>70.8</c:v>
                </c:pt>
                <c:pt idx="3">
                  <c:v>72.5</c:v>
                </c:pt>
                <c:pt idx="4">
                  <c:v>74.3</c:v>
                </c:pt>
                <c:pt idx="5">
                  <c:v>76.099999999999994</c:v>
                </c:pt>
                <c:pt idx="6">
                  <c:v>77.7</c:v>
                </c:pt>
                <c:pt idx="7">
                  <c:v>79.3</c:v>
                </c:pt>
                <c:pt idx="8">
                  <c:v>80.900000000000006</c:v>
                </c:pt>
                <c:pt idx="9">
                  <c:v>82.3</c:v>
                </c:pt>
                <c:pt idx="10">
                  <c:v>83.8</c:v>
                </c:pt>
              </c:numCache>
            </c:numRef>
          </c:val>
        </c:ser>
        <c:ser>
          <c:idx val="4"/>
          <c:order val="4"/>
          <c:tx>
            <c:strRef>
              <c:f>cationic!$B$11</c:f>
              <c:strCache>
                <c:ptCount val="1"/>
                <c:pt idx="0">
                  <c:v>Monoalkyl Quats</c:v>
                </c:pt>
              </c:strCache>
            </c:strRef>
          </c:tx>
          <c:spPr>
            <a:solidFill>
              <a:schemeClr val="accent5"/>
            </a:solidFill>
            <a:ln>
              <a:noFill/>
            </a:ln>
            <a:effectLst/>
          </c:spPr>
          <c:invertIfNegative val="0"/>
          <c:cat>
            <c:strRef>
              <c:f>cationic!$E$6:$O$6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cationic!$E$11:$O$11</c:f>
              <c:numCache>
                <c:formatCode>##,#00</c:formatCode>
                <c:ptCount val="11"/>
                <c:pt idx="0">
                  <c:v>32.4</c:v>
                </c:pt>
                <c:pt idx="1">
                  <c:v>33.1</c:v>
                </c:pt>
                <c:pt idx="2">
                  <c:v>34</c:v>
                </c:pt>
                <c:pt idx="3">
                  <c:v>32</c:v>
                </c:pt>
                <c:pt idx="4">
                  <c:v>32.200000000000003</c:v>
                </c:pt>
                <c:pt idx="5">
                  <c:v>32.4</c:v>
                </c:pt>
                <c:pt idx="6">
                  <c:v>32.9</c:v>
                </c:pt>
                <c:pt idx="7">
                  <c:v>33.1</c:v>
                </c:pt>
                <c:pt idx="8">
                  <c:v>33.4</c:v>
                </c:pt>
                <c:pt idx="9">
                  <c:v>33.799999999999997</c:v>
                </c:pt>
                <c:pt idx="10">
                  <c:v>34.200000000000003</c:v>
                </c:pt>
              </c:numCache>
            </c:numRef>
          </c:val>
        </c:ser>
        <c:dLbls>
          <c:showLegendKey val="0"/>
          <c:showVal val="0"/>
          <c:showCatName val="0"/>
          <c:showSerName val="0"/>
          <c:showPercent val="0"/>
          <c:showBubbleSize val="0"/>
        </c:dLbls>
        <c:gapWidth val="219"/>
        <c:overlap val="-27"/>
        <c:axId val="340528048"/>
        <c:axId val="340531576"/>
      </c:barChart>
      <c:catAx>
        <c:axId val="340528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31576"/>
        <c:crosses val="autoZero"/>
        <c:auto val="1"/>
        <c:lblAlgn val="ctr"/>
        <c:lblOffset val="100"/>
        <c:noMultiLvlLbl val="0"/>
      </c:catAx>
      <c:valAx>
        <c:axId val="3405315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280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Cationic surfactants 2018 size 129 MTon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cationic!$B$7</c:f>
              <c:strCache>
                <c:ptCount val="1"/>
                <c:pt idx="0">
                  <c:v>Cationic surfactants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cationic!$B$8:$B$11</c:f>
              <c:strCache>
                <c:ptCount val="4"/>
                <c:pt idx="0">
                  <c:v>Alkylamidopropylamines</c:v>
                </c:pt>
                <c:pt idx="1">
                  <c:v>Dialkyl Quats</c:v>
                </c:pt>
                <c:pt idx="2">
                  <c:v>Ester Quats</c:v>
                </c:pt>
                <c:pt idx="3">
                  <c:v>Monoalkyl Quats</c:v>
                </c:pt>
              </c:strCache>
            </c:strRef>
          </c:cat>
          <c:val>
            <c:numRef>
              <c:f>cationic!$J$8:$J$11</c:f>
              <c:numCache>
                <c:formatCode>##,#00</c:formatCode>
                <c:ptCount val="4"/>
                <c:pt idx="0">
                  <c:v>18.399999999999999</c:v>
                </c:pt>
                <c:pt idx="1">
                  <c:v>1.7</c:v>
                </c:pt>
                <c:pt idx="2">
                  <c:v>76.099999999999994</c:v>
                </c:pt>
                <c:pt idx="3">
                  <c:v>32.4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non- ioninc Surfactants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'non ionic'!$B$7</c:f>
              <c:strCache>
                <c:ptCount val="1"/>
                <c:pt idx="0">
                  <c:v>Non ionic surfactants</c:v>
                </c:pt>
              </c:strCache>
            </c:strRef>
          </c:tx>
          <c:spPr>
            <a:solidFill>
              <a:schemeClr val="accent1"/>
            </a:solidFill>
            <a:ln>
              <a:noFill/>
            </a:ln>
            <a:effectLst/>
          </c:spPr>
          <c:invertIfNegative val="0"/>
          <c:cat>
            <c:strRef>
              <c:f>'non 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'non ionic'!$E$7:$O$7</c:f>
              <c:numCache>
                <c:formatCode>##,#00</c:formatCode>
                <c:ptCount val="11"/>
                <c:pt idx="0">
                  <c:v>712.7</c:v>
                </c:pt>
                <c:pt idx="1">
                  <c:v>729.9</c:v>
                </c:pt>
                <c:pt idx="2">
                  <c:v>748.6</c:v>
                </c:pt>
                <c:pt idx="3">
                  <c:v>735.7</c:v>
                </c:pt>
                <c:pt idx="4">
                  <c:v>752.2</c:v>
                </c:pt>
                <c:pt idx="5">
                  <c:v>768</c:v>
                </c:pt>
                <c:pt idx="6">
                  <c:v>785.3</c:v>
                </c:pt>
                <c:pt idx="7">
                  <c:v>802.6</c:v>
                </c:pt>
                <c:pt idx="8">
                  <c:v>819.8</c:v>
                </c:pt>
                <c:pt idx="9">
                  <c:v>837.8</c:v>
                </c:pt>
                <c:pt idx="10">
                  <c:v>856</c:v>
                </c:pt>
              </c:numCache>
            </c:numRef>
          </c:val>
        </c:ser>
        <c:ser>
          <c:idx val="1"/>
          <c:order val="1"/>
          <c:tx>
            <c:strRef>
              <c:f>'non ionic'!$B$8</c:f>
              <c:strCache>
                <c:ptCount val="1"/>
                <c:pt idx="0">
                  <c:v>Alkanolamides</c:v>
                </c:pt>
              </c:strCache>
            </c:strRef>
          </c:tx>
          <c:spPr>
            <a:solidFill>
              <a:schemeClr val="accent2"/>
            </a:solidFill>
            <a:ln>
              <a:noFill/>
            </a:ln>
            <a:effectLst/>
          </c:spPr>
          <c:invertIfNegative val="0"/>
          <c:cat>
            <c:strRef>
              <c:f>'non 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'non ionic'!$E$8:$O$8</c:f>
              <c:numCache>
                <c:formatCode>##,#00</c:formatCode>
                <c:ptCount val="11"/>
                <c:pt idx="0">
                  <c:v>57.1</c:v>
                </c:pt>
                <c:pt idx="1">
                  <c:v>57.2</c:v>
                </c:pt>
                <c:pt idx="2">
                  <c:v>58.2</c:v>
                </c:pt>
                <c:pt idx="3">
                  <c:v>37.5</c:v>
                </c:pt>
                <c:pt idx="4">
                  <c:v>37.799999999999997</c:v>
                </c:pt>
                <c:pt idx="5">
                  <c:v>37.9</c:v>
                </c:pt>
                <c:pt idx="6">
                  <c:v>38.4</c:v>
                </c:pt>
                <c:pt idx="7">
                  <c:v>38.700000000000003</c:v>
                </c:pt>
                <c:pt idx="8">
                  <c:v>38.9</c:v>
                </c:pt>
                <c:pt idx="9">
                  <c:v>39.200000000000003</c:v>
                </c:pt>
                <c:pt idx="10">
                  <c:v>39.5</c:v>
                </c:pt>
              </c:numCache>
            </c:numRef>
          </c:val>
        </c:ser>
        <c:ser>
          <c:idx val="2"/>
          <c:order val="2"/>
          <c:tx>
            <c:strRef>
              <c:f>'non ionic'!$B$9</c:f>
              <c:strCache>
                <c:ptCount val="1"/>
                <c:pt idx="0">
                  <c:v>Alkyl Polyglucosides</c:v>
                </c:pt>
              </c:strCache>
            </c:strRef>
          </c:tx>
          <c:spPr>
            <a:solidFill>
              <a:schemeClr val="accent3"/>
            </a:solidFill>
            <a:ln>
              <a:noFill/>
            </a:ln>
            <a:effectLst/>
          </c:spPr>
          <c:invertIfNegative val="0"/>
          <c:cat>
            <c:strRef>
              <c:f>'non 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'non ionic'!$E$9:$O$9</c:f>
              <c:numCache>
                <c:formatCode>##,#00</c:formatCode>
                <c:ptCount val="11"/>
                <c:pt idx="0">
                  <c:v>51.9</c:v>
                </c:pt>
                <c:pt idx="1">
                  <c:v>52.3</c:v>
                </c:pt>
                <c:pt idx="2">
                  <c:v>52.9</c:v>
                </c:pt>
                <c:pt idx="3">
                  <c:v>44.7</c:v>
                </c:pt>
                <c:pt idx="4">
                  <c:v>44.7</c:v>
                </c:pt>
                <c:pt idx="5">
                  <c:v>44.5</c:v>
                </c:pt>
                <c:pt idx="6">
                  <c:v>44.9</c:v>
                </c:pt>
                <c:pt idx="7">
                  <c:v>45.1</c:v>
                </c:pt>
                <c:pt idx="8">
                  <c:v>45.3</c:v>
                </c:pt>
                <c:pt idx="9">
                  <c:v>45.5</c:v>
                </c:pt>
                <c:pt idx="10">
                  <c:v>45.7</c:v>
                </c:pt>
              </c:numCache>
            </c:numRef>
          </c:val>
        </c:ser>
        <c:ser>
          <c:idx val="3"/>
          <c:order val="3"/>
          <c:tx>
            <c:strRef>
              <c:f>'non ionic'!$B$10</c:f>
              <c:strCache>
                <c:ptCount val="1"/>
                <c:pt idx="0">
                  <c:v>Alkoxylated Fatty Alcohols</c:v>
                </c:pt>
              </c:strCache>
            </c:strRef>
          </c:tx>
          <c:spPr>
            <a:solidFill>
              <a:schemeClr val="accent4"/>
            </a:solidFill>
            <a:ln>
              <a:noFill/>
            </a:ln>
            <a:effectLst/>
          </c:spPr>
          <c:invertIfNegative val="0"/>
          <c:cat>
            <c:strRef>
              <c:f>'non 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'non ionic'!$E$10:$O$10</c:f>
              <c:numCache>
                <c:formatCode>##,#00</c:formatCode>
                <c:ptCount val="11"/>
                <c:pt idx="0">
                  <c:v>600</c:v>
                </c:pt>
                <c:pt idx="1">
                  <c:v>617.29999999999995</c:v>
                </c:pt>
                <c:pt idx="2">
                  <c:v>634.4</c:v>
                </c:pt>
                <c:pt idx="3">
                  <c:v>650</c:v>
                </c:pt>
                <c:pt idx="4">
                  <c:v>666.4</c:v>
                </c:pt>
                <c:pt idx="5">
                  <c:v>682.4</c:v>
                </c:pt>
                <c:pt idx="6">
                  <c:v>698.6</c:v>
                </c:pt>
                <c:pt idx="7">
                  <c:v>715.5</c:v>
                </c:pt>
                <c:pt idx="8">
                  <c:v>732.1</c:v>
                </c:pt>
                <c:pt idx="9">
                  <c:v>749.6</c:v>
                </c:pt>
                <c:pt idx="10">
                  <c:v>767.3</c:v>
                </c:pt>
              </c:numCache>
            </c:numRef>
          </c:val>
        </c:ser>
        <c:ser>
          <c:idx val="4"/>
          <c:order val="4"/>
          <c:tx>
            <c:strRef>
              <c:f>'non ionic'!$B$11</c:f>
              <c:strCache>
                <c:ptCount val="1"/>
                <c:pt idx="0">
                  <c:v>Ethylene Oxide/Propylene Oxide Block Copolymers</c:v>
                </c:pt>
              </c:strCache>
            </c:strRef>
          </c:tx>
          <c:spPr>
            <a:solidFill>
              <a:schemeClr val="accent5"/>
            </a:solidFill>
            <a:ln>
              <a:noFill/>
            </a:ln>
            <a:effectLst/>
          </c:spPr>
          <c:invertIfNegative val="0"/>
          <c:cat>
            <c:strRef>
              <c:f>'non ionic'!$E$6:$O$6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'non ionic'!$E$11:$O$11</c:f>
              <c:numCache>
                <c:formatCode>##,#00</c:formatCode>
                <c:ptCount val="11"/>
                <c:pt idx="0">
                  <c:v>3.6</c:v>
                </c:pt>
                <c:pt idx="1">
                  <c:v>3.1</c:v>
                </c:pt>
                <c:pt idx="2">
                  <c:v>3.1</c:v>
                </c:pt>
                <c:pt idx="3">
                  <c:v>3.5</c:v>
                </c:pt>
                <c:pt idx="4">
                  <c:v>3.3</c:v>
                </c:pt>
                <c:pt idx="5">
                  <c:v>3.3</c:v>
                </c:pt>
                <c:pt idx="6">
                  <c:v>3.3</c:v>
                </c:pt>
                <c:pt idx="7">
                  <c:v>3.4</c:v>
                </c:pt>
                <c:pt idx="8">
                  <c:v>3.4</c:v>
                </c:pt>
                <c:pt idx="9">
                  <c:v>3.5</c:v>
                </c:pt>
                <c:pt idx="10">
                  <c:v>3.5</c:v>
                </c:pt>
              </c:numCache>
            </c:numRef>
          </c:val>
        </c:ser>
        <c:dLbls>
          <c:showLegendKey val="0"/>
          <c:showVal val="0"/>
          <c:showCatName val="0"/>
          <c:showSerName val="0"/>
          <c:showPercent val="0"/>
          <c:showBubbleSize val="0"/>
        </c:dLbls>
        <c:gapWidth val="219"/>
        <c:overlap val="-27"/>
        <c:axId val="340526872"/>
        <c:axId val="340530008"/>
      </c:barChart>
      <c:catAx>
        <c:axId val="340526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30008"/>
        <c:crosses val="autoZero"/>
        <c:auto val="1"/>
        <c:lblAlgn val="ctr"/>
        <c:lblOffset val="100"/>
        <c:noMultiLvlLbl val="0"/>
      </c:catAx>
      <c:valAx>
        <c:axId val="34053000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26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3407"/>
          </a:xfrm>
          <a:prstGeom prst="rect">
            <a:avLst/>
          </a:prstGeom>
        </p:spPr>
        <p:txBody>
          <a:bodyPr vert="horz" lIns="92487" tIns="46244" rIns="92487" bIns="46244" rtlCol="0"/>
          <a:lstStyle>
            <a:lvl1pPr algn="r">
              <a:defRPr sz="1200"/>
            </a:lvl1pPr>
          </a:lstStyle>
          <a:p>
            <a:fld id="{D63D5444-F62C-42C3-A75A-D9DBA807730F}" type="datetimeFigureOut">
              <a:rPr lang="en-US" smtClean="0"/>
              <a:pPr/>
              <a:t>2/21/2020</a:t>
            </a:fld>
            <a:endParaRPr lang="en-US" dirty="0"/>
          </a:p>
        </p:txBody>
      </p:sp>
      <p:sp>
        <p:nvSpPr>
          <p:cNvPr id="4" name="Footer Placeholder 3"/>
          <p:cNvSpPr>
            <a:spLocks noGrp="1"/>
          </p:cNvSpPr>
          <p:nvPr>
            <p:ph type="ftr" sz="quarter" idx="2"/>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9"/>
            <a:ext cx="3011699" cy="463406"/>
          </a:xfrm>
          <a:prstGeom prst="rect">
            <a:avLst/>
          </a:prstGeom>
        </p:spPr>
        <p:txBody>
          <a:bodyPr vert="horz" lIns="92487" tIns="46244" rIns="92487" bIns="46244" rtlCol="0" anchor="b"/>
          <a:lstStyle>
            <a:lvl1pPr algn="r">
              <a:defRPr sz="1200"/>
            </a:lvl1pPr>
          </a:lstStyle>
          <a:p>
            <a:fld id="{84A4F617-7A30-41D4-AB86-5D833C98E18B}" type="slidenum">
              <a:rPr lang="en-US" smtClean="0"/>
              <a:pPr/>
              <a:t>‹Nº›</a:t>
            </a:fld>
            <a:endParaRPr lang="en-US"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7"/>
          </a:xfrm>
          <a:prstGeom prst="rect">
            <a:avLst/>
          </a:prstGeom>
        </p:spPr>
        <p:txBody>
          <a:bodyPr vert="horz" lIns="92487" tIns="46244" rIns="92487" bIns="46244" rtlCol="0"/>
          <a:lstStyle>
            <a:lvl1pPr algn="r">
              <a:defRPr sz="1200"/>
            </a:lvl1pPr>
          </a:lstStyle>
          <a:p>
            <a:fld id="{12CAA1FA-7B6A-47D2-8D61-F225D71B51FF}" type="datetimeFigureOut">
              <a:rPr lang="en-US" smtClean="0"/>
              <a:pPr/>
              <a:t>2/21/2020</a:t>
            </a:fld>
            <a:endParaRPr lang="en-US" dirty="0"/>
          </a:p>
        </p:txBody>
      </p:sp>
      <p:sp>
        <p:nvSpPr>
          <p:cNvPr id="4" name="Slide Image Placeholder 3"/>
          <p:cNvSpPr>
            <a:spLocks noGrp="1" noRot="1" noChangeAspect="1"/>
          </p:cNvSpPr>
          <p:nvPr>
            <p:ph type="sldImg" idx="2"/>
          </p:nvPr>
        </p:nvSpPr>
        <p:spPr>
          <a:xfrm>
            <a:off x="1398588" y="1154113"/>
            <a:ext cx="4152900" cy="3116262"/>
          </a:xfrm>
          <a:prstGeom prst="rect">
            <a:avLst/>
          </a:prstGeom>
          <a:noFill/>
          <a:ln w="12700">
            <a:solidFill>
              <a:prstClr val="black"/>
            </a:solidFill>
          </a:ln>
        </p:spPr>
        <p:txBody>
          <a:bodyPr vert="horz" lIns="92487" tIns="46244" rIns="92487" bIns="46244"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6"/>
          </a:xfrm>
          <a:prstGeom prst="rect">
            <a:avLst/>
          </a:prstGeom>
        </p:spPr>
        <p:txBody>
          <a:bodyPr vert="horz" lIns="92487" tIns="46244" rIns="92487" bIns="46244" rtlCol="0" anchor="b"/>
          <a:lstStyle>
            <a:lvl1pPr algn="r">
              <a:defRPr sz="1200"/>
            </a:lvl1pPr>
          </a:lstStyle>
          <a:p>
            <a:fld id="{1B9A179D-2D27-49E2-B022-8EDDA2EFE682}" type="slidenum">
              <a:rPr lang="en-US" smtClean="0"/>
              <a:pPr/>
              <a:t>‹Nº›</a:t>
            </a:fld>
            <a:endParaRPr lang="en-US"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9</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168700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ctrTitle"/>
          </p:nvPr>
        </p:nvSpPr>
        <p:spPr>
          <a:xfrm>
            <a:off x="2951311" y="1721316"/>
            <a:ext cx="6110432" cy="1170493"/>
          </a:xfrm>
        </p:spPr>
        <p:txBody>
          <a:bodyPr/>
          <a:lstStyle>
            <a:lvl1pPr>
              <a:defRPr sz="2892"/>
            </a:lvl1pPr>
          </a:lstStyle>
          <a:p>
            <a:endParaRPr lang="en-US" altLang="en-US"/>
          </a:p>
        </p:txBody>
      </p:sp>
      <p:sp>
        <p:nvSpPr>
          <p:cNvPr id="448515" name="Rectangle 3"/>
          <p:cNvSpPr>
            <a:spLocks noGrp="1" noChangeArrowheads="1"/>
          </p:cNvSpPr>
          <p:nvPr>
            <p:ph type="subTitle" idx="1"/>
          </p:nvPr>
        </p:nvSpPr>
        <p:spPr>
          <a:xfrm>
            <a:off x="2814210" y="3167217"/>
            <a:ext cx="6179705" cy="826230"/>
          </a:xfrm>
        </p:spPr>
        <p:txBody>
          <a:bodyPr/>
          <a:lstStyle>
            <a:lvl1pPr marL="0" indent="0">
              <a:buFontTx/>
              <a:buNone/>
              <a:defRPr sz="2530"/>
            </a:lvl1pPr>
          </a:lstStyle>
          <a:p>
            <a:endParaRPr lang="en-US" altLang="en-US"/>
          </a:p>
        </p:txBody>
      </p:sp>
    </p:spTree>
    <p:extLst>
      <p:ext uri="{BB962C8B-B14F-4D97-AF65-F5344CB8AC3E}">
        <p14:creationId xmlns:p14="http://schemas.microsoft.com/office/powerpoint/2010/main" val="9043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A22F9D4-AFDB-48A9-B6AF-00C7C5C6C8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37213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221" y="68858"/>
            <a:ext cx="2057978" cy="6371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6956" y="68858"/>
            <a:ext cx="6039716" cy="6371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25D35EA8-C603-44E2-9878-64093409EF26}"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9440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743" y="68856"/>
            <a:ext cx="7552170" cy="826230"/>
          </a:xfrm>
        </p:spPr>
        <p:txBody>
          <a:bodyPr/>
          <a:lstStyle/>
          <a:p>
            <a:r>
              <a:rPr lang="en-US"/>
              <a:t>Click to edit Master title style</a:t>
            </a:r>
          </a:p>
        </p:txBody>
      </p:sp>
      <p:sp>
        <p:nvSpPr>
          <p:cNvPr id="3" name="Table Placeholder 2"/>
          <p:cNvSpPr>
            <a:spLocks noGrp="1"/>
          </p:cNvSpPr>
          <p:nvPr>
            <p:ph type="tbl" idx="1"/>
          </p:nvPr>
        </p:nvSpPr>
        <p:spPr>
          <a:xfrm>
            <a:off x="274207" y="1377057"/>
            <a:ext cx="8648989" cy="4719268"/>
          </a:xfrm>
        </p:spPr>
        <p:txBody>
          <a:bodyPr/>
          <a:lstStyle/>
          <a:p>
            <a:pPr lvl="0"/>
            <a:endParaRPr lang="en-US" noProof="0" dirty="0"/>
          </a:p>
        </p:txBody>
      </p:sp>
      <p:sp>
        <p:nvSpPr>
          <p:cNvPr id="4" name="Rectangle 4"/>
          <p:cNvSpPr>
            <a:spLocks noGrp="1" noChangeArrowheads="1"/>
          </p:cNvSpPr>
          <p:nvPr>
            <p:ph type="dt" sz="half" idx="10"/>
          </p:nvPr>
        </p:nvSpPr>
        <p:spPr>
          <a:xfrm>
            <a:off x="686956" y="6248375"/>
            <a:ext cx="1905000" cy="457583"/>
          </a:xfrm>
          <a:prstGeom prst="rect">
            <a:avLst/>
          </a:prstGeom>
        </p:spPr>
        <p:txBody>
          <a:bodyPr lIns="91406" tIns="45703" rIns="91406" bIns="45703"/>
          <a:lstStyle>
            <a:lvl1pPr>
              <a:defRPr/>
            </a:lvl1pPr>
          </a:lstStyle>
          <a:p>
            <a:pPr fontAlgn="base">
              <a:spcBef>
                <a:spcPct val="0"/>
              </a:spcBef>
              <a:spcAft>
                <a:spcPct val="0"/>
              </a:spcAft>
              <a:defRPr/>
            </a:pPr>
            <a:endParaRPr lang="en-US" altLang="en-US" sz="2169" dirty="0">
              <a:solidFill>
                <a:srgbClr val="000000"/>
              </a:solidFill>
              <a:latin typeface="Times New Roman" pitchFamily="18" charset="0"/>
              <a:cs typeface="Arial" charset="0"/>
            </a:endParaRPr>
          </a:p>
        </p:txBody>
      </p:sp>
      <p:sp>
        <p:nvSpPr>
          <p:cNvPr id="5" name="Slide Number Placeholder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50127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740" y="68853"/>
            <a:ext cx="7552170" cy="826230"/>
          </a:xfrm>
        </p:spPr>
        <p:txBody>
          <a:bodyPr/>
          <a:lstStyle/>
          <a:p>
            <a:r>
              <a:rPr lang="en-US"/>
              <a:t>Click to edit Master title style</a:t>
            </a:r>
          </a:p>
        </p:txBody>
      </p:sp>
      <p:sp>
        <p:nvSpPr>
          <p:cNvPr id="3" name="Content Placeholder 2"/>
          <p:cNvSpPr>
            <a:spLocks noGrp="1"/>
          </p:cNvSpPr>
          <p:nvPr>
            <p:ph sz="half" idx="1"/>
          </p:nvPr>
        </p:nvSpPr>
        <p:spPr>
          <a:xfrm>
            <a:off x="274205" y="1377052"/>
            <a:ext cx="4254500" cy="4719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7250" y="1377051"/>
            <a:ext cx="4255944" cy="2290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7250" y="3805539"/>
            <a:ext cx="4255944" cy="229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7"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21018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71728DE-0F83-4B23-88DD-82CFC4837B5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4545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9" y="4406563"/>
            <a:ext cx="7771534" cy="1362706"/>
          </a:xfrm>
        </p:spPr>
        <p:txBody>
          <a:bodyPr anchor="t"/>
          <a:lstStyle>
            <a:lvl1pPr algn="l">
              <a:defRPr sz="3614" b="1" cap="all"/>
            </a:lvl1pPr>
          </a:lstStyle>
          <a:p>
            <a:r>
              <a:rPr lang="en-US"/>
              <a:t>Click to edit Master title style</a:t>
            </a:r>
          </a:p>
        </p:txBody>
      </p:sp>
      <p:sp>
        <p:nvSpPr>
          <p:cNvPr id="3" name="Text Placeholder 2"/>
          <p:cNvSpPr>
            <a:spLocks noGrp="1"/>
          </p:cNvSpPr>
          <p:nvPr>
            <p:ph type="body" idx="1"/>
          </p:nvPr>
        </p:nvSpPr>
        <p:spPr>
          <a:xfrm>
            <a:off x="723039" y="2906151"/>
            <a:ext cx="7771534" cy="1500412"/>
          </a:xfrm>
        </p:spPr>
        <p:txBody>
          <a:bodyPr anchor="b"/>
          <a:lstStyle>
            <a:lvl1pPr marL="0" indent="0">
              <a:buNone/>
              <a:defRPr sz="1807"/>
            </a:lvl1pPr>
            <a:lvl2pPr marL="412974" indent="0">
              <a:buNone/>
              <a:defRPr sz="1626"/>
            </a:lvl2pPr>
            <a:lvl3pPr marL="825949" indent="0">
              <a:buNone/>
              <a:defRPr sz="1536"/>
            </a:lvl3pPr>
            <a:lvl4pPr marL="1238925" indent="0">
              <a:buNone/>
              <a:defRPr sz="1265"/>
            </a:lvl4pPr>
            <a:lvl5pPr marL="1651902" indent="0">
              <a:buNone/>
              <a:defRPr sz="1265"/>
            </a:lvl5pPr>
            <a:lvl6pPr marL="2064876" indent="0">
              <a:buNone/>
              <a:defRPr sz="1265"/>
            </a:lvl6pPr>
            <a:lvl7pPr marL="2477851" indent="0">
              <a:buNone/>
              <a:defRPr sz="1265"/>
            </a:lvl7pPr>
            <a:lvl8pPr marL="2890826" indent="0">
              <a:buNone/>
              <a:defRPr sz="1265"/>
            </a:lvl8pPr>
            <a:lvl9pPr marL="3303800" indent="0">
              <a:buNone/>
              <a:defRPr sz="1265"/>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D464CC4-A2B1-4EBE-992C-25103E09ED42}"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63448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6958" y="1377051"/>
            <a:ext cx="4048126"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3630" y="1377051"/>
            <a:ext cx="4049568"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986EF4CC-B622-4E70-A3DD-E61E6930BCE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3688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3979"/>
            <a:ext cx="8229023"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4845"/>
            <a:ext cx="4039466"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4" name="Content Placeholder 3"/>
          <p:cNvSpPr>
            <a:spLocks noGrp="1"/>
          </p:cNvSpPr>
          <p:nvPr>
            <p:ph sz="half" idx="2"/>
          </p:nvPr>
        </p:nvSpPr>
        <p:spPr>
          <a:xfrm>
            <a:off x="457489" y="2174600"/>
            <a:ext cx="4039466"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8" y="1534845"/>
            <a:ext cx="4040909"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6" name="Content Placeholder 5"/>
          <p:cNvSpPr>
            <a:spLocks noGrp="1"/>
          </p:cNvSpPr>
          <p:nvPr>
            <p:ph sz="quarter" idx="4"/>
          </p:nvPr>
        </p:nvSpPr>
        <p:spPr>
          <a:xfrm>
            <a:off x="4645608" y="2174600"/>
            <a:ext cx="4040909"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FC9A27CD-35AF-469C-87AF-78014E0100B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48175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832DB06F-555C-4F44-B4E4-BCEF325F32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55398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A6C836B-FDC4-4837-A0C4-A1663A82124F}"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73675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2549"/>
            <a:ext cx="3007591" cy="1161887"/>
          </a:xfrm>
        </p:spPr>
        <p:txBody>
          <a:bodyPr anchor="b"/>
          <a:lstStyle>
            <a:lvl1pPr algn="l">
              <a:defRPr sz="1807" b="1"/>
            </a:lvl1pPr>
          </a:lstStyle>
          <a:p>
            <a:r>
              <a:rPr lang="en-US"/>
              <a:t>Click to edit Master title style</a:t>
            </a:r>
          </a:p>
        </p:txBody>
      </p:sp>
      <p:sp>
        <p:nvSpPr>
          <p:cNvPr id="3" name="Content Placeholder 2"/>
          <p:cNvSpPr>
            <a:spLocks noGrp="1"/>
          </p:cNvSpPr>
          <p:nvPr>
            <p:ph idx="1"/>
          </p:nvPr>
        </p:nvSpPr>
        <p:spPr>
          <a:xfrm>
            <a:off x="3574764" y="272548"/>
            <a:ext cx="5111750" cy="5853901"/>
          </a:xfrm>
        </p:spPr>
        <p:txBody>
          <a:bodyPr/>
          <a:lstStyle>
            <a:lvl1pPr>
              <a:defRPr sz="2892"/>
            </a:lvl1pPr>
            <a:lvl2pPr>
              <a:defRPr sz="2530"/>
            </a:lvl2pPr>
            <a:lvl3pPr>
              <a:defRPr sz="2169"/>
            </a:lvl3pPr>
            <a:lvl4pPr>
              <a:defRPr sz="1807"/>
            </a:lvl4pPr>
            <a:lvl5pPr>
              <a:defRPr sz="1807"/>
            </a:lvl5pPr>
            <a:lvl6pPr>
              <a:defRPr sz="1807"/>
            </a:lvl6pPr>
            <a:lvl7pPr>
              <a:defRPr sz="1807"/>
            </a:lvl7pPr>
            <a:lvl8pPr>
              <a:defRPr sz="1807"/>
            </a:lvl8pPr>
            <a:lvl9pPr>
              <a:defRPr sz="18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94" y="1434428"/>
            <a:ext cx="3007591" cy="46920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C83C2F7-508B-4DF5-95A1-E7D0C93A890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9893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5" y="4801033"/>
            <a:ext cx="5486978" cy="566599"/>
          </a:xfrm>
        </p:spPr>
        <p:txBody>
          <a:bodyPr anchor="b"/>
          <a:lstStyle>
            <a:lvl1pPr algn="l">
              <a:defRPr sz="1807" b="1"/>
            </a:lvl1pPr>
          </a:lstStyle>
          <a:p>
            <a:r>
              <a:rPr lang="en-US"/>
              <a:t>Click to edit Master title style</a:t>
            </a:r>
          </a:p>
        </p:txBody>
      </p:sp>
      <p:sp>
        <p:nvSpPr>
          <p:cNvPr id="3" name="Picture Placeholder 2"/>
          <p:cNvSpPr>
            <a:spLocks noGrp="1"/>
          </p:cNvSpPr>
          <p:nvPr>
            <p:ph type="pic" idx="1"/>
          </p:nvPr>
        </p:nvSpPr>
        <p:spPr>
          <a:xfrm>
            <a:off x="1792435" y="612509"/>
            <a:ext cx="5486978" cy="4115373"/>
          </a:xfrm>
        </p:spPr>
        <p:txBody>
          <a:bodyPr/>
          <a:lstStyle>
            <a:lvl1pPr marL="0" indent="0">
              <a:buNone/>
              <a:defRPr sz="2892"/>
            </a:lvl1pPr>
            <a:lvl2pPr marL="412974" indent="0">
              <a:buNone/>
              <a:defRPr sz="2530"/>
            </a:lvl2pPr>
            <a:lvl3pPr marL="825949" indent="0">
              <a:buNone/>
              <a:defRPr sz="2169"/>
            </a:lvl3pPr>
            <a:lvl4pPr marL="1238925" indent="0">
              <a:buNone/>
              <a:defRPr sz="1807"/>
            </a:lvl4pPr>
            <a:lvl5pPr marL="1651902" indent="0">
              <a:buNone/>
              <a:defRPr sz="1807"/>
            </a:lvl5pPr>
            <a:lvl6pPr marL="2064876" indent="0">
              <a:buNone/>
              <a:defRPr sz="1807"/>
            </a:lvl6pPr>
            <a:lvl7pPr marL="2477851" indent="0">
              <a:buNone/>
              <a:defRPr sz="1807"/>
            </a:lvl7pPr>
            <a:lvl8pPr marL="2890826" indent="0">
              <a:buNone/>
              <a:defRPr sz="1807"/>
            </a:lvl8pPr>
            <a:lvl9pPr marL="3303800" indent="0">
              <a:buNone/>
              <a:defRPr sz="1807"/>
            </a:lvl9pPr>
          </a:lstStyle>
          <a:p>
            <a:pPr lvl="0"/>
            <a:endParaRPr lang="en-US" noProof="0" dirty="0"/>
          </a:p>
        </p:txBody>
      </p:sp>
      <p:sp>
        <p:nvSpPr>
          <p:cNvPr id="4" name="Text Placeholder 3"/>
          <p:cNvSpPr>
            <a:spLocks noGrp="1"/>
          </p:cNvSpPr>
          <p:nvPr>
            <p:ph type="body" sz="half" idx="2"/>
          </p:nvPr>
        </p:nvSpPr>
        <p:spPr>
          <a:xfrm>
            <a:off x="1792435" y="5367629"/>
            <a:ext cx="5486978" cy="8047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D7AFBF0-17F5-45B6-872D-D6568EE3F5D8}"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80413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441744" y="68853"/>
            <a:ext cx="7462693" cy="826230"/>
          </a:xfrm>
          <a:prstGeom prst="rect">
            <a:avLst/>
          </a:prstGeom>
          <a:noFill/>
          <a:ln w="9525">
            <a:noFill/>
            <a:miter lim="800000"/>
            <a:headEnd/>
            <a:tailEnd/>
          </a:ln>
        </p:spPr>
        <p:txBody>
          <a:bodyPr vert="horz" wrap="square" lIns="101313" tIns="50655" rIns="101313" bIns="50655" numCol="1" anchor="ctr" anchorCtr="0" compatLnSpc="1">
            <a:prstTxWarp prst="textNoShape">
              <a:avLst/>
            </a:prstTxWarp>
          </a:bodyPr>
          <a:lstStyle/>
          <a:p>
            <a:pPr lvl="0"/>
            <a:r>
              <a:rPr lang="en-US" altLang="en-US"/>
              <a:t>Click to Edit Master Title Style</a:t>
            </a:r>
          </a:p>
        </p:txBody>
      </p:sp>
      <p:sp>
        <p:nvSpPr>
          <p:cNvPr id="20483" name="Rectangle 3"/>
          <p:cNvSpPr>
            <a:spLocks noGrp="1" noChangeArrowheads="1"/>
          </p:cNvSpPr>
          <p:nvPr>
            <p:ph type="body" idx="1"/>
          </p:nvPr>
        </p:nvSpPr>
        <p:spPr bwMode="auto">
          <a:xfrm>
            <a:off x="686960" y="1377051"/>
            <a:ext cx="8236239" cy="5063530"/>
          </a:xfrm>
          <a:prstGeom prst="rect">
            <a:avLst/>
          </a:prstGeom>
          <a:noFill/>
          <a:ln w="9525">
            <a:noFill/>
            <a:miter lim="800000"/>
            <a:headEnd/>
            <a:tailEnd/>
          </a:ln>
        </p:spPr>
        <p:txBody>
          <a:bodyPr vert="horz" wrap="square" lIns="101313" tIns="50655" rIns="101313" bIns="506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0"/>
            <a:endParaRPr lang="en-US" altLang="en-US"/>
          </a:p>
        </p:txBody>
      </p:sp>
      <p:sp>
        <p:nvSpPr>
          <p:cNvPr id="447492"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
        <p:nvSpPr>
          <p:cNvPr id="447493" name="Text Box 5"/>
          <p:cNvSpPr txBox="1">
            <a:spLocks noChangeArrowheads="1"/>
          </p:cNvSpPr>
          <p:nvPr userDrawn="1"/>
        </p:nvSpPr>
        <p:spPr bwMode="auto">
          <a:xfrm>
            <a:off x="7459808" y="149181"/>
            <a:ext cx="1291647" cy="417190"/>
          </a:xfrm>
          <a:prstGeom prst="rect">
            <a:avLst/>
          </a:prstGeom>
          <a:noFill/>
          <a:ln w="12700">
            <a:noFill/>
            <a:miter lim="800000"/>
            <a:headEnd type="none" w="sm" len="sm"/>
            <a:tailEnd type="none" w="sm" len="sm"/>
          </a:ln>
          <a:effectLst/>
        </p:spPr>
        <p:txBody>
          <a:bodyPr lIns="82575" tIns="41287" rIns="82575" bIns="41287">
            <a:spAutoFit/>
          </a:bodyPr>
          <a:lstStyle/>
          <a:p>
            <a:pPr algn="ctr" fontAlgn="base">
              <a:spcBef>
                <a:spcPct val="50000"/>
              </a:spcBef>
              <a:spcAft>
                <a:spcPct val="0"/>
              </a:spcAft>
              <a:defRPr/>
            </a:pPr>
            <a:endParaRPr lang="en-US" sz="2169" dirty="0">
              <a:solidFill>
                <a:srgbClr val="000000"/>
              </a:solidFill>
              <a:latin typeface="Times New Roman" pitchFamily="18" charset="0"/>
              <a:cs typeface="Arial" charset="0"/>
            </a:endParaRPr>
          </a:p>
        </p:txBody>
      </p:sp>
      <p:pic>
        <p:nvPicPr>
          <p:cNvPr id="20486" name="Picture 6" descr="Stepanlogo"/>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8032751" y="124801"/>
            <a:ext cx="832716" cy="197951"/>
          </a:xfrm>
          <a:prstGeom prst="rect">
            <a:avLst/>
          </a:prstGeom>
          <a:noFill/>
          <a:ln w="9525">
            <a:noFill/>
            <a:miter lim="800000"/>
            <a:headEnd/>
            <a:tailEnd/>
          </a:ln>
        </p:spPr>
      </p:pic>
    </p:spTree>
    <p:extLst>
      <p:ext uri="{BB962C8B-B14F-4D97-AF65-F5344CB8AC3E}">
        <p14:creationId xmlns:p14="http://schemas.microsoft.com/office/powerpoint/2010/main" val="39938853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dt="0"/>
  <p:txStyles>
    <p:title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p:titleStyle>
    <p:bodyStyle>
      <a:lvl1pPr marL="342712" indent="-342712" algn="l" defTabSz="916289" rtl="0" eaLnBrk="0" fontAlgn="base" hangingPunct="0">
        <a:spcBef>
          <a:spcPct val="20000"/>
        </a:spcBef>
        <a:spcAft>
          <a:spcPct val="0"/>
        </a:spcAft>
        <a:buChar char="•"/>
        <a:defRPr sz="1988" b="1">
          <a:solidFill>
            <a:schemeClr val="tx1"/>
          </a:solidFill>
          <a:latin typeface="+mn-lt"/>
          <a:ea typeface="+mn-ea"/>
          <a:cs typeface="+mn-cs"/>
        </a:defRPr>
      </a:lvl1pPr>
      <a:lvl2pPr marL="744217" indent="-286788" algn="l" defTabSz="916289" rtl="0" eaLnBrk="0" fontAlgn="base" hangingPunct="0">
        <a:spcBef>
          <a:spcPct val="20000"/>
        </a:spcBef>
        <a:spcAft>
          <a:spcPct val="0"/>
        </a:spcAft>
        <a:buChar char="–"/>
        <a:defRPr b="1">
          <a:solidFill>
            <a:schemeClr val="tx1"/>
          </a:solidFill>
          <a:latin typeface="+mn-lt"/>
        </a:defRPr>
      </a:lvl2pPr>
      <a:lvl3pPr marL="1144286" indent="-227997" algn="l" defTabSz="916289" rtl="0" eaLnBrk="0" fontAlgn="base" hangingPunct="0">
        <a:spcBef>
          <a:spcPct val="20000"/>
        </a:spcBef>
        <a:spcAft>
          <a:spcPct val="0"/>
        </a:spcAft>
        <a:buChar char="•"/>
        <a:defRPr b="1">
          <a:solidFill>
            <a:schemeClr val="tx1"/>
          </a:solidFill>
          <a:latin typeface="+mn-lt"/>
        </a:defRPr>
      </a:lvl3pPr>
      <a:lvl4pPr marL="1601712" indent="-227997" algn="l" defTabSz="916289" rtl="0" eaLnBrk="0" fontAlgn="base" hangingPunct="0">
        <a:spcBef>
          <a:spcPct val="20000"/>
        </a:spcBef>
        <a:spcAft>
          <a:spcPct val="0"/>
        </a:spcAft>
        <a:buChar char="–"/>
        <a:defRPr b="1">
          <a:solidFill>
            <a:schemeClr val="tx1"/>
          </a:solidFill>
          <a:latin typeface="+mn-lt"/>
        </a:defRPr>
      </a:lvl4pPr>
      <a:lvl5pPr marL="2060573" indent="-229431" algn="l" defTabSz="916289" rtl="0" eaLnBrk="0" fontAlgn="base" hangingPunct="0">
        <a:spcBef>
          <a:spcPct val="20000"/>
        </a:spcBef>
        <a:spcAft>
          <a:spcPct val="0"/>
        </a:spcAft>
        <a:buChar char="»"/>
        <a:defRPr b="1">
          <a:solidFill>
            <a:schemeClr val="tx1"/>
          </a:solidFill>
          <a:latin typeface="+mn-lt"/>
        </a:defRPr>
      </a:lvl5pPr>
      <a:lvl6pPr marL="2473550" indent="-229431" algn="l" defTabSz="916289" rtl="0" fontAlgn="base">
        <a:spcBef>
          <a:spcPct val="20000"/>
        </a:spcBef>
        <a:spcAft>
          <a:spcPct val="0"/>
        </a:spcAft>
        <a:buChar char="»"/>
        <a:defRPr b="1">
          <a:solidFill>
            <a:schemeClr val="tx1"/>
          </a:solidFill>
          <a:latin typeface="+mn-lt"/>
        </a:defRPr>
      </a:lvl6pPr>
      <a:lvl7pPr marL="2886524" indent="-229431" algn="l" defTabSz="916289" rtl="0" fontAlgn="base">
        <a:spcBef>
          <a:spcPct val="20000"/>
        </a:spcBef>
        <a:spcAft>
          <a:spcPct val="0"/>
        </a:spcAft>
        <a:buChar char="»"/>
        <a:defRPr b="1">
          <a:solidFill>
            <a:schemeClr val="tx1"/>
          </a:solidFill>
          <a:latin typeface="+mn-lt"/>
        </a:defRPr>
      </a:lvl7pPr>
      <a:lvl8pPr marL="3299499" indent="-229431" algn="l" defTabSz="916289" rtl="0" fontAlgn="base">
        <a:spcBef>
          <a:spcPct val="20000"/>
        </a:spcBef>
        <a:spcAft>
          <a:spcPct val="0"/>
        </a:spcAft>
        <a:buChar char="»"/>
        <a:defRPr b="1">
          <a:solidFill>
            <a:schemeClr val="tx1"/>
          </a:solidFill>
          <a:latin typeface="+mn-lt"/>
        </a:defRPr>
      </a:lvl8pPr>
      <a:lvl9pPr marL="3712475" indent="-229431" algn="l" defTabSz="916289" rtl="0" fontAlgn="base">
        <a:spcBef>
          <a:spcPct val="20000"/>
        </a:spcBef>
        <a:spcAft>
          <a:spcPct val="0"/>
        </a:spcAft>
        <a:buChar char="»"/>
        <a:defRPr b="1">
          <a:solidFill>
            <a:schemeClr val="tx1"/>
          </a:solidFill>
          <a:latin typeface="+mn-lt"/>
        </a:defRPr>
      </a:lvl9pPr>
    </p:bodyStyle>
    <p:otherStyle>
      <a:defPPr>
        <a:defRPr lang="en-US"/>
      </a:defPPr>
      <a:lvl1pPr marL="0" algn="l" defTabSz="825949" rtl="0" eaLnBrk="1" latinLnBrk="0" hangingPunct="1">
        <a:defRPr sz="1626" kern="1200">
          <a:solidFill>
            <a:schemeClr val="tx1"/>
          </a:solidFill>
          <a:latin typeface="+mn-lt"/>
          <a:ea typeface="+mn-ea"/>
          <a:cs typeface="+mn-cs"/>
        </a:defRPr>
      </a:lvl1pPr>
      <a:lvl2pPr marL="412974" algn="l" defTabSz="825949" rtl="0" eaLnBrk="1" latinLnBrk="0" hangingPunct="1">
        <a:defRPr sz="1626" kern="1200">
          <a:solidFill>
            <a:schemeClr val="tx1"/>
          </a:solidFill>
          <a:latin typeface="+mn-lt"/>
          <a:ea typeface="+mn-ea"/>
          <a:cs typeface="+mn-cs"/>
        </a:defRPr>
      </a:lvl2pPr>
      <a:lvl3pPr marL="825949" algn="l" defTabSz="825949" rtl="0" eaLnBrk="1" latinLnBrk="0" hangingPunct="1">
        <a:defRPr sz="1626" kern="1200">
          <a:solidFill>
            <a:schemeClr val="tx1"/>
          </a:solidFill>
          <a:latin typeface="+mn-lt"/>
          <a:ea typeface="+mn-ea"/>
          <a:cs typeface="+mn-cs"/>
        </a:defRPr>
      </a:lvl3pPr>
      <a:lvl4pPr marL="1238925" algn="l" defTabSz="825949" rtl="0" eaLnBrk="1" latinLnBrk="0" hangingPunct="1">
        <a:defRPr sz="1626" kern="1200">
          <a:solidFill>
            <a:schemeClr val="tx1"/>
          </a:solidFill>
          <a:latin typeface="+mn-lt"/>
          <a:ea typeface="+mn-ea"/>
          <a:cs typeface="+mn-cs"/>
        </a:defRPr>
      </a:lvl4pPr>
      <a:lvl5pPr marL="1651902" algn="l" defTabSz="825949" rtl="0" eaLnBrk="1" latinLnBrk="0" hangingPunct="1">
        <a:defRPr sz="1626" kern="1200">
          <a:solidFill>
            <a:schemeClr val="tx1"/>
          </a:solidFill>
          <a:latin typeface="+mn-lt"/>
          <a:ea typeface="+mn-ea"/>
          <a:cs typeface="+mn-cs"/>
        </a:defRPr>
      </a:lvl5pPr>
      <a:lvl6pPr marL="2064876" algn="l" defTabSz="825949" rtl="0" eaLnBrk="1" latinLnBrk="0" hangingPunct="1">
        <a:defRPr sz="1626" kern="1200">
          <a:solidFill>
            <a:schemeClr val="tx1"/>
          </a:solidFill>
          <a:latin typeface="+mn-lt"/>
          <a:ea typeface="+mn-ea"/>
          <a:cs typeface="+mn-cs"/>
        </a:defRPr>
      </a:lvl6pPr>
      <a:lvl7pPr marL="2477851" algn="l" defTabSz="825949" rtl="0" eaLnBrk="1" latinLnBrk="0" hangingPunct="1">
        <a:defRPr sz="1626" kern="1200">
          <a:solidFill>
            <a:schemeClr val="tx1"/>
          </a:solidFill>
          <a:latin typeface="+mn-lt"/>
          <a:ea typeface="+mn-ea"/>
          <a:cs typeface="+mn-cs"/>
        </a:defRPr>
      </a:lvl7pPr>
      <a:lvl8pPr marL="2890826" algn="l" defTabSz="825949" rtl="0" eaLnBrk="1" latinLnBrk="0" hangingPunct="1">
        <a:defRPr sz="1626" kern="1200">
          <a:solidFill>
            <a:schemeClr val="tx1"/>
          </a:solidFill>
          <a:latin typeface="+mn-lt"/>
          <a:ea typeface="+mn-ea"/>
          <a:cs typeface="+mn-cs"/>
        </a:defRPr>
      </a:lvl8pPr>
      <a:lvl9pPr marL="3303800" algn="l" defTabSz="825949" rtl="0" eaLnBrk="1" latinLnBrk="0" hangingPunct="1">
        <a:defRPr sz="16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chart" Target="../charts/chart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 xmlns:a16="http://schemas.microsoft.com/office/drawing/2014/main"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Surfactants Market Dominican Republic</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err="1" smtClean="0">
                <a:latin typeface="+mj-lt"/>
              </a:rPr>
              <a:t>Octuber</a:t>
            </a:r>
            <a:r>
              <a:rPr lang="en-US" i="1" dirty="0" smtClean="0">
                <a:latin typeface="+mj-lt"/>
              </a:rPr>
              <a:t> , 2019</a:t>
            </a:r>
            <a:endParaRPr lang="en-US" i="1" dirty="0">
              <a:latin typeface="+mj-lt"/>
            </a:endParaRPr>
          </a:p>
        </p:txBody>
      </p:sp>
    </p:spTree>
    <p:extLst>
      <p:ext uri="{BB962C8B-B14F-4D97-AF65-F5344CB8AC3E}">
        <p14:creationId xmlns:p14="http://schemas.microsoft.com/office/powerpoint/2010/main" val="2667144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Personal and </a:t>
            </a:r>
            <a:r>
              <a:rPr lang="es-MX" dirty="0" err="1" smtClean="0"/>
              <a:t>Beauty</a:t>
            </a:r>
            <a:r>
              <a:rPr lang="es-MX" dirty="0" smtClean="0"/>
              <a:t> </a:t>
            </a:r>
            <a:r>
              <a:rPr lang="es-MX" dirty="0" err="1" smtClean="0"/>
              <a:t>Care</a:t>
            </a:r>
            <a:r>
              <a:rPr lang="es-MX" dirty="0" smtClean="0"/>
              <a:t> </a:t>
            </a:r>
            <a:r>
              <a:rPr lang="es-MX" dirty="0" err="1" smtClean="0"/>
              <a:t>Market</a:t>
            </a:r>
            <a:r>
              <a:rPr lang="es-MX" dirty="0" smtClean="0"/>
              <a:t> </a:t>
            </a:r>
            <a:r>
              <a:rPr lang="es-MX" dirty="0" err="1" smtClean="0"/>
              <a:t>Dominican</a:t>
            </a:r>
            <a:r>
              <a:rPr lang="es-MX" dirty="0" smtClean="0"/>
              <a:t> </a:t>
            </a:r>
            <a:r>
              <a:rPr lang="es-MX" dirty="0" err="1" smtClean="0"/>
              <a:t>Republic</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10</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4230326949"/>
              </p:ext>
            </p:extLst>
          </p:nvPr>
        </p:nvGraphicFramePr>
        <p:xfrm>
          <a:off x="0" y="895083"/>
          <a:ext cx="9143999"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845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t>
            </a:r>
            <a:r>
              <a:rPr lang="es-MX" dirty="0" err="1" smtClean="0"/>
              <a:t>Dominican</a:t>
            </a:r>
            <a:r>
              <a:rPr lang="es-MX" dirty="0" smtClean="0"/>
              <a:t> </a:t>
            </a:r>
            <a:r>
              <a:rPr lang="es-MX" dirty="0" err="1" smtClean="0"/>
              <a:t>Republic</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11</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3.8% per </a:t>
            </a:r>
            <a:r>
              <a:rPr lang="es-MX" sz="1400" b="0" dirty="0" err="1" smtClean="0"/>
              <a:t>year</a:t>
            </a:r>
            <a:endParaRPr lang="es-MX" sz="1400" b="0" dirty="0" smtClean="0"/>
          </a:p>
          <a:p>
            <a:r>
              <a:rPr lang="en-US" sz="1400" b="0" dirty="0" smtClean="0"/>
              <a:t>Sales </a:t>
            </a:r>
            <a:r>
              <a:rPr lang="en-US" sz="1400" b="0" dirty="0"/>
              <a:t>of beauty and personal care continue to rise in the Dominican Republic and are expected to record additional growth over the forecast period. Much of this recent growth in beauty and personal care has resulted from the country’s strong economic performance, which saw GDP grow by 7% in 2018. Inflation remains historically low in the country and is expected to continue along a similar growth trajectory over the forecast period, especially as preparations get underway for the next set of presidential elections slated for May 2020</a:t>
            </a:r>
            <a:r>
              <a:rPr lang="en-US" sz="1400" b="0" dirty="0" smtClean="0"/>
              <a:t>.</a:t>
            </a:r>
          </a:p>
          <a:p>
            <a:r>
              <a:rPr lang="en-US" sz="1400" b="0" dirty="0" smtClean="0"/>
              <a:t>Beauty and personal care </a:t>
            </a:r>
            <a:r>
              <a:rPr lang="en-US" sz="1400" b="0" dirty="0"/>
              <a:t>is a large industry in the Dominican Republic, with both international and domestic players present across a diverse group of categories. </a:t>
            </a:r>
            <a:endParaRPr lang="en-US" sz="1400" b="0" dirty="0" smtClean="0"/>
          </a:p>
          <a:p>
            <a:r>
              <a:rPr lang="en-US" sz="1400" b="0" dirty="0" smtClean="0"/>
              <a:t>Premium </a:t>
            </a:r>
            <a:r>
              <a:rPr lang="en-US" sz="1400" b="0" dirty="0"/>
              <a:t>beauty and personal care continues to grow in the country, with </a:t>
            </a:r>
            <a:r>
              <a:rPr lang="en-US" sz="1400" b="0" dirty="0" err="1"/>
              <a:t>colour</a:t>
            </a:r>
            <a:r>
              <a:rPr lang="en-US" sz="1400" b="0" dirty="0"/>
              <a:t> cosmetics and skin care being among the most dynamic categories within the premium segment over the review period. Rising demand in this segment is explained by greater consumer awareness as a result of social media, YouTube, and the growing importance of influencers on younger consumers. Increasingly, consumers are willing to spend more on ways to enhance or improve their appearance as they seek out more premium products</a:t>
            </a:r>
          </a:p>
          <a:p>
            <a:r>
              <a:rPr lang="en-US" sz="1400" b="0" dirty="0"/>
              <a:t>No significant changes or shake-ups were observed over the review period, with the competitive retail environment remaining largely unchanged. The large distributor based in Santo Domingo, </a:t>
            </a:r>
            <a:r>
              <a:rPr lang="en-US" sz="1400" b="0" dirty="0" err="1"/>
              <a:t>Distribuidora</a:t>
            </a:r>
            <a:r>
              <a:rPr lang="en-US" sz="1400" b="0" dirty="0"/>
              <a:t> </a:t>
            </a:r>
            <a:r>
              <a:rPr lang="en-US" sz="1400" b="0" dirty="0" err="1"/>
              <a:t>Corripio</a:t>
            </a:r>
            <a:r>
              <a:rPr lang="en-US" sz="1400" b="0" dirty="0"/>
              <a:t>, continued to lead in beauty and personal care in the country thanks to its extensive distribution network throughout the country across multiple retail channels (both traditional and modern) and broad recognition of the brands they carry. In second place is </a:t>
            </a:r>
            <a:r>
              <a:rPr lang="en-US" sz="1400" b="0" dirty="0" err="1"/>
              <a:t>Grupo</a:t>
            </a:r>
            <a:r>
              <a:rPr lang="en-US" sz="1400" b="0" dirty="0"/>
              <a:t> </a:t>
            </a:r>
            <a:r>
              <a:rPr lang="en-US" sz="1400" b="0" dirty="0" err="1"/>
              <a:t>Transbel</a:t>
            </a:r>
            <a:r>
              <a:rPr lang="en-US" sz="1400" b="0" dirty="0"/>
              <a:t>, which continues to hold the leading position within direct selling in the country. The success of the three brands that comprise </a:t>
            </a:r>
            <a:r>
              <a:rPr lang="en-US" sz="1400" b="0" dirty="0" err="1"/>
              <a:t>Grupo</a:t>
            </a:r>
            <a:r>
              <a:rPr lang="en-US" sz="1400" b="0" dirty="0"/>
              <a:t> </a:t>
            </a:r>
            <a:r>
              <a:rPr lang="en-US" sz="1400" b="0" dirty="0" err="1"/>
              <a:t>Transbel’s</a:t>
            </a:r>
            <a:r>
              <a:rPr lang="en-US" sz="1400" b="0" dirty="0"/>
              <a:t> portfolio in the country have continued to erode share of other competitors within this channel, including Avon. Other multinationals that continue to compete effectively are Unilever Caribe and Colgate-Palmolive.</a:t>
            </a:r>
            <a:endParaRPr lang="es-MX" sz="1400" b="0" dirty="0" smtClean="0"/>
          </a:p>
        </p:txBody>
      </p:sp>
    </p:spTree>
    <p:extLst>
      <p:ext uri="{BB962C8B-B14F-4D97-AF65-F5344CB8AC3E}">
        <p14:creationId xmlns:p14="http://schemas.microsoft.com/office/powerpoint/2010/main" val="2325501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Bath and </a:t>
            </a:r>
            <a:r>
              <a:rPr lang="es-MX" dirty="0" err="1" smtClean="0"/>
              <a:t>Shower</a:t>
            </a:r>
            <a:r>
              <a:rPr lang="es-MX" dirty="0" smtClean="0"/>
              <a:t> </a:t>
            </a:r>
            <a:r>
              <a:rPr lang="es-MX" dirty="0" err="1" smtClean="0"/>
              <a:t>Domincan</a:t>
            </a:r>
            <a:r>
              <a:rPr lang="es-MX" dirty="0" smtClean="0"/>
              <a:t> </a:t>
            </a:r>
            <a:r>
              <a:rPr lang="es-MX" dirty="0" err="1" smtClean="0"/>
              <a:t>Republic</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12</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3831996493"/>
              </p:ext>
            </p:extLst>
          </p:nvPr>
        </p:nvGraphicFramePr>
        <p:xfrm>
          <a:off x="0" y="956189"/>
          <a:ext cx="9144000" cy="31247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3692200521"/>
              </p:ext>
            </p:extLst>
          </p:nvPr>
        </p:nvGraphicFramePr>
        <p:xfrm>
          <a:off x="0" y="4080932"/>
          <a:ext cx="9144000" cy="27770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33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Bath and </a:t>
            </a:r>
            <a:r>
              <a:rPr lang="es-MX" dirty="0" err="1" smtClean="0"/>
              <a:t>Shower</a:t>
            </a:r>
            <a:r>
              <a:rPr lang="es-MX" dirty="0" smtClean="0"/>
              <a:t> </a:t>
            </a:r>
            <a:r>
              <a:rPr lang="es-MX" dirty="0" err="1" smtClean="0"/>
              <a:t>MArket</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13</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051204994"/>
              </p:ext>
            </p:extLst>
          </p:nvPr>
        </p:nvGraphicFramePr>
        <p:xfrm>
          <a:off x="0" y="973667"/>
          <a:ext cx="9144000" cy="5884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371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1744" y="55406"/>
            <a:ext cx="7462693" cy="826230"/>
          </a:xfrm>
        </p:spPr>
        <p:txBody>
          <a:bodyPr/>
          <a:lstStyle/>
          <a:p>
            <a:r>
              <a:rPr lang="es-MX" dirty="0" err="1" smtClean="0"/>
              <a:t>Trends</a:t>
            </a:r>
            <a:r>
              <a:rPr lang="es-MX" dirty="0" smtClean="0"/>
              <a:t> and </a:t>
            </a:r>
            <a:r>
              <a:rPr lang="es-MX" dirty="0" err="1" smtClean="0"/>
              <a:t>Opportunities</a:t>
            </a:r>
            <a:r>
              <a:rPr lang="es-MX" dirty="0" smtClean="0"/>
              <a:t> Bath and </a:t>
            </a:r>
            <a:r>
              <a:rPr lang="es-MX" dirty="0" err="1" smtClean="0"/>
              <a:t>Shower</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up 3% per </a:t>
            </a:r>
            <a:r>
              <a:rPr lang="es-MX" sz="1600" b="0" dirty="0" err="1" smtClean="0"/>
              <a:t>year</a:t>
            </a:r>
            <a:endParaRPr lang="es-MX" sz="1600" b="0" dirty="0" smtClean="0"/>
          </a:p>
          <a:p>
            <a:r>
              <a:rPr lang="en-US" sz="1600" b="0" dirty="0"/>
              <a:t>Colgate-Palmolive DR continues to lead bath and shower in 2018, with a 28% value </a:t>
            </a:r>
            <a:r>
              <a:rPr lang="en-US" sz="1600" b="0" dirty="0" smtClean="0"/>
              <a:t>share. However 44% of the market is classified as others</a:t>
            </a:r>
          </a:p>
          <a:p>
            <a:r>
              <a:rPr lang="en-US" sz="1600" b="0" dirty="0"/>
              <a:t>Traditionally, bar soap has been the most popular format for bath and shower in the Dominican Republic and in value terms, bar soap still represents more than four fifths of total retail value sales in bath and shower. However, as consumers become more exposed to new formats and presentations of bath and shower products, such as liquid soap and body wash/shower gel, some are slowly beginning to migrate over to liquid formats. </a:t>
            </a:r>
            <a:endParaRPr lang="en-US" sz="1600" b="0" dirty="0" smtClean="0"/>
          </a:p>
          <a:p>
            <a:r>
              <a:rPr lang="en-US" sz="1600" b="0" dirty="0"/>
              <a:t>Although bath wash/shower gel remains an underdeveloped subcategory in the Dominican Republic, it is definitely growing, particularly within the modern channel</a:t>
            </a:r>
            <a:r>
              <a:rPr lang="en-US" sz="1600" b="0" dirty="0" smtClean="0"/>
              <a:t>.</a:t>
            </a:r>
          </a:p>
          <a:p>
            <a:r>
              <a:rPr lang="en-US" sz="1600" b="0" dirty="0"/>
              <a:t>Although intimate wipes is a relatively new subcategory within bath and shower, and its total value is somewhat modest compared to bar soap, this is a category to keep an eye on. Younger consumers and millennials have responded </a:t>
            </a:r>
            <a:r>
              <a:rPr lang="en-US" sz="1600" b="0" dirty="0" err="1"/>
              <a:t>favourably</a:t>
            </a:r>
            <a:r>
              <a:rPr lang="en-US" sz="1600" b="0" dirty="0"/>
              <a:t> to the intimate wipes offerings in the market, especially those offered by international brands such as </a:t>
            </a:r>
            <a:r>
              <a:rPr lang="en-US" sz="1600" b="0" dirty="0" err="1"/>
              <a:t>Nosotras</a:t>
            </a:r>
            <a:r>
              <a:rPr lang="en-US" sz="1600" b="0" dirty="0"/>
              <a:t> and Always, among others</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14</a:t>
            </a:fld>
            <a:endParaRPr lang="en-US" altLang="en-US" dirty="0">
              <a:solidFill>
                <a:srgbClr val="000000"/>
              </a:solidFill>
            </a:endParaRPr>
          </a:p>
        </p:txBody>
      </p:sp>
    </p:spTree>
    <p:extLst>
      <p:ext uri="{BB962C8B-B14F-4D97-AF65-F5344CB8AC3E}">
        <p14:creationId xmlns:p14="http://schemas.microsoft.com/office/powerpoint/2010/main" val="54887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Dominican</a:t>
            </a:r>
            <a:r>
              <a:rPr lang="es-MX" dirty="0" smtClean="0"/>
              <a:t> </a:t>
            </a:r>
            <a:r>
              <a:rPr lang="es-MX" dirty="0" err="1" smtClean="0"/>
              <a:t>Republic</a:t>
            </a:r>
            <a:r>
              <a:rPr lang="es-MX" dirty="0" smtClean="0"/>
              <a:t> </a:t>
            </a:r>
            <a:r>
              <a:rPr lang="es-MX" dirty="0" err="1" smtClean="0"/>
              <a:t>Hair</a:t>
            </a:r>
            <a:r>
              <a:rPr lang="es-MX" dirty="0" smtClean="0"/>
              <a:t> </a:t>
            </a:r>
            <a:r>
              <a:rPr lang="es-MX" dirty="0" err="1" smtClean="0"/>
              <a:t>Care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15</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1296535063"/>
              </p:ext>
            </p:extLst>
          </p:nvPr>
        </p:nvGraphicFramePr>
        <p:xfrm>
          <a:off x="0" y="1031358"/>
          <a:ext cx="9144000" cy="2604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extLst>
              <p:ext uri="{D42A27DB-BD31-4B8C-83A1-F6EECF244321}">
                <p14:modId xmlns:p14="http://schemas.microsoft.com/office/powerpoint/2010/main" val="3397996833"/>
              </p:ext>
            </p:extLst>
          </p:nvPr>
        </p:nvGraphicFramePr>
        <p:xfrm>
          <a:off x="0" y="3772610"/>
          <a:ext cx="9144000" cy="29843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303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Hair</a:t>
            </a:r>
            <a:r>
              <a:rPr lang="es-MX" dirty="0" smtClean="0"/>
              <a:t> </a:t>
            </a:r>
            <a:r>
              <a:rPr lang="es-MX" dirty="0" err="1" smtClean="0"/>
              <a:t>care</a:t>
            </a:r>
            <a:r>
              <a:rPr lang="es-MX" dirty="0" smtClean="0"/>
              <a:t> </a:t>
            </a:r>
            <a:r>
              <a:rPr lang="es-MX" dirty="0" smtClean="0"/>
              <a:t>2019 </a:t>
            </a:r>
            <a:r>
              <a:rPr lang="es-MX" dirty="0" err="1" smtClean="0"/>
              <a:t>forecast</a:t>
            </a:r>
            <a:r>
              <a:rPr lang="es-MX" dirty="0" smtClean="0"/>
              <a:t>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16</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662756152"/>
              </p:ext>
            </p:extLst>
          </p:nvPr>
        </p:nvGraphicFramePr>
        <p:xfrm>
          <a:off x="0" y="965200"/>
          <a:ext cx="9144000" cy="589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668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t>
            </a:r>
            <a:r>
              <a:rPr lang="es-MX" dirty="0" err="1" smtClean="0"/>
              <a:t>Hair</a:t>
            </a:r>
            <a:r>
              <a:rPr lang="es-MX" dirty="0" smtClean="0"/>
              <a:t> </a:t>
            </a:r>
            <a:r>
              <a:rPr lang="es-MX" dirty="0" err="1" smtClean="0"/>
              <a:t>Care</a:t>
            </a:r>
            <a:endParaRPr lang="en-US" dirty="0"/>
          </a:p>
        </p:txBody>
      </p:sp>
      <p:sp>
        <p:nvSpPr>
          <p:cNvPr id="3" name="Marcador de contenido 2"/>
          <p:cNvSpPr>
            <a:spLocks noGrp="1"/>
          </p:cNvSpPr>
          <p:nvPr>
            <p:ph idx="1"/>
          </p:nvPr>
        </p:nvSpPr>
        <p:spPr/>
        <p:txBody>
          <a:bodyPr/>
          <a:lstStyle/>
          <a:p>
            <a:r>
              <a:rPr lang="en-US" sz="1600" b="0" dirty="0"/>
              <a:t>Hair care increases by 4% in current value terms in </a:t>
            </a:r>
            <a:r>
              <a:rPr lang="en-US" sz="1600" b="0" dirty="0" smtClean="0"/>
              <a:t>2018. Forecast is to increase 4.1% per year</a:t>
            </a:r>
            <a:endParaRPr lang="en-US" sz="1600" b="0" dirty="0"/>
          </a:p>
          <a:p>
            <a:r>
              <a:rPr lang="en-US" sz="1600" b="0" dirty="0"/>
              <a:t>New launches in 2018 </a:t>
            </a:r>
            <a:r>
              <a:rPr lang="en-US" sz="1600" b="0" dirty="0" err="1"/>
              <a:t>emphasise</a:t>
            </a:r>
            <a:r>
              <a:rPr lang="en-US" sz="1600" b="0" dirty="0"/>
              <a:t> natural hair trend, with a focus on healthy hair and hydration</a:t>
            </a:r>
          </a:p>
          <a:p>
            <a:r>
              <a:rPr lang="en-US" sz="1600" b="0" dirty="0"/>
              <a:t>Price movements increase in 2018, largely in line with inflation</a:t>
            </a:r>
          </a:p>
          <a:p>
            <a:r>
              <a:rPr lang="en-US" sz="1600" b="0" dirty="0" err="1"/>
              <a:t>Distribuidora</a:t>
            </a:r>
            <a:r>
              <a:rPr lang="en-US" sz="1600" b="0" dirty="0"/>
              <a:t> </a:t>
            </a:r>
            <a:r>
              <a:rPr lang="en-US" sz="1600" b="0" dirty="0" err="1"/>
              <a:t>Corripio</a:t>
            </a:r>
            <a:r>
              <a:rPr lang="en-US" sz="1600" b="0" dirty="0"/>
              <a:t> continues to lead the category with a 30% share of value sales in </a:t>
            </a:r>
            <a:r>
              <a:rPr lang="en-US" sz="1600" b="0" dirty="0" smtClean="0"/>
              <a:t>2018</a:t>
            </a:r>
          </a:p>
          <a:p>
            <a:r>
              <a:rPr lang="en-US" sz="1600" b="0" dirty="0" smtClean="0"/>
              <a:t>Innovation </a:t>
            </a:r>
            <a:r>
              <a:rPr lang="en-US" sz="1600" b="0" dirty="0"/>
              <a:t>has also appeared on the styling front, in the form of gels, shine sprays and polishers. Many of these products are manufactured domestically as local industry strives to keep its finger on the pulse of consumer trends and hair care needs</a:t>
            </a:r>
          </a:p>
          <a:p>
            <a:r>
              <a:rPr lang="en-US" sz="1600" b="0" dirty="0"/>
              <a:t>One area of opportunity for hair care in the country is that of dry shampoo for busy consumers on the go, including students. The country has been experiencing a large fitness trend, with consumers of all ages engaging in more physical activity and joining gyms for exercise</a:t>
            </a:r>
            <a:endParaRPr lang="en-US" sz="160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17</a:t>
            </a:fld>
            <a:endParaRPr lang="en-US" altLang="en-US" dirty="0">
              <a:solidFill>
                <a:srgbClr val="000000"/>
              </a:solidFill>
            </a:endParaRPr>
          </a:p>
        </p:txBody>
      </p:sp>
    </p:spTree>
    <p:extLst>
      <p:ext uri="{BB962C8B-B14F-4D97-AF65-F5344CB8AC3E}">
        <p14:creationId xmlns:p14="http://schemas.microsoft.com/office/powerpoint/2010/main" val="69923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Dominican</a:t>
            </a:r>
            <a:r>
              <a:rPr lang="es-MX" dirty="0" smtClean="0"/>
              <a:t> </a:t>
            </a:r>
            <a:r>
              <a:rPr lang="es-MX" dirty="0" err="1" smtClean="0"/>
              <a:t>Republic</a:t>
            </a:r>
            <a:r>
              <a:rPr lang="es-MX" dirty="0" smtClean="0"/>
              <a:t> </a:t>
            </a:r>
            <a:r>
              <a:rPr lang="es-MX" dirty="0" err="1" smtClean="0"/>
              <a:t>Shampoos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18</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986358915"/>
              </p:ext>
            </p:extLst>
          </p:nvPr>
        </p:nvGraphicFramePr>
        <p:xfrm>
          <a:off x="-94129" y="895083"/>
          <a:ext cx="9238129" cy="3334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2837226924"/>
              </p:ext>
            </p:extLst>
          </p:nvPr>
        </p:nvGraphicFramePr>
        <p:xfrm>
          <a:off x="-94130" y="4229953"/>
          <a:ext cx="9238130" cy="26280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427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Shampoo</a:t>
            </a:r>
            <a:r>
              <a:rPr lang="es-MX" dirty="0" smtClean="0"/>
              <a:t> </a:t>
            </a:r>
            <a:r>
              <a:rPr lang="es-MX" dirty="0" err="1" smtClean="0"/>
              <a:t>Dominican</a:t>
            </a:r>
            <a:r>
              <a:rPr lang="es-MX" dirty="0" smtClean="0"/>
              <a:t> </a:t>
            </a:r>
            <a:r>
              <a:rPr lang="es-MX" dirty="0" err="1" smtClean="0"/>
              <a:t>Republic</a:t>
            </a:r>
            <a:r>
              <a:rPr lang="es-MX" dirty="0" smtClean="0"/>
              <a:t>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19</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799310793"/>
              </p:ext>
            </p:extLst>
          </p:nvPr>
        </p:nvGraphicFramePr>
        <p:xfrm>
          <a:off x="0" y="1016000"/>
          <a:ext cx="9144000" cy="584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477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Dominican</a:t>
            </a:r>
            <a:r>
              <a:rPr lang="es-MX" dirty="0" smtClean="0"/>
              <a:t> </a:t>
            </a:r>
            <a:r>
              <a:rPr lang="es-MX" dirty="0" err="1" smtClean="0"/>
              <a:t>Republic</a:t>
            </a:r>
            <a:r>
              <a:rPr lang="es-MX" dirty="0" smtClean="0"/>
              <a:t> </a:t>
            </a:r>
            <a:r>
              <a:rPr lang="es-MX" dirty="0" err="1" smtClean="0"/>
              <a:t>Surfactants</a:t>
            </a:r>
            <a:r>
              <a:rPr lang="es-MX" dirty="0" smtClean="0"/>
              <a:t> </a:t>
            </a:r>
            <a:r>
              <a:rPr lang="es-MX" dirty="0" err="1" smtClean="0"/>
              <a:t>Market</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a:t>
            </a:fld>
            <a:endParaRPr lang="en-US" altLang="en-US" dirty="0">
              <a:solidFill>
                <a:srgbClr val="000000"/>
              </a:solidFill>
            </a:endParaRPr>
          </a:p>
        </p:txBody>
      </p:sp>
      <p:graphicFrame>
        <p:nvGraphicFramePr>
          <p:cNvPr id="8" name="Gráfico 7"/>
          <p:cNvGraphicFramePr>
            <a:graphicFrameLocks/>
          </p:cNvGraphicFramePr>
          <p:nvPr>
            <p:extLst>
              <p:ext uri="{D42A27DB-BD31-4B8C-83A1-F6EECF244321}">
                <p14:modId xmlns:p14="http://schemas.microsoft.com/office/powerpoint/2010/main" val="1917031680"/>
              </p:ext>
            </p:extLst>
          </p:nvPr>
        </p:nvGraphicFramePr>
        <p:xfrm>
          <a:off x="0" y="956188"/>
          <a:ext cx="9144000" cy="29837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2892155214"/>
              </p:ext>
            </p:extLst>
          </p:nvPr>
        </p:nvGraphicFramePr>
        <p:xfrm>
          <a:off x="1441743" y="3937648"/>
          <a:ext cx="5792775" cy="29203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248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Shampoos</a:t>
            </a:r>
            <a:r>
              <a:rPr lang="es-MX" dirty="0" smtClean="0"/>
              <a:t> </a:t>
            </a:r>
            <a:r>
              <a:rPr lang="es-MX" dirty="0" err="1" smtClean="0"/>
              <a:t>Trends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4.2% per </a:t>
            </a:r>
            <a:r>
              <a:rPr lang="es-MX" sz="1600" b="0" dirty="0" err="1" smtClean="0"/>
              <a:t>year</a:t>
            </a:r>
            <a:endParaRPr lang="es-MX" sz="1600" b="0" dirty="0" smtClean="0"/>
          </a:p>
          <a:p>
            <a:r>
              <a:rPr lang="en-US" sz="1600" b="0" dirty="0"/>
              <a:t>According to estimates provided by the Dominican Beauty Cluster, there are approximately 150,000 beauty salons in the country (both formal and informal) and women regularly spend around 12% of their income on </a:t>
            </a:r>
            <a:r>
              <a:rPr lang="en-US" sz="1600" b="0" dirty="0" smtClean="0"/>
              <a:t>beauty</a:t>
            </a:r>
          </a:p>
          <a:p>
            <a:r>
              <a:rPr lang="en-US" sz="1600" b="0" dirty="0"/>
              <a:t>Appearance is very important in Dominican society and hair is a significant part of an individual’s image and identity in the country. As consumer trends have shifted, many women have begun leaving their hair natural and curly, as opposed to chemically treating it for straightening or relaxing</a:t>
            </a:r>
            <a:r>
              <a:rPr lang="en-US" sz="1600" b="0" dirty="0" smtClean="0"/>
              <a:t>.</a:t>
            </a:r>
          </a:p>
          <a:p>
            <a:r>
              <a:rPr lang="en-US" sz="1600" b="0" dirty="0"/>
              <a:t>Hair care is dominated by mass brands, with very little presence of premium hair care </a:t>
            </a:r>
            <a:r>
              <a:rPr lang="en-US" sz="1600" b="0" dirty="0" smtClean="0"/>
              <a:t>products</a:t>
            </a:r>
          </a:p>
          <a:p>
            <a:r>
              <a:rPr lang="es-MX" sz="1600" b="0" dirty="0" err="1" smtClean="0"/>
              <a:t>Dristribuidora</a:t>
            </a:r>
            <a:r>
              <a:rPr lang="es-MX" sz="1600" b="0" dirty="0" smtClean="0"/>
              <a:t> </a:t>
            </a:r>
            <a:r>
              <a:rPr lang="es-MX" sz="1600" b="0" dirty="0" err="1" smtClean="0"/>
              <a:t>Colipo</a:t>
            </a:r>
            <a:r>
              <a:rPr lang="es-MX" sz="1600" b="0" dirty="0" smtClean="0"/>
              <a:t> leads </a:t>
            </a:r>
            <a:r>
              <a:rPr lang="es-MX" sz="1600" b="0" dirty="0" err="1" smtClean="0"/>
              <a:t>the</a:t>
            </a:r>
            <a:r>
              <a:rPr lang="es-MX" sz="1600" b="0" dirty="0" smtClean="0"/>
              <a:t> </a:t>
            </a:r>
            <a:r>
              <a:rPr lang="es-MX" sz="1600" b="0" dirty="0" err="1" smtClean="0"/>
              <a:t>market</a:t>
            </a:r>
            <a:r>
              <a:rPr lang="es-MX" sz="1600" b="0" dirty="0" smtClean="0"/>
              <a:t> (40%)</a:t>
            </a:r>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20</a:t>
            </a:fld>
            <a:endParaRPr lang="en-US" altLang="en-US" dirty="0">
              <a:solidFill>
                <a:srgbClr val="000000"/>
              </a:solidFill>
            </a:endParaRPr>
          </a:p>
        </p:txBody>
      </p:sp>
    </p:spTree>
    <p:extLst>
      <p:ext uri="{BB962C8B-B14F-4D97-AF65-F5344CB8AC3E}">
        <p14:creationId xmlns:p14="http://schemas.microsoft.com/office/powerpoint/2010/main" val="3478471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Oral </a:t>
            </a:r>
            <a:r>
              <a:rPr lang="es-MX" dirty="0" err="1" smtClean="0"/>
              <a:t>Care</a:t>
            </a:r>
            <a:r>
              <a:rPr lang="es-MX" dirty="0" smtClean="0"/>
              <a:t> </a:t>
            </a:r>
            <a:r>
              <a:rPr lang="es-MX" dirty="0" err="1" smtClean="0"/>
              <a:t>Dominican</a:t>
            </a:r>
            <a:r>
              <a:rPr lang="es-MX" dirty="0" smtClean="0"/>
              <a:t> </a:t>
            </a:r>
            <a:r>
              <a:rPr lang="es-MX" dirty="0" err="1" smtClean="0"/>
              <a:t>Republic</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21</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754213596"/>
              </p:ext>
            </p:extLst>
          </p:nvPr>
        </p:nvGraphicFramePr>
        <p:xfrm>
          <a:off x="-94129" y="895083"/>
          <a:ext cx="9238129" cy="33272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1900762387"/>
              </p:ext>
            </p:extLst>
          </p:nvPr>
        </p:nvGraphicFramePr>
        <p:xfrm>
          <a:off x="0" y="4128247"/>
          <a:ext cx="9144000" cy="26356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525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Oral </a:t>
            </a:r>
            <a:r>
              <a:rPr lang="es-MX" dirty="0" err="1" smtClean="0"/>
              <a:t>Care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22</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3976972521"/>
              </p:ext>
            </p:extLst>
          </p:nvPr>
        </p:nvGraphicFramePr>
        <p:xfrm>
          <a:off x="0" y="973667"/>
          <a:ext cx="9144000" cy="5884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2263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Oral </a:t>
            </a:r>
            <a:r>
              <a:rPr lang="es-MX" dirty="0" err="1" smtClean="0"/>
              <a:t>care</a:t>
            </a:r>
            <a:endParaRPr lang="en-US" dirty="0"/>
          </a:p>
        </p:txBody>
      </p:sp>
      <p:sp>
        <p:nvSpPr>
          <p:cNvPr id="3" name="Marcador de contenido 2"/>
          <p:cNvSpPr>
            <a:spLocks noGrp="1"/>
          </p:cNvSpPr>
          <p:nvPr>
            <p:ph idx="1"/>
          </p:nvPr>
        </p:nvSpPr>
        <p:spPr/>
        <p:txBody>
          <a:bodyPr/>
          <a:lstStyle/>
          <a:p>
            <a:r>
              <a:rPr lang="en-US" sz="1600" b="0" dirty="0" smtClean="0"/>
              <a:t>Forecast is to increase 4.3% per year</a:t>
            </a:r>
          </a:p>
          <a:p>
            <a:r>
              <a:rPr lang="en-US" sz="1600" b="0" dirty="0" smtClean="0"/>
              <a:t>Prices increase modestly in 2018, largely in line with inflation</a:t>
            </a:r>
          </a:p>
          <a:p>
            <a:r>
              <a:rPr lang="en-US" sz="1600" b="0" dirty="0" smtClean="0"/>
              <a:t>Colgate-Palmolive continues to lead the category with a 74% share of value sales in 2018. </a:t>
            </a:r>
            <a:r>
              <a:rPr lang="en-US" sz="1600" b="0" dirty="0"/>
              <a:t> Colgate is present in almost all subcategories of oral care, including toothpaste, toothbrushes, dental floss and mouthwashes/dental rinses.</a:t>
            </a:r>
            <a:endParaRPr lang="en-US" sz="1600" b="0" dirty="0" smtClean="0"/>
          </a:p>
          <a:p>
            <a:r>
              <a:rPr lang="en-US" sz="1600" b="0" dirty="0" smtClean="0"/>
              <a:t>Specialized oral care products for children hold potential for growth opportunities as families are now purchasing more dental care products for their children starting at earlier ages</a:t>
            </a:r>
          </a:p>
          <a:p>
            <a:r>
              <a:rPr lang="en-US" sz="1600" b="0" dirty="0" smtClean="0"/>
              <a:t>Although the category is dominated by international brands, the other competitors lag far behind the top-selling Colgate brand. The Oral-B brand (carried by </a:t>
            </a:r>
            <a:r>
              <a:rPr lang="en-US" sz="1600" b="0" dirty="0" err="1" smtClean="0"/>
              <a:t>Distribuidora</a:t>
            </a:r>
            <a:r>
              <a:rPr lang="en-US" sz="1600" b="0" dirty="0" smtClean="0"/>
              <a:t> </a:t>
            </a:r>
            <a:r>
              <a:rPr lang="en-US" sz="1600" b="0" dirty="0" err="1" smtClean="0"/>
              <a:t>Corripio</a:t>
            </a:r>
            <a:r>
              <a:rPr lang="en-US" sz="1600" b="0" dirty="0" smtClean="0"/>
              <a:t>), along with Johnson &amp; Johnson’s Listerine brand enjoy certain recognition by consumers thanks to their quality and established names, but sales are limited to select outlets within the modern channel</a:t>
            </a:r>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23</a:t>
            </a:fld>
            <a:endParaRPr lang="en-US" altLang="en-US" dirty="0">
              <a:solidFill>
                <a:srgbClr val="000000"/>
              </a:solidFill>
            </a:endParaRPr>
          </a:p>
        </p:txBody>
      </p:sp>
    </p:spTree>
    <p:extLst>
      <p:ext uri="{BB962C8B-B14F-4D97-AF65-F5344CB8AC3E}">
        <p14:creationId xmlns:p14="http://schemas.microsoft.com/office/powerpoint/2010/main" val="367033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Baby</a:t>
            </a:r>
            <a:r>
              <a:rPr lang="es-MX" dirty="0" smtClean="0"/>
              <a:t> and </a:t>
            </a:r>
            <a:r>
              <a:rPr lang="es-MX" dirty="0" err="1" smtClean="0"/>
              <a:t>Child</a:t>
            </a:r>
            <a:r>
              <a:rPr lang="es-MX" dirty="0" smtClean="0"/>
              <a:t> </a:t>
            </a:r>
            <a:r>
              <a:rPr lang="es-MX" dirty="0" err="1" smtClean="0"/>
              <a:t>Care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24</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009983043"/>
              </p:ext>
            </p:extLst>
          </p:nvPr>
        </p:nvGraphicFramePr>
        <p:xfrm>
          <a:off x="0" y="995082"/>
          <a:ext cx="9024216" cy="5508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6074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Baby</a:t>
            </a:r>
            <a:r>
              <a:rPr lang="es-MX" dirty="0" smtClean="0"/>
              <a:t> and </a:t>
            </a:r>
            <a:r>
              <a:rPr lang="es-MX" dirty="0" err="1" smtClean="0"/>
              <a:t>Child</a:t>
            </a:r>
            <a:r>
              <a:rPr lang="es-MX" dirty="0" smtClean="0"/>
              <a:t> </a:t>
            </a:r>
            <a:r>
              <a:rPr lang="es-MX" dirty="0" err="1" smtClean="0"/>
              <a:t>Care</a:t>
            </a:r>
            <a:r>
              <a:rPr lang="es-MX" dirty="0" smtClean="0"/>
              <a:t>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25</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4114571841"/>
              </p:ext>
            </p:extLst>
          </p:nvPr>
        </p:nvGraphicFramePr>
        <p:xfrm>
          <a:off x="0" y="895083"/>
          <a:ext cx="9144000"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3405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Baby</a:t>
            </a:r>
            <a:r>
              <a:rPr lang="es-MX" dirty="0" smtClean="0"/>
              <a:t> and </a:t>
            </a:r>
            <a:r>
              <a:rPr lang="es-MX" dirty="0" err="1" smtClean="0"/>
              <a:t>Child’s</a:t>
            </a:r>
            <a:r>
              <a:rPr lang="es-MX" dirty="0" smtClean="0"/>
              <a:t> </a:t>
            </a:r>
            <a:r>
              <a:rPr lang="es-MX" dirty="0" err="1" smtClean="0"/>
              <a:t>care</a:t>
            </a:r>
            <a:r>
              <a:rPr lang="es-MX" dirty="0" smtClean="0"/>
              <a:t> </a:t>
            </a:r>
            <a:r>
              <a:rPr lang="es-MX" dirty="0" err="1" smtClean="0"/>
              <a:t>Trends</a:t>
            </a:r>
            <a:r>
              <a:rPr lang="es-MX" dirty="0" smtClean="0"/>
              <a:t>.</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up 4.1% per </a:t>
            </a:r>
            <a:r>
              <a:rPr lang="es-MX" sz="1600" b="0" dirty="0" err="1" smtClean="0"/>
              <a:t>year</a:t>
            </a:r>
            <a:r>
              <a:rPr lang="es-MX" sz="1600" b="0" dirty="0" smtClean="0"/>
              <a:t> in sales</a:t>
            </a:r>
          </a:p>
          <a:p>
            <a:r>
              <a:rPr lang="en-US" sz="1600" b="0" dirty="0"/>
              <a:t>Baby wipes sees the fastest growth within the category in 2018</a:t>
            </a:r>
          </a:p>
          <a:p>
            <a:r>
              <a:rPr lang="en-US" sz="1600" b="0" dirty="0"/>
              <a:t>Current value growth is higher than volume growth, indicating a slight price increase in 2018, with unit prices moving largely in line with inflation</a:t>
            </a:r>
          </a:p>
          <a:p>
            <a:r>
              <a:rPr lang="en-US" sz="1600" b="0" dirty="0"/>
              <a:t>Johnson &amp; Johnson </a:t>
            </a:r>
            <a:r>
              <a:rPr lang="en-US" sz="1600" b="0" dirty="0" err="1"/>
              <a:t>Dominicana</a:t>
            </a:r>
            <a:r>
              <a:rPr lang="en-US" sz="1600" b="0" dirty="0"/>
              <a:t> continues to lead baby and child-specific products in 2018, with a 39% value </a:t>
            </a:r>
            <a:r>
              <a:rPr lang="en-US" sz="1600" b="0" dirty="0" smtClean="0"/>
              <a:t>share; </a:t>
            </a:r>
            <a:r>
              <a:rPr lang="en-US" sz="1600" b="0" dirty="0" err="1" smtClean="0"/>
              <a:t>howerver</a:t>
            </a:r>
            <a:r>
              <a:rPr lang="en-US" sz="1600" b="0" dirty="0" smtClean="0"/>
              <a:t>, half of the market is classified as others</a:t>
            </a:r>
          </a:p>
          <a:p>
            <a:r>
              <a:rPr lang="en-US" sz="1600" b="0" dirty="0"/>
              <a:t>Despite the country’s slowly declining birth rate, spending on baby and child-specific products has not waned, especially in the areas of skin care, toiletries and hair care. However, one segment that has been affected is that of baby powder as some consumers have grown somewhat wary of the product due to potential concerns over </a:t>
            </a:r>
            <a:r>
              <a:rPr lang="en-US" sz="1600" b="0" dirty="0" smtClean="0"/>
              <a:t>cancer</a:t>
            </a:r>
          </a:p>
          <a:p>
            <a:r>
              <a:rPr lang="en-US" sz="1600" b="0" dirty="0"/>
              <a:t>As Dominican families are having fewer children and many adults are starting families later to </a:t>
            </a:r>
            <a:r>
              <a:rPr lang="en-US" sz="1600" b="0" dirty="0" err="1"/>
              <a:t>prioritise</a:t>
            </a:r>
            <a:r>
              <a:rPr lang="en-US" sz="1600" b="0" dirty="0"/>
              <a:t> educational opportunities and integrate fully into the </a:t>
            </a:r>
            <a:r>
              <a:rPr lang="en-US" sz="1600" b="0" dirty="0" err="1"/>
              <a:t>labour</a:t>
            </a:r>
            <a:r>
              <a:rPr lang="en-US" sz="1600" b="0" dirty="0"/>
              <a:t> market, there has been an increase in parents’ spending on baby and child-specific products. This is driven not only by more educated mothers who have access to more information, but also families that are regularly spending more discretionary income on these items</a:t>
            </a:r>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26</a:t>
            </a:fld>
            <a:endParaRPr lang="en-US" altLang="en-US" dirty="0">
              <a:solidFill>
                <a:srgbClr val="000000"/>
              </a:solidFill>
            </a:endParaRPr>
          </a:p>
        </p:txBody>
      </p:sp>
    </p:spTree>
    <p:extLst>
      <p:ext uri="{BB962C8B-B14F-4D97-AF65-F5344CB8AC3E}">
        <p14:creationId xmlns:p14="http://schemas.microsoft.com/office/powerpoint/2010/main" val="249567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Men’s</a:t>
            </a:r>
            <a:r>
              <a:rPr lang="es-MX" dirty="0" smtClean="0"/>
              <a:t> </a:t>
            </a:r>
            <a:r>
              <a:rPr lang="es-MX" dirty="0" err="1" smtClean="0"/>
              <a:t>grooming</a:t>
            </a:r>
            <a:r>
              <a:rPr lang="es-MX" dirty="0" smtClean="0"/>
              <a:t> </a:t>
            </a:r>
            <a:r>
              <a:rPr lang="es-MX" dirty="0" err="1" smtClean="0"/>
              <a:t>Dominican</a:t>
            </a:r>
            <a:r>
              <a:rPr lang="es-MX" dirty="0" smtClean="0"/>
              <a:t> </a:t>
            </a:r>
            <a:r>
              <a:rPr lang="es-MX" dirty="0" err="1" smtClean="0"/>
              <a:t>Republic</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27</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3030565184"/>
              </p:ext>
            </p:extLst>
          </p:nvPr>
        </p:nvGraphicFramePr>
        <p:xfrm>
          <a:off x="-94129" y="1021976"/>
          <a:ext cx="9118345" cy="54817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963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a:t>
            </a:r>
            <a:r>
              <a:rPr lang="es-MX" dirty="0" err="1" smtClean="0"/>
              <a:t>Men’s</a:t>
            </a:r>
            <a:r>
              <a:rPr lang="es-MX" dirty="0" smtClean="0"/>
              <a:t> </a:t>
            </a:r>
            <a:r>
              <a:rPr lang="es-MX" dirty="0" err="1" smtClean="0"/>
              <a:t>Shaving</a:t>
            </a:r>
            <a:r>
              <a:rPr lang="es-MX" dirty="0" smtClean="0"/>
              <a:t> 2018</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28</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1563155119"/>
              </p:ext>
            </p:extLst>
          </p:nvPr>
        </p:nvGraphicFramePr>
        <p:xfrm>
          <a:off x="0" y="895083"/>
          <a:ext cx="9144000"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9894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Men’s</a:t>
            </a:r>
            <a:r>
              <a:rPr lang="es-MX" dirty="0" smtClean="0"/>
              <a:t> </a:t>
            </a:r>
            <a:r>
              <a:rPr lang="es-MX" dirty="0" err="1" smtClean="0"/>
              <a:t>grooming</a:t>
            </a:r>
            <a:r>
              <a:rPr lang="es-MX" dirty="0" smtClean="0"/>
              <a:t> </a:t>
            </a:r>
            <a:r>
              <a:rPr lang="es-MX" dirty="0" err="1" smtClean="0"/>
              <a:t>opportunities</a:t>
            </a:r>
            <a:r>
              <a:rPr lang="es-MX" dirty="0" smtClean="0"/>
              <a:t> and </a:t>
            </a:r>
            <a:r>
              <a:rPr lang="es-MX" dirty="0" err="1" smtClean="0"/>
              <a:t>trends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3.5% per </a:t>
            </a:r>
            <a:r>
              <a:rPr lang="es-MX" sz="1600" b="0" dirty="0" err="1" smtClean="0"/>
              <a:t>year</a:t>
            </a:r>
            <a:endParaRPr lang="es-MX" sz="1600" b="0" dirty="0" smtClean="0"/>
          </a:p>
          <a:p>
            <a:r>
              <a:rPr lang="en-US" sz="1600" b="0" dirty="0"/>
              <a:t>Prices increase modestly in 2018, largely in line with inflation</a:t>
            </a:r>
          </a:p>
          <a:p>
            <a:r>
              <a:rPr lang="en-US" sz="1600" b="0" dirty="0" err="1"/>
              <a:t>Distribuidora</a:t>
            </a:r>
            <a:r>
              <a:rPr lang="en-US" sz="1600" b="0" dirty="0"/>
              <a:t> </a:t>
            </a:r>
            <a:r>
              <a:rPr lang="en-US" sz="1600" b="0" dirty="0" err="1"/>
              <a:t>Corripio</a:t>
            </a:r>
            <a:r>
              <a:rPr lang="en-US" sz="1600" b="0" dirty="0"/>
              <a:t> continues to lead the category with a 22% share of value sales in </a:t>
            </a:r>
            <a:r>
              <a:rPr lang="en-US" sz="1600" b="0" dirty="0" smtClean="0"/>
              <a:t>2018. </a:t>
            </a:r>
            <a:r>
              <a:rPr lang="en-US" sz="1600" b="0" dirty="0"/>
              <a:t>The company’s lead in the category is spearheaded by the Gillette brand, which is present throughout a number of subcategories, including razors and blades, deodorants, and other pre-shave and post-shave products.</a:t>
            </a:r>
            <a:endParaRPr lang="en-US" sz="1600" b="0" dirty="0" smtClean="0"/>
          </a:p>
          <a:p>
            <a:r>
              <a:rPr lang="en-US" sz="1600" b="0" dirty="0" smtClean="0"/>
              <a:t>Increasingly</a:t>
            </a:r>
            <a:r>
              <a:rPr lang="en-US" sz="1600" b="0" dirty="0"/>
              <a:t>, appearance is becoming a very important aspect for men in Dominican society, especially in terms of hair and grooming. Men are beginning to visit barber shops and other outlets with more frequency for haircuts, grooming and styling of facial hair, as well as nail care</a:t>
            </a:r>
          </a:p>
          <a:p>
            <a:endParaRPr lang="es-MX" sz="1600" b="0" dirty="0" smtClean="0"/>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29</a:t>
            </a:fld>
            <a:endParaRPr lang="en-US" altLang="en-US" dirty="0">
              <a:solidFill>
                <a:srgbClr val="000000"/>
              </a:solidFill>
            </a:endParaRPr>
          </a:p>
        </p:txBody>
      </p:sp>
    </p:spTree>
    <p:extLst>
      <p:ext uri="{BB962C8B-B14F-4D97-AF65-F5344CB8AC3E}">
        <p14:creationId xmlns:p14="http://schemas.microsoft.com/office/powerpoint/2010/main" val="280584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Dominican</a:t>
            </a:r>
            <a:r>
              <a:rPr lang="es-MX" dirty="0" smtClean="0"/>
              <a:t> </a:t>
            </a:r>
            <a:r>
              <a:rPr lang="es-MX" dirty="0" err="1" smtClean="0"/>
              <a:t>Republic</a:t>
            </a:r>
            <a:r>
              <a:rPr lang="es-MX" dirty="0" smtClean="0"/>
              <a:t> </a:t>
            </a:r>
            <a:r>
              <a:rPr lang="es-MX" dirty="0" err="1" smtClean="0"/>
              <a:t>Annionic</a:t>
            </a:r>
            <a:r>
              <a:rPr lang="es-MX" dirty="0" smtClean="0"/>
              <a:t> </a:t>
            </a:r>
            <a:r>
              <a:rPr lang="es-MX" dirty="0" err="1" smtClean="0"/>
              <a:t>Surfactats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a:t>
            </a:fld>
            <a:endParaRPr lang="en-US" altLang="en-US" dirty="0">
              <a:solidFill>
                <a:srgbClr val="000000"/>
              </a:solidFill>
            </a:endParaRPr>
          </a:p>
        </p:txBody>
      </p:sp>
      <p:graphicFrame>
        <p:nvGraphicFramePr>
          <p:cNvPr id="9" name="Gráfico 8"/>
          <p:cNvGraphicFramePr>
            <a:graphicFrameLocks/>
          </p:cNvGraphicFramePr>
          <p:nvPr>
            <p:extLst>
              <p:ext uri="{D42A27DB-BD31-4B8C-83A1-F6EECF244321}">
                <p14:modId xmlns:p14="http://schemas.microsoft.com/office/powerpoint/2010/main" val="3782412399"/>
              </p:ext>
            </p:extLst>
          </p:nvPr>
        </p:nvGraphicFramePr>
        <p:xfrm>
          <a:off x="-127468" y="895083"/>
          <a:ext cx="9271468" cy="31121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1350965688"/>
              </p:ext>
            </p:extLst>
          </p:nvPr>
        </p:nvGraphicFramePr>
        <p:xfrm>
          <a:off x="818147" y="3786327"/>
          <a:ext cx="7234991" cy="30716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878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 xmlns:a16="http://schemas.microsoft.com/office/drawing/2014/main"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Home Care Market Dominican Republic</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smtClean="0">
                <a:latin typeface="+mj-lt"/>
              </a:rPr>
              <a:t>September 20, 2019</a:t>
            </a:r>
            <a:endParaRPr lang="en-US" i="1" dirty="0">
              <a:latin typeface="+mj-lt"/>
            </a:endParaRPr>
          </a:p>
        </p:txBody>
      </p:sp>
    </p:spTree>
    <p:extLst>
      <p:ext uri="{BB962C8B-B14F-4D97-AF65-F5344CB8AC3E}">
        <p14:creationId xmlns:p14="http://schemas.microsoft.com/office/powerpoint/2010/main" val="148224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Home Care Dominican Republic</a:t>
            </a:r>
            <a:endParaRPr lang="en-US" dirty="0"/>
          </a:p>
        </p:txBody>
      </p:sp>
      <p:graphicFrame>
        <p:nvGraphicFramePr>
          <p:cNvPr id="4" name="Gráfico 3"/>
          <p:cNvGraphicFramePr>
            <a:graphicFrameLocks/>
          </p:cNvGraphicFramePr>
          <p:nvPr>
            <p:extLst>
              <p:ext uri="{D42A27DB-BD31-4B8C-83A1-F6EECF244321}">
                <p14:modId xmlns:p14="http://schemas.microsoft.com/office/powerpoint/2010/main" val="2977565337"/>
              </p:ext>
            </p:extLst>
          </p:nvPr>
        </p:nvGraphicFramePr>
        <p:xfrm>
          <a:off x="0" y="1024467"/>
          <a:ext cx="9144000" cy="5833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7217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Dominican</a:t>
            </a:r>
            <a:r>
              <a:rPr lang="es-MX" dirty="0" smtClean="0"/>
              <a:t> </a:t>
            </a:r>
            <a:r>
              <a:rPr lang="es-MX" dirty="0" err="1" smtClean="0"/>
              <a:t>Republic</a:t>
            </a:r>
            <a:r>
              <a:rPr lang="es-MX" dirty="0" smtClean="0"/>
              <a:t> </a:t>
            </a:r>
            <a:r>
              <a:rPr lang="es-MX" dirty="0" err="1" smtClean="0"/>
              <a:t>Market</a:t>
            </a:r>
            <a:r>
              <a:rPr lang="es-MX" dirty="0" smtClean="0"/>
              <a:t>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32</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1824226730"/>
              </p:ext>
            </p:extLst>
          </p:nvPr>
        </p:nvGraphicFramePr>
        <p:xfrm>
          <a:off x="-59267" y="999066"/>
          <a:ext cx="9203267" cy="58589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0797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r>
              <a:rPr lang="en-US" sz="1600" b="0" dirty="0" smtClean="0"/>
              <a:t>Forecast is to increase 5.1% per year</a:t>
            </a:r>
          </a:p>
          <a:p>
            <a:r>
              <a:rPr lang="en-US" sz="1600" b="0" dirty="0" smtClean="0"/>
              <a:t>Growth </a:t>
            </a:r>
            <a:r>
              <a:rPr lang="en-US" sz="1600" b="0" dirty="0"/>
              <a:t>is boosted by the dengue </a:t>
            </a:r>
            <a:r>
              <a:rPr lang="en-US" sz="1600" b="0" dirty="0" smtClean="0"/>
              <a:t>epidemic of 2019, </a:t>
            </a:r>
            <a:r>
              <a:rPr lang="en-US" sz="1600" b="0" dirty="0"/>
              <a:t>and innovation through formats, </a:t>
            </a:r>
            <a:r>
              <a:rPr lang="en-US" sz="1600" b="0" dirty="0" smtClean="0"/>
              <a:t>antibacterial </a:t>
            </a:r>
            <a:r>
              <a:rPr lang="en-US" sz="1600" b="0" dirty="0"/>
              <a:t>offerings and new </a:t>
            </a:r>
            <a:r>
              <a:rPr lang="en-US" sz="1600" b="0" dirty="0" smtClean="0"/>
              <a:t>aromas</a:t>
            </a:r>
          </a:p>
          <a:p>
            <a:r>
              <a:rPr lang="en-US" sz="1600" b="0" dirty="0" smtClean="0"/>
              <a:t>A number </a:t>
            </a:r>
            <a:r>
              <a:rPr lang="en-US" sz="1600" b="0" dirty="0"/>
              <a:t>of consumers were transitioning to high-value formats or trading up to more expensive brands</a:t>
            </a:r>
            <a:r>
              <a:rPr lang="en-US" sz="1600" b="0" dirty="0" smtClean="0"/>
              <a:t>.</a:t>
            </a:r>
          </a:p>
          <a:p>
            <a:r>
              <a:rPr lang="en-US" sz="1600" b="0" dirty="0"/>
              <a:t>International players lead home care, thanks to well-established brands and positive reputations; however domestic players benefit from lower-price </a:t>
            </a:r>
            <a:r>
              <a:rPr lang="en-US" sz="1600" b="0" dirty="0" smtClean="0"/>
              <a:t>points. </a:t>
            </a:r>
            <a:r>
              <a:rPr lang="en-US" sz="1600" b="0" dirty="0"/>
              <a:t>Despite not leading an area in home care, Unilever </a:t>
            </a:r>
            <a:r>
              <a:rPr lang="en-US" sz="1600" b="0" dirty="0" err="1"/>
              <a:t>Dominicana</a:t>
            </a:r>
            <a:r>
              <a:rPr lang="en-US" sz="1600" b="0" dirty="0"/>
              <a:t> SA came in first place in 2019, benefiting from having products available in several areas, including popular brands</a:t>
            </a:r>
          </a:p>
          <a:p>
            <a:r>
              <a:rPr lang="en-US" sz="1600" b="0" dirty="0"/>
              <a:t>Traditional grocery retailers, including independent grocers, are the most popular channels for home care in 2019 in the </a:t>
            </a:r>
            <a:r>
              <a:rPr lang="en-US" sz="1600" b="0" dirty="0" err="1"/>
              <a:t>Dominicana</a:t>
            </a:r>
            <a:r>
              <a:rPr lang="en-US" sz="1600" b="0" dirty="0"/>
              <a:t> Republic. These grocers are referred to as </a:t>
            </a:r>
            <a:r>
              <a:rPr lang="en-US" sz="1600" b="0" i="1" dirty="0" err="1"/>
              <a:t>colmados</a:t>
            </a:r>
            <a:endParaRPr lang="en-US" sz="1600" b="0" i="1" dirty="0"/>
          </a:p>
          <a:p>
            <a:r>
              <a:rPr lang="en-US" sz="1600" b="0" dirty="0"/>
              <a:t>Home care sales through internet retailing and e-commerce is underdeveloped in the Dominican Republic, limited to Santo Domingo and nearby </a:t>
            </a:r>
            <a:r>
              <a:rPr lang="en-US" sz="1600" b="0" dirty="0" smtClean="0"/>
              <a:t>areas</a:t>
            </a:r>
          </a:p>
          <a:p>
            <a:r>
              <a:rPr lang="en-US" sz="1600" b="0" dirty="0"/>
              <a:t>Growth will be boosted over the forecast period, driven by innovations, new formats and fragrances, as well as fierce competition between players</a:t>
            </a:r>
          </a:p>
          <a:p>
            <a:r>
              <a:rPr lang="en-US" sz="1600" b="0" i="1" dirty="0" err="1" smtClean="0"/>
              <a:t>Distribuidora</a:t>
            </a:r>
            <a:r>
              <a:rPr lang="en-US" sz="1600" b="0" i="1" dirty="0" smtClean="0"/>
              <a:t> </a:t>
            </a:r>
            <a:r>
              <a:rPr lang="en-US" sz="1600" b="0" i="1" dirty="0" err="1" smtClean="0"/>
              <a:t>Corripio</a:t>
            </a:r>
            <a:r>
              <a:rPr lang="en-US" sz="1600" b="0" i="1" dirty="0" smtClean="0"/>
              <a:t> </a:t>
            </a:r>
            <a:r>
              <a:rPr lang="en-US" sz="1600" b="0" dirty="0" smtClean="0"/>
              <a:t>distributes P&amp;G products in Dominican Republic</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33</a:t>
            </a:fld>
            <a:endParaRPr lang="en-US" altLang="en-US" dirty="0">
              <a:solidFill>
                <a:srgbClr val="000000"/>
              </a:solidFill>
            </a:endParaRPr>
          </a:p>
        </p:txBody>
      </p:sp>
    </p:spTree>
    <p:extLst>
      <p:ext uri="{BB962C8B-B14F-4D97-AF65-F5344CB8AC3E}">
        <p14:creationId xmlns:p14="http://schemas.microsoft.com/office/powerpoint/2010/main" val="283746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Dishwashing</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34</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3013630162"/>
              </p:ext>
            </p:extLst>
          </p:nvPr>
        </p:nvGraphicFramePr>
        <p:xfrm>
          <a:off x="0" y="990599"/>
          <a:ext cx="9144000" cy="27601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2458920405"/>
              </p:ext>
            </p:extLst>
          </p:nvPr>
        </p:nvGraphicFramePr>
        <p:xfrm>
          <a:off x="0" y="3760496"/>
          <a:ext cx="9024216" cy="30975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5471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a:t>
            </a:r>
            <a:r>
              <a:rPr lang="es-MX" dirty="0" err="1" smtClean="0"/>
              <a:t>dishwashing</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35</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1648187754"/>
              </p:ext>
            </p:extLst>
          </p:nvPr>
        </p:nvGraphicFramePr>
        <p:xfrm>
          <a:off x="-67732" y="973667"/>
          <a:ext cx="9211732" cy="5884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0207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a:xfrm>
            <a:off x="686960" y="1021976"/>
            <a:ext cx="8236239" cy="5701553"/>
          </a:xfrm>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4.3% per </a:t>
            </a:r>
            <a:r>
              <a:rPr lang="es-MX" sz="1600" b="0" dirty="0" err="1" smtClean="0"/>
              <a:t>year</a:t>
            </a:r>
            <a:endParaRPr lang="es-MX" sz="1600" b="0" dirty="0" smtClean="0"/>
          </a:p>
          <a:p>
            <a:r>
              <a:rPr lang="en-US" sz="1600" b="0" dirty="0"/>
              <a:t>In 2019, an increasing number of consumers migrate to liquid formats, </a:t>
            </a:r>
            <a:r>
              <a:rPr lang="en-US" sz="1600" b="0" dirty="0" err="1"/>
              <a:t>preferencing</a:t>
            </a:r>
            <a:r>
              <a:rPr lang="en-US" sz="1600" b="0" dirty="0"/>
              <a:t> concentrated formats, which many perceive to have a better quality-price ratio</a:t>
            </a:r>
          </a:p>
          <a:p>
            <a:r>
              <a:rPr lang="en-US" sz="1600" b="0" dirty="0"/>
              <a:t>The averages unit price rises by 2% in 2019</a:t>
            </a:r>
          </a:p>
          <a:p>
            <a:r>
              <a:rPr lang="en-US" sz="1600" b="0" dirty="0"/>
              <a:t>Hand dishwashing products dominate sales, as automatic dishwashers remain </a:t>
            </a:r>
            <a:r>
              <a:rPr lang="en-US" sz="1600" b="0" dirty="0" smtClean="0"/>
              <a:t>negligible</a:t>
            </a:r>
          </a:p>
          <a:p>
            <a:r>
              <a:rPr lang="en-US" sz="1600" b="0" dirty="0"/>
              <a:t>Consumers increasingly switch to liquid formats, particularly concentrated formats that require less </a:t>
            </a:r>
            <a:r>
              <a:rPr lang="en-US" sz="1600" b="0" dirty="0" smtClean="0"/>
              <a:t>product</a:t>
            </a:r>
          </a:p>
          <a:p>
            <a:r>
              <a:rPr lang="en-US" sz="1600" b="0" dirty="0"/>
              <a:t>Colgate-Palmolive retains its lead through strong distribution, wide product choice and an active social media </a:t>
            </a:r>
            <a:r>
              <a:rPr lang="en-US" sz="1600" b="0" dirty="0" smtClean="0"/>
              <a:t>presence</a:t>
            </a:r>
          </a:p>
          <a:p>
            <a:r>
              <a:rPr lang="en-US" sz="1600" b="0" dirty="0"/>
              <a:t>Private label continues to expand, benefiting from the rise in modern grocery retailers</a:t>
            </a:r>
          </a:p>
          <a:p>
            <a:r>
              <a:rPr lang="en-US" sz="1600" b="0" dirty="0"/>
              <a:t>International players retain their strong positions, however, local players benefit from their low price points</a:t>
            </a:r>
          </a:p>
          <a:p>
            <a:endParaRPr lang="en-US" sz="1600" b="0" dirty="0" smtClean="0"/>
          </a:p>
          <a:p>
            <a:endParaRPr lang="en-US" sz="1600" b="0" dirty="0"/>
          </a:p>
          <a:p>
            <a:endParaRPr lang="en-US" sz="1600" b="0" dirty="0"/>
          </a:p>
          <a:p>
            <a:pPr marL="0" indent="0">
              <a:buNone/>
            </a:pPr>
            <a:endParaRPr lang="es-MX" sz="16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36</a:t>
            </a:fld>
            <a:endParaRPr lang="en-US" altLang="en-US" dirty="0">
              <a:solidFill>
                <a:srgbClr val="000000"/>
              </a:solidFill>
            </a:endParaRPr>
          </a:p>
        </p:txBody>
      </p:sp>
    </p:spTree>
    <p:extLst>
      <p:ext uri="{BB962C8B-B14F-4D97-AF65-F5344CB8AC3E}">
        <p14:creationId xmlns:p14="http://schemas.microsoft.com/office/powerpoint/2010/main" val="2387630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Surface </a:t>
            </a:r>
            <a:r>
              <a:rPr lang="es-MX" dirty="0" err="1" smtClean="0"/>
              <a:t>Care</a:t>
            </a:r>
            <a:r>
              <a:rPr lang="es-MX" dirty="0" smtClean="0"/>
              <a:t> </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37</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347508192"/>
              </p:ext>
            </p:extLst>
          </p:nvPr>
        </p:nvGraphicFramePr>
        <p:xfrm>
          <a:off x="0" y="895082"/>
          <a:ext cx="9144000" cy="30717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extLst>
              <p:ext uri="{D42A27DB-BD31-4B8C-83A1-F6EECF244321}">
                <p14:modId xmlns:p14="http://schemas.microsoft.com/office/powerpoint/2010/main" val="1789489596"/>
              </p:ext>
            </p:extLst>
          </p:nvPr>
        </p:nvGraphicFramePr>
        <p:xfrm>
          <a:off x="0" y="3966880"/>
          <a:ext cx="9144000" cy="28911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7530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a:t>
            </a:r>
            <a:r>
              <a:rPr lang="es-MX" dirty="0" err="1" smtClean="0"/>
              <a:t>Dominican</a:t>
            </a:r>
            <a:r>
              <a:rPr lang="es-MX" dirty="0" smtClean="0"/>
              <a:t> </a:t>
            </a:r>
            <a:r>
              <a:rPr lang="es-MX" dirty="0" err="1" smtClean="0"/>
              <a:t>Republic</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38</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2431058624"/>
              </p:ext>
            </p:extLst>
          </p:nvPr>
        </p:nvGraphicFramePr>
        <p:xfrm>
          <a:off x="0" y="965200"/>
          <a:ext cx="9144000" cy="589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4935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Surface </a:t>
            </a:r>
            <a:r>
              <a:rPr lang="es-MX" dirty="0" err="1" smtClean="0"/>
              <a:t>Care</a:t>
            </a:r>
            <a:r>
              <a:rPr lang="es-MX" dirty="0" smtClean="0"/>
              <a:t> </a:t>
            </a:r>
            <a:r>
              <a:rPr lang="es-MX" dirty="0" err="1" smtClean="0"/>
              <a:t>trends</a:t>
            </a:r>
            <a:endParaRPr lang="en-US" dirty="0"/>
          </a:p>
        </p:txBody>
      </p:sp>
      <p:sp>
        <p:nvSpPr>
          <p:cNvPr id="3" name="Marcador de contenido 2"/>
          <p:cNvSpPr>
            <a:spLocks noGrp="1"/>
          </p:cNvSpPr>
          <p:nvPr>
            <p:ph idx="1"/>
          </p:nvPr>
        </p:nvSpPr>
        <p:spPr/>
        <p:txBody>
          <a:bodyPr/>
          <a:lstStyle/>
          <a:p>
            <a:r>
              <a:rPr lang="en-US" sz="1600" b="0" dirty="0" smtClean="0"/>
              <a:t>Forecast is to increase 4.9% per year</a:t>
            </a:r>
          </a:p>
          <a:p>
            <a:r>
              <a:rPr lang="en-US" sz="1600" b="0" dirty="0"/>
              <a:t>The average unit price increases by 3% in </a:t>
            </a:r>
            <a:r>
              <a:rPr lang="en-US" sz="1600" b="0" dirty="0" smtClean="0"/>
              <a:t>2019</a:t>
            </a:r>
          </a:p>
          <a:p>
            <a:r>
              <a:rPr lang="en-US" sz="1600" b="0" dirty="0"/>
              <a:t>Colgate-Palmolive DR </a:t>
            </a:r>
            <a:r>
              <a:rPr lang="en-US" sz="1600" b="0" dirty="0" err="1"/>
              <a:t>Inc</a:t>
            </a:r>
            <a:r>
              <a:rPr lang="en-US" sz="1600" b="0" dirty="0"/>
              <a:t> leads surface care in 2019, capturing a 35% value </a:t>
            </a:r>
            <a:r>
              <a:rPr lang="en-US" sz="1600" b="0" dirty="0" smtClean="0"/>
              <a:t>share</a:t>
            </a:r>
          </a:p>
          <a:p>
            <a:r>
              <a:rPr lang="en-US" sz="1600" b="0" dirty="0"/>
              <a:t>Demand for surface care remains high, with multi-purpose cleaners widely used, due to their lower price points and </a:t>
            </a:r>
            <a:r>
              <a:rPr lang="en-US" sz="1600" b="0" dirty="0" smtClean="0"/>
              <a:t>convenience</a:t>
            </a:r>
          </a:p>
          <a:p>
            <a:r>
              <a:rPr lang="en-US" sz="1600" b="0" dirty="0"/>
              <a:t>Multiple-purpose cleaners continue to evolve as wipe formats become more </a:t>
            </a:r>
            <a:r>
              <a:rPr lang="en-US" sz="1600" b="0" dirty="0" smtClean="0"/>
              <a:t>popular. </a:t>
            </a:r>
            <a:r>
              <a:rPr lang="en-US" sz="1600" b="0" dirty="0"/>
              <a:t>Multi-purpose cleaners remain popular in surface care, despite being a mature area. Innovation is typically limited to new aromas, liquid </a:t>
            </a:r>
            <a:r>
              <a:rPr lang="en-US" sz="1600" b="0" dirty="0" err="1"/>
              <a:t>colour</a:t>
            </a:r>
            <a:r>
              <a:rPr lang="en-US" sz="1600" b="0" dirty="0"/>
              <a:t> and packaging, along with label design to keep consumers interested.</a:t>
            </a:r>
          </a:p>
          <a:p>
            <a:r>
              <a:rPr lang="en-US" sz="1600" b="0" dirty="0"/>
              <a:t>Innovation in packaging can drive further sales in surface care, offering environmentally friendly designs and product refills</a:t>
            </a:r>
          </a:p>
          <a:p>
            <a:r>
              <a:rPr lang="en-US" sz="1600" b="0" dirty="0"/>
              <a:t>Colgate-Palmolive and Unilever perform well, benefiting from strong product awareness, widespread distribution and established consumer trust</a:t>
            </a:r>
          </a:p>
          <a:p>
            <a:r>
              <a:rPr lang="en-US" sz="1600" b="0" dirty="0"/>
              <a:t>International brands lead, however domestic players compete with low price-points</a:t>
            </a:r>
          </a:p>
          <a:p>
            <a:r>
              <a:rPr lang="en-US" sz="1600" b="0" dirty="0"/>
              <a:t>Private label continues to gain ground, at the expense of established </a:t>
            </a:r>
            <a:r>
              <a:rPr lang="en-US" sz="1600" b="0" dirty="0" smtClean="0"/>
              <a:t>players</a:t>
            </a:r>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39</a:t>
            </a:fld>
            <a:endParaRPr lang="en-US" altLang="en-US" dirty="0">
              <a:solidFill>
                <a:srgbClr val="000000"/>
              </a:solidFill>
            </a:endParaRPr>
          </a:p>
        </p:txBody>
      </p:sp>
    </p:spTree>
    <p:extLst>
      <p:ext uri="{BB962C8B-B14F-4D97-AF65-F5344CB8AC3E}">
        <p14:creationId xmlns:p14="http://schemas.microsoft.com/office/powerpoint/2010/main" val="374146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Amphoteric</a:t>
            </a:r>
            <a:r>
              <a:rPr lang="es-MX" dirty="0" smtClean="0"/>
              <a:t> </a:t>
            </a:r>
            <a:r>
              <a:rPr lang="es-MX" dirty="0" err="1" smtClean="0"/>
              <a:t>Surfactants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3769383810"/>
              </p:ext>
            </p:extLst>
          </p:nvPr>
        </p:nvGraphicFramePr>
        <p:xfrm>
          <a:off x="84220" y="956189"/>
          <a:ext cx="8939995" cy="2773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2654208389"/>
              </p:ext>
            </p:extLst>
          </p:nvPr>
        </p:nvGraphicFramePr>
        <p:xfrm>
          <a:off x="1937084" y="3937648"/>
          <a:ext cx="5182131" cy="29203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6307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Dominican</a:t>
            </a:r>
            <a:r>
              <a:rPr lang="es-MX" dirty="0" smtClean="0"/>
              <a:t> </a:t>
            </a:r>
            <a:r>
              <a:rPr lang="es-MX" dirty="0" err="1" smtClean="0"/>
              <a:t>Republic</a:t>
            </a:r>
            <a:r>
              <a:rPr lang="es-MX" dirty="0" smtClean="0"/>
              <a:t> </a:t>
            </a:r>
            <a:r>
              <a:rPr lang="es-MX" dirty="0" err="1" smtClean="0"/>
              <a:t>Bleach</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40</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3768705352"/>
              </p:ext>
            </p:extLst>
          </p:nvPr>
        </p:nvGraphicFramePr>
        <p:xfrm>
          <a:off x="0" y="965200"/>
          <a:ext cx="9144000" cy="28691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1767046163"/>
              </p:ext>
            </p:extLst>
          </p:nvPr>
        </p:nvGraphicFramePr>
        <p:xfrm>
          <a:off x="0" y="3834312"/>
          <a:ext cx="9144000" cy="30236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099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a:t>
            </a:r>
            <a:r>
              <a:rPr lang="es-MX" dirty="0" err="1" smtClean="0"/>
              <a:t>Bleach</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41</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2817206140"/>
              </p:ext>
            </p:extLst>
          </p:nvPr>
        </p:nvGraphicFramePr>
        <p:xfrm>
          <a:off x="-76200" y="982133"/>
          <a:ext cx="9220200" cy="5875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075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Bleach</a:t>
            </a:r>
            <a:r>
              <a:rPr lang="es-MX" dirty="0" smtClean="0"/>
              <a:t> </a:t>
            </a:r>
            <a:r>
              <a:rPr lang="es-MX" dirty="0" err="1" smtClean="0"/>
              <a:t>Dominican</a:t>
            </a:r>
            <a:r>
              <a:rPr lang="es-MX" dirty="0" smtClean="0"/>
              <a:t> Rep. </a:t>
            </a:r>
            <a:r>
              <a:rPr lang="es-MX" dirty="0" err="1" smtClean="0"/>
              <a:t>Trends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6.5% per </a:t>
            </a:r>
            <a:r>
              <a:rPr lang="es-MX" sz="1600" b="0" dirty="0" err="1" smtClean="0"/>
              <a:t>year</a:t>
            </a:r>
            <a:endParaRPr lang="es-MX" sz="1600" b="0" dirty="0" smtClean="0"/>
          </a:p>
          <a:p>
            <a:r>
              <a:rPr lang="en-US" sz="1600" b="0" dirty="0"/>
              <a:t>The average unit price increases by 3% in </a:t>
            </a:r>
            <a:r>
              <a:rPr lang="en-US" sz="1600" b="0" dirty="0" smtClean="0"/>
              <a:t>2019</a:t>
            </a:r>
          </a:p>
          <a:p>
            <a:r>
              <a:rPr lang="en-US" sz="1600" b="0" dirty="0"/>
              <a:t>In 2019, consumers reach for bleach to protect themselves from dengue, as chlorine bleach remains the most popular </a:t>
            </a:r>
            <a:r>
              <a:rPr lang="en-US" sz="1600" b="0" dirty="0" smtClean="0"/>
              <a:t>choice</a:t>
            </a:r>
          </a:p>
          <a:p>
            <a:r>
              <a:rPr lang="en-US" sz="1600" b="0" dirty="0"/>
              <a:t>Clorox </a:t>
            </a:r>
            <a:r>
              <a:rPr lang="en-US" sz="1600" b="0" dirty="0" err="1"/>
              <a:t>Dominicano</a:t>
            </a:r>
            <a:r>
              <a:rPr lang="en-US" sz="1600" b="0" dirty="0"/>
              <a:t> </a:t>
            </a:r>
            <a:r>
              <a:rPr lang="en-US" sz="1600" b="0" dirty="0" err="1"/>
              <a:t>CxA</a:t>
            </a:r>
            <a:r>
              <a:rPr lang="en-US" sz="1600" b="0" dirty="0"/>
              <a:t> continues to lead bleach in 2019 with a 40% value </a:t>
            </a:r>
            <a:r>
              <a:rPr lang="en-US" sz="1600" b="0" dirty="0" smtClean="0"/>
              <a:t>share</a:t>
            </a:r>
          </a:p>
          <a:p>
            <a:r>
              <a:rPr lang="en-US" sz="1600" b="0" dirty="0"/>
              <a:t>Growth in bleach remains high, as consumers face the threat of dengue, using bleach to protect themselves from the disease</a:t>
            </a:r>
          </a:p>
          <a:p>
            <a:r>
              <a:rPr lang="en-US" sz="1600" b="0" dirty="0"/>
              <a:t>Bleach benefits from having extensive levels of distribution throughout the country</a:t>
            </a:r>
          </a:p>
          <a:p>
            <a:r>
              <a:rPr lang="en-US" sz="1600" b="0" dirty="0"/>
              <a:t>New product development is low, as price-sensitive consumers stick to traditionally </a:t>
            </a:r>
            <a:r>
              <a:rPr lang="en-US" sz="1600" b="0" dirty="0" smtClean="0"/>
              <a:t>used</a:t>
            </a:r>
          </a:p>
          <a:p>
            <a:r>
              <a:rPr lang="en-US" sz="1600" b="0" dirty="0" err="1"/>
              <a:t>Blancox</a:t>
            </a:r>
            <a:r>
              <a:rPr lang="en-US" sz="1600" b="0" dirty="0"/>
              <a:t> by Colombian-based </a:t>
            </a:r>
            <a:r>
              <a:rPr lang="en-US" sz="1600" b="0" dirty="0" err="1"/>
              <a:t>Brinsa</a:t>
            </a:r>
            <a:r>
              <a:rPr lang="en-US" sz="1600" b="0" dirty="0"/>
              <a:t> SA was another key competitor in 2019, coming in as the third most popular brand after </a:t>
            </a:r>
            <a:r>
              <a:rPr lang="en-US" sz="1600" b="0" dirty="0" err="1"/>
              <a:t>Macier</a:t>
            </a:r>
            <a:r>
              <a:rPr lang="en-US" sz="1600" b="0" dirty="0"/>
              <a:t>. </a:t>
            </a:r>
            <a:r>
              <a:rPr lang="en-US" sz="1600" b="0" dirty="0" err="1"/>
              <a:t>Blancox</a:t>
            </a:r>
            <a:r>
              <a:rPr lang="en-US" sz="1600" b="0" dirty="0"/>
              <a:t> is found primarily in modern grocery retailers such as supermarkets and hypermarkets and tends to have higher unit prices relative to other brands.</a:t>
            </a:r>
            <a:r>
              <a:rPr lang="en-US" sz="1600" b="0" dirty="0" smtClean="0"/>
              <a:t> </a:t>
            </a:r>
          </a:p>
          <a:p>
            <a:r>
              <a:rPr lang="en-US" sz="1600" b="0" dirty="0"/>
              <a:t>Several domestic players remained competitive in bleach in 2019. These competitors included </a:t>
            </a:r>
            <a:r>
              <a:rPr lang="en-US" sz="1600" b="0" dirty="0" err="1"/>
              <a:t>Farquina</a:t>
            </a:r>
            <a:r>
              <a:rPr lang="en-US" sz="1600" b="0" dirty="0"/>
              <a:t>, especially in private label bleach, </a:t>
            </a:r>
            <a:r>
              <a:rPr lang="en-US" sz="1600" b="0" dirty="0" err="1"/>
              <a:t>Industrias</a:t>
            </a:r>
            <a:r>
              <a:rPr lang="en-US" sz="1600" b="0" dirty="0"/>
              <a:t> </a:t>
            </a:r>
            <a:r>
              <a:rPr lang="en-US" sz="1600" b="0" dirty="0" err="1"/>
              <a:t>Macier</a:t>
            </a:r>
            <a:r>
              <a:rPr lang="en-US" sz="1600" b="0" dirty="0"/>
              <a:t>, Cesar Iglesias, and </a:t>
            </a:r>
            <a:r>
              <a:rPr lang="en-US" sz="1600" b="0" dirty="0" err="1"/>
              <a:t>Grupo</a:t>
            </a:r>
            <a:r>
              <a:rPr lang="en-US" sz="1600" b="0" dirty="0"/>
              <a:t> </a:t>
            </a:r>
            <a:r>
              <a:rPr lang="en-US" sz="1600" b="0" dirty="0" err="1"/>
              <a:t>Perfesa</a:t>
            </a:r>
            <a:r>
              <a:rPr lang="en-US" sz="1600" b="0" dirty="0"/>
              <a:t>. These players leverage their positions and names as local brands that are widely </a:t>
            </a:r>
            <a:r>
              <a:rPr lang="en-US" sz="1600" b="0" dirty="0" err="1"/>
              <a:t>recognised</a:t>
            </a:r>
            <a:r>
              <a:rPr lang="en-US" sz="1600" b="0" dirty="0"/>
              <a:t> by local consumers.</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42</a:t>
            </a:fld>
            <a:endParaRPr lang="en-US" altLang="en-US" dirty="0">
              <a:solidFill>
                <a:srgbClr val="000000"/>
              </a:solidFill>
            </a:endParaRPr>
          </a:p>
        </p:txBody>
      </p:sp>
    </p:spTree>
    <p:extLst>
      <p:ext uri="{BB962C8B-B14F-4D97-AF65-F5344CB8AC3E}">
        <p14:creationId xmlns:p14="http://schemas.microsoft.com/office/powerpoint/2010/main" val="1937108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Detergents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43</a:t>
            </a:fld>
            <a:endParaRPr lang="en-US" altLang="en-US" dirty="0">
              <a:solidFill>
                <a:srgbClr val="000000"/>
              </a:solidFill>
            </a:endParaRPr>
          </a:p>
        </p:txBody>
      </p:sp>
      <p:graphicFrame>
        <p:nvGraphicFramePr>
          <p:cNvPr id="8" name="Gráfico 7"/>
          <p:cNvGraphicFramePr>
            <a:graphicFrameLocks/>
          </p:cNvGraphicFramePr>
          <p:nvPr>
            <p:extLst>
              <p:ext uri="{D42A27DB-BD31-4B8C-83A1-F6EECF244321}">
                <p14:modId xmlns:p14="http://schemas.microsoft.com/office/powerpoint/2010/main" val="4269651492"/>
              </p:ext>
            </p:extLst>
          </p:nvPr>
        </p:nvGraphicFramePr>
        <p:xfrm>
          <a:off x="0" y="1007533"/>
          <a:ext cx="9144000" cy="27262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p:cNvGraphicFramePr>
            <a:graphicFrameLocks/>
          </p:cNvGraphicFramePr>
          <p:nvPr>
            <p:extLst>
              <p:ext uri="{D42A27DB-BD31-4B8C-83A1-F6EECF244321}">
                <p14:modId xmlns:p14="http://schemas.microsoft.com/office/powerpoint/2010/main" val="2619295890"/>
              </p:ext>
            </p:extLst>
          </p:nvPr>
        </p:nvGraphicFramePr>
        <p:xfrm>
          <a:off x="0" y="3733800"/>
          <a:ext cx="9144000" cy="3124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4816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a:t>
            </a:r>
            <a:r>
              <a:rPr lang="es-MX" dirty="0" err="1" smtClean="0"/>
              <a:t>Detergents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44</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396138478"/>
              </p:ext>
            </p:extLst>
          </p:nvPr>
        </p:nvGraphicFramePr>
        <p:xfrm>
          <a:off x="0" y="965200"/>
          <a:ext cx="9144000" cy="5892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2728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a:xfrm>
            <a:off x="686960" y="1116106"/>
            <a:ext cx="8236239" cy="5324475"/>
          </a:xfrm>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5% per </a:t>
            </a:r>
            <a:r>
              <a:rPr lang="es-MX" sz="1600" b="0" dirty="0" err="1" smtClean="0"/>
              <a:t>year</a:t>
            </a:r>
            <a:endParaRPr lang="es-MX" sz="1600" b="0" dirty="0" smtClean="0"/>
          </a:p>
          <a:p>
            <a:r>
              <a:rPr lang="en-US" sz="1600" b="0" dirty="0"/>
              <a:t>Price movements keep pace with inflation in 2018</a:t>
            </a:r>
          </a:p>
          <a:p>
            <a:r>
              <a:rPr lang="en-US" sz="1600" b="0" dirty="0"/>
              <a:t>In 2019, values sales are driven by standard powder detergents, however consumers continue to migrate to liquid formats, which records the highest levels of growth</a:t>
            </a:r>
          </a:p>
          <a:p>
            <a:r>
              <a:rPr lang="en-US" sz="1600" b="0" dirty="0"/>
              <a:t>The average unit price increases by 3% in 2019</a:t>
            </a:r>
          </a:p>
          <a:p>
            <a:r>
              <a:rPr lang="en-US" sz="1600" b="0" dirty="0"/>
              <a:t>Standard powder detergents bring in high levels of value sales, benefiting from being convenient and low priced</a:t>
            </a:r>
          </a:p>
          <a:p>
            <a:r>
              <a:rPr lang="en-US" sz="1600" b="0" dirty="0"/>
              <a:t>Unilever </a:t>
            </a:r>
            <a:r>
              <a:rPr lang="en-US" sz="1600" b="0" dirty="0" err="1"/>
              <a:t>Dominicana</a:t>
            </a:r>
            <a:r>
              <a:rPr lang="en-US" sz="1600" b="0" dirty="0"/>
              <a:t> SA launches </a:t>
            </a:r>
            <a:r>
              <a:rPr lang="en-US" sz="1600" b="0" dirty="0" err="1"/>
              <a:t>Omo</a:t>
            </a:r>
            <a:r>
              <a:rPr lang="en-US" sz="1600" b="0" dirty="0"/>
              <a:t>, an antibacterial powder detergent available in a host of different </a:t>
            </a:r>
            <a:r>
              <a:rPr lang="en-US" sz="1600" b="0" dirty="0" smtClean="0"/>
              <a:t>sizes. Bar </a:t>
            </a:r>
            <a:r>
              <a:rPr lang="en-US" sz="1600" b="0" dirty="0"/>
              <a:t>detergents are the perfect solutions for a larger portion of consumers who hand wash</a:t>
            </a:r>
          </a:p>
          <a:p>
            <a:r>
              <a:rPr lang="en-US" sz="1600" b="0" dirty="0"/>
              <a:t>Henkel </a:t>
            </a:r>
            <a:r>
              <a:rPr lang="en-US" sz="1600" b="0" dirty="0" err="1"/>
              <a:t>República</a:t>
            </a:r>
            <a:r>
              <a:rPr lang="en-US" sz="1600" b="0" dirty="0"/>
              <a:t> </a:t>
            </a:r>
            <a:r>
              <a:rPr lang="en-US" sz="1600" b="0" dirty="0" err="1"/>
              <a:t>Dominicana</a:t>
            </a:r>
            <a:r>
              <a:rPr lang="en-US" sz="1600" b="0" dirty="0"/>
              <a:t> retains its lead from Unilever, as the second positioned player continues to lose share</a:t>
            </a:r>
          </a:p>
          <a:p>
            <a:endParaRPr lang="en-US" sz="1600" b="0" dirty="0" smtClean="0"/>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45</a:t>
            </a:fld>
            <a:endParaRPr lang="en-US" altLang="en-US" dirty="0">
              <a:solidFill>
                <a:srgbClr val="000000"/>
              </a:solidFill>
            </a:endParaRPr>
          </a:p>
        </p:txBody>
      </p:sp>
    </p:spTree>
    <p:extLst>
      <p:ext uri="{BB962C8B-B14F-4D97-AF65-F5344CB8AC3E}">
        <p14:creationId xmlns:p14="http://schemas.microsoft.com/office/powerpoint/2010/main" val="2186815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Fabric</a:t>
            </a:r>
            <a:r>
              <a:rPr lang="es-MX" dirty="0" smtClean="0"/>
              <a:t> </a:t>
            </a:r>
            <a:r>
              <a:rPr lang="es-MX" dirty="0" err="1" smtClean="0"/>
              <a:t>Softener</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46</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2859103260"/>
              </p:ext>
            </p:extLst>
          </p:nvPr>
        </p:nvGraphicFramePr>
        <p:xfrm>
          <a:off x="-211668" y="982134"/>
          <a:ext cx="9355667" cy="26246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521403428"/>
              </p:ext>
            </p:extLst>
          </p:nvPr>
        </p:nvGraphicFramePr>
        <p:xfrm>
          <a:off x="-1" y="3606800"/>
          <a:ext cx="9143999" cy="3251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1640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Fabric</a:t>
            </a:r>
            <a:r>
              <a:rPr lang="es-MX" dirty="0" smtClean="0"/>
              <a:t> </a:t>
            </a:r>
            <a:r>
              <a:rPr lang="es-MX" dirty="0" err="1" smtClean="0"/>
              <a:t>softener</a:t>
            </a:r>
            <a:r>
              <a:rPr lang="es-MX" dirty="0" smtClean="0"/>
              <a:t> </a:t>
            </a:r>
            <a:r>
              <a:rPr lang="es-MX" dirty="0" err="1" smtClean="0"/>
              <a:t>Market</a:t>
            </a:r>
            <a:r>
              <a:rPr lang="es-MX" dirty="0" smtClean="0"/>
              <a:t> Share 2019</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47</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3318589412"/>
              </p:ext>
            </p:extLst>
          </p:nvPr>
        </p:nvGraphicFramePr>
        <p:xfrm>
          <a:off x="0" y="990600"/>
          <a:ext cx="9144000" cy="586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2275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t>
            </a:r>
            <a:r>
              <a:rPr lang="es-MX" dirty="0" err="1" smtClean="0"/>
              <a:t>Fabric</a:t>
            </a:r>
            <a:r>
              <a:rPr lang="es-MX" dirty="0" smtClean="0"/>
              <a:t> </a:t>
            </a:r>
            <a:r>
              <a:rPr lang="es-MX" dirty="0" err="1" smtClean="0"/>
              <a:t>Softener</a:t>
            </a:r>
            <a:endParaRPr lang="en-US" dirty="0"/>
          </a:p>
        </p:txBody>
      </p:sp>
      <p:sp>
        <p:nvSpPr>
          <p:cNvPr id="3" name="Marcador de contenido 2"/>
          <p:cNvSpPr>
            <a:spLocks noGrp="1"/>
          </p:cNvSpPr>
          <p:nvPr>
            <p:ph idx="1"/>
          </p:nvPr>
        </p:nvSpPr>
        <p:spPr/>
        <p:txBody>
          <a:bodyPr/>
          <a:lstStyle/>
          <a:p>
            <a:r>
              <a:rPr lang="es-MX" sz="1800" b="0" dirty="0" err="1" smtClean="0"/>
              <a:t>Forecast</a:t>
            </a:r>
            <a:r>
              <a:rPr lang="es-MX" sz="1800" b="0" dirty="0" smtClean="0"/>
              <a:t> </a:t>
            </a:r>
            <a:r>
              <a:rPr lang="es-MX" sz="1800" b="0" dirty="0" err="1" smtClean="0"/>
              <a:t>is</a:t>
            </a:r>
            <a:r>
              <a:rPr lang="es-MX" sz="1800" b="0" dirty="0" smtClean="0"/>
              <a:t> to </a:t>
            </a:r>
            <a:r>
              <a:rPr lang="es-MX" sz="1800" b="0" dirty="0" err="1" smtClean="0"/>
              <a:t>increase</a:t>
            </a:r>
            <a:r>
              <a:rPr lang="es-MX" sz="1800" b="0" dirty="0" smtClean="0"/>
              <a:t> 5% per </a:t>
            </a:r>
            <a:r>
              <a:rPr lang="es-MX" sz="1800" b="0" dirty="0" err="1" smtClean="0"/>
              <a:t>year</a:t>
            </a:r>
            <a:r>
              <a:rPr lang="es-MX" sz="1800" b="0" dirty="0" smtClean="0"/>
              <a:t> in sales</a:t>
            </a:r>
          </a:p>
          <a:p>
            <a:r>
              <a:rPr lang="es-MX" sz="1800" b="0" dirty="0" smtClean="0"/>
              <a:t>Colgate (</a:t>
            </a:r>
            <a:r>
              <a:rPr lang="es-MX" sz="1800" b="0" dirty="0" err="1" smtClean="0"/>
              <a:t>suavitel</a:t>
            </a:r>
            <a:r>
              <a:rPr lang="es-MX" sz="1800" b="0" dirty="0" smtClean="0"/>
              <a:t>) Leads </a:t>
            </a:r>
            <a:r>
              <a:rPr lang="es-MX" sz="1800" b="0" dirty="0" err="1" smtClean="0"/>
              <a:t>the</a:t>
            </a:r>
            <a:r>
              <a:rPr lang="es-MX" sz="1800" b="0" dirty="0" smtClean="0"/>
              <a:t> </a:t>
            </a:r>
            <a:r>
              <a:rPr lang="es-MX" sz="1800" b="0" dirty="0" err="1" smtClean="0"/>
              <a:t>market</a:t>
            </a:r>
            <a:r>
              <a:rPr lang="es-MX" sz="1800" b="0" dirty="0" smtClean="0"/>
              <a:t> (</a:t>
            </a:r>
            <a:r>
              <a:rPr lang="es-MX" sz="1800" b="0" dirty="0" err="1" smtClean="0"/>
              <a:t>almost</a:t>
            </a:r>
            <a:r>
              <a:rPr lang="es-MX" sz="1800" b="0" dirty="0" smtClean="0"/>
              <a:t> 60%).</a:t>
            </a:r>
          </a:p>
          <a:p>
            <a:r>
              <a:rPr lang="en-US" sz="1800" b="0" dirty="0"/>
              <a:t>Colgate-Palmolive launch fabric softener </a:t>
            </a:r>
            <a:r>
              <a:rPr lang="en-US" sz="1800" b="0" dirty="0" err="1"/>
              <a:t>Suavitel</a:t>
            </a:r>
            <a:r>
              <a:rPr lang="en-US" sz="1800" b="0" dirty="0"/>
              <a:t> Complete</a:t>
            </a:r>
          </a:p>
          <a:p>
            <a:r>
              <a:rPr lang="en-US" sz="1800" b="0" dirty="0"/>
              <a:t>Within fabric softeners, Colgate-Palmolive retained its dominance, with its flagship offering </a:t>
            </a:r>
            <a:r>
              <a:rPr lang="en-US" sz="1800" b="0" dirty="0" err="1" smtClean="0"/>
              <a:t>Suavitel</a:t>
            </a:r>
            <a:endParaRPr lang="es-MX" sz="1800" b="0" dirty="0" smtClean="0"/>
          </a:p>
          <a:p>
            <a:endParaRPr lang="en-US" sz="18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48</a:t>
            </a:fld>
            <a:endParaRPr lang="en-US" altLang="en-US" dirty="0">
              <a:solidFill>
                <a:srgbClr val="000000"/>
              </a:solidFill>
            </a:endParaRPr>
          </a:p>
        </p:txBody>
      </p:sp>
    </p:spTree>
    <p:extLst>
      <p:ext uri="{BB962C8B-B14F-4D97-AF65-F5344CB8AC3E}">
        <p14:creationId xmlns:p14="http://schemas.microsoft.com/office/powerpoint/2010/main" val="2890310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Toilet</a:t>
            </a:r>
            <a:r>
              <a:rPr lang="es-MX" dirty="0" smtClean="0"/>
              <a:t> </a:t>
            </a:r>
            <a:r>
              <a:rPr lang="es-MX" dirty="0" err="1" smtClean="0"/>
              <a:t>Care</a:t>
            </a:r>
            <a:r>
              <a:rPr lang="es-MX" dirty="0" smtClean="0"/>
              <a:t> </a:t>
            </a:r>
            <a:r>
              <a:rPr lang="es-MX" dirty="0" err="1" smtClean="0"/>
              <a:t>Dominican</a:t>
            </a:r>
            <a:r>
              <a:rPr lang="es-MX" dirty="0" smtClean="0"/>
              <a:t> </a:t>
            </a:r>
            <a:r>
              <a:rPr lang="es-MX" dirty="0" err="1" smtClean="0"/>
              <a:t>Republic</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49</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936612076"/>
              </p:ext>
            </p:extLst>
          </p:nvPr>
        </p:nvGraphicFramePr>
        <p:xfrm>
          <a:off x="-67734" y="965199"/>
          <a:ext cx="9211734" cy="26101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898999879"/>
              </p:ext>
            </p:extLst>
          </p:nvPr>
        </p:nvGraphicFramePr>
        <p:xfrm>
          <a:off x="0" y="3575316"/>
          <a:ext cx="9144000" cy="32826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541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Cationic</a:t>
            </a:r>
            <a:r>
              <a:rPr lang="es-MX" dirty="0" smtClean="0"/>
              <a:t> </a:t>
            </a:r>
            <a:r>
              <a:rPr lang="es-MX" dirty="0" err="1" smtClean="0"/>
              <a:t>Surfactants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5</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3478860636"/>
              </p:ext>
            </p:extLst>
          </p:nvPr>
        </p:nvGraphicFramePr>
        <p:xfrm>
          <a:off x="0" y="1070811"/>
          <a:ext cx="9024216" cy="27311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extLst>
              <p:ext uri="{D42A27DB-BD31-4B8C-83A1-F6EECF244321}">
                <p14:modId xmlns:p14="http://schemas.microsoft.com/office/powerpoint/2010/main" val="2712692135"/>
              </p:ext>
            </p:extLst>
          </p:nvPr>
        </p:nvGraphicFramePr>
        <p:xfrm>
          <a:off x="0" y="3801979"/>
          <a:ext cx="9144000" cy="29357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0780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a:t>
            </a:r>
            <a:r>
              <a:rPr lang="es-MX" dirty="0" err="1" smtClean="0"/>
              <a:t>Toilet</a:t>
            </a:r>
            <a:r>
              <a:rPr lang="es-MX" dirty="0" smtClean="0"/>
              <a:t> </a:t>
            </a:r>
            <a:r>
              <a:rPr lang="es-MX" dirty="0" err="1" smtClean="0"/>
              <a:t>care</a:t>
            </a:r>
            <a:r>
              <a:rPr lang="es-MX" dirty="0" smtClean="0"/>
              <a:t> 2018</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50</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1009131753"/>
              </p:ext>
            </p:extLst>
          </p:nvPr>
        </p:nvGraphicFramePr>
        <p:xfrm>
          <a:off x="0" y="1066800"/>
          <a:ext cx="9144000" cy="5791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0986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t>
            </a:r>
            <a:r>
              <a:rPr lang="es-MX" dirty="0" err="1" smtClean="0"/>
              <a:t>Toilet</a:t>
            </a:r>
            <a:r>
              <a:rPr lang="es-MX" dirty="0" smtClean="0"/>
              <a:t> </a:t>
            </a:r>
            <a:r>
              <a:rPr lang="es-MX" dirty="0" err="1" smtClean="0"/>
              <a:t>Care</a:t>
            </a:r>
            <a:r>
              <a:rPr lang="es-MX" dirty="0" smtClean="0"/>
              <a:t> </a:t>
            </a:r>
            <a:r>
              <a:rPr lang="es-MX" dirty="0" err="1" smtClean="0"/>
              <a:t>Dominican</a:t>
            </a:r>
            <a:r>
              <a:rPr lang="es-MX" dirty="0" smtClean="0"/>
              <a:t> Rep.</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4 % per </a:t>
            </a:r>
            <a:r>
              <a:rPr lang="es-MX" sz="1600" b="0" dirty="0" err="1" smtClean="0"/>
              <a:t>year</a:t>
            </a:r>
            <a:endParaRPr lang="es-MX" sz="1600" b="0" dirty="0" smtClean="0"/>
          </a:p>
          <a:p>
            <a:r>
              <a:rPr lang="en-US" sz="1600" b="0" dirty="0"/>
              <a:t>In 2019, toilet care remains a small area, facing competition from substitute home care products such as bleach, surface cleaner and powder </a:t>
            </a:r>
            <a:r>
              <a:rPr lang="en-US" sz="1600" b="0" dirty="0" smtClean="0"/>
              <a:t>detergents. </a:t>
            </a:r>
            <a:r>
              <a:rPr lang="en-US" sz="1600" b="0" dirty="0"/>
              <a:t>Toilet care records growth, however, it remains a small area that mainly appeals to higher-income consumers</a:t>
            </a:r>
          </a:p>
          <a:p>
            <a:r>
              <a:rPr lang="en-US" sz="1600" b="0" dirty="0" smtClean="0"/>
              <a:t>The </a:t>
            </a:r>
            <a:r>
              <a:rPr lang="en-US" sz="1600" b="0" dirty="0"/>
              <a:t>average unit price increases by 2% in 2019</a:t>
            </a:r>
          </a:p>
          <a:p>
            <a:r>
              <a:rPr lang="en-US" sz="1600" b="0" dirty="0"/>
              <a:t>SC Johnson Dominican Republic retains leadership of toilet care with a 38% value share in 2019</a:t>
            </a:r>
          </a:p>
          <a:p>
            <a:r>
              <a:rPr lang="en-US" sz="1600" b="0" dirty="0"/>
              <a:t>SC Johnson Dominican Republic retains the lead, however, due to an increase in advertising and promotions, Reckitt Benckiser offers the best selling product, Lysol</a:t>
            </a:r>
          </a:p>
          <a:p>
            <a:r>
              <a:rPr lang="en-US" sz="1600" b="0" dirty="0"/>
              <a:t>Consumer awareness remains low in toilet care, however, the entrance of private label could boost this over the forecast </a:t>
            </a:r>
            <a:r>
              <a:rPr lang="en-US" sz="1600" b="0" dirty="0" smtClean="0"/>
              <a:t>period</a:t>
            </a:r>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51</a:t>
            </a:fld>
            <a:endParaRPr lang="en-US" altLang="en-US" dirty="0">
              <a:solidFill>
                <a:srgbClr val="000000"/>
              </a:solidFill>
            </a:endParaRPr>
          </a:p>
        </p:txBody>
      </p:sp>
    </p:spTree>
    <p:extLst>
      <p:ext uri="{BB962C8B-B14F-4D97-AF65-F5344CB8AC3E}">
        <p14:creationId xmlns:p14="http://schemas.microsoft.com/office/powerpoint/2010/main" val="260065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Non </a:t>
            </a:r>
            <a:r>
              <a:rPr lang="es-MX" dirty="0" err="1" smtClean="0"/>
              <a:t>ionic</a:t>
            </a:r>
            <a:r>
              <a:rPr lang="es-MX" dirty="0" smtClean="0"/>
              <a:t> </a:t>
            </a:r>
            <a:r>
              <a:rPr lang="es-MX" dirty="0" err="1" smtClean="0"/>
              <a:t>Surfactants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6</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813151052"/>
              </p:ext>
            </p:extLst>
          </p:nvPr>
        </p:nvGraphicFramePr>
        <p:xfrm>
          <a:off x="0" y="895083"/>
          <a:ext cx="9144000" cy="31354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1053275686"/>
              </p:ext>
            </p:extLst>
          </p:nvPr>
        </p:nvGraphicFramePr>
        <p:xfrm>
          <a:off x="2286000" y="403057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06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Notes</a:t>
            </a:r>
            <a:endParaRPr lang="en-US" dirty="0"/>
          </a:p>
        </p:txBody>
      </p:sp>
      <p:sp>
        <p:nvSpPr>
          <p:cNvPr id="3" name="Marcador de contenido 2"/>
          <p:cNvSpPr>
            <a:spLocks noGrp="1"/>
          </p:cNvSpPr>
          <p:nvPr>
            <p:ph idx="1"/>
          </p:nvPr>
        </p:nvSpPr>
        <p:spPr/>
        <p:txBody>
          <a:bodyPr/>
          <a:lstStyle/>
          <a:p>
            <a:r>
              <a:rPr lang="en-US" sz="1600" b="0" dirty="0" smtClean="0"/>
              <a:t>Forecast is to grow 1.58% per year in metric tones consumption</a:t>
            </a:r>
          </a:p>
          <a:p>
            <a:r>
              <a:rPr lang="en-US" sz="1600" b="0" dirty="0" smtClean="0"/>
              <a:t>Sales Strategy should focus on anionic surfactants, 95% of the market is anionic Surfactants in Dominican Republic</a:t>
            </a:r>
          </a:p>
          <a:p>
            <a:r>
              <a:rPr lang="en-US" sz="1600" b="0" dirty="0" smtClean="0"/>
              <a:t>Dominican Republic Surfactants market represents 5.63% of Mexico Market (35.5 thousands of metric tones vs 630Thousands of </a:t>
            </a:r>
            <a:r>
              <a:rPr lang="en-US" sz="1600" b="0" dirty="0" err="1" smtClean="0"/>
              <a:t>Mton</a:t>
            </a:r>
            <a:r>
              <a:rPr lang="en-US" sz="1600" b="0" dirty="0" smtClean="0"/>
              <a:t>)</a:t>
            </a:r>
          </a:p>
          <a:p>
            <a:r>
              <a:rPr lang="es-MX" sz="1600" b="0" dirty="0" err="1" smtClean="0"/>
              <a:t>Euromonitor</a:t>
            </a:r>
            <a:r>
              <a:rPr lang="es-MX" sz="1600" b="0" dirty="0" smtClean="0"/>
              <a:t> defines </a:t>
            </a:r>
            <a:r>
              <a:rPr lang="es-MX" sz="1600" b="0" dirty="0" err="1" smtClean="0"/>
              <a:t>Soaps</a:t>
            </a:r>
            <a:r>
              <a:rPr lang="es-MX" sz="1600" b="0" dirty="0" smtClean="0"/>
              <a:t> as: </a:t>
            </a:r>
            <a:r>
              <a:rPr lang="en-US" sz="1600" b="0" i="1" dirty="0" smtClean="0"/>
              <a:t>Derived </a:t>
            </a:r>
            <a:r>
              <a:rPr lang="en-US" sz="1600" b="0" i="1" dirty="0"/>
              <a:t>from fats and oils, soaps are surfactants used in conjunction with water for washing and cleaning</a:t>
            </a:r>
            <a:r>
              <a:rPr lang="en-US" sz="1600" b="0" i="1" dirty="0" smtClean="0"/>
              <a:t>. Soaps </a:t>
            </a:r>
            <a:r>
              <a:rPr lang="en-US" sz="1600" b="0" i="1" dirty="0"/>
              <a:t>are also found in the formulations of chewing gums</a:t>
            </a:r>
            <a:r>
              <a:rPr lang="en-US" sz="1600" b="0" dirty="0" smtClean="0"/>
              <a:t>. Probably is referred to SLS or/and SLES</a:t>
            </a:r>
          </a:p>
          <a:p>
            <a:r>
              <a:rPr lang="es-MX" sz="1600" b="0" dirty="0" err="1" smtClean="0"/>
              <a:t>Almost</a:t>
            </a:r>
            <a:r>
              <a:rPr lang="es-MX" sz="1600" b="0" dirty="0" smtClean="0"/>
              <a:t> 90% of </a:t>
            </a:r>
            <a:r>
              <a:rPr lang="es-MX" sz="1600" b="0" dirty="0" err="1" smtClean="0"/>
              <a:t>the</a:t>
            </a:r>
            <a:r>
              <a:rPr lang="es-MX" sz="1600" b="0" dirty="0" smtClean="0"/>
              <a:t> non </a:t>
            </a:r>
            <a:r>
              <a:rPr lang="es-MX" sz="1600" b="0" dirty="0" err="1" smtClean="0"/>
              <a:t>ionic</a:t>
            </a:r>
            <a:r>
              <a:rPr lang="es-MX" sz="1600" b="0" dirty="0" smtClean="0"/>
              <a:t> </a:t>
            </a:r>
            <a:r>
              <a:rPr lang="es-MX" sz="1600" b="0" dirty="0" err="1" smtClean="0"/>
              <a:t>surfactants</a:t>
            </a:r>
            <a:r>
              <a:rPr lang="es-MX" sz="1600" b="0" dirty="0"/>
              <a:t> are </a:t>
            </a:r>
            <a:r>
              <a:rPr lang="es-MX" sz="1600" b="0" dirty="0" err="1"/>
              <a:t>Alkoxylated</a:t>
            </a:r>
            <a:r>
              <a:rPr lang="es-MX" sz="1600" b="0" dirty="0"/>
              <a:t> </a:t>
            </a:r>
            <a:r>
              <a:rPr lang="es-MX" sz="1600" b="0" dirty="0" err="1"/>
              <a:t>Fatty</a:t>
            </a:r>
            <a:r>
              <a:rPr lang="es-MX" sz="1600" b="0" dirty="0"/>
              <a:t> </a:t>
            </a:r>
            <a:r>
              <a:rPr lang="es-MX" sz="1600" b="0" dirty="0" err="1"/>
              <a:t>Alcohols</a:t>
            </a:r>
            <a:endParaRPr lang="en-US" sz="1600" b="0" dirty="0" smtClean="0"/>
          </a:p>
          <a:p>
            <a:r>
              <a:rPr lang="es-MX" sz="1600" b="0" dirty="0" err="1" smtClean="0"/>
              <a:t>Cationic</a:t>
            </a:r>
            <a:r>
              <a:rPr lang="es-MX" sz="1600" b="0" dirty="0" smtClean="0"/>
              <a:t> </a:t>
            </a:r>
            <a:r>
              <a:rPr lang="es-MX" sz="1600" b="0" dirty="0" err="1" smtClean="0"/>
              <a:t>Surfactants</a:t>
            </a:r>
            <a:r>
              <a:rPr lang="es-MX" sz="1600" b="0" dirty="0" smtClean="0"/>
              <a:t> </a:t>
            </a:r>
            <a:r>
              <a:rPr lang="es-MX" sz="1600" b="0" dirty="0" err="1" smtClean="0"/>
              <a:t>is</a:t>
            </a:r>
            <a:r>
              <a:rPr lang="es-MX" sz="1600" b="0" dirty="0" smtClean="0"/>
              <a:t> </a:t>
            </a:r>
            <a:r>
              <a:rPr lang="es-MX" sz="1600" b="0" dirty="0" err="1" smtClean="0"/>
              <a:t>still</a:t>
            </a:r>
            <a:r>
              <a:rPr lang="es-MX" sz="1600" b="0" dirty="0" smtClean="0"/>
              <a:t> a </a:t>
            </a:r>
            <a:r>
              <a:rPr lang="es-MX" sz="1600" b="0" dirty="0" err="1" smtClean="0"/>
              <a:t>small</a:t>
            </a:r>
            <a:r>
              <a:rPr lang="es-MX" sz="1600" b="0" dirty="0" smtClean="0"/>
              <a:t> </a:t>
            </a:r>
            <a:r>
              <a:rPr lang="es-MX" sz="1600" b="0" dirty="0" err="1" smtClean="0"/>
              <a:t>category</a:t>
            </a:r>
            <a:r>
              <a:rPr lang="es-MX" sz="1600" b="0" dirty="0" smtClean="0"/>
              <a:t> in </a:t>
            </a:r>
            <a:r>
              <a:rPr lang="es-MX" sz="1600" b="0" dirty="0" err="1" smtClean="0"/>
              <a:t>this</a:t>
            </a:r>
            <a:r>
              <a:rPr lang="es-MX" sz="1600" b="0" dirty="0" smtClean="0"/>
              <a:t> Country</a:t>
            </a:r>
            <a:endParaRPr lang="en-US" sz="1600" b="0" dirty="0" smtClean="0"/>
          </a:p>
          <a:p>
            <a:r>
              <a:rPr lang="es-MX" sz="1600" b="0" dirty="0" err="1" smtClean="0"/>
              <a:t>On</a:t>
            </a:r>
            <a:r>
              <a:rPr lang="es-MX" sz="1600" b="0" dirty="0" smtClean="0"/>
              <a:t> </a:t>
            </a:r>
            <a:r>
              <a:rPr lang="es-MX" sz="1600" b="0" dirty="0" err="1" smtClean="0"/>
              <a:t>average</a:t>
            </a:r>
            <a:r>
              <a:rPr lang="es-MX" sz="1600" b="0" dirty="0" smtClean="0"/>
              <a:t> </a:t>
            </a:r>
            <a:r>
              <a:rPr lang="es-MX" sz="1600" b="0" dirty="0" err="1" smtClean="0"/>
              <a:t>half</a:t>
            </a:r>
            <a:r>
              <a:rPr lang="es-MX" sz="1600" b="0" dirty="0" smtClean="0"/>
              <a:t> of </a:t>
            </a:r>
            <a:r>
              <a:rPr lang="es-MX" sz="1600" b="0" dirty="0" err="1" smtClean="0"/>
              <a:t>the</a:t>
            </a:r>
            <a:r>
              <a:rPr lang="es-MX" sz="1600" b="0" dirty="0" smtClean="0"/>
              <a:t> </a:t>
            </a:r>
            <a:r>
              <a:rPr lang="es-MX" sz="1600" b="0" dirty="0" err="1" smtClean="0"/>
              <a:t>market</a:t>
            </a:r>
            <a:r>
              <a:rPr lang="es-MX" sz="1600" b="0" dirty="0" smtClean="0"/>
              <a:t> </a:t>
            </a:r>
            <a:r>
              <a:rPr lang="es-MX" sz="1600" b="0" dirty="0" err="1" smtClean="0"/>
              <a:t>is</a:t>
            </a:r>
            <a:r>
              <a:rPr lang="es-MX" sz="1600" b="0" dirty="0" smtClean="0"/>
              <a:t> </a:t>
            </a:r>
            <a:r>
              <a:rPr lang="es-MX" sz="1600" b="0" dirty="0" err="1" smtClean="0"/>
              <a:t>Sulfonic</a:t>
            </a:r>
            <a:r>
              <a:rPr lang="es-MX" sz="1600" b="0" dirty="0" smtClean="0"/>
              <a:t> </a:t>
            </a:r>
            <a:r>
              <a:rPr lang="es-MX" sz="1600" b="0" dirty="0" err="1" smtClean="0"/>
              <a:t>Acid</a:t>
            </a:r>
            <a:r>
              <a:rPr lang="es-MX" sz="1600" b="0" dirty="0" smtClean="0"/>
              <a:t> and </a:t>
            </a:r>
            <a:r>
              <a:rPr lang="es-MX" sz="1600" b="0" dirty="0" err="1" smtClean="0"/>
              <a:t>the</a:t>
            </a:r>
            <a:r>
              <a:rPr lang="es-MX" sz="1600" b="0" dirty="0" smtClean="0"/>
              <a:t> </a:t>
            </a:r>
            <a:r>
              <a:rPr lang="es-MX" sz="1600" b="0" dirty="0" err="1" smtClean="0"/>
              <a:t>other</a:t>
            </a:r>
            <a:r>
              <a:rPr lang="es-MX" sz="1600" b="0" dirty="0" smtClean="0"/>
              <a:t> </a:t>
            </a:r>
            <a:r>
              <a:rPr lang="es-MX" sz="1600" b="0" dirty="0" err="1" smtClean="0"/>
              <a:t>half</a:t>
            </a:r>
            <a:r>
              <a:rPr lang="es-MX" sz="1600" b="0" dirty="0" smtClean="0"/>
              <a:t> SLES </a:t>
            </a:r>
          </a:p>
          <a:p>
            <a:r>
              <a:rPr lang="es-MX" sz="1600" b="0" dirty="0" smtClean="0"/>
              <a:t>Amine oxide </a:t>
            </a:r>
            <a:r>
              <a:rPr lang="es-MX" sz="1600" b="0" dirty="0" err="1" smtClean="0"/>
              <a:t>market</a:t>
            </a:r>
            <a:r>
              <a:rPr lang="es-MX" sz="1600" b="0" dirty="0" smtClean="0"/>
              <a:t> </a:t>
            </a:r>
            <a:r>
              <a:rPr lang="es-MX" sz="1600" b="0" dirty="0" err="1" smtClean="0"/>
              <a:t>is</a:t>
            </a:r>
            <a:r>
              <a:rPr lang="es-MX" sz="1600" b="0" dirty="0" smtClean="0"/>
              <a:t> </a:t>
            </a:r>
            <a:r>
              <a:rPr lang="es-MX" sz="1600" b="0" dirty="0" err="1" smtClean="0"/>
              <a:t>almost</a:t>
            </a:r>
            <a:r>
              <a:rPr lang="es-MX" sz="1600" b="0" dirty="0" smtClean="0"/>
              <a:t> 5 times </a:t>
            </a:r>
            <a:r>
              <a:rPr lang="es-MX" sz="1600" b="0" dirty="0" err="1" smtClean="0"/>
              <a:t>bigger</a:t>
            </a:r>
            <a:r>
              <a:rPr lang="es-MX" sz="1600" b="0" dirty="0" smtClean="0"/>
              <a:t> </a:t>
            </a:r>
            <a:r>
              <a:rPr lang="es-MX" sz="1600" b="0" dirty="0" err="1" smtClean="0"/>
              <a:t>than</a:t>
            </a:r>
            <a:r>
              <a:rPr lang="es-MX" sz="1600" b="0" dirty="0" smtClean="0"/>
              <a:t> </a:t>
            </a:r>
            <a:r>
              <a:rPr lang="es-MX" sz="1600" b="0" dirty="0" err="1" smtClean="0"/>
              <a:t>betaines</a:t>
            </a:r>
            <a:r>
              <a:rPr lang="es-MX" sz="1600" b="0" dirty="0" smtClean="0"/>
              <a:t> in </a:t>
            </a:r>
            <a:r>
              <a:rPr lang="es-MX" sz="1600" b="0" dirty="0" err="1" smtClean="0"/>
              <a:t>Dominican</a:t>
            </a:r>
            <a:r>
              <a:rPr lang="es-MX" sz="1600" b="0" dirty="0" smtClean="0"/>
              <a:t> </a:t>
            </a:r>
            <a:r>
              <a:rPr lang="es-MX" sz="1600" b="0" dirty="0" err="1" smtClean="0"/>
              <a:t>Republic</a:t>
            </a:r>
            <a:endParaRPr lang="en-US" sz="1600" b="0" dirty="0" smtClean="0"/>
          </a:p>
          <a:p>
            <a:r>
              <a:rPr lang="es-MX" sz="1600" b="0" dirty="0" err="1" smtClean="0"/>
              <a:t>Source</a:t>
            </a:r>
            <a:r>
              <a:rPr lang="es-MX" sz="1600" b="0" dirty="0" smtClean="0"/>
              <a:t> </a:t>
            </a:r>
            <a:r>
              <a:rPr lang="es-MX" sz="1600" b="0" dirty="0" err="1" smtClean="0"/>
              <a:t>Euromonitor</a:t>
            </a:r>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7</a:t>
            </a:fld>
            <a:endParaRPr lang="en-US" altLang="en-US" dirty="0">
              <a:solidFill>
                <a:srgbClr val="000000"/>
              </a:solidFill>
            </a:endParaRPr>
          </a:p>
        </p:txBody>
      </p:sp>
    </p:spTree>
    <p:extLst>
      <p:ext uri="{BB962C8B-B14F-4D97-AF65-F5344CB8AC3E}">
        <p14:creationId xmlns:p14="http://schemas.microsoft.com/office/powerpoint/2010/main" val="314493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 xmlns:a16="http://schemas.microsoft.com/office/drawing/2014/main"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Personal and Beauty Care Market Dominican Republic</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smtClean="0">
                <a:latin typeface="+mj-lt"/>
              </a:rPr>
              <a:t>September 20, 2019</a:t>
            </a:r>
            <a:endParaRPr lang="en-US" i="1" dirty="0">
              <a:latin typeface="+mj-lt"/>
            </a:endParaRPr>
          </a:p>
        </p:txBody>
      </p:sp>
    </p:spTree>
    <p:extLst>
      <p:ext uri="{BB962C8B-B14F-4D97-AF65-F5344CB8AC3E}">
        <p14:creationId xmlns:p14="http://schemas.microsoft.com/office/powerpoint/2010/main" val="140583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 xmlns:a16="http://schemas.microsoft.com/office/drawing/2014/main"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652366" y="38834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n-US" sz="2800" kern="1200" dirty="0" smtClean="0">
                <a:solidFill>
                  <a:schemeClr val="tx2">
                    <a:lumMod val="75000"/>
                  </a:schemeClr>
                </a:solidFill>
                <a:latin typeface="Arial Black" panose="020B0A04020102020204" pitchFamily="34" charset="0"/>
                <a:ea typeface="+mn-ea"/>
                <a:cs typeface="+mn-cs"/>
              </a:rPr>
              <a:t>Dominican Republic Personal and Beauty Care</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9</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Gráfico 8"/>
          <p:cNvGraphicFramePr>
            <a:graphicFrameLocks/>
          </p:cNvGraphicFramePr>
          <p:nvPr>
            <p:extLst>
              <p:ext uri="{D42A27DB-BD31-4B8C-83A1-F6EECF244321}">
                <p14:modId xmlns:p14="http://schemas.microsoft.com/office/powerpoint/2010/main" val="2824498487"/>
              </p:ext>
            </p:extLst>
          </p:nvPr>
        </p:nvGraphicFramePr>
        <p:xfrm>
          <a:off x="0" y="995082"/>
          <a:ext cx="9144000" cy="58629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94754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ppp_glo_world_wide">
  <a:themeElements>
    <a:clrScheme name="">
      <a:dk1>
        <a:srgbClr val="000000"/>
      </a:dk1>
      <a:lt1>
        <a:srgbClr val="B2B2B2"/>
      </a:lt1>
      <a:dk2>
        <a:srgbClr val="000000"/>
      </a:dk2>
      <a:lt2>
        <a:srgbClr val="808080"/>
      </a:lt2>
      <a:accent1>
        <a:srgbClr val="00CC99"/>
      </a:accent1>
      <a:accent2>
        <a:srgbClr val="3333CC"/>
      </a:accent2>
      <a:accent3>
        <a:srgbClr val="D5D5D5"/>
      </a:accent3>
      <a:accent4>
        <a:srgbClr val="000000"/>
      </a:accent4>
      <a:accent5>
        <a:srgbClr val="AAE2CA"/>
      </a:accent5>
      <a:accent6>
        <a:srgbClr val="2D2DB9"/>
      </a:accent6>
      <a:hlink>
        <a:srgbClr val="CCCCFF"/>
      </a:hlink>
      <a:folHlink>
        <a:srgbClr val="B2B2B2"/>
      </a:folHlink>
    </a:clrScheme>
    <a:fontScheme name="1_ppp_glo_world_wid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p_glo_world_wid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pp_glo_world_wid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pp_glo_world_wid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pp_glo_world_wid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pp_glo_world_w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pp_glo_world_w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pp_glo_world_w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0</TotalTime>
  <Words>2535</Words>
  <Application>Microsoft Office PowerPoint</Application>
  <PresentationFormat>Presentación en pantalla (4:3)</PresentationFormat>
  <Paragraphs>271</Paragraphs>
  <Slides>51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51</vt:i4>
      </vt:variant>
    </vt:vector>
  </HeadingPairs>
  <TitlesOfParts>
    <vt:vector size="56" baseType="lpstr">
      <vt:lpstr>Arial</vt:lpstr>
      <vt:lpstr>Arial Black</vt:lpstr>
      <vt:lpstr>Book Antiqua</vt:lpstr>
      <vt:lpstr>Times New Roman</vt:lpstr>
      <vt:lpstr>1_ppp_glo_world_wide</vt:lpstr>
      <vt:lpstr>Presentación de PowerPoint</vt:lpstr>
      <vt:lpstr>Dominican Republic Surfactants Market</vt:lpstr>
      <vt:lpstr>Dominican Republic Annionic Surfactats</vt:lpstr>
      <vt:lpstr>Amphoteric Surfactants</vt:lpstr>
      <vt:lpstr>Cationic Surfactants</vt:lpstr>
      <vt:lpstr>Non ionic Surfactants</vt:lpstr>
      <vt:lpstr>Notes</vt:lpstr>
      <vt:lpstr>Presentación de PowerPoint</vt:lpstr>
      <vt:lpstr>Presentación de PowerPoint</vt:lpstr>
      <vt:lpstr>Personal and Beauty Care Market Dominican Republic</vt:lpstr>
      <vt:lpstr>Trends Dominican Republic</vt:lpstr>
      <vt:lpstr>Bath and Shower Domincan Republic</vt:lpstr>
      <vt:lpstr>Bath and Shower MArket</vt:lpstr>
      <vt:lpstr>Trends and Opportunities Bath and Shower</vt:lpstr>
      <vt:lpstr>Dominican Republic Hair Care</vt:lpstr>
      <vt:lpstr>Hair care 2019 forecast size</vt:lpstr>
      <vt:lpstr>Trends Hair Care</vt:lpstr>
      <vt:lpstr>Dominican Republic Shampoos</vt:lpstr>
      <vt:lpstr>Shampoo Dominican Republic Size</vt:lpstr>
      <vt:lpstr>Shampoos Trends</vt:lpstr>
      <vt:lpstr>Oral Care Dominican Republic</vt:lpstr>
      <vt:lpstr>Market Share Oral Care</vt:lpstr>
      <vt:lpstr>Trends Oral care</vt:lpstr>
      <vt:lpstr>Baby and Child Care</vt:lpstr>
      <vt:lpstr>Baby and Child Care Size</vt:lpstr>
      <vt:lpstr>Baby and Child’s care Trends.</vt:lpstr>
      <vt:lpstr>Men’s grooming Dominican Republic</vt:lpstr>
      <vt:lpstr>Market Share Men’s Shaving 2018</vt:lpstr>
      <vt:lpstr>Men’s grooming opportunities and trends</vt:lpstr>
      <vt:lpstr>Presentación de PowerPoint</vt:lpstr>
      <vt:lpstr>Home Care Dominican Republic</vt:lpstr>
      <vt:lpstr>Dominican Republic Market size</vt:lpstr>
      <vt:lpstr>Trends And Opportunities</vt:lpstr>
      <vt:lpstr>Dishwashing</vt:lpstr>
      <vt:lpstr>Market share dishwashing</vt:lpstr>
      <vt:lpstr>Trends and Opportunities</vt:lpstr>
      <vt:lpstr>Surface Care </vt:lpstr>
      <vt:lpstr>Market Share Dominican Republic</vt:lpstr>
      <vt:lpstr>Surface Care trends</vt:lpstr>
      <vt:lpstr>Dominican Republic Bleach</vt:lpstr>
      <vt:lpstr>Market Share Bleach</vt:lpstr>
      <vt:lpstr>Bleach Dominican Rep. Trends</vt:lpstr>
      <vt:lpstr>Detergents</vt:lpstr>
      <vt:lpstr>Market Share Detergents</vt:lpstr>
      <vt:lpstr>Trends and Opportunities</vt:lpstr>
      <vt:lpstr>Fabric Softener</vt:lpstr>
      <vt:lpstr>Fabric softener Market Share 2019</vt:lpstr>
      <vt:lpstr>Trends Fabric Softener</vt:lpstr>
      <vt:lpstr>Toilet Care Dominican Republic</vt:lpstr>
      <vt:lpstr>Market Share Toilet care 2018</vt:lpstr>
      <vt:lpstr>Trends Toilet Care Dominican Rep.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2016-12-02T17:34:29Z</dcterms:created>
  <dcterms:modified xsi:type="dcterms:W3CDTF">2020-02-21T20:26:23Z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