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3" r:id="rId2"/>
  </p:sldMasterIdLst>
  <p:notesMasterIdLst>
    <p:notesMasterId r:id="rId9"/>
  </p:notesMasterIdLst>
  <p:handoutMasterIdLst>
    <p:handoutMasterId r:id="rId10"/>
  </p:handoutMasterIdLst>
  <p:sldIdLst>
    <p:sldId id="630" r:id="rId3"/>
    <p:sldId id="791" r:id="rId4"/>
    <p:sldId id="792" r:id="rId5"/>
    <p:sldId id="789" r:id="rId6"/>
    <p:sldId id="788" r:id="rId7"/>
    <p:sldId id="790" r:id="rId8"/>
  </p:sldIdLst>
  <p:sldSz cx="9144000" cy="6858000" type="screen4x3"/>
  <p:notesSz cx="6950075" cy="92360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FFE"/>
    <a:srgbClr val="3399FF"/>
    <a:srgbClr val="0000CC"/>
    <a:srgbClr val="009900"/>
    <a:srgbClr val="FFFF00"/>
    <a:srgbClr val="008000"/>
    <a:srgbClr val="D4F4D0"/>
    <a:srgbClr val="00FF00"/>
    <a:srgbClr val="54B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3" autoAdjust="0"/>
    <p:restoredTop sz="94434" autoAdjust="0"/>
  </p:normalViewPr>
  <p:slideViewPr>
    <p:cSldViewPr snapToGrid="0">
      <p:cViewPr>
        <p:scale>
          <a:sx n="100" d="100"/>
          <a:sy n="100" d="100"/>
        </p:scale>
        <p:origin x="894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0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personal%20c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materias%20primas\sterqu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Market%20si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personal%20c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home%20ca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home%20ca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five%20year\surfactantes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Lopez\Documents\zori\five%20year\surfactantes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Lopez\Documents\zori\materias%20primas\sless%2070%25%20panjiv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2018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2.9423665791776027E-3"/>
                  <c:y val="1.4523151145271304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0.12520570866141734"/>
                  <c:y val="9.043338778301784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-2.1914479440069991E-2"/>
                  <c:y val="-7.727261109692981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-2.2887795275590553E-2"/>
                  <c:y val="-0.1252779505954038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-3.6439523184601925E-2"/>
                  <c:y val="-0.1738585220550339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-3.9631671041119858E-2"/>
                  <c:y val="-0.2289817908996233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-4.1319335083114611E-2"/>
                  <c:y val="-0.28419338276187045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0"/>
              <c:layout>
                <c:manualLayout>
                  <c:x val="-3.2032589676290461E-2"/>
                  <c:y val="-0.35091543734290714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1"/>
              <c:layout>
                <c:manualLayout>
                  <c:x val="5.8379483814523188E-2"/>
                  <c:y val="-0.1125345244323143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(compañías!$C$7:$C$37,compañías!$C$79,compañías!$C$78)</c:f>
              <c:strCache>
                <c:ptCount val="33"/>
                <c:pt idx="0">
                  <c:v>Unilever</c:v>
                </c:pt>
                <c:pt idx="1">
                  <c:v>P&amp;G</c:v>
                </c:pt>
                <c:pt idx="2">
                  <c:v>Colgate</c:v>
                </c:pt>
                <c:pt idx="3">
                  <c:v>Mary Kay</c:v>
                </c:pt>
                <c:pt idx="4">
                  <c:v>Cosbel</c:v>
                </c:pt>
                <c:pt idx="5">
                  <c:v>Avon</c:v>
                </c:pt>
                <c:pt idx="6">
                  <c:v>Dirsamex</c:v>
                </c:pt>
                <c:pt idx="7">
                  <c:v>Frabel</c:v>
                </c:pt>
                <c:pt idx="8">
                  <c:v>Natura</c:v>
                </c:pt>
                <c:pt idx="9">
                  <c:v>Coty</c:v>
                </c:pt>
                <c:pt idx="10">
                  <c:v>Genomma</c:v>
                </c:pt>
                <c:pt idx="11">
                  <c:v>Kimberly-Clark</c:v>
                </c:pt>
                <c:pt idx="12">
                  <c:v>BDF</c:v>
                </c:pt>
                <c:pt idx="13">
                  <c:v>Estée Lauder</c:v>
                </c:pt>
                <c:pt idx="14">
                  <c:v>Puig</c:v>
                </c:pt>
                <c:pt idx="15">
                  <c:v>Johnson &amp; Johnson</c:v>
                </c:pt>
                <c:pt idx="16">
                  <c:v>Henkel</c:v>
                </c:pt>
                <c:pt idx="17">
                  <c:v>Arabela</c:v>
                </c:pt>
                <c:pt idx="18">
                  <c:v>House of Fuller</c:v>
                </c:pt>
                <c:pt idx="19">
                  <c:v>Grisi</c:v>
                </c:pt>
                <c:pt idx="20">
                  <c:v>Oriflame</c:v>
                </c:pt>
                <c:pt idx="21">
                  <c:v>Belcorp</c:v>
                </c:pt>
                <c:pt idx="22">
                  <c:v>LVMH Perfums &amp; Cosmetics</c:v>
                </c:pt>
                <c:pt idx="23">
                  <c:v>GlaxoSmithKline</c:v>
                </c:pt>
                <c:pt idx="24">
                  <c:v>Parfumerie Versailles</c:v>
                </c:pt>
                <c:pt idx="25">
                  <c:v>Antera</c:v>
                </c:pt>
                <c:pt idx="26">
                  <c:v>Perfumes y Esencias Fraiche</c:v>
                </c:pt>
                <c:pt idx="27">
                  <c:v>Yves Rocher</c:v>
                </c:pt>
                <c:pt idx="28">
                  <c:v>Amway</c:v>
                </c:pt>
                <c:pt idx="29">
                  <c:v>Revlon</c:v>
                </c:pt>
                <c:pt idx="30">
                  <c:v>La Corona</c:v>
                </c:pt>
                <c:pt idx="31">
                  <c:v>Others</c:v>
                </c:pt>
                <c:pt idx="32">
                  <c:v>Private Label</c:v>
                </c:pt>
              </c:strCache>
            </c:strRef>
          </c:cat>
          <c:val>
            <c:numRef>
              <c:f>(compañías!$L$7:$L$37,compañías!$L$77:$L$78)</c:f>
              <c:numCache>
                <c:formatCode>General</c:formatCode>
                <c:ptCount val="33"/>
                <c:pt idx="0">
                  <c:v>985.27520000000004</c:v>
                </c:pt>
                <c:pt idx="1">
                  <c:v>868.21280000000013</c:v>
                </c:pt>
                <c:pt idx="2">
                  <c:v>858.45760000000018</c:v>
                </c:pt>
                <c:pt idx="3">
                  <c:v>546.2912</c:v>
                </c:pt>
                <c:pt idx="4">
                  <c:v>517.02560000000005</c:v>
                </c:pt>
                <c:pt idx="5">
                  <c:v>419.47359999999998</c:v>
                </c:pt>
                <c:pt idx="6">
                  <c:v>419.47359999999998</c:v>
                </c:pt>
                <c:pt idx="7">
                  <c:v>292.65600000000001</c:v>
                </c:pt>
                <c:pt idx="8">
                  <c:v>273.1456</c:v>
                </c:pt>
                <c:pt idx="9">
                  <c:v>234.12480000000002</c:v>
                </c:pt>
                <c:pt idx="10">
                  <c:v>224.36960000000002</c:v>
                </c:pt>
                <c:pt idx="11">
                  <c:v>204.85920000000002</c:v>
                </c:pt>
                <c:pt idx="12">
                  <c:v>195.10400000000001</c:v>
                </c:pt>
                <c:pt idx="13">
                  <c:v>175.59360000000004</c:v>
                </c:pt>
                <c:pt idx="14">
                  <c:v>156.08320000000001</c:v>
                </c:pt>
                <c:pt idx="15">
                  <c:v>156.08320000000001</c:v>
                </c:pt>
                <c:pt idx="16">
                  <c:v>136.5728</c:v>
                </c:pt>
                <c:pt idx="17">
                  <c:v>126.81760000000003</c:v>
                </c:pt>
                <c:pt idx="18">
                  <c:v>126.81760000000003</c:v>
                </c:pt>
                <c:pt idx="19">
                  <c:v>126.81760000000003</c:v>
                </c:pt>
                <c:pt idx="20">
                  <c:v>126.81760000000003</c:v>
                </c:pt>
                <c:pt idx="21">
                  <c:v>126.81760000000003</c:v>
                </c:pt>
                <c:pt idx="22">
                  <c:v>97.552000000000007</c:v>
                </c:pt>
                <c:pt idx="23">
                  <c:v>87.796800000000019</c:v>
                </c:pt>
                <c:pt idx="24">
                  <c:v>78.041600000000003</c:v>
                </c:pt>
                <c:pt idx="25">
                  <c:v>78.041600000000003</c:v>
                </c:pt>
                <c:pt idx="26">
                  <c:v>68.2864</c:v>
                </c:pt>
                <c:pt idx="27">
                  <c:v>48.776000000000003</c:v>
                </c:pt>
                <c:pt idx="28">
                  <c:v>48.776000000000003</c:v>
                </c:pt>
                <c:pt idx="29">
                  <c:v>48.776000000000003</c:v>
                </c:pt>
                <c:pt idx="30">
                  <c:v>39.020800000000001</c:v>
                </c:pt>
                <c:pt idx="31">
                  <c:v>1794.9567999999995</c:v>
                </c:pt>
                <c:pt idx="32">
                  <c:v>68.2864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1889763779527"/>
          <c:y val="0"/>
          <c:w val="0.32914435695538058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09900049271489E-2"/>
          <c:y val="0.19894774540126975"/>
          <c:w val="0.52970454705426906"/>
          <c:h val="0.784035161972977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2.2946248906386701E-2"/>
                  <c:y val="-4.172494161905873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6550204124727248E-2"/>
                  <c:y val="9.521666937978186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total!$B$2:$B$13</c:f>
              <c:strCache>
                <c:ptCount val="12"/>
                <c:pt idx="0">
                  <c:v>Kao</c:v>
                </c:pt>
                <c:pt idx="1">
                  <c:v>Derivados Macroquimicos</c:v>
                </c:pt>
                <c:pt idx="2">
                  <c:v>Stepan</c:v>
                </c:pt>
                <c:pt idx="3">
                  <c:v>Wegochem</c:v>
                </c:pt>
                <c:pt idx="4">
                  <c:v>Pharmachem</c:v>
                </c:pt>
                <c:pt idx="5">
                  <c:v>Grupo Quimico Hogar</c:v>
                </c:pt>
                <c:pt idx="6">
                  <c:v>Thor Quimicos</c:v>
                </c:pt>
                <c:pt idx="7">
                  <c:v>Givaudan De Mexico</c:v>
                </c:pt>
                <c:pt idx="8">
                  <c:v>Huntsman</c:v>
                </c:pt>
                <c:pt idx="9">
                  <c:v>Complex Quimica</c:v>
                </c:pt>
                <c:pt idx="10">
                  <c:v>Organo Sintesis</c:v>
                </c:pt>
                <c:pt idx="11">
                  <c:v>others</c:v>
                </c:pt>
              </c:strCache>
            </c:strRef>
          </c:cat>
          <c:val>
            <c:numRef>
              <c:f>total!$C$2:$C$13</c:f>
              <c:numCache>
                <c:formatCode>_(* #,##0.00_);_(* \(#,##0.00\);_(* "-"??_);_(@_)</c:formatCode>
                <c:ptCount val="12"/>
                <c:pt idx="0">
                  <c:v>38409.720066666669</c:v>
                </c:pt>
                <c:pt idx="1">
                  <c:v>10700.060899999999</c:v>
                </c:pt>
                <c:pt idx="2">
                  <c:v>8098.8432333333294</c:v>
                </c:pt>
                <c:pt idx="3">
                  <c:v>6840</c:v>
                </c:pt>
                <c:pt idx="4">
                  <c:v>2527.2666666666669</c:v>
                </c:pt>
                <c:pt idx="5">
                  <c:v>1770.0922692307686</c:v>
                </c:pt>
                <c:pt idx="6">
                  <c:v>1580.7384615384617</c:v>
                </c:pt>
                <c:pt idx="7">
                  <c:v>1253.4092307692308</c:v>
                </c:pt>
                <c:pt idx="8">
                  <c:v>1146.6666666666667</c:v>
                </c:pt>
                <c:pt idx="9">
                  <c:v>603</c:v>
                </c:pt>
                <c:pt idx="10">
                  <c:v>481.82461538461541</c:v>
                </c:pt>
                <c:pt idx="11">
                  <c:v>502.39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99922573379323"/>
          <c:y val="0.16192251342992023"/>
          <c:w val="0.31023967058492291"/>
          <c:h val="0.82075860982628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'LAB y ADBS'!$M$11:$M$17</c:f>
              <c:strCache>
                <c:ptCount val="7"/>
                <c:pt idx="0">
                  <c:v>Huntsman</c:v>
                </c:pt>
                <c:pt idx="1">
                  <c:v>Trasome</c:v>
                </c:pt>
                <c:pt idx="2">
                  <c:v>Noble Chem</c:v>
                </c:pt>
                <c:pt idx="3">
                  <c:v>Clas. Gral. Para Extr.</c:v>
                </c:pt>
                <c:pt idx="4">
                  <c:v>Hjb</c:v>
                </c:pt>
                <c:pt idx="5">
                  <c:v>Stepan Mexico</c:v>
                </c:pt>
                <c:pt idx="6">
                  <c:v>IQC</c:v>
                </c:pt>
              </c:strCache>
            </c:strRef>
          </c:cat>
          <c:val>
            <c:numRef>
              <c:f>'LAB y ADBS'!$N$11:$N$17</c:f>
              <c:numCache>
                <c:formatCode>_(* #,##0.00_);_(* \(#,##0.00\);_(* "-"??_);_(@_)</c:formatCode>
                <c:ptCount val="7"/>
                <c:pt idx="0">
                  <c:v>27776.663978779838</c:v>
                </c:pt>
                <c:pt idx="1">
                  <c:v>14338.303580901857</c:v>
                </c:pt>
                <c:pt idx="2">
                  <c:v>4525.5941644562326</c:v>
                </c:pt>
                <c:pt idx="3">
                  <c:v>3685.8687002652518</c:v>
                </c:pt>
                <c:pt idx="4">
                  <c:v>3963.4330238726789</c:v>
                </c:pt>
                <c:pt idx="5">
                  <c:v>3741.405835543766</c:v>
                </c:pt>
                <c:pt idx="6">
                  <c:v>1131.3952254641911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total!$B$7</c:f>
              <c:strCache>
                <c:ptCount val="1"/>
                <c:pt idx="0">
                  <c:v>Beauty and Personal Care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total!$G$6:$Q$6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total!$G$9:$Q$9</c:f>
              <c:numCache>
                <c:formatCode>_("$"* #,##0.00_);_("$"* \(#,##0.00\);_("$"* "-"??_);_(@_)</c:formatCode>
                <c:ptCount val="11"/>
                <c:pt idx="0">
                  <c:v>7300.5</c:v>
                </c:pt>
                <c:pt idx="1">
                  <c:v>7634.7</c:v>
                </c:pt>
                <c:pt idx="2">
                  <c:v>8053</c:v>
                </c:pt>
                <c:pt idx="3">
                  <c:v>8678.7999999999993</c:v>
                </c:pt>
                <c:pt idx="4">
                  <c:v>9315.7999999999993</c:v>
                </c:pt>
                <c:pt idx="5">
                  <c:v>9755.2000000000007</c:v>
                </c:pt>
                <c:pt idx="6">
                  <c:v>10288.5</c:v>
                </c:pt>
                <c:pt idx="7">
                  <c:v>10854.9</c:v>
                </c:pt>
                <c:pt idx="8">
                  <c:v>11454.4</c:v>
                </c:pt>
                <c:pt idx="9">
                  <c:v>12101.3</c:v>
                </c:pt>
                <c:pt idx="10">
                  <c:v>12810.9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285352"/>
        <c:axId val="549277120"/>
      </c:barChart>
      <c:catAx>
        <c:axId val="549285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77120"/>
        <c:crosses val="autoZero"/>
        <c:auto val="1"/>
        <c:lblAlgn val="ctr"/>
        <c:lblOffset val="100"/>
        <c:noMultiLvlLbl val="0"/>
      </c:catAx>
      <c:valAx>
        <c:axId val="54927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 usd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85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13689988346419"/>
          <c:y val="0.16030333629215665"/>
          <c:w val="0.5626473469736103"/>
          <c:h val="0.83969666370784335"/>
        </c:manualLayout>
      </c:layout>
      <c:pieChart>
        <c:varyColors val="1"/>
        <c:ser>
          <c:idx val="0"/>
          <c:order val="0"/>
          <c:tx>
            <c:strRef>
              <c:f>marcas!$J$6</c:f>
              <c:strCache>
                <c:ptCount val="1"/>
                <c:pt idx="0">
                  <c:v>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9.5821999796755208E-2"/>
                  <c:y val="0.25677717171504955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5592984271404817E-2"/>
                  <c:y val="-4.716314058962871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3.5709713649207414E-2"/>
                  <c:y val="-7.190498763071784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-7.6197109612730685E-2"/>
                  <c:y val="-0.2423627561176736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0.19453418889711546"/>
                  <c:y val="-0.1234499004679843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marcas!$C$7:$C$27</c:f>
              <c:strCache>
                <c:ptCount val="21"/>
                <c:pt idx="0">
                  <c:v>La Corona</c:v>
                </c:pt>
                <c:pt idx="1">
                  <c:v>P&amp;G</c:v>
                </c:pt>
                <c:pt idx="2">
                  <c:v>AlEn</c:v>
                </c:pt>
                <c:pt idx="3">
                  <c:v>Colgate</c:v>
                </c:pt>
                <c:pt idx="4">
                  <c:v>Henkel</c:v>
                </c:pt>
                <c:pt idx="5">
                  <c:v>SC Johnson &amp; Son</c:v>
                </c:pt>
                <c:pt idx="6">
                  <c:v>Reckitt Benckiser</c:v>
                </c:pt>
                <c:pt idx="7">
                  <c:v>Clorox</c:v>
                </c:pt>
                <c:pt idx="8">
                  <c:v>Sanchez y Martin</c:v>
                </c:pt>
                <c:pt idx="9">
                  <c:v>Industrias H24 </c:v>
                </c:pt>
                <c:pt idx="10">
                  <c:v>Wal-Mart</c:v>
                </c:pt>
                <c:pt idx="11">
                  <c:v>Soriana</c:v>
                </c:pt>
                <c:pt idx="12">
                  <c:v>Blanqueadora Mexicana</c:v>
                </c:pt>
                <c:pt idx="13">
                  <c:v>Church &amp; Dwight</c:v>
                </c:pt>
                <c:pt idx="14">
                  <c:v>Gridimex</c:v>
                </c:pt>
                <c:pt idx="15">
                  <c:v>Industrias JLC</c:v>
                </c:pt>
                <c:pt idx="16">
                  <c:v>Ceys Mexicana</c:v>
                </c:pt>
                <c:pt idx="17">
                  <c:v>El Oso</c:v>
                </c:pt>
                <c:pt idx="18">
                  <c:v>Cepillos y Productos de Aseo</c:v>
                </c:pt>
                <c:pt idx="19">
                  <c:v>Private Label</c:v>
                </c:pt>
                <c:pt idx="20">
                  <c:v>Others</c:v>
                </c:pt>
              </c:strCache>
            </c:strRef>
          </c:cat>
          <c:val>
            <c:numRef>
              <c:f>marcas!$K$7:$K$27</c:f>
              <c:numCache>
                <c:formatCode>_("$"* #,##0.00_);_("$"* \(#,##0.00\);_("$"* "-"??_);_(@_)</c:formatCode>
                <c:ptCount val="21"/>
                <c:pt idx="0">
                  <c:v>918.94219999999996</c:v>
                </c:pt>
                <c:pt idx="1">
                  <c:v>752.70140000000004</c:v>
                </c:pt>
                <c:pt idx="2">
                  <c:v>660.34540000000015</c:v>
                </c:pt>
                <c:pt idx="3">
                  <c:v>646.49200000000008</c:v>
                </c:pt>
                <c:pt idx="4">
                  <c:v>277.06799999999998</c:v>
                </c:pt>
                <c:pt idx="5">
                  <c:v>267.83240000000001</c:v>
                </c:pt>
                <c:pt idx="6">
                  <c:v>161.62300000000002</c:v>
                </c:pt>
                <c:pt idx="7">
                  <c:v>87.738200000000006</c:v>
                </c:pt>
                <c:pt idx="8">
                  <c:v>73.884799999999998</c:v>
                </c:pt>
                <c:pt idx="9">
                  <c:v>36.942399999999999</c:v>
                </c:pt>
                <c:pt idx="10">
                  <c:v>36.942399999999999</c:v>
                </c:pt>
                <c:pt idx="11">
                  <c:v>32.324599999999997</c:v>
                </c:pt>
                <c:pt idx="12">
                  <c:v>23.089000000000002</c:v>
                </c:pt>
                <c:pt idx="13">
                  <c:v>23.089000000000002</c:v>
                </c:pt>
                <c:pt idx="14">
                  <c:v>23.089000000000002</c:v>
                </c:pt>
                <c:pt idx="15">
                  <c:v>18.4712</c:v>
                </c:pt>
                <c:pt idx="16">
                  <c:v>9.2355999999999998</c:v>
                </c:pt>
                <c:pt idx="17">
                  <c:v>9.2355999999999998</c:v>
                </c:pt>
                <c:pt idx="18">
                  <c:v>4.6177999999999999</c:v>
                </c:pt>
                <c:pt idx="19">
                  <c:v>106.2094</c:v>
                </c:pt>
                <c:pt idx="20">
                  <c:v>457.16220000000004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55318744580684"/>
          <c:y val="4.5859573194111068E-2"/>
          <c:w val="0.30189220019523816"/>
          <c:h val="0.946407655824067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total!$B$7</c:f>
              <c:strCache>
                <c:ptCount val="1"/>
                <c:pt idx="0">
                  <c:v>Home Care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total!$G$6:$Q$6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total!$G$9:$Q$9</c:f>
              <c:numCache>
                <c:formatCode>_("$"* #,##0.00_);_("$"* \(#,##0.00\);_("$"* "-"??_);_(@_)</c:formatCode>
                <c:ptCount val="11"/>
                <c:pt idx="0">
                  <c:v>3155.8</c:v>
                </c:pt>
                <c:pt idx="1">
                  <c:v>3350.7</c:v>
                </c:pt>
                <c:pt idx="2">
                  <c:v>3518.5</c:v>
                </c:pt>
                <c:pt idx="3">
                  <c:v>3931.6</c:v>
                </c:pt>
                <c:pt idx="4">
                  <c:v>4308.8</c:v>
                </c:pt>
                <c:pt idx="5">
                  <c:v>4617.8</c:v>
                </c:pt>
                <c:pt idx="6">
                  <c:v>4972.2</c:v>
                </c:pt>
                <c:pt idx="7">
                  <c:v>5324.9</c:v>
                </c:pt>
                <c:pt idx="8">
                  <c:v>5682.6</c:v>
                </c:pt>
                <c:pt idx="9">
                  <c:v>6049.7</c:v>
                </c:pt>
                <c:pt idx="10">
                  <c:v>6428.5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9315928"/>
        <c:axId val="549319456"/>
      </c:barChart>
      <c:catAx>
        <c:axId val="549315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319456"/>
        <c:crosses val="autoZero"/>
        <c:auto val="1"/>
        <c:lblAlgn val="ctr"/>
        <c:lblOffset val="100"/>
        <c:noMultiLvlLbl val="0"/>
      </c:catAx>
      <c:valAx>
        <c:axId val="54931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 usd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315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world!$B$11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rgbClr val="5B9BD5"/>
            </a:solidFill>
            <a:ln w="25400">
              <a:noFill/>
            </a:ln>
          </c:spPr>
          <c:invertIfNegative val="0"/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cat>
            <c:strRef>
              <c:f>world!$F$6:$P$6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world!$F$11:$P$11</c:f>
              <c:numCache>
                <c:formatCode>##,#00</c:formatCode>
                <c:ptCount val="11"/>
                <c:pt idx="0">
                  <c:v>575</c:v>
                </c:pt>
                <c:pt idx="1">
                  <c:v>572</c:v>
                </c:pt>
                <c:pt idx="2">
                  <c:v>573.9</c:v>
                </c:pt>
                <c:pt idx="3">
                  <c:v>587.70000000000005</c:v>
                </c:pt>
                <c:pt idx="4">
                  <c:v>618</c:v>
                </c:pt>
                <c:pt idx="5">
                  <c:v>629.4</c:v>
                </c:pt>
                <c:pt idx="6">
                  <c:v>639.1</c:v>
                </c:pt>
                <c:pt idx="7">
                  <c:v>649.4</c:v>
                </c:pt>
                <c:pt idx="8">
                  <c:v>660.2</c:v>
                </c:pt>
                <c:pt idx="9">
                  <c:v>671.5</c:v>
                </c:pt>
                <c:pt idx="10">
                  <c:v>683.4</c:v>
                </c:pt>
              </c:numCache>
            </c:numRef>
          </c:val>
        </c:ser>
        <c:ser>
          <c:idx val="1"/>
          <c:order val="1"/>
          <c:tx>
            <c:strRef>
              <c:f>world!$B$28</c:f>
              <c:strCache>
                <c:ptCount val="1"/>
                <c:pt idx="0">
                  <c:v>Colombia</c:v>
                </c:pt>
              </c:strCache>
            </c:strRef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</c:dPt>
          <c:cat>
            <c:strRef>
              <c:f>world!$F$6:$P$6</c:f>
              <c:strCach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strCache>
            </c:strRef>
          </c:cat>
          <c:val>
            <c:numRef>
              <c:f>world!$F$28:$P$28</c:f>
              <c:numCache>
                <c:formatCode>##,#00</c:formatCode>
                <c:ptCount val="11"/>
                <c:pt idx="0">
                  <c:v>123.9</c:v>
                </c:pt>
                <c:pt idx="1">
                  <c:v>122.4</c:v>
                </c:pt>
                <c:pt idx="2">
                  <c:v>125.3</c:v>
                </c:pt>
                <c:pt idx="3">
                  <c:v>127.7</c:v>
                </c:pt>
                <c:pt idx="4">
                  <c:v>127.1</c:v>
                </c:pt>
                <c:pt idx="5">
                  <c:v>128</c:v>
                </c:pt>
                <c:pt idx="6">
                  <c:v>129</c:v>
                </c:pt>
                <c:pt idx="7">
                  <c:v>130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1999888"/>
        <c:axId val="511988520"/>
      </c:barChart>
      <c:catAx>
        <c:axId val="51199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80808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80808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11988520"/>
        <c:crosses val="autoZero"/>
        <c:auto val="1"/>
        <c:lblAlgn val="ctr"/>
        <c:lblOffset val="100"/>
        <c:noMultiLvlLbl val="0"/>
      </c:catAx>
      <c:valAx>
        <c:axId val="51198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 baseline="0">
                    <a:solidFill>
                      <a:srgbClr val="80808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dirty="0"/>
                  <a:t>thousands of </a:t>
                </a:r>
                <a:r>
                  <a:rPr lang="en-US" dirty="0" err="1" smtClean="0"/>
                  <a:t>Mtons</a:t>
                </a:r>
                <a:endParaRPr lang="en-US" dirty="0"/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##,#00" sourceLinked="1"/>
        <c:majorTickMark val="out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80808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1199988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80808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gráfica!$C$7</c:f>
              <c:strCache>
                <c:ptCount val="1"/>
                <c:pt idx="0">
                  <c:v>Surfactant Cleansers and Adjuvants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dPt>
            <c:idx val="24"/>
            <c:invertIfNegative val="0"/>
            <c:bubble3D val="0"/>
          </c:dPt>
          <c:dPt>
            <c:idx val="25"/>
            <c:invertIfNegative val="0"/>
            <c:bubble3D val="0"/>
          </c:dPt>
          <c:dPt>
            <c:idx val="26"/>
            <c:invertIfNegative val="0"/>
            <c:bubble3D val="0"/>
          </c:dPt>
          <c:dPt>
            <c:idx val="27"/>
            <c:invertIfNegative val="0"/>
            <c:bubble3D val="0"/>
          </c:dPt>
          <c:dPt>
            <c:idx val="28"/>
            <c:invertIfNegative val="0"/>
            <c:bubble3D val="0"/>
          </c:dPt>
          <c:dPt>
            <c:idx val="29"/>
            <c:invertIfNegative val="0"/>
            <c:bubble3D val="0"/>
          </c:dPt>
          <c:dPt>
            <c:idx val="30"/>
            <c:invertIfNegative val="0"/>
            <c:bubble3D val="0"/>
          </c:dPt>
          <c:dLbls>
            <c:dLbl>
              <c:idx val="5"/>
              <c:layout>
                <c:manualLayout>
                  <c:x val="0"/>
                  <c:y val="-1.6435182938468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2.801455962987252E-3"/>
                  <c:y val="-6.16319360192563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"/>
                  <c:y val="-6.5740731753873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2.8014559629873036E-3"/>
                  <c:y val="-7.39583232231076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2.8014559629873036E-3"/>
                  <c:y val="-7.39583232231076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5.602911925974504E-3"/>
                  <c:y val="-8.21759146923417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5.602911925974504E-3"/>
                  <c:y val="-9.0393506161575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1.1205823851949008E-2"/>
                  <c:y val="-9.03935061615759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8.404367888961756E-3"/>
                  <c:y val="-0.102719893365427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3"/>
              <c:layout>
                <c:manualLayout>
                  <c:x val="5.6029119259744017E-3"/>
                  <c:y val="-0.110937484834661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-1.0271886535910127E-16"/>
                  <c:y val="-4.10879573461708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0"/>
              <c:layout>
                <c:manualLayout>
                  <c:x val="2.1342490291480363E-2"/>
                  <c:y val="-1.8470772636100152E-2"/>
                </c:manualLayout>
              </c:layout>
              <c:spPr>
                <a:noFill/>
                <a:ln w="25400">
                  <a:noFill/>
                </a:ln>
              </c:spPr>
              <c:txPr>
                <a:bodyPr/>
                <a:lstStyle/>
                <a:p>
                  <a:pPr>
                    <a:defRPr sz="800" b="0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gráfica!$B$7:$B$37</c:f>
              <c:strCache>
                <c:ptCount val="31"/>
                <c:pt idx="0">
                  <c:v>China</c:v>
                </c:pt>
                <c:pt idx="1">
                  <c:v>USA</c:v>
                </c:pt>
                <c:pt idx="2">
                  <c:v>India</c:v>
                </c:pt>
                <c:pt idx="3">
                  <c:v>Brazil</c:v>
                </c:pt>
                <c:pt idx="4">
                  <c:v>Mexico</c:v>
                </c:pt>
                <c:pt idx="5">
                  <c:v>Indonesia</c:v>
                </c:pt>
                <c:pt idx="6">
                  <c:v>Germany</c:v>
                </c:pt>
                <c:pt idx="7">
                  <c:v>Japan</c:v>
                </c:pt>
                <c:pt idx="8">
                  <c:v>Russia</c:v>
                </c:pt>
                <c:pt idx="9">
                  <c:v>Philippines</c:v>
                </c:pt>
                <c:pt idx="10">
                  <c:v>Italy</c:v>
                </c:pt>
                <c:pt idx="11">
                  <c:v>United Kingdom</c:v>
                </c:pt>
                <c:pt idx="12">
                  <c:v>Turkey</c:v>
                </c:pt>
                <c:pt idx="13">
                  <c:v>Pakistan</c:v>
                </c:pt>
                <c:pt idx="14">
                  <c:v>France</c:v>
                </c:pt>
                <c:pt idx="15">
                  <c:v>Spain</c:v>
                </c:pt>
                <c:pt idx="16">
                  <c:v>South Africa</c:v>
                </c:pt>
                <c:pt idx="17">
                  <c:v>Thailand</c:v>
                </c:pt>
                <c:pt idx="18">
                  <c:v>Argentina</c:v>
                </c:pt>
                <c:pt idx="19">
                  <c:v>Egypt</c:v>
                </c:pt>
                <c:pt idx="20">
                  <c:v>Vietnam</c:v>
                </c:pt>
                <c:pt idx="21">
                  <c:v>Colombia</c:v>
                </c:pt>
                <c:pt idx="22">
                  <c:v>Canada</c:v>
                </c:pt>
                <c:pt idx="23">
                  <c:v>Nigeria</c:v>
                </c:pt>
                <c:pt idx="24">
                  <c:v>Malaysia</c:v>
                </c:pt>
                <c:pt idx="25">
                  <c:v>Peru</c:v>
                </c:pt>
                <c:pt idx="26">
                  <c:v>Poland</c:v>
                </c:pt>
                <c:pt idx="27">
                  <c:v>South Korea</c:v>
                </c:pt>
                <c:pt idx="28">
                  <c:v>Ukraine</c:v>
                </c:pt>
                <c:pt idx="29">
                  <c:v>Saudi Arabia</c:v>
                </c:pt>
                <c:pt idx="30">
                  <c:v>Rest of the world</c:v>
                </c:pt>
              </c:strCache>
            </c:strRef>
          </c:cat>
          <c:val>
            <c:numRef>
              <c:f>gráfica!$K$7:$K$37</c:f>
              <c:numCache>
                <c:formatCode>##,#00</c:formatCode>
                <c:ptCount val="31"/>
                <c:pt idx="0">
                  <c:v>1759.7</c:v>
                </c:pt>
                <c:pt idx="1">
                  <c:v>1385.4</c:v>
                </c:pt>
                <c:pt idx="2">
                  <c:v>1254.5</c:v>
                </c:pt>
                <c:pt idx="3">
                  <c:v>834.5</c:v>
                </c:pt>
                <c:pt idx="4">
                  <c:v>629.4</c:v>
                </c:pt>
                <c:pt idx="5">
                  <c:v>352.7</c:v>
                </c:pt>
                <c:pt idx="6">
                  <c:v>273.2</c:v>
                </c:pt>
                <c:pt idx="7">
                  <c:v>270.89999999999998</c:v>
                </c:pt>
                <c:pt idx="8">
                  <c:v>270.5</c:v>
                </c:pt>
                <c:pt idx="9">
                  <c:v>229.5</c:v>
                </c:pt>
                <c:pt idx="10">
                  <c:v>219.8</c:v>
                </c:pt>
                <c:pt idx="11">
                  <c:v>213.7</c:v>
                </c:pt>
                <c:pt idx="12">
                  <c:v>213.2</c:v>
                </c:pt>
                <c:pt idx="13">
                  <c:v>199.2</c:v>
                </c:pt>
                <c:pt idx="14">
                  <c:v>197.8</c:v>
                </c:pt>
                <c:pt idx="15">
                  <c:v>184</c:v>
                </c:pt>
                <c:pt idx="16">
                  <c:v>169</c:v>
                </c:pt>
                <c:pt idx="17">
                  <c:v>168</c:v>
                </c:pt>
                <c:pt idx="18">
                  <c:v>167.5</c:v>
                </c:pt>
                <c:pt idx="19">
                  <c:v>157</c:v>
                </c:pt>
                <c:pt idx="20">
                  <c:v>132.6</c:v>
                </c:pt>
                <c:pt idx="21">
                  <c:v>128</c:v>
                </c:pt>
                <c:pt idx="22">
                  <c:v>123.1</c:v>
                </c:pt>
                <c:pt idx="23">
                  <c:v>111.4</c:v>
                </c:pt>
                <c:pt idx="24">
                  <c:v>98.8</c:v>
                </c:pt>
                <c:pt idx="25">
                  <c:v>90.6</c:v>
                </c:pt>
                <c:pt idx="26">
                  <c:v>86.4</c:v>
                </c:pt>
                <c:pt idx="27">
                  <c:v>82</c:v>
                </c:pt>
                <c:pt idx="28">
                  <c:v>78.5</c:v>
                </c:pt>
                <c:pt idx="29">
                  <c:v>74.3</c:v>
                </c:pt>
                <c:pt idx="30">
                  <c:v>1226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7292360"/>
        <c:axId val="327133984"/>
      </c:barChart>
      <c:catAx>
        <c:axId val="32729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vert="horz"/>
          <a:lstStyle/>
          <a:p>
            <a:pPr>
              <a:defRPr sz="500" b="0" i="0" u="none" strike="noStrike" baseline="0">
                <a:solidFill>
                  <a:srgbClr val="80808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27133984"/>
        <c:crosses val="autoZero"/>
        <c:auto val="1"/>
        <c:lblAlgn val="ctr"/>
        <c:lblOffset val="100"/>
        <c:noMultiLvlLbl val="0"/>
      </c:catAx>
      <c:valAx>
        <c:axId val="32713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,#00" sourceLinked="1"/>
        <c:majorTickMark val="out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80808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272923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'tabla dinamica latam'!$A$20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latam'!$B$20:$G$20</c:f>
              <c:numCache>
                <c:formatCode>_(* #,##0.00_);_(* \(#,##0.00\);_(* "-"??_);_(@_)</c:formatCode>
                <c:ptCount val="6"/>
                <c:pt idx="0">
                  <c:v>629.4</c:v>
                </c:pt>
                <c:pt idx="1">
                  <c:v>639.1</c:v>
                </c:pt>
                <c:pt idx="2">
                  <c:v>649.4</c:v>
                </c:pt>
                <c:pt idx="3">
                  <c:v>660.2</c:v>
                </c:pt>
                <c:pt idx="4">
                  <c:v>671.5</c:v>
                </c:pt>
                <c:pt idx="5">
                  <c:v>683.4</c:v>
                </c:pt>
              </c:numCache>
            </c:numRef>
          </c:val>
        </c:ser>
        <c:ser>
          <c:idx val="1"/>
          <c:order val="1"/>
          <c:tx>
            <c:strRef>
              <c:f>'tabla dinamica latam'!$A$21</c:f>
              <c:strCache>
                <c:ptCount val="1"/>
                <c:pt idx="0">
                  <c:v>Colombia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latam'!$B$21:$G$21</c:f>
              <c:numCache>
                <c:formatCode>_(* #,##0.00_);_(* \(#,##0.00\);_(* "-"??_);_(@_)</c:formatCode>
                <c:ptCount val="6"/>
                <c:pt idx="0">
                  <c:v>128</c:v>
                </c:pt>
                <c:pt idx="1">
                  <c:v>129</c:v>
                </c:pt>
                <c:pt idx="2">
                  <c:v>130</c:v>
                </c:pt>
                <c:pt idx="3">
                  <c:v>131</c:v>
                </c:pt>
                <c:pt idx="4">
                  <c:v>132</c:v>
                </c:pt>
                <c:pt idx="5">
                  <c:v>133</c:v>
                </c:pt>
              </c:numCache>
            </c:numRef>
          </c:val>
        </c:ser>
        <c:ser>
          <c:idx val="2"/>
          <c:order val="2"/>
          <c:tx>
            <c:strRef>
              <c:f>'tabla dinamica latam'!$A$22</c:f>
              <c:strCache>
                <c:ptCount val="1"/>
                <c:pt idx="0">
                  <c:v>Peru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latam'!$B$22:$G$22</c:f>
              <c:numCache>
                <c:formatCode>_(* #,##0.00_);_(* \(#,##0.00\);_(* "-"??_);_(@_)</c:formatCode>
                <c:ptCount val="6"/>
                <c:pt idx="0">
                  <c:v>90.6</c:v>
                </c:pt>
                <c:pt idx="1">
                  <c:v>91.1</c:v>
                </c:pt>
                <c:pt idx="2">
                  <c:v>91.7</c:v>
                </c:pt>
                <c:pt idx="3">
                  <c:v>92.5</c:v>
                </c:pt>
                <c:pt idx="4">
                  <c:v>93.5</c:v>
                </c:pt>
                <c:pt idx="5">
                  <c:v>94.5</c:v>
                </c:pt>
              </c:numCache>
            </c:numRef>
          </c:val>
        </c:ser>
        <c:ser>
          <c:idx val="3"/>
          <c:order val="3"/>
          <c:tx>
            <c:strRef>
              <c:f>'tabla dinamica latam'!$A$23</c:f>
              <c:strCache>
                <c:ptCount val="1"/>
                <c:pt idx="0">
                  <c:v>Guatemala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latam'!$B$23:$G$23</c:f>
              <c:numCache>
                <c:formatCode>_(* #,##0.00_);_(* \(#,##0.00\);_(* "-"??_);_(@_)</c:formatCode>
                <c:ptCount val="6"/>
                <c:pt idx="0">
                  <c:v>73.3</c:v>
                </c:pt>
                <c:pt idx="1">
                  <c:v>75.099999999999994</c:v>
                </c:pt>
                <c:pt idx="2">
                  <c:v>76.900000000000006</c:v>
                </c:pt>
                <c:pt idx="3">
                  <c:v>78.599999999999994</c:v>
                </c:pt>
                <c:pt idx="4">
                  <c:v>80.3</c:v>
                </c:pt>
                <c:pt idx="5">
                  <c:v>82.2</c:v>
                </c:pt>
              </c:numCache>
            </c:numRef>
          </c:val>
        </c:ser>
        <c:ser>
          <c:idx val="4"/>
          <c:order val="4"/>
          <c:tx>
            <c:strRef>
              <c:f>'tabla dinamica latam'!$A$24</c:f>
              <c:strCache>
                <c:ptCount val="1"/>
                <c:pt idx="0">
                  <c:v>Chile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latam'!$B$24:$G$24</c:f>
              <c:numCache>
                <c:formatCode>_(* #,##0.00_);_(* \(#,##0.00\);_(* "-"??_);_(@_)</c:formatCode>
                <c:ptCount val="6"/>
                <c:pt idx="0">
                  <c:v>61</c:v>
                </c:pt>
                <c:pt idx="1">
                  <c:v>62.6</c:v>
                </c:pt>
                <c:pt idx="2">
                  <c:v>64.2</c:v>
                </c:pt>
                <c:pt idx="3">
                  <c:v>65.8</c:v>
                </c:pt>
                <c:pt idx="4">
                  <c:v>67.400000000000006</c:v>
                </c:pt>
                <c:pt idx="5">
                  <c:v>68.8</c:v>
                </c:pt>
              </c:numCache>
            </c:numRef>
          </c:val>
        </c:ser>
        <c:ser>
          <c:idx val="5"/>
          <c:order val="5"/>
          <c:tx>
            <c:strRef>
              <c:f>'tabla dinamica latam'!$A$25</c:f>
              <c:strCache>
                <c:ptCount val="1"/>
                <c:pt idx="0">
                  <c:v>Ecuador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latam'!$B$25:$G$25</c:f>
              <c:numCache>
                <c:formatCode>_(* #,##0.00_);_(* \(#,##0.00\);_(* "-"??_);_(@_)</c:formatCode>
                <c:ptCount val="6"/>
                <c:pt idx="0">
                  <c:v>47.6</c:v>
                </c:pt>
                <c:pt idx="1">
                  <c:v>48.4</c:v>
                </c:pt>
                <c:pt idx="2">
                  <c:v>49.2</c:v>
                </c:pt>
                <c:pt idx="3">
                  <c:v>50</c:v>
                </c:pt>
                <c:pt idx="4">
                  <c:v>50.8</c:v>
                </c:pt>
                <c:pt idx="5">
                  <c:v>51.6</c:v>
                </c:pt>
              </c:numCache>
            </c:numRef>
          </c:val>
        </c:ser>
        <c:ser>
          <c:idx val="6"/>
          <c:order val="6"/>
          <c:tx>
            <c:strRef>
              <c:f>'tabla dinamica latam'!$A$26</c:f>
              <c:strCache>
                <c:ptCount val="1"/>
                <c:pt idx="0">
                  <c:v>Dominican Republic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latam'!$B$26:$G$26</c:f>
              <c:numCache>
                <c:formatCode>_(* #,##0.00_);_(* \(#,##0.00\);_(* "-"??_);_(@_)</c:formatCode>
                <c:ptCount val="6"/>
                <c:pt idx="0">
                  <c:v>35.6</c:v>
                </c:pt>
                <c:pt idx="1">
                  <c:v>36.200000000000003</c:v>
                </c:pt>
                <c:pt idx="2">
                  <c:v>36.799999999999997</c:v>
                </c:pt>
                <c:pt idx="3">
                  <c:v>37.299999999999997</c:v>
                </c:pt>
                <c:pt idx="4">
                  <c:v>37.9</c:v>
                </c:pt>
                <c:pt idx="5">
                  <c:v>38.5</c:v>
                </c:pt>
              </c:numCache>
            </c:numRef>
          </c:val>
        </c:ser>
        <c:ser>
          <c:idx val="7"/>
          <c:order val="7"/>
          <c:tx>
            <c:strRef>
              <c:f>'tabla dinamica latam'!$A$27</c:f>
              <c:strCache>
                <c:ptCount val="1"/>
                <c:pt idx="0">
                  <c:v>Bolivia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'tabla dinamica latam'!$B$19:$G$19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'tabla dinamica latam'!$B$27:$G$27</c:f>
              <c:numCache>
                <c:formatCode>_(* #,##0.00_);_(* \(#,##0.00\);_(* "-"??_);_(@_)</c:formatCode>
                <c:ptCount val="6"/>
                <c:pt idx="0">
                  <c:v>30.4</c:v>
                </c:pt>
                <c:pt idx="1">
                  <c:v>30.3</c:v>
                </c:pt>
                <c:pt idx="2">
                  <c:v>30.3</c:v>
                </c:pt>
                <c:pt idx="3">
                  <c:v>30.5</c:v>
                </c:pt>
                <c:pt idx="4">
                  <c:v>30.7</c:v>
                </c:pt>
                <c:pt idx="5">
                  <c:v>31.1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896536"/>
        <c:axId val="508902024"/>
      </c:barChart>
      <c:catAx>
        <c:axId val="508896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02024"/>
        <c:crosses val="autoZero"/>
        <c:auto val="1"/>
        <c:lblAlgn val="ctr"/>
        <c:lblOffset val="100"/>
        <c:noMultiLvlLbl val="0"/>
      </c:catAx>
      <c:valAx>
        <c:axId val="508902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Thousands</a:t>
                </a:r>
                <a:r>
                  <a:rPr lang="en-US" baseline="0"/>
                  <a:t> Mton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896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'mexico ruben'!$B$2</c:f>
              <c:strCache>
                <c:ptCount val="1"/>
                <c:pt idx="0">
                  <c:v>Surfactans Mexico 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6.7819367928277668E-2"/>
                  <c:y val="-0.1913654902348858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'mexico ruben'!$B$3:$B$6</c:f>
              <c:strCache>
                <c:ptCount val="4"/>
                <c:pt idx="0">
                  <c:v>SLES &amp; SLS</c:v>
                </c:pt>
                <c:pt idx="1">
                  <c:v>LABSA</c:v>
                </c:pt>
                <c:pt idx="2">
                  <c:v>esterquats</c:v>
                </c:pt>
                <c:pt idx="3">
                  <c:v>Others</c:v>
                </c:pt>
              </c:strCache>
            </c:strRef>
          </c:cat>
          <c:val>
            <c:numRef>
              <c:f>'mexico ruben'!$D$3:$D$6</c:f>
              <c:numCache>
                <c:formatCode>_(* #,##0.00_);_(* \(#,##0.00\);_(* "-"??_);_(@_)</c:formatCode>
                <c:ptCount val="4"/>
                <c:pt idx="0">
                  <c:v>249.37934864681367</c:v>
                </c:pt>
                <c:pt idx="1">
                  <c:v>244.57108613291757</c:v>
                </c:pt>
                <c:pt idx="2">
                  <c:v>72.879095000000007</c:v>
                </c:pt>
                <c:pt idx="3">
                  <c:v>30.606999999999999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80808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-5.4678447088072811E-2"/>
                  <c:y val="-9.0081896379990409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6.1311616848711968E-2"/>
                  <c:y val="2.02522150216178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47967366595529E-2"/>
                  <c:y val="-5.4635368080332919E-3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6177788595694372E-3"/>
                  <c:y val="-1.617697366703715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'gráfica 2018'!$B$3:$B$23</c:f>
              <c:strCache>
                <c:ptCount val="21"/>
                <c:pt idx="0">
                  <c:v>Trasome</c:v>
                </c:pt>
                <c:pt idx="1">
                  <c:v>Erca Mate</c:v>
                </c:pt>
                <c:pt idx="2">
                  <c:v>Disan</c:v>
                </c:pt>
                <c:pt idx="3">
                  <c:v>Beiersdorf </c:v>
                </c:pt>
                <c:pt idx="4">
                  <c:v>Pharmacosmetic (albek)</c:v>
                </c:pt>
                <c:pt idx="5">
                  <c:v>DISOSA</c:v>
                </c:pt>
                <c:pt idx="6">
                  <c:v>Hjb</c:v>
                </c:pt>
                <c:pt idx="7">
                  <c:v>Stepan</c:v>
                </c:pt>
                <c:pt idx="8">
                  <c:v>Basf</c:v>
                </c:pt>
                <c:pt idx="9">
                  <c:v>others</c:v>
                </c:pt>
                <c:pt idx="10">
                  <c:v>Quimica Nueve</c:v>
                </c:pt>
                <c:pt idx="11">
                  <c:v>Pochteca</c:v>
                </c:pt>
                <c:pt idx="12">
                  <c:v>Kao</c:v>
                </c:pt>
                <c:pt idx="13">
                  <c:v>Brual Sa</c:v>
                </c:pt>
                <c:pt idx="14">
                  <c:v>Insumos A La Industria Quimica</c:v>
                </c:pt>
                <c:pt idx="15">
                  <c:v>Oxiten</c:v>
                </c:pt>
                <c:pt idx="16">
                  <c:v>Solvay</c:v>
                </c:pt>
                <c:pt idx="17">
                  <c:v>Caliher</c:v>
                </c:pt>
                <c:pt idx="18">
                  <c:v>Hidra Quim</c:v>
                </c:pt>
                <c:pt idx="19">
                  <c:v>Prosiex</c:v>
                </c:pt>
                <c:pt idx="20">
                  <c:v>Salcom</c:v>
                </c:pt>
              </c:strCache>
            </c:strRef>
          </c:cat>
          <c:val>
            <c:numRef>
              <c:f>'gráfica 2018'!$C$3:$C$23</c:f>
              <c:numCache>
                <c:formatCode>_(* #,##0.00_);_(* \(#,##0.00\);_(* "-"??_);_(@_)</c:formatCode>
                <c:ptCount val="21"/>
                <c:pt idx="0">
                  <c:v>1818.1291999999999</c:v>
                </c:pt>
                <c:pt idx="1">
                  <c:v>1361.2899999999997</c:v>
                </c:pt>
                <c:pt idx="2">
                  <c:v>1286.2207700000001</c:v>
                </c:pt>
                <c:pt idx="3">
                  <c:v>965.50884000000008</c:v>
                </c:pt>
                <c:pt idx="4">
                  <c:v>884.3</c:v>
                </c:pt>
                <c:pt idx="5">
                  <c:v>835.65807999999981</c:v>
                </c:pt>
                <c:pt idx="6">
                  <c:v>775.60599999999999</c:v>
                </c:pt>
                <c:pt idx="7">
                  <c:v>585.15526999999997</c:v>
                </c:pt>
                <c:pt idx="8">
                  <c:v>527.43106999999998</c:v>
                </c:pt>
                <c:pt idx="9">
                  <c:v>413</c:v>
                </c:pt>
                <c:pt idx="10">
                  <c:v>370.28399999999999</c:v>
                </c:pt>
                <c:pt idx="11">
                  <c:v>317.70999999999998</c:v>
                </c:pt>
                <c:pt idx="12">
                  <c:v>248.52179999999998</c:v>
                </c:pt>
                <c:pt idx="13">
                  <c:v>223.01299999999998</c:v>
                </c:pt>
                <c:pt idx="14">
                  <c:v>221.66749999999996</c:v>
                </c:pt>
                <c:pt idx="15">
                  <c:v>210.81600000000003</c:v>
                </c:pt>
                <c:pt idx="16">
                  <c:v>187.57999999999998</c:v>
                </c:pt>
                <c:pt idx="17">
                  <c:v>179.30006000000003</c:v>
                </c:pt>
                <c:pt idx="18">
                  <c:v>82.02000000000001</c:v>
                </c:pt>
                <c:pt idx="19">
                  <c:v>76.036000000000001</c:v>
                </c:pt>
                <c:pt idx="20">
                  <c:v>75.599999999999994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257107588527"/>
          <c:y val="1.2708295838136053E-4"/>
          <c:w val="0.27618278705269245"/>
          <c:h val="0.999745834083237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7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4113"/>
            <a:ext cx="41529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6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4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3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0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00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55009">
              <a:defRPr/>
            </a:pPr>
            <a:fld id="{16EE682E-8C37-414F-8C25-1BB69BF30AB7}" type="slidenum">
              <a:rPr lang="en-US" smtClean="0">
                <a:solidFill>
                  <a:srgbClr val="000000"/>
                </a:solidFill>
              </a:rPr>
              <a:pPr defTabSz="955009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0888"/>
            <a:ext cx="5016500" cy="3762375"/>
          </a:xfrm>
          <a:ln w="12699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076" y="5088972"/>
            <a:ext cx="4899753" cy="4826726"/>
          </a:xfrm>
          <a:noFill/>
          <a:ln/>
        </p:spPr>
        <p:txBody>
          <a:bodyPr lIns="96666" tIns="46722" rIns="96666" bIns="46722"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75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1311" y="1721316"/>
            <a:ext cx="6110432" cy="1170493"/>
          </a:xfrm>
        </p:spPr>
        <p:txBody>
          <a:bodyPr/>
          <a:lstStyle>
            <a:lvl1pPr>
              <a:defRPr sz="2892"/>
            </a:lvl1pPr>
          </a:lstStyle>
          <a:p>
            <a:endParaRPr lang="en-US" alt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4210" y="3167217"/>
            <a:ext cx="6179705" cy="826230"/>
          </a:xfrm>
        </p:spPr>
        <p:txBody>
          <a:bodyPr/>
          <a:lstStyle>
            <a:lvl1pPr marL="0" indent="0">
              <a:buFontTx/>
              <a:buNone/>
              <a:defRPr sz="2530"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2F9D4-AFDB-48A9-B6AF-00C7C5C6C8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221" y="68858"/>
            <a:ext cx="2057978" cy="637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6956" y="68858"/>
            <a:ext cx="6039716" cy="637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5EA8-C603-44E2-9878-64093409EF2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43" y="68856"/>
            <a:ext cx="7552170" cy="826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4207" y="1377057"/>
            <a:ext cx="8648989" cy="4719268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956" y="6248375"/>
            <a:ext cx="1905000" cy="457583"/>
          </a:xfrm>
          <a:prstGeom prst="rect">
            <a:avLst/>
          </a:prstGeom>
        </p:spPr>
        <p:txBody>
          <a:bodyPr lIns="91406" tIns="45703" rIns="91406" bIns="45703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169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40" y="68853"/>
            <a:ext cx="7552170" cy="826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205" y="1377052"/>
            <a:ext cx="4254500" cy="4719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77051"/>
            <a:ext cx="4255944" cy="2290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05539"/>
            <a:ext cx="4255944" cy="2290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728DE-0F83-4B23-88DD-82CFC4837B5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5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9" y="4406563"/>
            <a:ext cx="7771534" cy="1362706"/>
          </a:xfrm>
        </p:spPr>
        <p:txBody>
          <a:bodyPr anchor="t"/>
          <a:lstStyle>
            <a:lvl1pPr algn="l">
              <a:defRPr sz="361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9" y="2906151"/>
            <a:ext cx="7771534" cy="1500412"/>
          </a:xfrm>
        </p:spPr>
        <p:txBody>
          <a:bodyPr anchor="b"/>
          <a:lstStyle>
            <a:lvl1pPr marL="0" indent="0">
              <a:buNone/>
              <a:defRPr sz="1807"/>
            </a:lvl1pPr>
            <a:lvl2pPr marL="412974" indent="0">
              <a:buNone/>
              <a:defRPr sz="1626"/>
            </a:lvl2pPr>
            <a:lvl3pPr marL="825949" indent="0">
              <a:buNone/>
              <a:defRPr sz="1536"/>
            </a:lvl3pPr>
            <a:lvl4pPr marL="1238925" indent="0">
              <a:buNone/>
              <a:defRPr sz="1265"/>
            </a:lvl4pPr>
            <a:lvl5pPr marL="1651902" indent="0">
              <a:buNone/>
              <a:defRPr sz="1265"/>
            </a:lvl5pPr>
            <a:lvl6pPr marL="2064876" indent="0">
              <a:buNone/>
              <a:defRPr sz="1265"/>
            </a:lvl6pPr>
            <a:lvl7pPr marL="2477851" indent="0">
              <a:buNone/>
              <a:defRPr sz="1265"/>
            </a:lvl7pPr>
            <a:lvl8pPr marL="2890826" indent="0">
              <a:buNone/>
              <a:defRPr sz="1265"/>
            </a:lvl8pPr>
            <a:lvl9pPr marL="3303800" indent="0">
              <a:buNone/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CC4-A2B1-4EBE-992C-25103E09ED4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958" y="1377051"/>
            <a:ext cx="4048126" cy="5063530"/>
          </a:xfrm>
        </p:spPr>
        <p:txBody>
          <a:bodyPr/>
          <a:lstStyle>
            <a:lvl1pPr>
              <a:defRPr sz="2530"/>
            </a:lvl1pPr>
            <a:lvl2pPr>
              <a:defRPr sz="2169"/>
            </a:lvl2pPr>
            <a:lvl3pPr>
              <a:defRPr sz="1807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630" y="1377051"/>
            <a:ext cx="4049568" cy="5063530"/>
          </a:xfrm>
        </p:spPr>
        <p:txBody>
          <a:bodyPr/>
          <a:lstStyle>
            <a:lvl1pPr>
              <a:defRPr sz="2530"/>
            </a:lvl1pPr>
            <a:lvl2pPr>
              <a:defRPr sz="2169"/>
            </a:lvl2pPr>
            <a:lvl3pPr>
              <a:defRPr sz="1807"/>
            </a:lvl3pPr>
            <a:lvl4pPr>
              <a:defRPr sz="1626"/>
            </a:lvl4pPr>
            <a:lvl5pPr>
              <a:defRPr sz="1626"/>
            </a:lvl5pPr>
            <a:lvl6pPr>
              <a:defRPr sz="1626"/>
            </a:lvl6pPr>
            <a:lvl7pPr>
              <a:defRPr sz="1626"/>
            </a:lvl7pPr>
            <a:lvl8pPr>
              <a:defRPr sz="1626"/>
            </a:lvl8pPr>
            <a:lvl9pPr>
              <a:defRPr sz="16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EF4CC-B622-4E70-A3DD-E61E6930BC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0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4" y="273979"/>
            <a:ext cx="8229023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845"/>
            <a:ext cx="4039466" cy="639755"/>
          </a:xfrm>
        </p:spPr>
        <p:txBody>
          <a:bodyPr anchor="b"/>
          <a:lstStyle>
            <a:lvl1pPr marL="0" indent="0">
              <a:buNone/>
              <a:defRPr sz="2169" b="1"/>
            </a:lvl1pPr>
            <a:lvl2pPr marL="412974" indent="0">
              <a:buNone/>
              <a:defRPr sz="1807" b="1"/>
            </a:lvl2pPr>
            <a:lvl3pPr marL="825949" indent="0">
              <a:buNone/>
              <a:defRPr sz="1626" b="1"/>
            </a:lvl3pPr>
            <a:lvl4pPr marL="1238925" indent="0">
              <a:buNone/>
              <a:defRPr sz="1536" b="1"/>
            </a:lvl4pPr>
            <a:lvl5pPr marL="1651902" indent="0">
              <a:buNone/>
              <a:defRPr sz="1536" b="1"/>
            </a:lvl5pPr>
            <a:lvl6pPr marL="2064876" indent="0">
              <a:buNone/>
              <a:defRPr sz="1536" b="1"/>
            </a:lvl6pPr>
            <a:lvl7pPr marL="2477851" indent="0">
              <a:buNone/>
              <a:defRPr sz="1536" b="1"/>
            </a:lvl7pPr>
            <a:lvl8pPr marL="2890826" indent="0">
              <a:buNone/>
              <a:defRPr sz="1536" b="1"/>
            </a:lvl8pPr>
            <a:lvl9pPr marL="3303800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600"/>
            <a:ext cx="4039466" cy="3951849"/>
          </a:xfrm>
        </p:spPr>
        <p:txBody>
          <a:bodyPr/>
          <a:lstStyle>
            <a:lvl1pPr>
              <a:defRPr sz="2169"/>
            </a:lvl1pPr>
            <a:lvl2pPr>
              <a:defRPr sz="1807"/>
            </a:lvl2pPr>
            <a:lvl3pPr>
              <a:defRPr sz="1626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8" y="1534845"/>
            <a:ext cx="4040909" cy="639755"/>
          </a:xfrm>
        </p:spPr>
        <p:txBody>
          <a:bodyPr anchor="b"/>
          <a:lstStyle>
            <a:lvl1pPr marL="0" indent="0">
              <a:buNone/>
              <a:defRPr sz="2169" b="1"/>
            </a:lvl1pPr>
            <a:lvl2pPr marL="412974" indent="0">
              <a:buNone/>
              <a:defRPr sz="1807" b="1"/>
            </a:lvl2pPr>
            <a:lvl3pPr marL="825949" indent="0">
              <a:buNone/>
              <a:defRPr sz="1626" b="1"/>
            </a:lvl3pPr>
            <a:lvl4pPr marL="1238925" indent="0">
              <a:buNone/>
              <a:defRPr sz="1536" b="1"/>
            </a:lvl4pPr>
            <a:lvl5pPr marL="1651902" indent="0">
              <a:buNone/>
              <a:defRPr sz="1536" b="1"/>
            </a:lvl5pPr>
            <a:lvl6pPr marL="2064876" indent="0">
              <a:buNone/>
              <a:defRPr sz="1536" b="1"/>
            </a:lvl6pPr>
            <a:lvl7pPr marL="2477851" indent="0">
              <a:buNone/>
              <a:defRPr sz="1536" b="1"/>
            </a:lvl7pPr>
            <a:lvl8pPr marL="2890826" indent="0">
              <a:buNone/>
              <a:defRPr sz="1536" b="1"/>
            </a:lvl8pPr>
            <a:lvl9pPr marL="3303800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8" y="2174600"/>
            <a:ext cx="4040909" cy="3951849"/>
          </a:xfrm>
        </p:spPr>
        <p:txBody>
          <a:bodyPr/>
          <a:lstStyle>
            <a:lvl1pPr>
              <a:defRPr sz="2169"/>
            </a:lvl1pPr>
            <a:lvl2pPr>
              <a:defRPr sz="1807"/>
            </a:lvl2pPr>
            <a:lvl3pPr>
              <a:defRPr sz="1626"/>
            </a:lvl3pPr>
            <a:lvl4pPr>
              <a:defRPr sz="1536"/>
            </a:lvl4pPr>
            <a:lvl5pPr>
              <a:defRPr sz="1536"/>
            </a:lvl5pPr>
            <a:lvl6pPr>
              <a:defRPr sz="1536"/>
            </a:lvl6pPr>
            <a:lvl7pPr>
              <a:defRPr sz="1536"/>
            </a:lvl7pPr>
            <a:lvl8pPr>
              <a:defRPr sz="1536"/>
            </a:lvl8pPr>
            <a:lvl9pPr>
              <a:defRPr sz="1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27CD-35AF-469C-87AF-78014E0100B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B06F-555C-4F44-B4E4-BCEF325F32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836B-FDC4-4837-A0C4-A1663A82124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94" y="272549"/>
            <a:ext cx="3007591" cy="1161887"/>
          </a:xfrm>
        </p:spPr>
        <p:txBody>
          <a:bodyPr anchor="b"/>
          <a:lstStyle>
            <a:lvl1pPr algn="l">
              <a:defRPr sz="18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4" y="272548"/>
            <a:ext cx="5111750" cy="5853901"/>
          </a:xfrm>
        </p:spPr>
        <p:txBody>
          <a:bodyPr/>
          <a:lstStyle>
            <a:lvl1pPr>
              <a:defRPr sz="2892"/>
            </a:lvl1pPr>
            <a:lvl2pPr>
              <a:defRPr sz="2530"/>
            </a:lvl2pPr>
            <a:lvl3pPr>
              <a:defRPr sz="2169"/>
            </a:lvl3pPr>
            <a:lvl4pPr>
              <a:defRPr sz="1807"/>
            </a:lvl4pPr>
            <a:lvl5pPr>
              <a:defRPr sz="1807"/>
            </a:lvl5pPr>
            <a:lvl6pPr>
              <a:defRPr sz="1807"/>
            </a:lvl6pPr>
            <a:lvl7pPr>
              <a:defRPr sz="1807"/>
            </a:lvl7pPr>
            <a:lvl8pPr>
              <a:defRPr sz="1807"/>
            </a:lvl8pPr>
            <a:lvl9pPr>
              <a:defRPr sz="18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94" y="1434428"/>
            <a:ext cx="3007591" cy="4692014"/>
          </a:xfrm>
        </p:spPr>
        <p:txBody>
          <a:bodyPr/>
          <a:lstStyle>
            <a:lvl1pPr marL="0" indent="0">
              <a:buNone/>
              <a:defRPr sz="1265"/>
            </a:lvl1pPr>
            <a:lvl2pPr marL="412974" indent="0">
              <a:buNone/>
              <a:defRPr sz="1084"/>
            </a:lvl2pPr>
            <a:lvl3pPr marL="825949" indent="0">
              <a:buNone/>
              <a:defRPr sz="904"/>
            </a:lvl3pPr>
            <a:lvl4pPr marL="1238925" indent="0">
              <a:buNone/>
              <a:defRPr sz="813"/>
            </a:lvl4pPr>
            <a:lvl5pPr marL="1651902" indent="0">
              <a:buNone/>
              <a:defRPr sz="813"/>
            </a:lvl5pPr>
            <a:lvl6pPr marL="2064876" indent="0">
              <a:buNone/>
              <a:defRPr sz="813"/>
            </a:lvl6pPr>
            <a:lvl7pPr marL="2477851" indent="0">
              <a:buNone/>
              <a:defRPr sz="813"/>
            </a:lvl7pPr>
            <a:lvl8pPr marL="2890826" indent="0">
              <a:buNone/>
              <a:defRPr sz="813"/>
            </a:lvl8pPr>
            <a:lvl9pPr marL="3303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3C2F7-508B-4DF5-95A1-E7D0C93A890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5" y="4801033"/>
            <a:ext cx="5486978" cy="566599"/>
          </a:xfrm>
        </p:spPr>
        <p:txBody>
          <a:bodyPr anchor="b"/>
          <a:lstStyle>
            <a:lvl1pPr algn="l">
              <a:defRPr sz="180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5" y="612509"/>
            <a:ext cx="5486978" cy="4115373"/>
          </a:xfrm>
        </p:spPr>
        <p:txBody>
          <a:bodyPr/>
          <a:lstStyle>
            <a:lvl1pPr marL="0" indent="0">
              <a:buNone/>
              <a:defRPr sz="2892"/>
            </a:lvl1pPr>
            <a:lvl2pPr marL="412974" indent="0">
              <a:buNone/>
              <a:defRPr sz="2530"/>
            </a:lvl2pPr>
            <a:lvl3pPr marL="825949" indent="0">
              <a:buNone/>
              <a:defRPr sz="2169"/>
            </a:lvl3pPr>
            <a:lvl4pPr marL="1238925" indent="0">
              <a:buNone/>
              <a:defRPr sz="1807"/>
            </a:lvl4pPr>
            <a:lvl5pPr marL="1651902" indent="0">
              <a:buNone/>
              <a:defRPr sz="1807"/>
            </a:lvl5pPr>
            <a:lvl6pPr marL="2064876" indent="0">
              <a:buNone/>
              <a:defRPr sz="1807"/>
            </a:lvl6pPr>
            <a:lvl7pPr marL="2477851" indent="0">
              <a:buNone/>
              <a:defRPr sz="1807"/>
            </a:lvl7pPr>
            <a:lvl8pPr marL="2890826" indent="0">
              <a:buNone/>
              <a:defRPr sz="1807"/>
            </a:lvl8pPr>
            <a:lvl9pPr marL="3303800" indent="0">
              <a:buNone/>
              <a:defRPr sz="180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5" y="5367629"/>
            <a:ext cx="5486978" cy="804714"/>
          </a:xfrm>
        </p:spPr>
        <p:txBody>
          <a:bodyPr/>
          <a:lstStyle>
            <a:lvl1pPr marL="0" indent="0">
              <a:buNone/>
              <a:defRPr sz="1265"/>
            </a:lvl1pPr>
            <a:lvl2pPr marL="412974" indent="0">
              <a:buNone/>
              <a:defRPr sz="1084"/>
            </a:lvl2pPr>
            <a:lvl3pPr marL="825949" indent="0">
              <a:buNone/>
              <a:defRPr sz="904"/>
            </a:lvl3pPr>
            <a:lvl4pPr marL="1238925" indent="0">
              <a:buNone/>
              <a:defRPr sz="813"/>
            </a:lvl4pPr>
            <a:lvl5pPr marL="1651902" indent="0">
              <a:buNone/>
              <a:defRPr sz="813"/>
            </a:lvl5pPr>
            <a:lvl6pPr marL="2064876" indent="0">
              <a:buNone/>
              <a:defRPr sz="813"/>
            </a:lvl6pPr>
            <a:lvl7pPr marL="2477851" indent="0">
              <a:buNone/>
              <a:defRPr sz="813"/>
            </a:lvl7pPr>
            <a:lvl8pPr marL="2890826" indent="0">
              <a:buNone/>
              <a:defRPr sz="813"/>
            </a:lvl8pPr>
            <a:lvl9pPr marL="3303800" indent="0">
              <a:buNone/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AFBF0-17F5-45B6-872D-D6568EE3F5D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744" y="68853"/>
            <a:ext cx="7462693" cy="8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13" tIns="50655" rIns="101313" bIns="506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960" y="1377051"/>
            <a:ext cx="8236239" cy="506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endParaRPr lang="en-US" alt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216" y="6503696"/>
            <a:ext cx="1905000" cy="3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</a:bodyPr>
          <a:lstStyle>
            <a:lvl1pPr algn="r">
              <a:defRPr sz="813"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47493" name="Text Box 5"/>
          <p:cNvSpPr txBox="1">
            <a:spLocks noChangeArrowheads="1"/>
          </p:cNvSpPr>
          <p:nvPr userDrawn="1"/>
        </p:nvSpPr>
        <p:spPr bwMode="auto">
          <a:xfrm>
            <a:off x="7459808" y="149181"/>
            <a:ext cx="1291647" cy="4171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82575" tIns="41287" rIns="82575" bIns="41287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169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20486" name="Picture 6" descr="Stepanlogo"/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32751" y="124801"/>
            <a:ext cx="832716" cy="19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88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dt="0"/>
  <p:txStyles>
    <p:titleStyle>
      <a:lvl1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2pPr>
      <a:lvl3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3pPr>
      <a:lvl4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4pPr>
      <a:lvl5pPr algn="l" defTabSz="916289" rtl="0" eaLnBrk="0" fontAlgn="base" hangingPunct="0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5pPr>
      <a:lvl6pPr marL="412974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6pPr>
      <a:lvl7pPr marL="825949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7pPr>
      <a:lvl8pPr marL="1238925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8pPr>
      <a:lvl9pPr marL="1651902" algn="l" defTabSz="916289" rtl="0" fontAlgn="base">
        <a:spcBef>
          <a:spcPct val="0"/>
        </a:spcBef>
        <a:spcAft>
          <a:spcPct val="0"/>
        </a:spcAft>
        <a:defRPr sz="2530" b="1" i="1">
          <a:solidFill>
            <a:schemeClr val="tx2"/>
          </a:solidFill>
          <a:latin typeface="Arial Black" pitchFamily="34" charset="0"/>
        </a:defRPr>
      </a:lvl9pPr>
    </p:titleStyle>
    <p:bodyStyle>
      <a:lvl1pPr marL="342712" indent="-342712" algn="l" defTabSz="916289" rtl="0" eaLnBrk="0" fontAlgn="base" hangingPunct="0">
        <a:spcBef>
          <a:spcPct val="20000"/>
        </a:spcBef>
        <a:spcAft>
          <a:spcPct val="0"/>
        </a:spcAft>
        <a:buChar char="•"/>
        <a:defRPr sz="1988" b="1">
          <a:solidFill>
            <a:schemeClr val="tx1"/>
          </a:solidFill>
          <a:latin typeface="+mn-lt"/>
          <a:ea typeface="+mn-ea"/>
          <a:cs typeface="+mn-cs"/>
        </a:defRPr>
      </a:lvl1pPr>
      <a:lvl2pPr marL="744217" indent="-286788" algn="l" defTabSz="916289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4286" indent="-227997" algn="l" defTabSz="916289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3pPr>
      <a:lvl4pPr marL="1601712" indent="-227997" algn="l" defTabSz="916289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60573" indent="-229431" algn="l" defTabSz="916289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473550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886524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299499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712475" indent="-229431" algn="l" defTabSz="916289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1pPr>
      <a:lvl2pPr marL="412974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2pPr>
      <a:lvl3pPr marL="825949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3pPr>
      <a:lvl4pPr marL="1238925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4pPr>
      <a:lvl5pPr marL="1651902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5pPr>
      <a:lvl6pPr marL="2064876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6pPr>
      <a:lvl7pPr marL="2477851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7pPr>
      <a:lvl8pPr marL="2890826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8pPr>
      <a:lvl9pPr marL="3303800" algn="l" defTabSz="825949" rtl="0" eaLnBrk="1" latinLnBrk="0" hangingPunct="1">
        <a:defRPr sz="16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roved logo_ transparent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0" y="756754"/>
            <a:ext cx="2823286" cy="64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5A7E4D-3234-4B62-96DD-18ED7798A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548" y="2659199"/>
            <a:ext cx="6073368" cy="179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3" tIns="45781" rIns="91563" bIns="45781" anchor="ctr"/>
          <a:lstStyle/>
          <a:p>
            <a:pPr algn="ctr"/>
            <a:r>
              <a:rPr lang="en-US" sz="2800" b="1" i="1" dirty="0">
                <a:latin typeface="Arial Black" pitchFamily="34" charset="0"/>
                <a:cs typeface="Arial" charset="0"/>
              </a:rPr>
              <a:t>LATAM Surfactants</a:t>
            </a:r>
            <a:br>
              <a:rPr lang="en-US" sz="2800" b="1" i="1" dirty="0">
                <a:latin typeface="Arial Black" pitchFamily="34" charset="0"/>
                <a:cs typeface="Arial" charset="0"/>
              </a:rPr>
            </a:br>
            <a:r>
              <a:rPr lang="en-US" sz="2800" b="1" i="1" dirty="0">
                <a:latin typeface="Arial Black" pitchFamily="34" charset="0"/>
                <a:cs typeface="Arial" charset="0"/>
              </a:rPr>
              <a:t>Five Year Plan</a:t>
            </a:r>
            <a:br>
              <a:rPr lang="en-US" sz="2800" b="1" i="1" dirty="0">
                <a:latin typeface="Arial Black" pitchFamily="34" charset="0"/>
                <a:cs typeface="Arial" charset="0"/>
              </a:rPr>
            </a:br>
            <a:r>
              <a:rPr lang="en-US" sz="2800" b="1" i="1" dirty="0">
                <a:latin typeface="Arial Black" pitchFamily="34" charset="0"/>
                <a:cs typeface="Arial" charset="0"/>
              </a:rPr>
              <a:t>2019–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10543" y="515166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September </a:t>
            </a:r>
            <a:r>
              <a:rPr lang="en-US" i="1" dirty="0" smtClean="0">
                <a:latin typeface="+mj-lt"/>
              </a:rPr>
              <a:t>20, 2019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71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733" y="4144663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79149" y="1000036"/>
            <a:ext cx="3732382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MEXICO 2018 SIZE  9,755 MILLIONS USD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30731" name="Text Box 7"/>
          <p:cNvSpPr txBox="1">
            <a:spLocks noChangeArrowheads="1"/>
          </p:cNvSpPr>
          <p:nvPr/>
        </p:nvSpPr>
        <p:spPr bwMode="auto">
          <a:xfrm>
            <a:off x="4662153" y="994056"/>
            <a:ext cx="4481848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square"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1265" b="1" u="sng" dirty="0" smtClean="0"/>
              <a:t>FORECAST BEUTY AND PERSONAL CARE</a:t>
            </a:r>
            <a:endParaRPr lang="en-US" sz="1265" b="1" u="sng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Mexico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Beauty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and Personal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Care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22206" y="426422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</a:t>
            </a:r>
            <a:endParaRPr lang="en-US" sz="1200" b="1" u="sng" dirty="0"/>
          </a:p>
        </p:txBody>
      </p:sp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226346"/>
              </p:ext>
            </p:extLst>
          </p:nvPr>
        </p:nvGraphicFramePr>
        <p:xfrm>
          <a:off x="24809" y="1126026"/>
          <a:ext cx="4572000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42580" y="1126026"/>
            <a:ext cx="0" cy="577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graphicFrame>
        <p:nvGraphicFramePr>
          <p:cNvPr id="24" name="Gráfico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182977"/>
              </p:ext>
            </p:extLst>
          </p:nvPr>
        </p:nvGraphicFramePr>
        <p:xfrm>
          <a:off x="4505630" y="1459789"/>
          <a:ext cx="4610638" cy="259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 Placeholder 6">
            <a:extLst>
              <a:ext uri="{FF2B5EF4-FFF2-40B4-BE49-F238E27FC236}">
                <a16:creationId xmlns:a16="http://schemas.microsoft.com/office/drawing/2014/main" xmlns="" id="{8904806F-3F21-AD46-A78A-FCB75C4BA368}"/>
              </a:ext>
            </a:extLst>
          </p:cNvPr>
          <p:cNvSpPr txBox="1">
            <a:spLocks/>
          </p:cNvSpPr>
          <p:nvPr/>
        </p:nvSpPr>
        <p:spPr bwMode="auto">
          <a:xfrm>
            <a:off x="-29420" y="4495663"/>
            <a:ext cx="4572000" cy="310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13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+mn-lt"/>
              </a:rPr>
              <a:t>Unilever de Mexico was the Leading </a:t>
            </a:r>
            <a:r>
              <a:rPr lang="en-US" sz="1000" dirty="0">
                <a:latin typeface="+mn-lt"/>
              </a:rPr>
              <a:t>P</a:t>
            </a:r>
            <a:r>
              <a:rPr lang="en-US" sz="1000" dirty="0" smtClean="0">
                <a:latin typeface="+mn-lt"/>
              </a:rPr>
              <a:t>layer in Beauty and Personal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are in Mexico in Value terms in 2018. The Company </a:t>
            </a:r>
            <a:r>
              <a:rPr lang="en-US" sz="1000" dirty="0">
                <a:latin typeface="+mn-lt"/>
              </a:rPr>
              <a:t>F</a:t>
            </a:r>
            <a:r>
              <a:rPr lang="en-US" sz="1000" dirty="0" smtClean="0">
                <a:latin typeface="+mn-lt"/>
              </a:rPr>
              <a:t>ollows a Multi-Brand </a:t>
            </a:r>
            <a:r>
              <a:rPr lang="en-US" sz="1000" dirty="0">
                <a:latin typeface="+mn-lt"/>
              </a:rPr>
              <a:t>S</a:t>
            </a:r>
            <a:r>
              <a:rPr lang="en-US" sz="1000" dirty="0" smtClean="0">
                <a:latin typeface="+mn-lt"/>
              </a:rPr>
              <a:t>trategy, Which </a:t>
            </a:r>
            <a:r>
              <a:rPr lang="en-US" sz="1000" dirty="0">
                <a:latin typeface="+mn-lt"/>
              </a:rPr>
              <a:t>A</a:t>
            </a:r>
            <a:r>
              <a:rPr lang="en-US" sz="1000" dirty="0" smtClean="0">
                <a:latin typeface="+mn-lt"/>
              </a:rPr>
              <a:t>llows it to Reach </a:t>
            </a:r>
            <a:r>
              <a:rPr lang="en-US" sz="1000" dirty="0">
                <a:latin typeface="+mn-lt"/>
              </a:rPr>
              <a:t>D</a:t>
            </a:r>
            <a:r>
              <a:rPr lang="en-US" sz="1000" dirty="0" smtClean="0">
                <a:latin typeface="+mn-lt"/>
              </a:rPr>
              <a:t>ifferent </a:t>
            </a:r>
            <a:r>
              <a:rPr lang="en-US" sz="1000" dirty="0">
                <a:latin typeface="+mn-lt"/>
              </a:rPr>
              <a:t>T</a:t>
            </a:r>
            <a:r>
              <a:rPr lang="en-US" sz="1000" dirty="0" smtClean="0">
                <a:latin typeface="+mn-lt"/>
              </a:rPr>
              <a:t>arget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onsumer </a:t>
            </a:r>
            <a:r>
              <a:rPr lang="en-US" sz="1000" dirty="0">
                <a:latin typeface="+mn-lt"/>
              </a:rPr>
              <a:t>G</a:t>
            </a:r>
            <a:r>
              <a:rPr lang="en-US" sz="1000" dirty="0" smtClean="0">
                <a:latin typeface="+mn-lt"/>
              </a:rPr>
              <a:t>roups and Have a Presence in Several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ategories. P&amp;G and Colgate are in Second and Third </a:t>
            </a:r>
            <a:r>
              <a:rPr lang="en-US" sz="1000" dirty="0">
                <a:latin typeface="+mn-lt"/>
              </a:rPr>
              <a:t>P</a:t>
            </a:r>
            <a:r>
              <a:rPr lang="en-US" sz="1000" dirty="0" smtClean="0">
                <a:latin typeface="+mn-lt"/>
              </a:rPr>
              <a:t>lace.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+mn-lt"/>
              </a:rPr>
              <a:t>The Increasing </a:t>
            </a:r>
            <a:r>
              <a:rPr lang="en-US" sz="1000" dirty="0">
                <a:latin typeface="+mn-lt"/>
              </a:rPr>
              <a:t>P</a:t>
            </a:r>
            <a:r>
              <a:rPr lang="en-US" sz="1000" dirty="0" smtClean="0">
                <a:latin typeface="+mn-lt"/>
              </a:rPr>
              <a:t>opulation, as Well as Changing </a:t>
            </a:r>
            <a:r>
              <a:rPr lang="en-US" sz="1000" dirty="0">
                <a:latin typeface="+mn-lt"/>
              </a:rPr>
              <a:t>D</a:t>
            </a:r>
            <a:r>
              <a:rPr lang="en-US" sz="1000" dirty="0" smtClean="0">
                <a:latin typeface="+mn-lt"/>
              </a:rPr>
              <a:t>emographics, Such as the Urbanization of Smaller Cities, More </a:t>
            </a:r>
            <a:r>
              <a:rPr lang="en-US" sz="1000" dirty="0">
                <a:latin typeface="+mn-lt"/>
              </a:rPr>
              <a:t>W</a:t>
            </a:r>
            <a:r>
              <a:rPr lang="en-US" sz="1000" dirty="0" smtClean="0">
                <a:latin typeface="+mn-lt"/>
              </a:rPr>
              <a:t>omen </a:t>
            </a:r>
            <a:r>
              <a:rPr lang="en-US" sz="1000" dirty="0">
                <a:latin typeface="+mn-lt"/>
              </a:rPr>
              <a:t>J</a:t>
            </a:r>
            <a:r>
              <a:rPr lang="en-US" sz="1000" dirty="0" smtClean="0">
                <a:latin typeface="+mn-lt"/>
              </a:rPr>
              <a:t>oining the Workforce and Later </a:t>
            </a:r>
            <a:r>
              <a:rPr lang="en-US" sz="1000" dirty="0">
                <a:latin typeface="+mn-lt"/>
              </a:rPr>
              <a:t>R</a:t>
            </a:r>
            <a:r>
              <a:rPr lang="en-US" sz="1000" dirty="0" smtClean="0">
                <a:latin typeface="+mn-lt"/>
              </a:rPr>
              <a:t>etirement age, are Expected to Positively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ontribute to the Performance of Beauty and Personal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are over the Forecast </a:t>
            </a:r>
            <a:r>
              <a:rPr lang="en-US" sz="1000" dirty="0">
                <a:latin typeface="+mn-lt"/>
              </a:rPr>
              <a:t>P</a:t>
            </a:r>
            <a:r>
              <a:rPr lang="en-US" sz="1000" dirty="0" smtClean="0">
                <a:latin typeface="+mn-lt"/>
              </a:rPr>
              <a:t>eriod. Innovation Will </a:t>
            </a:r>
            <a:r>
              <a:rPr lang="en-US" sz="1000" dirty="0">
                <a:latin typeface="+mn-lt"/>
              </a:rPr>
              <a:t>A</a:t>
            </a:r>
            <a:r>
              <a:rPr lang="en-US" sz="1000" dirty="0" smtClean="0">
                <a:latin typeface="+mn-lt"/>
              </a:rPr>
              <a:t>lso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ontribute to Development, With new Products </a:t>
            </a:r>
            <a:r>
              <a:rPr lang="en-US" sz="1000" dirty="0">
                <a:latin typeface="+mn-lt"/>
              </a:rPr>
              <a:t>M</a:t>
            </a:r>
            <a:r>
              <a:rPr lang="en-US" sz="1000" dirty="0" smtClean="0">
                <a:latin typeface="+mn-lt"/>
              </a:rPr>
              <a:t>otivating </a:t>
            </a:r>
            <a:r>
              <a:rPr lang="en-US" sz="1000" dirty="0">
                <a:latin typeface="+mn-lt"/>
              </a:rPr>
              <a:t>C</a:t>
            </a:r>
            <a:r>
              <a:rPr lang="en-US" sz="1000" dirty="0" smtClean="0">
                <a:latin typeface="+mn-lt"/>
              </a:rPr>
              <a:t>onsumers to add Additional </a:t>
            </a:r>
            <a:r>
              <a:rPr lang="en-US" sz="1000" dirty="0">
                <a:latin typeface="+mn-lt"/>
              </a:rPr>
              <a:t>P</a:t>
            </a:r>
            <a:r>
              <a:rPr lang="en-US" sz="1000" dirty="0" smtClean="0">
                <a:latin typeface="+mn-lt"/>
              </a:rPr>
              <a:t>roducts or More </a:t>
            </a:r>
            <a:r>
              <a:rPr lang="en-US" sz="1000" dirty="0">
                <a:latin typeface="+mn-lt"/>
              </a:rPr>
              <a:t>S</a:t>
            </a:r>
            <a:r>
              <a:rPr lang="en-US" sz="1000" dirty="0" smtClean="0">
                <a:latin typeface="+mn-lt"/>
              </a:rPr>
              <a:t>ophisticated </a:t>
            </a:r>
            <a:r>
              <a:rPr lang="en-US" sz="1000" dirty="0">
                <a:latin typeface="+mn-lt"/>
              </a:rPr>
              <a:t>P</a:t>
            </a:r>
            <a:r>
              <a:rPr lang="en-US" sz="1000" dirty="0" smtClean="0">
                <a:latin typeface="+mn-lt"/>
              </a:rPr>
              <a:t>roducts to Their </a:t>
            </a:r>
            <a:r>
              <a:rPr lang="en-US" sz="1000" dirty="0">
                <a:latin typeface="+mn-lt"/>
              </a:rPr>
              <a:t>D</a:t>
            </a:r>
            <a:r>
              <a:rPr lang="en-US" sz="1000" dirty="0" smtClean="0">
                <a:latin typeface="+mn-lt"/>
              </a:rPr>
              <a:t>aily </a:t>
            </a:r>
            <a:r>
              <a:rPr lang="en-US" sz="1000" dirty="0">
                <a:latin typeface="+mn-lt"/>
              </a:rPr>
              <a:t>G</a:t>
            </a:r>
            <a:r>
              <a:rPr lang="en-US" sz="1000" dirty="0" smtClean="0">
                <a:latin typeface="+mn-lt"/>
              </a:rPr>
              <a:t>rooming routines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+mn-lt"/>
              </a:rPr>
              <a:t>Forecast is to Grow 30% in Sales From 2018 to 2023</a:t>
            </a:r>
            <a:endParaRPr lang="en-US" sz="1000" dirty="0">
              <a:latin typeface="+mn-lt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596809" y="4496175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Despite the </a:t>
            </a:r>
            <a:r>
              <a:rPr lang="en-US" sz="1000" dirty="0"/>
              <a:t>Dynamism </a:t>
            </a:r>
            <a:r>
              <a:rPr lang="en-US" sz="1000" dirty="0"/>
              <a:t>of </a:t>
            </a:r>
            <a:r>
              <a:rPr lang="en-US" sz="1000" dirty="0"/>
              <a:t>Body Wash/Shower </a:t>
            </a:r>
            <a:r>
              <a:rPr lang="en-US" sz="1000" dirty="0"/>
              <a:t>gel and </a:t>
            </a:r>
            <a:r>
              <a:rPr lang="en-US" sz="1000" dirty="0"/>
              <a:t>Liquid </a:t>
            </a:r>
            <a:r>
              <a:rPr lang="en-US" sz="1000" dirty="0"/>
              <a:t>S</a:t>
            </a:r>
            <a:r>
              <a:rPr lang="en-US" sz="1000" dirty="0"/>
              <a:t>oap</a:t>
            </a:r>
            <a:r>
              <a:rPr lang="en-US" sz="1000" dirty="0"/>
              <a:t>, bar </a:t>
            </a:r>
            <a:r>
              <a:rPr lang="en-US" sz="1000" dirty="0"/>
              <a:t>Soap </a:t>
            </a:r>
            <a:r>
              <a:rPr lang="en-US" sz="1000" dirty="0"/>
              <a:t>is P</a:t>
            </a:r>
            <a:r>
              <a:rPr lang="en-US" sz="1000" dirty="0"/>
              <a:t>redicted </a:t>
            </a:r>
            <a:r>
              <a:rPr lang="en-US" sz="1000" dirty="0"/>
              <a:t>to </a:t>
            </a:r>
            <a:r>
              <a:rPr lang="en-US" sz="1000" dirty="0"/>
              <a:t>Remain </a:t>
            </a:r>
            <a:r>
              <a:rPr lang="en-US" sz="1000" dirty="0"/>
              <a:t>the </a:t>
            </a:r>
            <a:r>
              <a:rPr lang="en-US" sz="1000" dirty="0"/>
              <a:t>Biggest </a:t>
            </a:r>
            <a:r>
              <a:rPr lang="en-US" sz="1000" dirty="0"/>
              <a:t>B</a:t>
            </a:r>
            <a:r>
              <a:rPr lang="en-US" sz="1000" dirty="0"/>
              <a:t>ath </a:t>
            </a:r>
            <a:r>
              <a:rPr lang="en-US" sz="1000" dirty="0"/>
              <a:t>and </a:t>
            </a:r>
            <a:r>
              <a:rPr lang="en-US" sz="1000" dirty="0"/>
              <a:t>Shower </a:t>
            </a:r>
            <a:r>
              <a:rPr lang="en-US" sz="1000" dirty="0"/>
              <a:t>C</a:t>
            </a:r>
            <a:r>
              <a:rPr lang="en-US" sz="1000" dirty="0"/>
              <a:t>ategory </a:t>
            </a:r>
            <a:r>
              <a:rPr lang="en-US" sz="1000" dirty="0"/>
              <a:t>in </a:t>
            </a:r>
            <a:r>
              <a:rPr lang="en-US" sz="1000" dirty="0"/>
              <a:t>Terms </a:t>
            </a:r>
            <a:r>
              <a:rPr lang="en-US" sz="1000" dirty="0"/>
              <a:t>of </a:t>
            </a:r>
            <a:r>
              <a:rPr lang="en-US" sz="1000" dirty="0"/>
              <a:t>Value </a:t>
            </a:r>
            <a:r>
              <a:rPr lang="en-US" sz="1000" dirty="0"/>
              <a:t>S</a:t>
            </a:r>
            <a:r>
              <a:rPr lang="en-US" sz="1000" dirty="0"/>
              <a:t>ales </a:t>
            </a:r>
            <a:r>
              <a:rPr lang="en-US" sz="1000" dirty="0"/>
              <a:t>in the </a:t>
            </a:r>
            <a:r>
              <a:rPr lang="en-US" sz="1000" dirty="0"/>
              <a:t>Forecast </a:t>
            </a:r>
            <a:r>
              <a:rPr lang="en-US" sz="1000" dirty="0"/>
              <a:t>P</a:t>
            </a:r>
            <a:r>
              <a:rPr lang="en-US" sz="1000" dirty="0"/>
              <a:t>eriod</a:t>
            </a:r>
            <a:r>
              <a:rPr lang="en-US" sz="1000" dirty="0"/>
              <a:t>. The </a:t>
            </a:r>
            <a:r>
              <a:rPr lang="en-US" sz="1000" dirty="0"/>
              <a:t>Popularity </a:t>
            </a:r>
            <a:r>
              <a:rPr lang="en-US" sz="1000" dirty="0"/>
              <a:t>of bar </a:t>
            </a:r>
            <a:r>
              <a:rPr lang="en-US" sz="1000" dirty="0"/>
              <a:t>Soap </a:t>
            </a:r>
            <a:r>
              <a:rPr lang="en-US" sz="1000" dirty="0"/>
              <a:t>can be </a:t>
            </a:r>
            <a:r>
              <a:rPr lang="en-US" sz="1000" dirty="0"/>
              <a:t>Explained </a:t>
            </a:r>
            <a:r>
              <a:rPr lang="en-US" sz="1000" dirty="0"/>
              <a:t>by </a:t>
            </a:r>
            <a:r>
              <a:rPr lang="en-US" sz="1000" dirty="0"/>
              <a:t>Tradition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Unilever </a:t>
            </a:r>
            <a:r>
              <a:rPr lang="en-US" sz="1000" dirty="0"/>
              <a:t>de México </a:t>
            </a:r>
            <a:r>
              <a:rPr lang="en-US" sz="1000" dirty="0"/>
              <a:t>Leads </a:t>
            </a:r>
            <a:r>
              <a:rPr lang="en-US" sz="1000" dirty="0"/>
              <a:t>S</a:t>
            </a:r>
            <a:r>
              <a:rPr lang="en-US" sz="1000" dirty="0"/>
              <a:t>kin </a:t>
            </a:r>
            <a:r>
              <a:rPr lang="en-US" sz="1000" dirty="0"/>
              <a:t>C</a:t>
            </a:r>
            <a:r>
              <a:rPr lang="en-US" sz="1000" dirty="0"/>
              <a:t>are </a:t>
            </a:r>
            <a:r>
              <a:rPr lang="en-US" sz="1000" dirty="0"/>
              <a:t>in 2018, with a 12% </a:t>
            </a:r>
            <a:r>
              <a:rPr lang="en-US" sz="1000" dirty="0"/>
              <a:t>Value </a:t>
            </a:r>
            <a:r>
              <a:rPr lang="en-US" sz="1000" dirty="0"/>
              <a:t>S</a:t>
            </a:r>
            <a:r>
              <a:rPr lang="en-US" sz="1000" dirty="0"/>
              <a:t>hare.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Procter &amp; Gamble de México L</a:t>
            </a:r>
            <a:r>
              <a:rPr lang="en-US" sz="1000" dirty="0"/>
              <a:t>eads </a:t>
            </a:r>
            <a:r>
              <a:rPr lang="en-US" sz="1000" dirty="0"/>
              <a:t>H</a:t>
            </a:r>
            <a:r>
              <a:rPr lang="en-US" sz="1000" dirty="0"/>
              <a:t>air </a:t>
            </a:r>
            <a:r>
              <a:rPr lang="en-US" sz="1000" dirty="0"/>
              <a:t>C</a:t>
            </a:r>
            <a:r>
              <a:rPr lang="en-US" sz="1000" dirty="0"/>
              <a:t>are </a:t>
            </a:r>
            <a:r>
              <a:rPr lang="en-US" sz="1000" dirty="0"/>
              <a:t>in </a:t>
            </a:r>
            <a:r>
              <a:rPr lang="en-US" sz="1000" dirty="0"/>
              <a:t>Value </a:t>
            </a:r>
            <a:r>
              <a:rPr lang="en-US" sz="1000" dirty="0"/>
              <a:t>T</a:t>
            </a:r>
            <a:r>
              <a:rPr lang="en-US" sz="1000" dirty="0"/>
              <a:t>erms </a:t>
            </a:r>
            <a:r>
              <a:rPr lang="en-US" sz="1000" dirty="0"/>
              <a:t>in 2018, </a:t>
            </a:r>
            <a:r>
              <a:rPr lang="en-US" sz="1000" dirty="0"/>
              <a:t>Thanks </a:t>
            </a:r>
            <a:r>
              <a:rPr lang="en-US" sz="1000" dirty="0"/>
              <a:t>to its Head &amp; Shoulders, Pantene and Herbal Essences B</a:t>
            </a:r>
            <a:r>
              <a:rPr lang="en-US" sz="1000" dirty="0"/>
              <a:t>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Dry </a:t>
            </a:r>
            <a:r>
              <a:rPr lang="en-US" sz="1000" dirty="0"/>
              <a:t>S</a:t>
            </a:r>
            <a:r>
              <a:rPr lang="en-US" sz="1000" dirty="0"/>
              <a:t>hampoo </a:t>
            </a:r>
            <a:r>
              <a:rPr lang="en-US" sz="1000" dirty="0"/>
              <a:t>I</a:t>
            </a:r>
            <a:r>
              <a:rPr lang="en-US" sz="1000" dirty="0"/>
              <a:t>ncreases</a:t>
            </a:r>
            <a:r>
              <a:rPr lang="en-US" sz="1000" dirty="0"/>
              <a:t>, but </a:t>
            </a:r>
            <a:r>
              <a:rPr lang="en-US" sz="1000" dirty="0"/>
              <a:t>Remains </a:t>
            </a:r>
            <a:r>
              <a:rPr lang="en-US" sz="1000" dirty="0"/>
              <a:t>a </a:t>
            </a:r>
            <a:r>
              <a:rPr lang="en-US" sz="1000" dirty="0"/>
              <a:t>Small </a:t>
            </a:r>
            <a:r>
              <a:rPr lang="en-US" sz="1000" dirty="0"/>
              <a:t>C</a:t>
            </a:r>
            <a:r>
              <a:rPr lang="en-US" sz="1000" dirty="0"/>
              <a:t>ategory; </a:t>
            </a:r>
            <a:r>
              <a:rPr lang="en-US" sz="1000" dirty="0"/>
              <a:t>The </a:t>
            </a:r>
            <a:r>
              <a:rPr lang="en-US" sz="1000" dirty="0"/>
              <a:t>Main </a:t>
            </a:r>
            <a:r>
              <a:rPr lang="en-US" sz="1000" dirty="0"/>
              <a:t>D</a:t>
            </a:r>
            <a:r>
              <a:rPr lang="en-US" sz="1000" dirty="0"/>
              <a:t>istribution </a:t>
            </a:r>
            <a:r>
              <a:rPr lang="en-US" sz="1000" dirty="0"/>
              <a:t>C</a:t>
            </a:r>
            <a:r>
              <a:rPr lang="en-US" sz="1000" dirty="0"/>
              <a:t>hannels </a:t>
            </a:r>
            <a:r>
              <a:rPr lang="en-US" sz="1000" dirty="0"/>
              <a:t>for dry </a:t>
            </a:r>
            <a:r>
              <a:rPr lang="en-US" sz="1000" dirty="0"/>
              <a:t>Shampoo </a:t>
            </a:r>
            <a:r>
              <a:rPr lang="en-US" sz="1000" dirty="0"/>
              <a:t>are </a:t>
            </a:r>
            <a:r>
              <a:rPr lang="en-US" sz="1000" dirty="0"/>
              <a:t>Beauty </a:t>
            </a:r>
            <a:r>
              <a:rPr lang="en-US" sz="1000" dirty="0"/>
              <a:t>S</a:t>
            </a:r>
            <a:r>
              <a:rPr lang="en-US" sz="1000" dirty="0"/>
              <a:t>pecialist </a:t>
            </a:r>
            <a:r>
              <a:rPr lang="en-US" sz="1000" dirty="0"/>
              <a:t>R</a:t>
            </a:r>
            <a:r>
              <a:rPr lang="en-US" sz="1000" dirty="0"/>
              <a:t>etailers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For Oral Care Colgate has Almost 80% of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Men’s Grooming P&amp;G Owns ¾ of the Market Size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5008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733" y="4144663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79149" y="1000036"/>
            <a:ext cx="3732382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MEXICO 2018 SIZE  4, 617 MILLIONS USD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30731" name="Text Box 7"/>
          <p:cNvSpPr txBox="1">
            <a:spLocks noChangeArrowheads="1"/>
          </p:cNvSpPr>
          <p:nvPr/>
        </p:nvSpPr>
        <p:spPr bwMode="auto">
          <a:xfrm>
            <a:off x="4662153" y="994056"/>
            <a:ext cx="4481848" cy="239571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square"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1265" b="1" u="sng" dirty="0" smtClean="0"/>
              <a:t>FORECAST HOME CARE</a:t>
            </a:r>
            <a:endParaRPr lang="en-US" sz="1265" b="1" u="sng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538096" y="37916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Mexico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Home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Care</a:t>
            </a:r>
            <a:r>
              <a:rPr lang="es-MX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s-MX" sz="2800" dirty="0" err="1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Market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22206" y="426422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TRENDS</a:t>
            </a:r>
            <a:endParaRPr lang="en-US" sz="1200" b="1" u="sng" dirty="0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4542580" y="1126026"/>
            <a:ext cx="0" cy="577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732528"/>
              </p:ext>
            </p:extLst>
          </p:nvPr>
        </p:nvGraphicFramePr>
        <p:xfrm>
          <a:off x="-57890" y="1057716"/>
          <a:ext cx="4546242" cy="3046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320649"/>
              </p:ext>
            </p:extLst>
          </p:nvPr>
        </p:nvGraphicFramePr>
        <p:xfrm>
          <a:off x="4572000" y="1233627"/>
          <a:ext cx="4572001" cy="291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Marcador de contenido 2"/>
          <p:cNvSpPr>
            <a:spLocks noGrp="1"/>
          </p:cNvSpPr>
          <p:nvPr>
            <p:ph idx="1"/>
          </p:nvPr>
        </p:nvSpPr>
        <p:spPr>
          <a:xfrm>
            <a:off x="0" y="4615404"/>
            <a:ext cx="4526923" cy="1561560"/>
          </a:xfrm>
        </p:spPr>
        <p:txBody>
          <a:bodyPr>
            <a:normAutofit fontScale="92500" lnSpcReduction="20000"/>
          </a:bodyPr>
          <a:lstStyle/>
          <a:p>
            <a:r>
              <a:rPr lang="en-US" sz="1000" b="0" dirty="0"/>
              <a:t>Despite the </a:t>
            </a:r>
            <a:r>
              <a:rPr lang="en-US" sz="1000" b="0" dirty="0" smtClean="0"/>
              <a:t>Uncertain </a:t>
            </a:r>
            <a:r>
              <a:rPr lang="en-US" sz="1000" b="0" dirty="0"/>
              <a:t>E</a:t>
            </a:r>
            <a:r>
              <a:rPr lang="en-US" sz="1000" b="0" dirty="0" smtClean="0"/>
              <a:t>conomic </a:t>
            </a:r>
            <a:r>
              <a:rPr lang="en-US" sz="1000" b="0" dirty="0"/>
              <a:t>E</a:t>
            </a:r>
            <a:r>
              <a:rPr lang="en-US" sz="1000" b="0" dirty="0" smtClean="0"/>
              <a:t>nvironment </a:t>
            </a:r>
            <a:r>
              <a:rPr lang="en-US" sz="1000" b="0" dirty="0"/>
              <a:t>in Mexico, </a:t>
            </a:r>
            <a:r>
              <a:rPr lang="en-US" sz="1000" b="0" dirty="0" smtClean="0"/>
              <a:t>Ho</a:t>
            </a:r>
            <a:r>
              <a:rPr lang="en-US" sz="1000" b="0" dirty="0" smtClean="0"/>
              <a:t>me </a:t>
            </a:r>
            <a:r>
              <a:rPr lang="en-US" sz="1000" b="0" dirty="0"/>
              <a:t>C</a:t>
            </a:r>
            <a:r>
              <a:rPr lang="en-US" sz="1000" b="0" dirty="0" smtClean="0"/>
              <a:t>are </a:t>
            </a:r>
            <a:r>
              <a:rPr lang="en-US" sz="1000" b="0" dirty="0"/>
              <a:t>S</a:t>
            </a:r>
            <a:r>
              <a:rPr lang="en-US" sz="1000" b="0" dirty="0" smtClean="0"/>
              <a:t>howed </a:t>
            </a:r>
            <a:r>
              <a:rPr lang="en-US" sz="1000" b="0" dirty="0"/>
              <a:t>P</a:t>
            </a:r>
            <a:r>
              <a:rPr lang="en-US" sz="1000" b="0" dirty="0" smtClean="0"/>
              <a:t>ositive </a:t>
            </a:r>
            <a:r>
              <a:rPr lang="en-US" sz="1000" b="0" dirty="0"/>
              <a:t>G</a:t>
            </a:r>
            <a:r>
              <a:rPr lang="en-US" sz="1000" b="0" dirty="0" smtClean="0"/>
              <a:t>rowth </a:t>
            </a:r>
            <a:r>
              <a:rPr lang="en-US" sz="1000" b="0" dirty="0"/>
              <a:t>T</a:t>
            </a:r>
            <a:r>
              <a:rPr lang="en-US" sz="1000" b="0" dirty="0" smtClean="0"/>
              <a:t>rends </a:t>
            </a:r>
            <a:r>
              <a:rPr lang="en-US" sz="1000" b="0" dirty="0"/>
              <a:t>in </a:t>
            </a:r>
            <a:r>
              <a:rPr lang="en-US" sz="1000" b="0" dirty="0" smtClean="0"/>
              <a:t>2018</a:t>
            </a:r>
          </a:p>
          <a:p>
            <a:r>
              <a:rPr lang="en-US" sz="1000" b="0" dirty="0" smtClean="0"/>
              <a:t>Home </a:t>
            </a:r>
            <a:r>
              <a:rPr lang="en-US" sz="1000" b="0" dirty="0"/>
              <a:t>C</a:t>
            </a:r>
            <a:r>
              <a:rPr lang="en-US" sz="1000" b="0" dirty="0" smtClean="0"/>
              <a:t>are </a:t>
            </a:r>
            <a:r>
              <a:rPr lang="en-US" sz="1000" b="0" dirty="0"/>
              <a:t>is expected to </a:t>
            </a:r>
            <a:r>
              <a:rPr lang="en-US" sz="1000" b="0" dirty="0" smtClean="0"/>
              <a:t>Continue </a:t>
            </a:r>
            <a:r>
              <a:rPr lang="en-US" sz="1000" b="0" dirty="0"/>
              <a:t>S</a:t>
            </a:r>
            <a:r>
              <a:rPr lang="en-US" sz="1000" b="0" dirty="0" smtClean="0"/>
              <a:t>howing </a:t>
            </a:r>
            <a:r>
              <a:rPr lang="en-US" sz="1000" b="0" dirty="0"/>
              <a:t>the </a:t>
            </a:r>
            <a:r>
              <a:rPr lang="en-US" sz="1000" b="0" dirty="0" smtClean="0"/>
              <a:t>Positive </a:t>
            </a:r>
            <a:r>
              <a:rPr lang="en-US" sz="1000" b="0" dirty="0"/>
              <a:t>R</a:t>
            </a:r>
            <a:r>
              <a:rPr lang="en-US" sz="1000" b="0" dirty="0" smtClean="0"/>
              <a:t>esults </a:t>
            </a:r>
            <a:r>
              <a:rPr lang="en-US" sz="1000" b="0" dirty="0"/>
              <a:t>of </a:t>
            </a:r>
            <a:r>
              <a:rPr lang="en-US" sz="1000" b="0" dirty="0" smtClean="0"/>
              <a:t>Strong </a:t>
            </a:r>
            <a:r>
              <a:rPr lang="en-US" sz="1000" b="0" dirty="0"/>
              <a:t>D</a:t>
            </a:r>
            <a:r>
              <a:rPr lang="en-US" sz="1000" b="0" dirty="0" smtClean="0"/>
              <a:t>evelopment </a:t>
            </a:r>
            <a:r>
              <a:rPr lang="en-US" sz="1000" b="0" dirty="0"/>
              <a:t>T</a:t>
            </a:r>
            <a:r>
              <a:rPr lang="en-US" sz="1000" b="0" dirty="0" smtClean="0"/>
              <a:t>hroughout </a:t>
            </a:r>
            <a:r>
              <a:rPr lang="en-US" sz="1000" b="0" dirty="0"/>
              <a:t>the </a:t>
            </a:r>
            <a:r>
              <a:rPr lang="en-US" sz="1000" b="0" dirty="0" smtClean="0"/>
              <a:t>Forecast </a:t>
            </a:r>
            <a:r>
              <a:rPr lang="en-US" sz="1000" b="0" dirty="0"/>
              <a:t>P</a:t>
            </a:r>
            <a:r>
              <a:rPr lang="en-US" sz="1000" b="0" dirty="0" smtClean="0"/>
              <a:t>eriod</a:t>
            </a:r>
            <a:r>
              <a:rPr lang="en-US" sz="1000" b="0" dirty="0"/>
              <a:t>. As Mexicans </a:t>
            </a:r>
            <a:r>
              <a:rPr lang="en-US" sz="1000" b="0" dirty="0" smtClean="0"/>
              <a:t>Become </a:t>
            </a:r>
            <a:r>
              <a:rPr lang="en-US" sz="1000" b="0" dirty="0"/>
              <a:t>M</a:t>
            </a:r>
            <a:r>
              <a:rPr lang="en-US" sz="1000" b="0" dirty="0" smtClean="0"/>
              <a:t>ore </a:t>
            </a:r>
            <a:r>
              <a:rPr lang="en-US" sz="1000" b="0" dirty="0"/>
              <a:t>C</a:t>
            </a:r>
            <a:r>
              <a:rPr lang="en-US" sz="1000" b="0" dirty="0" smtClean="0"/>
              <a:t>onfident </a:t>
            </a:r>
            <a:r>
              <a:rPr lang="en-US" sz="1000" b="0" dirty="0"/>
              <a:t>about the </a:t>
            </a:r>
            <a:r>
              <a:rPr lang="en-US" sz="1000" b="0" dirty="0" smtClean="0"/>
              <a:t>Economic </a:t>
            </a:r>
            <a:r>
              <a:rPr lang="en-US" sz="1000" b="0" dirty="0"/>
              <a:t>S</a:t>
            </a:r>
            <a:r>
              <a:rPr lang="en-US" sz="1000" b="0" dirty="0" smtClean="0"/>
              <a:t>ituation </a:t>
            </a:r>
            <a:r>
              <a:rPr lang="en-US" sz="1000" b="0" dirty="0"/>
              <a:t>in the </a:t>
            </a:r>
            <a:r>
              <a:rPr lang="en-US" sz="1000" b="0" dirty="0" smtClean="0"/>
              <a:t>Country </a:t>
            </a:r>
            <a:r>
              <a:rPr lang="en-US" sz="1000" b="0" dirty="0"/>
              <a:t>and </a:t>
            </a:r>
            <a:r>
              <a:rPr lang="en-US" sz="1000" b="0" dirty="0"/>
              <a:t>B</a:t>
            </a:r>
            <a:r>
              <a:rPr lang="en-US" sz="1000" b="0" dirty="0" smtClean="0"/>
              <a:t>ecause </a:t>
            </a:r>
            <a:r>
              <a:rPr lang="en-US" sz="1000" b="0" dirty="0"/>
              <a:t>H</a:t>
            </a:r>
            <a:r>
              <a:rPr lang="en-US" sz="1000" b="0" dirty="0" smtClean="0"/>
              <a:t>ome </a:t>
            </a:r>
            <a:r>
              <a:rPr lang="en-US" sz="1000" b="0" dirty="0"/>
              <a:t>C</a:t>
            </a:r>
            <a:r>
              <a:rPr lang="en-US" sz="1000" b="0" dirty="0" smtClean="0"/>
              <a:t>are </a:t>
            </a:r>
            <a:r>
              <a:rPr lang="en-US" sz="1000" b="0" dirty="0"/>
              <a:t>P</a:t>
            </a:r>
            <a:r>
              <a:rPr lang="en-US" sz="1000" b="0" dirty="0" smtClean="0"/>
              <a:t>roducts </a:t>
            </a:r>
            <a:r>
              <a:rPr lang="en-US" sz="1000" b="0" dirty="0"/>
              <a:t>R</a:t>
            </a:r>
            <a:r>
              <a:rPr lang="en-US" sz="1000" b="0" dirty="0" smtClean="0"/>
              <a:t>emain </a:t>
            </a:r>
            <a:r>
              <a:rPr lang="en-US" sz="1000" b="0" dirty="0"/>
              <a:t>V</a:t>
            </a:r>
            <a:r>
              <a:rPr lang="en-US" sz="1000" b="0" dirty="0" smtClean="0"/>
              <a:t>ital </a:t>
            </a:r>
            <a:r>
              <a:rPr lang="en-US" sz="1000" b="0" dirty="0"/>
              <a:t>P</a:t>
            </a:r>
            <a:r>
              <a:rPr lang="en-US" sz="1000" b="0" dirty="0" smtClean="0"/>
              <a:t>roducts </a:t>
            </a:r>
            <a:r>
              <a:rPr lang="en-US" sz="1000" b="0" dirty="0"/>
              <a:t>for all </a:t>
            </a:r>
            <a:r>
              <a:rPr lang="en-US" sz="1000" b="0" dirty="0" smtClean="0"/>
              <a:t>Households</a:t>
            </a:r>
            <a:r>
              <a:rPr lang="en-US" sz="1000" b="0" dirty="0"/>
              <a:t>, </a:t>
            </a:r>
            <a:r>
              <a:rPr lang="en-US" sz="1000" b="0" dirty="0" smtClean="0"/>
              <a:t>Sales </a:t>
            </a:r>
            <a:r>
              <a:rPr lang="en-US" sz="1000" b="0" dirty="0"/>
              <a:t>can be </a:t>
            </a:r>
            <a:r>
              <a:rPr lang="en-US" sz="1000" b="0" dirty="0" smtClean="0"/>
              <a:t>Expected </a:t>
            </a:r>
            <a:r>
              <a:rPr lang="en-US" sz="1000" b="0" dirty="0"/>
              <a:t>to </a:t>
            </a:r>
            <a:r>
              <a:rPr lang="en-US" sz="1000" b="0" dirty="0" smtClean="0"/>
              <a:t>Continue </a:t>
            </a:r>
            <a:r>
              <a:rPr lang="en-US" sz="1000" b="0" dirty="0"/>
              <a:t>R</a:t>
            </a:r>
            <a:r>
              <a:rPr lang="en-US" sz="1000" b="0" dirty="0" smtClean="0"/>
              <a:t>ising</a:t>
            </a:r>
            <a:endParaRPr lang="en-US" sz="1000" b="0" dirty="0" smtClean="0"/>
          </a:p>
          <a:p>
            <a:r>
              <a:rPr lang="en-US" sz="1000" b="0" dirty="0"/>
              <a:t>During 2018, two </a:t>
            </a:r>
            <a:r>
              <a:rPr lang="en-US" sz="1000" b="0" dirty="0" smtClean="0"/>
              <a:t>Important </a:t>
            </a:r>
            <a:r>
              <a:rPr lang="en-US" sz="1000" b="0" dirty="0"/>
              <a:t>H</a:t>
            </a:r>
            <a:r>
              <a:rPr lang="en-US" sz="1000" b="0" dirty="0" smtClean="0"/>
              <a:t>ome </a:t>
            </a:r>
            <a:r>
              <a:rPr lang="en-US" sz="1000" b="0" dirty="0"/>
              <a:t>C</a:t>
            </a:r>
            <a:r>
              <a:rPr lang="en-US" sz="1000" b="0" dirty="0" smtClean="0"/>
              <a:t>are </a:t>
            </a:r>
            <a:r>
              <a:rPr lang="en-US" sz="1000" b="0" dirty="0"/>
              <a:t>B</a:t>
            </a:r>
            <a:r>
              <a:rPr lang="en-US" sz="1000" b="0" dirty="0" smtClean="0"/>
              <a:t>rands </a:t>
            </a:r>
            <a:r>
              <a:rPr lang="en-US" sz="1000" b="0" dirty="0"/>
              <a:t>R</a:t>
            </a:r>
            <a:r>
              <a:rPr lang="en-US" sz="1000" b="0" dirty="0" smtClean="0"/>
              <a:t>eturned </a:t>
            </a:r>
            <a:r>
              <a:rPr lang="en-US" sz="1000" b="0" dirty="0"/>
              <a:t>to Mexico: </a:t>
            </a:r>
            <a:r>
              <a:rPr lang="en-US" sz="1000" b="0" dirty="0" err="1"/>
              <a:t>Pato</a:t>
            </a:r>
            <a:r>
              <a:rPr lang="en-US" sz="1000" b="0" dirty="0"/>
              <a:t> and </a:t>
            </a:r>
            <a:r>
              <a:rPr lang="en-US" sz="1000" b="0" dirty="0" smtClean="0"/>
              <a:t>Windex</a:t>
            </a:r>
          </a:p>
          <a:p>
            <a:r>
              <a:rPr lang="es-MX" sz="1000" b="0" dirty="0" err="1" smtClean="0"/>
              <a:t>Main</a:t>
            </a:r>
            <a:r>
              <a:rPr lang="es-MX" sz="1000" b="0" dirty="0" smtClean="0"/>
              <a:t> </a:t>
            </a:r>
            <a:r>
              <a:rPr lang="es-MX" sz="1000" b="0" dirty="0" err="1"/>
              <a:t>L</a:t>
            </a:r>
            <a:r>
              <a:rPr lang="es-MX" sz="1000" b="0" dirty="0" err="1" smtClean="0"/>
              <a:t>eaders</a:t>
            </a:r>
            <a:r>
              <a:rPr lang="es-MX" sz="1000" b="0" dirty="0" smtClean="0"/>
              <a:t>: La Corona, P&amp;G, </a:t>
            </a:r>
            <a:r>
              <a:rPr lang="es-MX" sz="1000" b="0" dirty="0" err="1" smtClean="0"/>
              <a:t>Alen</a:t>
            </a:r>
            <a:r>
              <a:rPr lang="es-MX" sz="1000" b="0" dirty="0" smtClean="0"/>
              <a:t>, Colgate, </a:t>
            </a:r>
            <a:r>
              <a:rPr lang="es-MX" sz="1000" b="0" dirty="0" err="1" smtClean="0"/>
              <a:t>Henkel</a:t>
            </a:r>
            <a:r>
              <a:rPr lang="es-MX" sz="1000" b="0" dirty="0" smtClean="0"/>
              <a:t> and SC </a:t>
            </a:r>
            <a:r>
              <a:rPr lang="es-MX" sz="1000" b="0" dirty="0" err="1" smtClean="0"/>
              <a:t>Jhonson</a:t>
            </a:r>
            <a:endParaRPr lang="es-MX" sz="1000" b="0" dirty="0" smtClean="0"/>
          </a:p>
          <a:p>
            <a:r>
              <a:rPr lang="es-MX" sz="1000" b="0" dirty="0" err="1" smtClean="0"/>
              <a:t>Forecast</a:t>
            </a:r>
            <a:r>
              <a:rPr lang="es-MX" sz="1000" b="0" dirty="0" smtClean="0"/>
              <a:t> </a:t>
            </a:r>
            <a:r>
              <a:rPr lang="es-MX" sz="1000" b="0" dirty="0" err="1" smtClean="0"/>
              <a:t>is</a:t>
            </a:r>
            <a:r>
              <a:rPr lang="es-MX" sz="1000" b="0" dirty="0" smtClean="0"/>
              <a:t> to </a:t>
            </a:r>
            <a:r>
              <a:rPr lang="es-MX" sz="1000" b="0" dirty="0" err="1"/>
              <a:t>G</a:t>
            </a:r>
            <a:r>
              <a:rPr lang="es-MX" sz="1000" b="0" dirty="0" err="1" smtClean="0"/>
              <a:t>row</a:t>
            </a:r>
            <a:r>
              <a:rPr lang="es-MX" sz="1000" b="0" dirty="0" smtClean="0"/>
              <a:t> </a:t>
            </a:r>
            <a:r>
              <a:rPr lang="es-MX" sz="1000" b="0" dirty="0" smtClean="0"/>
              <a:t>40% </a:t>
            </a:r>
            <a:r>
              <a:rPr lang="es-MX" sz="1000" b="0" dirty="0" err="1" smtClean="0"/>
              <a:t>from</a:t>
            </a:r>
            <a:r>
              <a:rPr lang="es-MX" sz="1000" b="0" dirty="0" smtClean="0"/>
              <a:t> 2018 to </a:t>
            </a:r>
            <a:r>
              <a:rPr lang="es-MX" sz="1000" b="0" dirty="0" smtClean="0"/>
              <a:t>2023 in Sales</a:t>
            </a:r>
            <a:endParaRPr lang="en-US" sz="1000" b="0" dirty="0"/>
          </a:p>
        </p:txBody>
      </p:sp>
      <p:sp>
        <p:nvSpPr>
          <p:cNvPr id="28" name="Rectángulo 27"/>
          <p:cNvSpPr/>
          <p:nvPr/>
        </p:nvSpPr>
        <p:spPr>
          <a:xfrm>
            <a:off x="4526923" y="46347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Powder </a:t>
            </a:r>
            <a:r>
              <a:rPr lang="en-US" sz="1000" dirty="0" smtClean="0"/>
              <a:t>Detergents </a:t>
            </a:r>
            <a:r>
              <a:rPr lang="en-US" sz="1000" dirty="0"/>
              <a:t>R</a:t>
            </a:r>
            <a:r>
              <a:rPr lang="en-US" sz="1000" dirty="0" smtClean="0"/>
              <a:t>emains </a:t>
            </a:r>
            <a:r>
              <a:rPr lang="en-US" sz="1000" dirty="0"/>
              <a:t>the </a:t>
            </a:r>
            <a:r>
              <a:rPr lang="en-US" sz="1000" dirty="0" smtClean="0"/>
              <a:t>Preference </a:t>
            </a:r>
            <a:r>
              <a:rPr lang="en-US" sz="1000" dirty="0"/>
              <a:t>for </a:t>
            </a:r>
            <a:r>
              <a:rPr lang="en-US" sz="1000" dirty="0" smtClean="0"/>
              <a:t>Most </a:t>
            </a:r>
            <a:r>
              <a:rPr lang="en-US" sz="1000" dirty="0"/>
              <a:t>Mexican </a:t>
            </a:r>
            <a:r>
              <a:rPr lang="en-US" sz="1000" dirty="0" smtClean="0"/>
              <a:t>Consumers </a:t>
            </a:r>
            <a:r>
              <a:rPr lang="en-US" sz="1000" dirty="0"/>
              <a:t>D</a:t>
            </a:r>
            <a:r>
              <a:rPr lang="en-US" sz="1000" dirty="0" smtClean="0"/>
              <a:t>espite </a:t>
            </a:r>
            <a:r>
              <a:rPr lang="en-US" sz="1000" dirty="0"/>
              <a:t>the </a:t>
            </a:r>
            <a:r>
              <a:rPr lang="en-US" sz="1000" dirty="0" smtClean="0"/>
              <a:t>Launch </a:t>
            </a:r>
            <a:r>
              <a:rPr lang="en-US" sz="1000" dirty="0"/>
              <a:t>of </a:t>
            </a:r>
            <a:r>
              <a:rPr lang="en-US" sz="1000" dirty="0" smtClean="0"/>
              <a:t>Numerous </a:t>
            </a:r>
            <a:r>
              <a:rPr lang="en-US" sz="1000" dirty="0"/>
              <a:t>N</a:t>
            </a:r>
            <a:r>
              <a:rPr lang="en-US" sz="1000" dirty="0" smtClean="0"/>
              <a:t>ew </a:t>
            </a:r>
            <a:r>
              <a:rPr lang="en-US" sz="1000" dirty="0"/>
              <a:t>D</a:t>
            </a:r>
            <a:r>
              <a:rPr lang="en-US" sz="1000" dirty="0" smtClean="0"/>
              <a:t>etergent </a:t>
            </a:r>
            <a:r>
              <a:rPr lang="en-US" sz="1000" dirty="0"/>
              <a:t>F</a:t>
            </a:r>
            <a:r>
              <a:rPr lang="en-US" sz="1000" dirty="0" smtClean="0"/>
              <a:t>ormats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The laundry </a:t>
            </a:r>
            <a:r>
              <a:rPr lang="en-US" sz="1000" dirty="0" smtClean="0"/>
              <a:t>Cycles </a:t>
            </a:r>
            <a:r>
              <a:rPr lang="en-US" sz="1000" dirty="0"/>
              <a:t>of </a:t>
            </a:r>
            <a:r>
              <a:rPr lang="en-US" sz="1000" dirty="0" smtClean="0"/>
              <a:t>Most </a:t>
            </a:r>
            <a:r>
              <a:rPr lang="en-US" sz="1000" dirty="0"/>
              <a:t>Mexicans </a:t>
            </a:r>
            <a:r>
              <a:rPr lang="en-US" sz="1000" dirty="0" smtClean="0"/>
              <a:t>Involve </a:t>
            </a:r>
            <a:r>
              <a:rPr lang="en-US" sz="1000" dirty="0"/>
              <a:t>the use of </a:t>
            </a:r>
            <a:r>
              <a:rPr lang="en-US" sz="1000" dirty="0" smtClean="0"/>
              <a:t>Several </a:t>
            </a:r>
            <a:r>
              <a:rPr lang="en-US" sz="1000" dirty="0"/>
              <a:t>L</a:t>
            </a:r>
            <a:r>
              <a:rPr lang="en-US" sz="1000" dirty="0" smtClean="0"/>
              <a:t>aundry </a:t>
            </a:r>
            <a:r>
              <a:rPr lang="en-US" sz="1000" dirty="0"/>
              <a:t>C</a:t>
            </a:r>
            <a:r>
              <a:rPr lang="en-US" sz="1000" dirty="0" smtClean="0"/>
              <a:t>are </a:t>
            </a:r>
            <a:r>
              <a:rPr lang="en-US" sz="1000" dirty="0"/>
              <a:t>C</a:t>
            </a:r>
            <a:r>
              <a:rPr lang="en-US" sz="1000" dirty="0" smtClean="0"/>
              <a:t>ategories</a:t>
            </a:r>
            <a:r>
              <a:rPr lang="en-US" sz="1000" dirty="0"/>
              <a:t>, </a:t>
            </a:r>
            <a:r>
              <a:rPr lang="en-US" sz="1000" dirty="0" smtClean="0"/>
              <a:t>Including </a:t>
            </a:r>
            <a:r>
              <a:rPr lang="en-US" sz="1000" dirty="0"/>
              <a:t>B</a:t>
            </a:r>
            <a:r>
              <a:rPr lang="en-US" sz="1000" dirty="0" smtClean="0"/>
              <a:t>oth </a:t>
            </a:r>
            <a:r>
              <a:rPr lang="en-US" sz="1000" dirty="0"/>
              <a:t>P</a:t>
            </a:r>
            <a:r>
              <a:rPr lang="en-US" sz="1000" dirty="0" smtClean="0"/>
              <a:t>owder </a:t>
            </a:r>
            <a:r>
              <a:rPr lang="en-US" sz="1000" dirty="0"/>
              <a:t>and </a:t>
            </a:r>
            <a:r>
              <a:rPr lang="en-US" sz="1000" dirty="0" smtClean="0"/>
              <a:t>Liquid </a:t>
            </a:r>
            <a:r>
              <a:rPr lang="en-US" sz="1000" dirty="0"/>
              <a:t>D</a:t>
            </a:r>
            <a:r>
              <a:rPr lang="en-US" sz="1000" dirty="0" smtClean="0"/>
              <a:t>etergents</a:t>
            </a:r>
            <a:r>
              <a:rPr lang="en-US" sz="1000" dirty="0"/>
              <a:t>, </a:t>
            </a:r>
            <a:r>
              <a:rPr lang="en-US" sz="1000" dirty="0" smtClean="0"/>
              <a:t>Fabric </a:t>
            </a:r>
            <a:r>
              <a:rPr lang="en-US" sz="1000" dirty="0"/>
              <a:t>S</a:t>
            </a:r>
            <a:r>
              <a:rPr lang="en-US" sz="1000" dirty="0" smtClean="0"/>
              <a:t>ofteners </a:t>
            </a:r>
            <a:r>
              <a:rPr lang="en-US" sz="1000" dirty="0"/>
              <a:t>and </a:t>
            </a:r>
            <a:r>
              <a:rPr lang="en-US" sz="1000" dirty="0" smtClean="0"/>
              <a:t>Sometimes </a:t>
            </a:r>
            <a:r>
              <a:rPr lang="en-US" sz="1000" dirty="0" err="1"/>
              <a:t>C</a:t>
            </a:r>
            <a:r>
              <a:rPr lang="en-US" sz="1000" dirty="0" err="1" smtClean="0"/>
              <a:t>olour</a:t>
            </a:r>
            <a:r>
              <a:rPr lang="en-US" sz="1000" dirty="0" smtClean="0"/>
              <a:t> </a:t>
            </a:r>
            <a:r>
              <a:rPr lang="en-US" sz="1000" dirty="0"/>
              <a:t>S</a:t>
            </a:r>
            <a:r>
              <a:rPr lang="en-US" sz="1000" dirty="0" smtClean="0"/>
              <a:t>afe </a:t>
            </a:r>
            <a:r>
              <a:rPr lang="en-US" sz="1000" dirty="0"/>
              <a:t>L</a:t>
            </a:r>
            <a:r>
              <a:rPr lang="en-US" sz="1000" dirty="0" smtClean="0"/>
              <a:t>aundry </a:t>
            </a:r>
            <a:r>
              <a:rPr lang="en-US" sz="1000" dirty="0"/>
              <a:t>B</a:t>
            </a:r>
            <a:r>
              <a:rPr lang="en-US" sz="1000" dirty="0" smtClean="0"/>
              <a:t>leach </a:t>
            </a:r>
            <a:r>
              <a:rPr lang="en-US" sz="1000" dirty="0"/>
              <a:t>and </a:t>
            </a:r>
            <a:r>
              <a:rPr lang="en-US" sz="1000" dirty="0" smtClean="0"/>
              <a:t>Pre-Wash </a:t>
            </a:r>
            <a:r>
              <a:rPr lang="en-US" sz="1000" dirty="0"/>
              <a:t>S</a:t>
            </a:r>
            <a:r>
              <a:rPr lang="en-US" sz="1000" dirty="0" smtClean="0"/>
              <a:t>pot </a:t>
            </a:r>
            <a:r>
              <a:rPr lang="en-US" sz="1000" dirty="0"/>
              <a:t>and </a:t>
            </a:r>
            <a:r>
              <a:rPr lang="en-US" sz="1000" dirty="0" smtClean="0"/>
              <a:t>Stain </a:t>
            </a:r>
            <a:r>
              <a:rPr lang="en-US" sz="1000" dirty="0"/>
              <a:t>R</a:t>
            </a:r>
            <a:r>
              <a:rPr lang="en-US" sz="1000" dirty="0" smtClean="0"/>
              <a:t>emovers</a:t>
            </a:r>
            <a:r>
              <a:rPr lang="en-US" sz="1000" dirty="0"/>
              <a:t>. 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 err="1"/>
              <a:t>Trend</a:t>
            </a:r>
            <a:r>
              <a:rPr lang="es-MX" sz="1000" dirty="0"/>
              <a:t> </a:t>
            </a:r>
            <a:r>
              <a:rPr lang="es-MX" sz="1000" dirty="0" err="1"/>
              <a:t>is</a:t>
            </a:r>
            <a:r>
              <a:rPr lang="es-MX" sz="1000" dirty="0"/>
              <a:t> to </a:t>
            </a:r>
            <a:r>
              <a:rPr lang="es-MX" sz="1000" dirty="0" err="1"/>
              <a:t>C</a:t>
            </a:r>
            <a:r>
              <a:rPr lang="es-MX" sz="1000" dirty="0" err="1" smtClean="0"/>
              <a:t>ontinue</a:t>
            </a:r>
            <a:r>
              <a:rPr lang="es-MX" sz="1000" dirty="0" smtClean="0"/>
              <a:t> </a:t>
            </a:r>
            <a:r>
              <a:rPr lang="es-MX" sz="1000" dirty="0" err="1"/>
              <a:t>U</a:t>
            </a:r>
            <a:r>
              <a:rPr lang="es-MX" sz="1000" dirty="0" err="1" smtClean="0"/>
              <a:t>sing</a:t>
            </a:r>
            <a:r>
              <a:rPr lang="es-MX" sz="1000" dirty="0" smtClean="0"/>
              <a:t> </a:t>
            </a:r>
            <a:r>
              <a:rPr lang="es-MX" sz="1000" dirty="0" err="1"/>
              <a:t>P</a:t>
            </a:r>
            <a:r>
              <a:rPr lang="es-MX" sz="1000" dirty="0" err="1" smtClean="0"/>
              <a:t>owder</a:t>
            </a:r>
            <a:r>
              <a:rPr lang="es-MX" sz="1000" dirty="0" smtClean="0"/>
              <a:t> </a:t>
            </a:r>
            <a:r>
              <a:rPr lang="es-MX" sz="1000" dirty="0" err="1"/>
              <a:t>D</a:t>
            </a:r>
            <a:r>
              <a:rPr lang="es-MX" sz="1000" dirty="0" err="1" smtClean="0"/>
              <a:t>etergent</a:t>
            </a:r>
            <a:r>
              <a:rPr lang="es-MX" sz="1000" dirty="0" smtClean="0"/>
              <a:t> </a:t>
            </a:r>
            <a:r>
              <a:rPr lang="es-MX" sz="1000" dirty="0" smtClean="0"/>
              <a:t>and </a:t>
            </a:r>
            <a:r>
              <a:rPr lang="es-MX" sz="1000" dirty="0" err="1"/>
              <a:t>L</a:t>
            </a:r>
            <a:r>
              <a:rPr lang="es-MX" sz="1000" dirty="0" err="1" smtClean="0"/>
              <a:t>iquid</a:t>
            </a:r>
            <a:r>
              <a:rPr lang="es-MX" sz="1000" dirty="0" smtClean="0"/>
              <a:t> </a:t>
            </a:r>
            <a:r>
              <a:rPr lang="es-MX" sz="1000" dirty="0" err="1"/>
              <a:t>S</a:t>
            </a:r>
            <a:r>
              <a:rPr lang="es-MX" sz="1000" dirty="0" err="1" smtClean="0"/>
              <a:t>oftener</a:t>
            </a:r>
            <a:r>
              <a:rPr lang="es-MX" sz="1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Procter &amp; Gamble </a:t>
            </a:r>
            <a:r>
              <a:rPr lang="en-US" sz="1000" dirty="0" smtClean="0"/>
              <a:t>Assumes </a:t>
            </a:r>
            <a:r>
              <a:rPr lang="en-US" sz="1000" dirty="0"/>
              <a:t>L</a:t>
            </a:r>
            <a:r>
              <a:rPr lang="en-US" sz="1000" dirty="0" smtClean="0"/>
              <a:t>eadership </a:t>
            </a:r>
            <a:r>
              <a:rPr lang="en-US" sz="1000" dirty="0"/>
              <a:t>of </a:t>
            </a:r>
            <a:r>
              <a:rPr lang="en-US" sz="1000" dirty="0" smtClean="0"/>
              <a:t>Dishwashing </a:t>
            </a:r>
            <a:r>
              <a:rPr lang="en-US" sz="1000" dirty="0"/>
              <a:t>in 2018 as </a:t>
            </a:r>
            <a:r>
              <a:rPr lang="en-US" sz="1000" dirty="0" smtClean="0"/>
              <a:t>Former </a:t>
            </a:r>
            <a:r>
              <a:rPr lang="en-US" sz="1000" dirty="0"/>
              <a:t>leader Colgate-Palmolive </a:t>
            </a:r>
            <a:r>
              <a:rPr lang="en-US" sz="1000" dirty="0" smtClean="0"/>
              <a:t>Slides </a:t>
            </a:r>
            <a:r>
              <a:rPr lang="en-US" sz="1000" dirty="0"/>
              <a:t>into second </a:t>
            </a:r>
            <a:r>
              <a:rPr lang="en-US" sz="1000" dirty="0" smtClean="0"/>
              <a:t>position.</a:t>
            </a:r>
          </a:p>
        </p:txBody>
      </p:sp>
    </p:spTree>
    <p:extLst>
      <p:ext uri="{BB962C8B-B14F-4D97-AF65-F5344CB8AC3E}">
        <p14:creationId xmlns:p14="http://schemas.microsoft.com/office/powerpoint/2010/main" val="288802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824230"/>
              </p:ext>
            </p:extLst>
          </p:nvPr>
        </p:nvGraphicFramePr>
        <p:xfrm>
          <a:off x="4524950" y="994056"/>
          <a:ext cx="4591318" cy="316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999872"/>
              </p:ext>
            </p:extLst>
          </p:nvPr>
        </p:nvGraphicFramePr>
        <p:xfrm>
          <a:off x="-31107" y="932895"/>
          <a:ext cx="4573687" cy="3211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722" name="Line 13"/>
          <p:cNvSpPr>
            <a:spLocks noChangeShapeType="1"/>
          </p:cNvSpPr>
          <p:nvPr/>
        </p:nvSpPr>
        <p:spPr bwMode="auto">
          <a:xfrm>
            <a:off x="4542580" y="1126026"/>
            <a:ext cx="0" cy="577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733" y="4144663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21999" y="1113617"/>
            <a:ext cx="3732382" cy="385124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TOTAL MARKET SIZE 11, 381 THOUSADNS OF </a:t>
            </a:r>
            <a:r>
              <a:rPr lang="es-MX" sz="1265" b="1" u="sng" dirty="0" smtClean="0">
                <a:latin typeface="Arial" charset="0"/>
              </a:rPr>
              <a:t>MTONS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30731" name="Text Box 7"/>
          <p:cNvSpPr txBox="1">
            <a:spLocks noChangeArrowheads="1"/>
          </p:cNvSpPr>
          <p:nvPr/>
        </p:nvSpPr>
        <p:spPr bwMode="auto">
          <a:xfrm>
            <a:off x="4662153" y="994056"/>
            <a:ext cx="4481848" cy="385124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square"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1265" b="1" u="sng" dirty="0" smtClean="0"/>
              <a:t>SURFACTANTS CONSUMPTION MEXICO AND COLOMBIA</a:t>
            </a:r>
            <a:endParaRPr lang="en-US" sz="1265" b="1" u="sng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652366" y="38834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World </a:t>
            </a:r>
            <a:r>
              <a:rPr lang="en-US" sz="2800" kern="12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Surfactants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850358" y="4269501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/>
              <a:t>OPPORTUNITIES</a:t>
            </a:r>
          </a:p>
        </p:txBody>
      </p:sp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679546"/>
              </p:ext>
            </p:extLst>
          </p:nvPr>
        </p:nvGraphicFramePr>
        <p:xfrm>
          <a:off x="-1" y="4162623"/>
          <a:ext cx="4533765" cy="2786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22206" y="426422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FORECAST LATAM</a:t>
            </a:r>
            <a:endParaRPr lang="en-US" sz="1200" b="1" u="sng" dirty="0"/>
          </a:p>
        </p:txBody>
      </p:sp>
      <p:sp>
        <p:nvSpPr>
          <p:cNvPr id="19" name="Marcador de texto 5"/>
          <p:cNvSpPr txBox="1">
            <a:spLocks/>
          </p:cNvSpPr>
          <p:nvPr/>
        </p:nvSpPr>
        <p:spPr bwMode="auto">
          <a:xfrm>
            <a:off x="4546240" y="4495663"/>
            <a:ext cx="4572001" cy="177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13" tIns="50655" rIns="101313" bIns="5065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13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Mexico is the 5th Consumer of Surfactants </a:t>
            </a:r>
            <a:r>
              <a:rPr lang="en-US" sz="1100" dirty="0">
                <a:latin typeface="+mn-lt"/>
              </a:rPr>
              <a:t>G</a:t>
            </a:r>
            <a:r>
              <a:rPr lang="en-US" sz="1100" dirty="0" smtClean="0">
                <a:latin typeface="+mn-lt"/>
              </a:rPr>
              <a:t>lobally 629, 000 </a:t>
            </a:r>
            <a:r>
              <a:rPr lang="en-US" sz="1100" dirty="0" err="1" smtClean="0">
                <a:latin typeface="+mn-lt"/>
              </a:rPr>
              <a:t>Mton</a:t>
            </a:r>
            <a:r>
              <a:rPr lang="en-US" sz="1100" dirty="0" smtClean="0">
                <a:latin typeface="+mn-lt"/>
              </a:rPr>
              <a:t> in 2018 ( after China, USA, India and Brazil); Colombia Goes on 22nd Place and Argentina 19th.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Mexico Leads LATAM Region (excluding Brazil)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Forecast is to Increase </a:t>
            </a:r>
            <a:r>
              <a:rPr lang="en-US" sz="1100" dirty="0">
                <a:latin typeface="+mn-lt"/>
              </a:rPr>
              <a:t>F</a:t>
            </a:r>
            <a:r>
              <a:rPr lang="en-US" sz="1100" dirty="0" smtClean="0">
                <a:latin typeface="+mn-lt"/>
              </a:rPr>
              <a:t>rom 629 000 </a:t>
            </a:r>
            <a:r>
              <a:rPr lang="en-US" sz="1100" dirty="0" err="1" smtClean="0">
                <a:latin typeface="+mn-lt"/>
              </a:rPr>
              <a:t>Mtons</a:t>
            </a:r>
            <a:r>
              <a:rPr lang="en-US" sz="1100" dirty="0" smtClean="0">
                <a:latin typeface="+mn-lt"/>
              </a:rPr>
              <a:t> (2018) to 683 000 </a:t>
            </a:r>
            <a:r>
              <a:rPr lang="en-US" sz="1100" dirty="0" err="1" smtClean="0">
                <a:latin typeface="+mn-lt"/>
              </a:rPr>
              <a:t>Mtons</a:t>
            </a:r>
            <a:r>
              <a:rPr lang="en-US" sz="1100" dirty="0" smtClean="0">
                <a:latin typeface="+mn-lt"/>
              </a:rPr>
              <a:t> (2023) 8% in Mexico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100" dirty="0" err="1" smtClean="0">
                <a:latin typeface="+mn-lt"/>
              </a:rPr>
              <a:t>Source</a:t>
            </a:r>
            <a:r>
              <a:rPr lang="es-MX" sz="1100" dirty="0" smtClean="0">
                <a:latin typeface="+mn-lt"/>
              </a:rPr>
              <a:t>: </a:t>
            </a:r>
            <a:r>
              <a:rPr lang="es-MX" sz="1100" dirty="0" err="1" smtClean="0">
                <a:latin typeface="+mn-lt"/>
              </a:rPr>
              <a:t>Euromonitor</a:t>
            </a:r>
            <a:endParaRPr lang="en-US" sz="1100" dirty="0" smtClean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21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3"/>
          <p:cNvSpPr>
            <a:spLocks noChangeShapeType="1"/>
          </p:cNvSpPr>
          <p:nvPr/>
        </p:nvSpPr>
        <p:spPr bwMode="auto">
          <a:xfrm>
            <a:off x="4542580" y="1126026"/>
            <a:ext cx="0" cy="577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733" y="4144663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431602" y="1000627"/>
            <a:ext cx="3732382" cy="23912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TOTAL </a:t>
            </a:r>
            <a:r>
              <a:rPr lang="es-MX" sz="1265" b="1" u="sng" dirty="0" smtClean="0">
                <a:latin typeface="Arial" charset="0"/>
              </a:rPr>
              <a:t>MARKET (THOUSANDS IF MTONS)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30731" name="Text Box 7"/>
          <p:cNvSpPr txBox="1">
            <a:spLocks noChangeArrowheads="1"/>
          </p:cNvSpPr>
          <p:nvPr/>
        </p:nvSpPr>
        <p:spPr bwMode="auto">
          <a:xfrm>
            <a:off x="5485655" y="994056"/>
            <a:ext cx="3344020" cy="23912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square"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1265" b="1" u="sng" dirty="0" smtClean="0"/>
              <a:t>IMPORTED SLES 2018  11 644 MTON</a:t>
            </a:r>
            <a:endParaRPr lang="en-US" sz="1265" b="1" u="sng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652366" y="38834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n-US" sz="2800" kern="12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Mexico Surfactants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802733" y="425181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/>
              <a:t>OPPORTUNITIES</a:t>
            </a:r>
          </a:p>
        </p:txBody>
      </p:sp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087661"/>
              </p:ext>
            </p:extLst>
          </p:nvPr>
        </p:nvGraphicFramePr>
        <p:xfrm>
          <a:off x="-11650" y="1315203"/>
          <a:ext cx="4554230" cy="282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áfico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421024"/>
              </p:ext>
            </p:extLst>
          </p:nvPr>
        </p:nvGraphicFramePr>
        <p:xfrm>
          <a:off x="4542580" y="1233178"/>
          <a:ext cx="4601420" cy="291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11187" y="4571247"/>
            <a:ext cx="44460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is Assumed all Imported </a:t>
            </a:r>
            <a:r>
              <a:rPr lang="en-US" sz="1000" dirty="0" err="1" smtClean="0"/>
              <a:t>Lauric</a:t>
            </a:r>
            <a:r>
              <a:rPr lang="en-US" sz="1000" dirty="0" smtClean="0"/>
              <a:t> Alcohol C12-14 </a:t>
            </a:r>
            <a:r>
              <a:rPr lang="en-US" sz="1000" dirty="0"/>
              <a:t>B</a:t>
            </a:r>
            <a:r>
              <a:rPr lang="en-US" sz="1000" dirty="0" smtClean="0"/>
              <a:t>ecomes </a:t>
            </a:r>
            <a:r>
              <a:rPr lang="en-US" sz="1000" dirty="0" err="1"/>
              <a:t>E</a:t>
            </a:r>
            <a:r>
              <a:rPr lang="en-US" sz="1000" dirty="0" err="1" smtClean="0"/>
              <a:t>thoxylated</a:t>
            </a:r>
            <a:r>
              <a:rPr lang="en-US" sz="1000" dirty="0" smtClean="0"/>
              <a:t> Alcohol and Then to 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is Supposed </a:t>
            </a:r>
            <a:r>
              <a:rPr lang="en-US" sz="1000" dirty="0"/>
              <a:t>I</a:t>
            </a:r>
            <a:r>
              <a:rPr lang="en-US" sz="1000" dirty="0" smtClean="0"/>
              <a:t>mported AE2 Becomes 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is Assumed </a:t>
            </a:r>
            <a:r>
              <a:rPr lang="en-US" sz="1000" dirty="0"/>
              <a:t>I</a:t>
            </a:r>
            <a:r>
              <a:rPr lang="en-US" sz="1000" dirty="0" smtClean="0"/>
              <a:t>mported SLES 70% Dilutes to SLES 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 err="1"/>
              <a:t>It</a:t>
            </a:r>
            <a:r>
              <a:rPr lang="es-MX" sz="1000" dirty="0"/>
              <a:t> </a:t>
            </a:r>
            <a:r>
              <a:rPr lang="es-MX" sz="1000" dirty="0" err="1"/>
              <a:t>is</a:t>
            </a:r>
            <a:r>
              <a:rPr lang="es-MX" sz="1000" dirty="0"/>
              <a:t> </a:t>
            </a:r>
            <a:r>
              <a:rPr lang="es-MX" sz="1000" dirty="0" err="1" smtClean="0"/>
              <a:t>Consider</a:t>
            </a:r>
            <a:r>
              <a:rPr lang="es-MX" sz="1000" dirty="0" smtClean="0"/>
              <a:t> </a:t>
            </a:r>
            <a:r>
              <a:rPr lang="es-MX" sz="1000" dirty="0" err="1"/>
              <a:t>all</a:t>
            </a:r>
            <a:r>
              <a:rPr lang="es-MX" sz="1000" dirty="0"/>
              <a:t> </a:t>
            </a:r>
            <a:r>
              <a:rPr lang="es-MX" sz="1000" dirty="0" err="1" smtClean="0"/>
              <a:t>Imported</a:t>
            </a:r>
            <a:r>
              <a:rPr lang="es-MX" sz="1000" dirty="0" smtClean="0"/>
              <a:t> </a:t>
            </a:r>
            <a:r>
              <a:rPr lang="es-MX" sz="1000" dirty="0"/>
              <a:t>LAB </a:t>
            </a:r>
            <a:r>
              <a:rPr lang="es-MX" sz="1000" dirty="0" smtClean="0"/>
              <a:t>Produces </a:t>
            </a:r>
            <a:r>
              <a:rPr lang="es-MX" sz="1000" dirty="0" err="1" smtClean="0"/>
              <a:t>Sulfonic</a:t>
            </a:r>
            <a:r>
              <a:rPr lang="es-MX" sz="1000" dirty="0" smtClean="0"/>
              <a:t> </a:t>
            </a:r>
            <a:r>
              <a:rPr lang="es-MX" sz="1000" dirty="0" err="1" smtClean="0"/>
              <a:t>Acid</a:t>
            </a:r>
            <a:endParaRPr lang="es-MX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 err="1"/>
              <a:t>It</a:t>
            </a:r>
            <a:r>
              <a:rPr lang="es-MX" sz="1000" dirty="0"/>
              <a:t> </a:t>
            </a:r>
            <a:r>
              <a:rPr lang="es-MX" sz="1000" dirty="0" err="1"/>
              <a:t>is</a:t>
            </a:r>
            <a:r>
              <a:rPr lang="es-MX" sz="1000" dirty="0"/>
              <a:t> </a:t>
            </a:r>
            <a:r>
              <a:rPr lang="es-MX" sz="1000" dirty="0" err="1" smtClean="0"/>
              <a:t>Considered</a:t>
            </a:r>
            <a:r>
              <a:rPr lang="es-MX" sz="1000" dirty="0" smtClean="0"/>
              <a:t> </a:t>
            </a:r>
            <a:r>
              <a:rPr lang="es-MX" sz="1000" dirty="0" err="1" smtClean="0"/>
              <a:t>Imported</a:t>
            </a:r>
            <a:r>
              <a:rPr lang="es-MX" sz="1000" dirty="0" smtClean="0"/>
              <a:t> </a:t>
            </a:r>
            <a:r>
              <a:rPr lang="es-MX" sz="1000" dirty="0"/>
              <a:t>DMAPA and </a:t>
            </a:r>
            <a:r>
              <a:rPr lang="es-MX" sz="1000" dirty="0" err="1" smtClean="0"/>
              <a:t>Onamine</a:t>
            </a:r>
            <a:r>
              <a:rPr lang="es-MX" sz="1000" dirty="0" smtClean="0"/>
              <a:t> </a:t>
            </a:r>
            <a:r>
              <a:rPr lang="es-MX" sz="1000" dirty="0"/>
              <a:t>121416 </a:t>
            </a:r>
            <a:r>
              <a:rPr lang="es-MX" sz="1000" dirty="0" err="1" smtClean="0"/>
              <a:t>Becomes</a:t>
            </a:r>
            <a:r>
              <a:rPr lang="es-MX" sz="1000" dirty="0" smtClean="0"/>
              <a:t> </a:t>
            </a:r>
            <a:r>
              <a:rPr lang="es-MX" sz="1000" dirty="0" err="1" smtClean="0"/>
              <a:t>Betaines</a:t>
            </a:r>
            <a:r>
              <a:rPr lang="es-MX" sz="1000" dirty="0" smtClean="0"/>
              <a:t> </a:t>
            </a:r>
            <a:r>
              <a:rPr lang="es-MX" sz="1000" dirty="0"/>
              <a:t>and </a:t>
            </a:r>
            <a:r>
              <a:rPr lang="es-MX" sz="1000" dirty="0" smtClean="0"/>
              <a:t>Amine Oxides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000" dirty="0" err="1" smtClean="0"/>
              <a:t>Source</a:t>
            </a:r>
            <a:r>
              <a:rPr lang="es-MX" sz="1000" dirty="0" smtClean="0"/>
              <a:t> </a:t>
            </a:r>
            <a:r>
              <a:rPr lang="es-MX" sz="1000" dirty="0" err="1" smtClean="0"/>
              <a:t>Panjiva</a:t>
            </a:r>
            <a:endParaRPr lang="es-MX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" name="Rectángulo 1"/>
          <p:cNvSpPr/>
          <p:nvPr/>
        </p:nvSpPr>
        <p:spPr>
          <a:xfrm>
            <a:off x="4539515" y="4578292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/>
              <a:t>Imported</a:t>
            </a:r>
            <a:r>
              <a:rPr lang="es-MX" sz="1000" dirty="0"/>
              <a:t> SLESS Price </a:t>
            </a:r>
            <a:r>
              <a:rPr lang="es-MX" sz="1000" dirty="0" err="1"/>
              <a:t>F</a:t>
            </a:r>
            <a:r>
              <a:rPr lang="es-MX" sz="1000" dirty="0" err="1" smtClean="0"/>
              <a:t>ell</a:t>
            </a:r>
            <a:r>
              <a:rPr lang="es-MX" sz="1000" dirty="0" smtClean="0"/>
              <a:t> </a:t>
            </a:r>
            <a:r>
              <a:rPr lang="es-MX" sz="1000" dirty="0"/>
              <a:t>D</a:t>
            </a:r>
            <a:r>
              <a:rPr lang="es-MX" sz="1000" dirty="0" smtClean="0"/>
              <a:t>own </a:t>
            </a:r>
            <a:r>
              <a:rPr lang="es-MX" sz="1000" dirty="0" err="1"/>
              <a:t>F</a:t>
            </a:r>
            <a:r>
              <a:rPr lang="es-MX" sz="1000" dirty="0" err="1" smtClean="0"/>
              <a:t>rom</a:t>
            </a:r>
            <a:r>
              <a:rPr lang="es-MX" sz="1000" dirty="0" smtClean="0"/>
              <a:t> </a:t>
            </a:r>
            <a:r>
              <a:rPr lang="es-MX" sz="1000" dirty="0"/>
              <a:t>1.40 to 1.00 </a:t>
            </a:r>
            <a:r>
              <a:rPr lang="es-MX" sz="1000" dirty="0" err="1"/>
              <a:t>us</a:t>
            </a:r>
            <a:r>
              <a:rPr lang="es-MX" sz="1000" dirty="0"/>
              <a:t>/kg </a:t>
            </a:r>
            <a:r>
              <a:rPr lang="es-MX" sz="1000" dirty="0" err="1"/>
              <a:t>S</a:t>
            </a:r>
            <a:r>
              <a:rPr lang="es-MX" sz="1000" dirty="0" err="1" smtClean="0"/>
              <a:t>ince</a:t>
            </a:r>
            <a:r>
              <a:rPr lang="es-MX" sz="1000" dirty="0" smtClean="0"/>
              <a:t> </a:t>
            </a:r>
            <a:r>
              <a:rPr lang="es-MX" sz="1000" dirty="0"/>
              <a:t>2018 to 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/>
              <a:t>Average</a:t>
            </a:r>
            <a:r>
              <a:rPr lang="es-MX" sz="1000" dirty="0"/>
              <a:t> </a:t>
            </a:r>
            <a:r>
              <a:rPr lang="es-MX" sz="1000" dirty="0" err="1"/>
              <a:t>I</a:t>
            </a:r>
            <a:r>
              <a:rPr lang="es-MX" sz="1000" dirty="0" err="1" smtClean="0"/>
              <a:t>mported</a:t>
            </a:r>
            <a:r>
              <a:rPr lang="es-MX" sz="1000" dirty="0" smtClean="0"/>
              <a:t> </a:t>
            </a:r>
            <a:r>
              <a:rPr lang="es-MX" sz="1000" dirty="0"/>
              <a:t>SLES 70% </a:t>
            </a:r>
            <a:r>
              <a:rPr lang="es-MX" sz="1000" dirty="0" err="1"/>
              <a:t>F</a:t>
            </a:r>
            <a:r>
              <a:rPr lang="es-MX" sz="1000" dirty="0" err="1" smtClean="0"/>
              <a:t>rom</a:t>
            </a:r>
            <a:r>
              <a:rPr lang="es-MX" sz="1000" dirty="0" smtClean="0"/>
              <a:t> </a:t>
            </a:r>
            <a:r>
              <a:rPr lang="es-MX" sz="1000" dirty="0"/>
              <a:t>Asia </a:t>
            </a:r>
            <a:r>
              <a:rPr lang="es-MX" sz="1000" dirty="0" err="1"/>
              <a:t>is</a:t>
            </a:r>
            <a:r>
              <a:rPr lang="es-MX" sz="1000" dirty="0"/>
              <a:t> $1.00 </a:t>
            </a:r>
            <a:r>
              <a:rPr lang="es-MX" sz="1000" dirty="0" err="1"/>
              <a:t>usd</a:t>
            </a:r>
            <a:r>
              <a:rPr lang="es-MX" sz="1000" dirty="0"/>
              <a:t>/kg </a:t>
            </a:r>
            <a:r>
              <a:rPr lang="es-MX" sz="1000" dirty="0" err="1"/>
              <a:t>or</a:t>
            </a:r>
            <a:r>
              <a:rPr lang="es-MX" sz="1000" dirty="0"/>
              <a:t> </a:t>
            </a:r>
            <a:r>
              <a:rPr lang="es-MX" sz="1000" dirty="0" err="1"/>
              <a:t>L</a:t>
            </a:r>
            <a:r>
              <a:rPr lang="es-MX" sz="1000" dirty="0" err="1" smtClean="0"/>
              <a:t>ess</a:t>
            </a:r>
            <a:endParaRPr lang="es-MX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/>
              <a:t>Stepan</a:t>
            </a:r>
            <a:r>
              <a:rPr lang="es-MX" sz="1000" dirty="0"/>
              <a:t> </a:t>
            </a:r>
            <a:r>
              <a:rPr lang="es-MX" sz="1000" dirty="0" err="1" smtClean="0"/>
              <a:t>Bulk</a:t>
            </a:r>
            <a:r>
              <a:rPr lang="es-MX" sz="1000" dirty="0" smtClean="0"/>
              <a:t> </a:t>
            </a:r>
            <a:r>
              <a:rPr lang="es-MX" sz="1000" dirty="0" err="1"/>
              <a:t>Steol</a:t>
            </a:r>
            <a:r>
              <a:rPr lang="es-MX" sz="1000" dirty="0"/>
              <a:t> Cs270 X (EC00) </a:t>
            </a:r>
            <a:r>
              <a:rPr lang="es-MX" sz="1000" dirty="0" err="1" smtClean="0"/>
              <a:t>Cost</a:t>
            </a:r>
            <a:r>
              <a:rPr lang="es-MX" sz="1000" dirty="0" smtClean="0"/>
              <a:t> </a:t>
            </a:r>
            <a:r>
              <a:rPr lang="es-MX" sz="1000" dirty="0" err="1"/>
              <a:t>is</a:t>
            </a:r>
            <a:r>
              <a:rPr lang="es-MX" sz="1000" dirty="0"/>
              <a:t> 1.02 </a:t>
            </a:r>
            <a:r>
              <a:rPr lang="es-MX" sz="1000" dirty="0" err="1"/>
              <a:t>usd</a:t>
            </a:r>
            <a:r>
              <a:rPr lang="es-MX" sz="1000" dirty="0"/>
              <a:t>/kg +</a:t>
            </a:r>
            <a:r>
              <a:rPr lang="en-US" sz="1000" dirty="0"/>
              <a:t> OH 0.36 USD/KG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20790" y="424214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ASSUMPTIONS</a:t>
            </a:r>
            <a:endParaRPr lang="en-US" sz="1200" b="1" u="sng" dirty="0"/>
          </a:p>
        </p:txBody>
      </p:sp>
    </p:spTree>
    <p:extLst>
      <p:ext uri="{BB962C8B-B14F-4D97-AF65-F5344CB8AC3E}">
        <p14:creationId xmlns:p14="http://schemas.microsoft.com/office/powerpoint/2010/main" val="37794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3"/>
          <p:cNvSpPr>
            <a:spLocks noChangeShapeType="1"/>
          </p:cNvSpPr>
          <p:nvPr/>
        </p:nvSpPr>
        <p:spPr bwMode="auto">
          <a:xfrm>
            <a:off x="4542580" y="1126026"/>
            <a:ext cx="0" cy="5779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616" tIns="41307" rIns="82616" bIns="41307"/>
          <a:lstStyle/>
          <a:p>
            <a:endParaRPr lang="en-US" sz="262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7733" y="4144663"/>
            <a:ext cx="908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27732" y="-36810"/>
            <a:ext cx="166910" cy="48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616" tIns="41307" rIns="82616" bIns="41307" anchor="ctr">
            <a:spAutoFit/>
          </a:bodyPr>
          <a:lstStyle/>
          <a:p>
            <a:endParaRPr lang="en-US" sz="2621" dirty="0"/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431602" y="1000627"/>
            <a:ext cx="3732382" cy="23912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s-MX" sz="1265" b="1" u="sng" dirty="0" smtClean="0">
                <a:latin typeface="Arial" charset="0"/>
              </a:rPr>
              <a:t>ESTERQUATS SIZE 73, 914 MTON</a:t>
            </a:r>
            <a:endParaRPr lang="en-US" sz="1265" b="1" u="sng" dirty="0">
              <a:latin typeface="Arial" charset="0"/>
            </a:endParaRPr>
          </a:p>
        </p:txBody>
      </p:sp>
      <p:sp>
        <p:nvSpPr>
          <p:cNvPr id="30731" name="Text Box 7"/>
          <p:cNvSpPr txBox="1">
            <a:spLocks noChangeArrowheads="1"/>
          </p:cNvSpPr>
          <p:nvPr/>
        </p:nvSpPr>
        <p:spPr bwMode="auto">
          <a:xfrm>
            <a:off x="5485655" y="994056"/>
            <a:ext cx="3344020" cy="23912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wrap="square" lIns="92220" tIns="46110" rIns="92220" bIns="46110">
            <a:spAutoFit/>
          </a:bodyPr>
          <a:lstStyle/>
          <a:p>
            <a:pPr marL="456160" indent="-195087" algn="ctr" defTabSz="915189" eaLnBrk="0" hangingPunct="0">
              <a:lnSpc>
                <a:spcPct val="75000"/>
              </a:lnSpc>
              <a:spcBef>
                <a:spcPct val="50000"/>
              </a:spcBef>
            </a:pPr>
            <a:r>
              <a:rPr lang="en-US" sz="1265" b="1" u="sng" dirty="0" smtClean="0"/>
              <a:t>SULFONIC ACID SIZE 59, 162 MTON</a:t>
            </a:r>
            <a:endParaRPr lang="en-US" sz="1265" b="1" u="sng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="" xmlns:a16="http://schemas.microsoft.com/office/drawing/2014/main" id="{00000000-0008-0000-0500-000003000000}"/>
              </a:ext>
            </a:extLst>
          </p:cNvPr>
          <p:cNvCxnSpPr>
            <a:cxnSpLocks/>
          </p:cNvCxnSpPr>
          <p:nvPr/>
        </p:nvCxnSpPr>
        <p:spPr>
          <a:xfrm>
            <a:off x="2768145" y="6059663"/>
            <a:ext cx="133350" cy="10477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 bwMode="auto">
          <a:xfrm>
            <a:off x="1652366" y="388344"/>
            <a:ext cx="6624524" cy="25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09" tIns="45555" rIns="91109" bIns="45555" numCol="1" anchor="ctr" anchorCtr="0" compatLnSpc="1">
            <a:prstTxWarp prst="textNoShape">
              <a:avLst/>
            </a:prstTxWarp>
          </a:bodyPr>
          <a:lstStyle>
            <a:lvl1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2pPr>
            <a:lvl3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3pPr>
            <a:lvl4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4pPr>
            <a:lvl5pPr algn="l" defTabSz="916289" rtl="0" eaLnBrk="0" fontAlgn="base" hangingPunct="0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5pPr>
            <a:lvl6pPr marL="412974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6pPr>
            <a:lvl7pPr marL="825949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7pPr>
            <a:lvl8pPr marL="1238925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8pPr>
            <a:lvl9pPr marL="1651902" algn="l" defTabSz="916289" rtl="0" fontAlgn="base">
              <a:spcBef>
                <a:spcPct val="0"/>
              </a:spcBef>
              <a:spcAft>
                <a:spcPct val="0"/>
              </a:spcAft>
              <a:defRPr sz="2530" b="1" i="1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defTabSz="910886"/>
            <a:r>
              <a:rPr lang="en-US" sz="2800" kern="1200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Mexico Surfactants</a:t>
            </a:r>
            <a:endParaRPr lang="en-US" sz="2800" kern="1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81A9BE-9EB5-4833-9CB8-8C6FF62F001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802733" y="425181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/>
              <a:t>OPPORTUNITIES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11187" y="4571247"/>
            <a:ext cx="44460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is Assumed all Imported LAB Becomes Sulfonic 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was Added the Imported Sulfonic 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is Only Considered </a:t>
            </a:r>
            <a:r>
              <a:rPr lang="en-US" sz="1000" dirty="0" err="1"/>
              <a:t>S</a:t>
            </a:r>
            <a:r>
              <a:rPr lang="en-US" sz="1000" dirty="0" err="1" smtClean="0"/>
              <a:t>tepan’s</a:t>
            </a:r>
            <a:r>
              <a:rPr lang="en-US" sz="1000" dirty="0" smtClean="0"/>
              <a:t> Competitor and Distributors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It is Assumed all Imported Benzyl Chloride, Methyl Chloride and Dimethyl Sulfate Become an </a:t>
            </a:r>
            <a:r>
              <a:rPr lang="en-US" sz="1000" dirty="0" err="1" smtClean="0"/>
              <a:t>Esterquat</a:t>
            </a: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For </a:t>
            </a:r>
            <a:r>
              <a:rPr lang="en-US" sz="1000" dirty="0" err="1" smtClean="0"/>
              <a:t>Esterquat</a:t>
            </a:r>
            <a:r>
              <a:rPr lang="en-US" sz="1000" dirty="0" smtClean="0"/>
              <a:t> Market, it was compared vs Fabric Softener Local Consumption and Exports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" name="Rectángulo 1"/>
          <p:cNvSpPr/>
          <p:nvPr/>
        </p:nvSpPr>
        <p:spPr>
          <a:xfrm>
            <a:off x="4539515" y="457829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For Sulfonic Acid Almost 80% of the Market is From our Customers (La Corona, P&amp;G etc.), They import LAB for its Consumption; Only 20% of the Market is from </a:t>
            </a:r>
            <a:r>
              <a:rPr lang="en-US" sz="1000" dirty="0" err="1" smtClean="0"/>
              <a:t>Stepan’s</a:t>
            </a:r>
            <a:r>
              <a:rPr lang="en-US" sz="1000" dirty="0" smtClean="0"/>
              <a:t> Competitors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Kao Exports 9 251 Tons of </a:t>
            </a:r>
            <a:r>
              <a:rPr lang="en-US" sz="1000" dirty="0" err="1" smtClean="0"/>
              <a:t>Esterquats</a:t>
            </a:r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20790" y="4242144"/>
            <a:ext cx="3689349" cy="23162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</p:spPr>
        <p:txBody>
          <a:bodyPr lIns="92220" tIns="46110" rIns="92220" bIns="46110">
            <a:spAutoFit/>
          </a:bodyPr>
          <a:lstStyle/>
          <a:p>
            <a:pPr marL="457553" indent="-196504" algn="ctr" defTabSz="916540" eaLnBrk="0" hangingPunct="0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1200" b="1" u="sng" dirty="0" smtClean="0"/>
              <a:t>ASSUMPTIONS</a:t>
            </a:r>
            <a:endParaRPr lang="en-US" sz="1200" b="1" u="sng" dirty="0"/>
          </a:p>
        </p:txBody>
      </p:sp>
      <p:graphicFrame>
        <p:nvGraphicFramePr>
          <p:cNvPr id="22" name="Gráfico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754622"/>
              </p:ext>
            </p:extLst>
          </p:nvPr>
        </p:nvGraphicFramePr>
        <p:xfrm>
          <a:off x="27732" y="1246795"/>
          <a:ext cx="4546240" cy="2894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Gráfico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98587"/>
              </p:ext>
            </p:extLst>
          </p:nvPr>
        </p:nvGraphicFramePr>
        <p:xfrm>
          <a:off x="4612228" y="1141842"/>
          <a:ext cx="4507106" cy="299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4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ppp_glo_world_wide">
  <a:themeElements>
    <a:clrScheme name="">
      <a:dk1>
        <a:srgbClr val="000000"/>
      </a:dk1>
      <a:lt1>
        <a:srgbClr val="B2B2B2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D5D5D5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pp_glo_world_wid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p_glo_world_wid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p_glo_world_wid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p_glo_world_w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908</Words>
  <Application>Microsoft Office PowerPoint</Application>
  <PresentationFormat>Presentación en pantalla (4:3)</PresentationFormat>
  <Paragraphs>114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Book Antiqua</vt:lpstr>
      <vt:lpstr>Calibri</vt:lpstr>
      <vt:lpstr>Times New Roman</vt:lpstr>
      <vt:lpstr>1_ppp_glo_world_wide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2016-12-02T17:34:29Z</dcterms:created>
  <dcterms:modified xsi:type="dcterms:W3CDTF">2019-09-20T15:30:12Z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