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90" r:id="rId2"/>
  </p:sldMasterIdLst>
  <p:sldIdLst>
    <p:sldId id="256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Lopez\Documents\zori\materias%20primas\&#243;xido%20de%20etileno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Lopez\Documents\zori\materias%20primas\&#243;xido%20de%20etileno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miles de toneladas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'2000-2018'!$B$6:$T$6</c:f>
              <c:numCache>
                <c:formatCode>General</c:formatCode>
                <c:ptCount val="19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</c:numCache>
            </c:numRef>
          </c:cat>
          <c:val>
            <c:numRef>
              <c:f>'2000-2018'!$B$9:$T$9</c:f>
              <c:numCache>
                <c:formatCode>_(* #,##0.00_);_(* \(#,##0.00\);_(* "-"??_);_(@_)</c:formatCode>
                <c:ptCount val="19"/>
                <c:pt idx="0">
                  <c:v>315975.49099999998</c:v>
                </c:pt>
                <c:pt idx="1">
                  <c:v>317389.49300000002</c:v>
                </c:pt>
                <c:pt idx="2">
                  <c:v>330912.34199999995</c:v>
                </c:pt>
                <c:pt idx="3">
                  <c:v>330509.95</c:v>
                </c:pt>
                <c:pt idx="4">
                  <c:v>328189.84999999998</c:v>
                </c:pt>
                <c:pt idx="5">
                  <c:v>324309.70999999996</c:v>
                </c:pt>
                <c:pt idx="6">
                  <c:v>383707.83909999998</c:v>
                </c:pt>
                <c:pt idx="7">
                  <c:v>365435.18900000001</c:v>
                </c:pt>
                <c:pt idx="8">
                  <c:v>402919.30829999998</c:v>
                </c:pt>
                <c:pt idx="9">
                  <c:v>333447.81</c:v>
                </c:pt>
                <c:pt idx="10">
                  <c:v>431664.10009999992</c:v>
                </c:pt>
                <c:pt idx="11">
                  <c:v>408607.9</c:v>
                </c:pt>
                <c:pt idx="12">
                  <c:v>401167.99</c:v>
                </c:pt>
                <c:pt idx="13">
                  <c:v>424421.85</c:v>
                </c:pt>
                <c:pt idx="14">
                  <c:v>405886.06</c:v>
                </c:pt>
                <c:pt idx="15">
                  <c:v>398481.41</c:v>
                </c:pt>
                <c:pt idx="16">
                  <c:v>348848.8</c:v>
                </c:pt>
                <c:pt idx="17">
                  <c:v>254388.736</c:v>
                </c:pt>
                <c:pt idx="18">
                  <c:v>261368.61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14775640"/>
        <c:axId val="514776032"/>
      </c:barChart>
      <c:lineChart>
        <c:grouping val="standard"/>
        <c:varyColors val="0"/>
        <c:ser>
          <c:idx val="1"/>
          <c:order val="1"/>
          <c:tx>
            <c:strRef>
              <c:f>'2000-2018'!$A$24</c:f>
              <c:strCache>
                <c:ptCount val="1"/>
                <c:pt idx="0">
                  <c:v>mxn/kg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'2000-2018'!$B$6:$T$6</c:f>
              <c:numCache>
                <c:formatCode>General</c:formatCode>
                <c:ptCount val="19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</c:numCache>
            </c:numRef>
          </c:cat>
          <c:val>
            <c:numRef>
              <c:f>'2000-2018'!$B$24:$T$24</c:f>
              <c:numCache>
                <c:formatCode>_("$"* #,##0.00_);_("$"* \(#,##0.00\);_("$"* "-"??_);_(@_)</c:formatCode>
                <c:ptCount val="19"/>
                <c:pt idx="0">
                  <c:v>4.810285311211052</c:v>
                </c:pt>
                <c:pt idx="1">
                  <c:v>4.279352121401196</c:v>
                </c:pt>
                <c:pt idx="2">
                  <c:v>3.8117104093083354</c:v>
                </c:pt>
                <c:pt idx="3">
                  <c:v>6.1425941724901172</c:v>
                </c:pt>
                <c:pt idx="4">
                  <c:v>8.8292146513062484</c:v>
                </c:pt>
                <c:pt idx="5">
                  <c:v>9.3730516614504076</c:v>
                </c:pt>
                <c:pt idx="6">
                  <c:v>8.7268576281479451</c:v>
                </c:pt>
                <c:pt idx="7">
                  <c:v>9.3893054708806361</c:v>
                </c:pt>
                <c:pt idx="8">
                  <c:v>10.893465242653404</c:v>
                </c:pt>
                <c:pt idx="9">
                  <c:v>8.3380824035401542</c:v>
                </c:pt>
                <c:pt idx="10">
                  <c:v>9.8437814709993763</c:v>
                </c:pt>
                <c:pt idx="11">
                  <c:v>10.9558320275746</c:v>
                </c:pt>
                <c:pt idx="12">
                  <c:v>10.824339993053782</c:v>
                </c:pt>
                <c:pt idx="13">
                  <c:v>10.893967168089956</c:v>
                </c:pt>
                <c:pt idx="14">
                  <c:v>11.148271252158795</c:v>
                </c:pt>
                <c:pt idx="15">
                  <c:v>11.909437683353913</c:v>
                </c:pt>
                <c:pt idx="16">
                  <c:v>13.039586850721573</c:v>
                </c:pt>
                <c:pt idx="17">
                  <c:v>16.819675071934004</c:v>
                </c:pt>
                <c:pt idx="18">
                  <c:v>18.042277713953482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4779168"/>
        <c:axId val="514776424"/>
      </c:lineChart>
      <c:catAx>
        <c:axId val="5147756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4776032"/>
        <c:crosses val="autoZero"/>
        <c:auto val="1"/>
        <c:lblAlgn val="ctr"/>
        <c:lblOffset val="100"/>
        <c:noMultiLvlLbl val="0"/>
      </c:catAx>
      <c:valAx>
        <c:axId val="514776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.00_);_(* \(#,##0.0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4775640"/>
        <c:crosses val="autoZero"/>
        <c:crossBetween val="between"/>
      </c:valAx>
      <c:valAx>
        <c:axId val="514776424"/>
        <c:scaling>
          <c:orientation val="minMax"/>
        </c:scaling>
        <c:delete val="0"/>
        <c:axPos val="r"/>
        <c:numFmt formatCode="_(&quot;$&quot;* #,##0.00_);_(&quot;$&quot;* \(#,##0.00\);_(&quot;$&quot;* &quot;-&quot;??_);_(@_)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4779168"/>
        <c:crosses val="max"/>
        <c:crossBetween val="between"/>
      </c:valAx>
      <c:catAx>
        <c:axId val="51477916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1477642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Consumo óxido</a:t>
            </a:r>
            <a:r>
              <a:rPr lang="en-US" baseline="0"/>
              <a:t> de etileno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'2018-2019'!$B$2:$S$2</c:f>
              <c:strCache>
                <c:ptCount val="18"/>
                <c:pt idx="0">
                  <c:v>Ene/2018</c:v>
                </c:pt>
                <c:pt idx="1">
                  <c:v>Feb/2018</c:v>
                </c:pt>
                <c:pt idx="2">
                  <c:v>Mar/2018</c:v>
                </c:pt>
                <c:pt idx="3">
                  <c:v>Abr/2018</c:v>
                </c:pt>
                <c:pt idx="4">
                  <c:v>May/2018</c:v>
                </c:pt>
                <c:pt idx="5">
                  <c:v>Jun/2018</c:v>
                </c:pt>
                <c:pt idx="6">
                  <c:v>Jul/2018</c:v>
                </c:pt>
                <c:pt idx="7">
                  <c:v>Ago/2018</c:v>
                </c:pt>
                <c:pt idx="8">
                  <c:v>Sep/2018</c:v>
                </c:pt>
                <c:pt idx="9">
                  <c:v>Oct/2018</c:v>
                </c:pt>
                <c:pt idx="10">
                  <c:v>Nov/2018</c:v>
                </c:pt>
                <c:pt idx="11">
                  <c:v>Dic/2018</c:v>
                </c:pt>
                <c:pt idx="12">
                  <c:v>Ene/2019</c:v>
                </c:pt>
                <c:pt idx="13">
                  <c:v>Feb/2019</c:v>
                </c:pt>
                <c:pt idx="14">
                  <c:v>Mar/2019</c:v>
                </c:pt>
                <c:pt idx="15">
                  <c:v>Abr/2019</c:v>
                </c:pt>
                <c:pt idx="16">
                  <c:v>May/2019</c:v>
                </c:pt>
                <c:pt idx="17">
                  <c:v>jun-19</c:v>
                </c:pt>
              </c:strCache>
            </c:strRef>
          </c:cat>
          <c:val>
            <c:numRef>
              <c:f>'2018-2019'!$B$11:$S$11</c:f>
              <c:numCache>
                <c:formatCode>_(* #,##0.00_);_(* \(#,##0.00\);_(* "-"??_);_(@_)</c:formatCode>
                <c:ptCount val="18"/>
                <c:pt idx="0">
                  <c:v>23878.459999999995</c:v>
                </c:pt>
                <c:pt idx="1">
                  <c:v>21813.18</c:v>
                </c:pt>
                <c:pt idx="2">
                  <c:v>23759.579999999998</c:v>
                </c:pt>
                <c:pt idx="3">
                  <c:v>23625.69</c:v>
                </c:pt>
                <c:pt idx="4">
                  <c:v>25819.690000000002</c:v>
                </c:pt>
                <c:pt idx="5">
                  <c:v>15514.36</c:v>
                </c:pt>
                <c:pt idx="6">
                  <c:v>24873.359999999997</c:v>
                </c:pt>
                <c:pt idx="7">
                  <c:v>26108.14</c:v>
                </c:pt>
                <c:pt idx="8">
                  <c:v>21122.19</c:v>
                </c:pt>
                <c:pt idx="9">
                  <c:v>19252.71</c:v>
                </c:pt>
                <c:pt idx="10">
                  <c:v>12575.64</c:v>
                </c:pt>
                <c:pt idx="11">
                  <c:v>23025.61</c:v>
                </c:pt>
                <c:pt idx="12">
                  <c:v>16945.519999999997</c:v>
                </c:pt>
                <c:pt idx="13">
                  <c:v>17402.14</c:v>
                </c:pt>
                <c:pt idx="14">
                  <c:v>22246.91</c:v>
                </c:pt>
                <c:pt idx="15">
                  <c:v>21509.989999999998</c:v>
                </c:pt>
                <c:pt idx="16">
                  <c:v>22927.71</c:v>
                </c:pt>
                <c:pt idx="17">
                  <c:v>20272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508495664"/>
        <c:axId val="508496056"/>
      </c:barChart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'2018-2019'!$B$14:$S$14</c:f>
              <c:numCache>
                <c:formatCode>_("$"* #,##0.00_);_("$"* \(#,##0.00\);_("$"* "-"??_);_(@_)</c:formatCode>
                <c:ptCount val="18"/>
                <c:pt idx="0">
                  <c:v>19.717138567981355</c:v>
                </c:pt>
                <c:pt idx="1">
                  <c:v>19.762685291644775</c:v>
                </c:pt>
                <c:pt idx="2">
                  <c:v>19.504376867772912</c:v>
                </c:pt>
                <c:pt idx="3">
                  <c:v>17.645859153743235</c:v>
                </c:pt>
                <c:pt idx="4">
                  <c:v>19.021274975803347</c:v>
                </c:pt>
                <c:pt idx="5">
                  <c:v>18.397700828780561</c:v>
                </c:pt>
                <c:pt idx="6">
                  <c:v>17.746196703621866</c:v>
                </c:pt>
                <c:pt idx="7">
                  <c:v>16.554181502780359</c:v>
                </c:pt>
                <c:pt idx="8">
                  <c:v>17.052373070216678</c:v>
                </c:pt>
                <c:pt idx="9">
                  <c:v>16.905028241738432</c:v>
                </c:pt>
                <c:pt idx="10">
                  <c:v>16.30278546221107</c:v>
                </c:pt>
                <c:pt idx="11">
                  <c:v>17.052503481123846</c:v>
                </c:pt>
                <c:pt idx="12">
                  <c:v>16.06613853337047</c:v>
                </c:pt>
                <c:pt idx="13">
                  <c:v>14.395296323325752</c:v>
                </c:pt>
                <c:pt idx="14">
                  <c:v>15.248944554547124</c:v>
                </c:pt>
                <c:pt idx="15">
                  <c:v>14.87377992504878</c:v>
                </c:pt>
                <c:pt idx="16">
                  <c:v>13.98944754316938</c:v>
                </c:pt>
                <c:pt idx="17">
                  <c:v>12.989936858721389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08492136"/>
        <c:axId val="508498408"/>
      </c:lineChart>
      <c:catAx>
        <c:axId val="5084956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8496056"/>
        <c:crosses val="autoZero"/>
        <c:auto val="1"/>
        <c:lblAlgn val="ctr"/>
        <c:lblOffset val="100"/>
        <c:noMultiLvlLbl val="0"/>
      </c:catAx>
      <c:valAx>
        <c:axId val="508496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ton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* #,##0.00_);_(* \(#,##0.0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8495664"/>
        <c:crosses val="autoZero"/>
        <c:crossBetween val="between"/>
      </c:valAx>
      <c:valAx>
        <c:axId val="508498408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mxn / kg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&quot;$&quot;* #,##0.00_);_(&quot;$&quot;* \(#,##0.00\);_(&quot;$&quot;* &quot;-&quot;??_);_(@_)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8492136"/>
        <c:crosses val="max"/>
        <c:crossBetween val="between"/>
      </c:valAx>
      <c:catAx>
        <c:axId val="508492136"/>
        <c:scaling>
          <c:orientation val="minMax"/>
        </c:scaling>
        <c:delete val="1"/>
        <c:axPos val="b"/>
        <c:majorTickMark val="out"/>
        <c:minorTickMark val="none"/>
        <c:tickLblPos val="nextTo"/>
        <c:crossAx val="50849840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May 2019</a:t>
            </a:r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D&amp;O Underwriting Presentation - CONFIDENTIAL</a:t>
            </a:r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8337-CB0A-B743-8EA8-DCB8C99C6A7B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‹Nº›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F7D6FA6-9D68-BA47-BBAB-6FF859A4DF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46422" y="958714"/>
            <a:ext cx="2743200" cy="62179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9CC2CFA-6FF4-7A4F-854B-50CC42E173F2}"/>
              </a:ext>
            </a:extLst>
          </p:cNvPr>
          <p:cNvSpPr/>
          <p:nvPr userDrawn="1"/>
        </p:nvSpPr>
        <p:spPr>
          <a:xfrm>
            <a:off x="0" y="6236045"/>
            <a:ext cx="9144000" cy="6219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883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May 2019</a:t>
            </a:r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D&amp;O Underwriting Presentation - CONFIDENTIAL</a:t>
            </a:r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8337-CB0A-B743-8EA8-DCB8C99C6A7B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‹Nº›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65567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May 2019</a:t>
            </a:r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D&amp;O Underwriting Presentation - CONFIDENTIAL</a:t>
            </a:r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8337-CB0A-B743-8EA8-DCB8C99C6A7B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‹Nº›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597130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25867D5F-A40C-D242-AB05-863C6FE60C6A}"/>
              </a:ext>
            </a:extLst>
          </p:cNvPr>
          <p:cNvSpPr/>
          <p:nvPr userDrawn="1"/>
        </p:nvSpPr>
        <p:spPr>
          <a:xfrm>
            <a:off x="0" y="6236045"/>
            <a:ext cx="9144000" cy="6219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EADAF7F-4EEF-2C44-BBE3-B39FD83627C7}"/>
              </a:ext>
            </a:extLst>
          </p:cNvPr>
          <p:cNvSpPr/>
          <p:nvPr userDrawn="1"/>
        </p:nvSpPr>
        <p:spPr>
          <a:xfrm>
            <a:off x="0" y="1787611"/>
            <a:ext cx="9144000" cy="44484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rgbClr val="FFFFFF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903A633-8AF8-034D-BDD3-8B35D8F79B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</a:blip>
          <a:srcRect l="17833" t="15889" b="19333"/>
          <a:stretch/>
        </p:blipFill>
        <p:spPr>
          <a:xfrm>
            <a:off x="3275035" y="2276734"/>
            <a:ext cx="5868965" cy="3470189"/>
          </a:xfrm>
          <a:prstGeom prst="rect">
            <a:avLst/>
          </a:prstGeom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ACC0918D-CCEE-9F47-B81F-77E4156954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70357" y="6356353"/>
            <a:ext cx="154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 b="0" i="0">
                <a:solidFill>
                  <a:schemeClr val="tx1">
                    <a:lumMod val="50000"/>
                    <a:lumOff val="50000"/>
                  </a:schemeClr>
                </a:solidFill>
                <a:latin typeface="Arial Regular"/>
              </a:defRPr>
            </a:lvl1pPr>
          </a:lstStyle>
          <a:p>
            <a:r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May 2019</a:t>
            </a:r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6D01DF3C-9567-0E4C-AE93-FCE4B80503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12325" y="6356353"/>
            <a:ext cx="50580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b="0" i="0">
                <a:solidFill>
                  <a:schemeClr val="tx1">
                    <a:lumMod val="50000"/>
                    <a:lumOff val="50000"/>
                  </a:schemeClr>
                </a:solidFill>
                <a:latin typeface="Arial Regular"/>
              </a:defRPr>
            </a:lvl1pPr>
          </a:lstStyle>
          <a:p>
            <a:pPr algn="l"/>
            <a:r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D&amp;O Underwriting Presentation - CONFIDENTIAL</a:t>
            </a:r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AF1BAD7B-B8F7-CF40-9DF4-131DC8B848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13406" y="6356353"/>
            <a:ext cx="4587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1" i="0">
                <a:solidFill>
                  <a:schemeClr val="tx1">
                    <a:lumMod val="50000"/>
                    <a:lumOff val="50000"/>
                  </a:schemeClr>
                </a:solidFill>
                <a:latin typeface="Arial Regular"/>
              </a:defRPr>
            </a:lvl1pPr>
          </a:lstStyle>
          <a:p>
            <a:fld id="{866D8337-CB0A-B743-8EA8-DCB8C99C6A7B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‹Nº›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DF47FDAE-A447-504C-9274-C9B08C24BFE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46422" y="958714"/>
            <a:ext cx="2743200" cy="621792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xmlns="" id="{C30BF247-581D-3448-B90F-9AC3DE38A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6423" y="1787611"/>
            <a:ext cx="6711778" cy="221761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7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xmlns="" id="{6BCB154D-B79D-1848-9755-6A6AF1E03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6423" y="4005225"/>
            <a:ext cx="6711778" cy="1252577"/>
          </a:xfrm>
          <a:prstGeom prst="rect">
            <a:avLst/>
          </a:prstGeom>
        </p:spPr>
        <p:txBody>
          <a:bodyPr>
            <a:normAutofit/>
          </a:bodyPr>
          <a:lstStyle>
            <a:lvl1pPr marL="4763" indent="0" algn="l">
              <a:buNone/>
              <a:tabLst/>
              <a:defRPr sz="15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09493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F7D6FA6-9D68-BA47-BBAB-6FF859A4DF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46422" y="958714"/>
            <a:ext cx="2743200" cy="62179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F9CC2CFA-6FF4-7A4F-854B-50CC42E173F2}"/>
              </a:ext>
            </a:extLst>
          </p:cNvPr>
          <p:cNvSpPr/>
          <p:nvPr userDrawn="1"/>
        </p:nvSpPr>
        <p:spPr>
          <a:xfrm>
            <a:off x="0" y="6236043"/>
            <a:ext cx="9144000" cy="6219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6422" y="1787611"/>
            <a:ext cx="6711778" cy="221761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6422" y="4005223"/>
            <a:ext cx="6711778" cy="1252577"/>
          </a:xfrm>
          <a:prstGeom prst="rect">
            <a:avLst/>
          </a:prstGeom>
        </p:spPr>
        <p:txBody>
          <a:bodyPr>
            <a:normAutofit/>
          </a:bodyPr>
          <a:lstStyle>
            <a:lvl1pPr marL="6350" indent="0" algn="l">
              <a:buNone/>
              <a:tabLst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xmlns="" id="{0587BC23-23F9-6043-B082-A878B2AD0F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70357" y="6356351"/>
            <a:ext cx="154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lumMod val="50000"/>
                    <a:lumOff val="50000"/>
                  </a:schemeClr>
                </a:solidFill>
                <a:latin typeface="Arial Regular"/>
              </a:defRPr>
            </a:lvl1pPr>
          </a:lstStyle>
          <a:p>
            <a:r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May 2019</a:t>
            </a:r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77613F68-8DB6-354B-BB8A-30954EE347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12324" y="6356351"/>
            <a:ext cx="50580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tx1">
                    <a:lumMod val="50000"/>
                    <a:lumOff val="50000"/>
                  </a:schemeClr>
                </a:solidFill>
                <a:latin typeface="Arial Regular"/>
              </a:defRPr>
            </a:lvl1pPr>
          </a:lstStyle>
          <a:p>
            <a:pPr algn="l"/>
            <a:r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D&amp;O Underwriting Presentation - CONFIDENTIAL</a:t>
            </a:r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DB4021CE-CD9F-2244-8973-EA1601D45A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13405" y="6356351"/>
            <a:ext cx="4587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tx1">
                    <a:lumMod val="50000"/>
                    <a:lumOff val="50000"/>
                  </a:schemeClr>
                </a:solidFill>
                <a:latin typeface="Arial Regular"/>
              </a:defRPr>
            </a:lvl1pPr>
          </a:lstStyle>
          <a:p>
            <a:fld id="{866D8337-CB0A-B743-8EA8-DCB8C99C6A7B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‹Nº›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522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19" y="277425"/>
            <a:ext cx="8592255" cy="903451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1246910"/>
            <a:ext cx="8592254" cy="493005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62D25FA-ECA3-0D4E-9B21-80DBC00455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4320" y="6394099"/>
            <a:ext cx="1277767" cy="289627"/>
          </a:xfrm>
          <a:prstGeom prst="rect">
            <a:avLst/>
          </a:prstGeom>
        </p:spPr>
      </p:pic>
      <p:sp>
        <p:nvSpPr>
          <p:cNvPr id="11" name="Date Placeholder 3">
            <a:extLst>
              <a:ext uri="{FF2B5EF4-FFF2-40B4-BE49-F238E27FC236}">
                <a16:creationId xmlns:a16="http://schemas.microsoft.com/office/drawing/2014/main" xmlns="" id="{093E7F56-4A08-F14B-891B-95529E00AF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70357" y="6356351"/>
            <a:ext cx="154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lumMod val="50000"/>
                    <a:lumOff val="50000"/>
                  </a:schemeClr>
                </a:solidFill>
                <a:latin typeface="Arial Regular"/>
              </a:defRPr>
            </a:lvl1pPr>
          </a:lstStyle>
          <a:p>
            <a:r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May 2019</a:t>
            </a:r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xmlns="" id="{C2C0CE8A-EE58-184D-BEEF-06B834A5CB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12324" y="6356351"/>
            <a:ext cx="50580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tx1">
                    <a:lumMod val="50000"/>
                    <a:lumOff val="50000"/>
                  </a:schemeClr>
                </a:solidFill>
                <a:latin typeface="Arial Regular"/>
              </a:defRPr>
            </a:lvl1pPr>
          </a:lstStyle>
          <a:p>
            <a:pPr algn="l"/>
            <a:r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D&amp;O Underwriting Presentation - CONFIDENTIAL</a:t>
            </a:r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E4685E19-CB85-6244-9F91-54153A5CB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13405" y="6356351"/>
            <a:ext cx="4587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tx1">
                    <a:lumMod val="50000"/>
                    <a:lumOff val="50000"/>
                  </a:schemeClr>
                </a:solidFill>
                <a:latin typeface="Arial Regular"/>
              </a:defRPr>
            </a:lvl1pPr>
          </a:lstStyle>
          <a:p>
            <a:fld id="{866D8337-CB0A-B743-8EA8-DCB8C99C6A7B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‹Nº›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197625E-FC74-6F4D-9BE1-2D848DE184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758952"/>
            <a:ext cx="8591550" cy="282575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 marL="228600" indent="0">
              <a:buNone/>
              <a:defRPr/>
            </a:lvl2pPr>
            <a:lvl3pPr marL="458788" indent="0">
              <a:buNone/>
              <a:defRPr/>
            </a:lvl3pPr>
            <a:lvl4pPr marL="687388" indent="0">
              <a:buNone/>
              <a:defRPr/>
            </a:lvl4pPr>
            <a:lvl5pPr marL="917575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397120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25867D5F-A40C-D242-AB05-863C6FE60C6A}"/>
              </a:ext>
            </a:extLst>
          </p:cNvPr>
          <p:cNvSpPr/>
          <p:nvPr userDrawn="1"/>
        </p:nvSpPr>
        <p:spPr>
          <a:xfrm>
            <a:off x="0" y="6236043"/>
            <a:ext cx="9144000" cy="6219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EADAF7F-4EEF-2C44-BBE3-B39FD83627C7}"/>
              </a:ext>
            </a:extLst>
          </p:cNvPr>
          <p:cNvSpPr/>
          <p:nvPr userDrawn="1"/>
        </p:nvSpPr>
        <p:spPr>
          <a:xfrm>
            <a:off x="0" y="1787611"/>
            <a:ext cx="9144000" cy="44484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903A633-8AF8-034D-BDD3-8B35D8F79B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</a:blip>
          <a:srcRect l="17833" t="15889" b="19333"/>
          <a:stretch/>
        </p:blipFill>
        <p:spPr>
          <a:xfrm>
            <a:off x="3275034" y="2276732"/>
            <a:ext cx="5868965" cy="3470189"/>
          </a:xfrm>
          <a:prstGeom prst="rect">
            <a:avLst/>
          </a:prstGeom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ACC0918D-CCEE-9F47-B81F-77E4156954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70357" y="6356351"/>
            <a:ext cx="154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lumMod val="50000"/>
                    <a:lumOff val="50000"/>
                  </a:schemeClr>
                </a:solidFill>
                <a:latin typeface="Arial Regular"/>
              </a:defRPr>
            </a:lvl1pPr>
          </a:lstStyle>
          <a:p>
            <a:r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May 2019</a:t>
            </a:r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6D01DF3C-9567-0E4C-AE93-FCE4B80503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12324" y="6356351"/>
            <a:ext cx="50580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tx1">
                    <a:lumMod val="50000"/>
                    <a:lumOff val="50000"/>
                  </a:schemeClr>
                </a:solidFill>
                <a:latin typeface="Arial Regular"/>
              </a:defRPr>
            </a:lvl1pPr>
          </a:lstStyle>
          <a:p>
            <a:pPr algn="l"/>
            <a:r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D&amp;O Underwriting Presentation - CONFIDENTIAL</a:t>
            </a:r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AF1BAD7B-B8F7-CF40-9DF4-131DC8B848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13405" y="6356351"/>
            <a:ext cx="4587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tx1">
                    <a:lumMod val="50000"/>
                    <a:lumOff val="50000"/>
                  </a:schemeClr>
                </a:solidFill>
                <a:latin typeface="Arial Regular"/>
              </a:defRPr>
            </a:lvl1pPr>
          </a:lstStyle>
          <a:p>
            <a:fld id="{866D8337-CB0A-B743-8EA8-DCB8C99C6A7B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‹Nº›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DF47FDAE-A447-504C-9274-C9B08C24BFE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46422" y="958714"/>
            <a:ext cx="2743200" cy="621792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xmlns="" id="{C30BF247-581D-3448-B90F-9AC3DE38A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6422" y="1787611"/>
            <a:ext cx="6711778" cy="221761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xmlns="" id="{6BCB154D-B79D-1848-9755-6A6AF1E03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6422" y="4005223"/>
            <a:ext cx="6711778" cy="1252577"/>
          </a:xfrm>
          <a:prstGeom prst="rect">
            <a:avLst/>
          </a:prstGeom>
        </p:spPr>
        <p:txBody>
          <a:bodyPr>
            <a:normAutofit/>
          </a:bodyPr>
          <a:lstStyle>
            <a:lvl1pPr marL="6350" indent="0" algn="l">
              <a:buNone/>
              <a:tabLst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78245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053" y="272053"/>
            <a:ext cx="8600097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xmlns="" id="{CAC6BDC9-849D-5245-9FC4-CD6E3D9FB4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70357" y="6356351"/>
            <a:ext cx="154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lumMod val="50000"/>
                    <a:lumOff val="50000"/>
                  </a:schemeClr>
                </a:solidFill>
                <a:latin typeface="Arial Regular"/>
              </a:defRPr>
            </a:lvl1pPr>
          </a:lstStyle>
          <a:p>
            <a:r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May 2019</a:t>
            </a:r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C326D05B-8F8E-AA46-B38B-D045ED0E23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12324" y="6356351"/>
            <a:ext cx="50580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tx1">
                    <a:lumMod val="50000"/>
                    <a:lumOff val="50000"/>
                  </a:schemeClr>
                </a:solidFill>
                <a:latin typeface="Arial Regular"/>
              </a:defRPr>
            </a:lvl1pPr>
          </a:lstStyle>
          <a:p>
            <a:pPr algn="l"/>
            <a:r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D&amp;O Underwriting Presentation - CONFIDENTIAL</a:t>
            </a:r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00F6AD46-0FBC-7043-AB21-0CBCB2F34D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13405" y="6356351"/>
            <a:ext cx="4587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tx1">
                    <a:lumMod val="50000"/>
                    <a:lumOff val="50000"/>
                  </a:schemeClr>
                </a:solidFill>
                <a:latin typeface="Arial Regular"/>
              </a:defRPr>
            </a:lvl1pPr>
          </a:lstStyle>
          <a:p>
            <a:fld id="{866D8337-CB0A-B743-8EA8-DCB8C99C6A7B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‹Nº›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xmlns="" id="{942C896C-4E8A-A54E-8471-409EA5CC08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758952"/>
            <a:ext cx="8591550" cy="282575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 marL="228600" indent="0">
              <a:buNone/>
              <a:defRPr/>
            </a:lvl2pPr>
            <a:lvl3pPr marL="458788" indent="0">
              <a:buNone/>
              <a:defRPr/>
            </a:lvl3pPr>
            <a:lvl4pPr marL="687388" indent="0">
              <a:buNone/>
              <a:defRPr/>
            </a:lvl4pPr>
            <a:lvl5pPr marL="917575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31494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23A3376C-BE96-434C-88F5-FD44339164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70357" y="6356351"/>
            <a:ext cx="154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lumMod val="50000"/>
                    <a:lumOff val="50000"/>
                  </a:schemeClr>
                </a:solidFill>
                <a:latin typeface="Arial Regular"/>
              </a:defRPr>
            </a:lvl1pPr>
          </a:lstStyle>
          <a:p>
            <a:r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May 2019</a:t>
            </a:r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2C6D20BB-570C-E748-86D6-F4D56D13DD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12324" y="6356351"/>
            <a:ext cx="50580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tx1">
                    <a:lumMod val="50000"/>
                    <a:lumOff val="50000"/>
                  </a:schemeClr>
                </a:solidFill>
                <a:latin typeface="Arial Regular"/>
              </a:defRPr>
            </a:lvl1pPr>
          </a:lstStyle>
          <a:p>
            <a:pPr algn="l"/>
            <a:r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D&amp;O Underwriting Presentation - CONFIDENTIAL</a:t>
            </a:r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E782404E-7657-AC45-BCC2-43FD3A6A3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13405" y="6356351"/>
            <a:ext cx="4587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tx1">
                    <a:lumMod val="50000"/>
                    <a:lumOff val="50000"/>
                  </a:schemeClr>
                </a:solidFill>
                <a:latin typeface="Arial Regular"/>
              </a:defRPr>
            </a:lvl1pPr>
          </a:lstStyle>
          <a:p>
            <a:fld id="{866D8337-CB0A-B743-8EA8-DCB8C99C6A7B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‹Nº›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137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May 2019</a:t>
            </a:r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D&amp;O Underwriting Presentation - CONFIDENTIAL</a:t>
            </a:r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8337-CB0A-B743-8EA8-DCB8C99C6A7B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‹Nº›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023693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May 2019</a:t>
            </a:r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D&amp;O Underwriting Presentation - CONFIDENTIAL</a:t>
            </a:r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8337-CB0A-B743-8EA8-DCB8C99C6A7B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‹Nº›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5867D5F-A40C-D242-AB05-863C6FE60C6A}"/>
              </a:ext>
            </a:extLst>
          </p:cNvPr>
          <p:cNvSpPr/>
          <p:nvPr userDrawn="1"/>
        </p:nvSpPr>
        <p:spPr>
          <a:xfrm>
            <a:off x="0" y="6236045"/>
            <a:ext cx="9144000" cy="6219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FFFFFF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EADAF7F-4EEF-2C44-BBE3-B39FD83627C7}"/>
              </a:ext>
            </a:extLst>
          </p:cNvPr>
          <p:cNvSpPr/>
          <p:nvPr userDrawn="1"/>
        </p:nvSpPr>
        <p:spPr>
          <a:xfrm>
            <a:off x="0" y="1787611"/>
            <a:ext cx="9144000" cy="44484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rgbClr val="FFFFFF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903A633-8AF8-034D-BDD3-8B35D8F79B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</a:blip>
          <a:srcRect l="17833" t="15889" b="19333"/>
          <a:stretch/>
        </p:blipFill>
        <p:spPr>
          <a:xfrm>
            <a:off x="3275035" y="2276734"/>
            <a:ext cx="5868965" cy="34701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F47FDAE-A447-504C-9274-C9B08C24BFE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46422" y="958714"/>
            <a:ext cx="2743200" cy="62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969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May 2019</a:t>
            </a:r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D&amp;O Underwriting Presentation - CONFIDENTIAL</a:t>
            </a:r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8337-CB0A-B743-8EA8-DCB8C99C6A7B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‹Nº›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336713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May 2019</a:t>
            </a:r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D&amp;O Underwriting Presentation - CONFIDENTIAL</a:t>
            </a:r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8337-CB0A-B743-8EA8-DCB8C99C6A7B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‹Nº›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022137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May 2019</a:t>
            </a:r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D&amp;O Underwriting Presentation - CONFIDENTIAL</a:t>
            </a:r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8337-CB0A-B743-8EA8-DCB8C99C6A7B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‹Nº›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032725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May 2019</a:t>
            </a:r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D&amp;O Underwriting Presentation - CONFIDENTIAL</a:t>
            </a:r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8337-CB0A-B743-8EA8-DCB8C99C6A7B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‹Nº›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072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May 2019</a:t>
            </a:r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D&amp;O Underwriting Presentation - CONFIDENTIAL</a:t>
            </a:r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8337-CB0A-B743-8EA8-DCB8C99C6A7B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‹Nº›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383372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May 2019</a:t>
            </a:r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D&amp;O Underwriting Presentation - CONFIDENTIAL</a:t>
            </a:r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8337-CB0A-B743-8EA8-DCB8C99C6A7B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‹Nº›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145305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May 2019</a:t>
            </a:r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D&amp;O Underwriting Presentation - CONFIDENTIAL</a:t>
            </a:r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D8337-CB0A-B743-8EA8-DCB8C99C6A7B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‹Nº›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8BA10C8-E684-3A46-A40B-6F8BB84630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alphaModFix amt="40000"/>
          </a:blip>
          <a:srcRect t="10577" r="18403"/>
          <a:stretch/>
        </p:blipFill>
        <p:spPr>
          <a:xfrm>
            <a:off x="5841580" y="2"/>
            <a:ext cx="3302420" cy="121393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FE7A6B9-DB95-BA4C-A361-1807232919A7}"/>
              </a:ext>
            </a:extLst>
          </p:cNvPr>
          <p:cNvSpPr/>
          <p:nvPr userDrawn="1"/>
        </p:nvSpPr>
        <p:spPr>
          <a:xfrm>
            <a:off x="0" y="6236045"/>
            <a:ext cx="9144000" cy="6219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FFFFFF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B2E6135-BCEF-8C4D-A233-18167D386A25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274321" y="6394101"/>
            <a:ext cx="1277767" cy="28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645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63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8BA10C8-E684-3A46-A40B-6F8BB84630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 amt="40000"/>
          </a:blip>
          <a:srcRect t="10577" r="18403"/>
          <a:stretch/>
        </p:blipFill>
        <p:spPr>
          <a:xfrm>
            <a:off x="5841580" y="0"/>
            <a:ext cx="3302420" cy="121393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2FE7A6B9-DB95-BA4C-A361-1807232919A7}"/>
              </a:ext>
            </a:extLst>
          </p:cNvPr>
          <p:cNvSpPr/>
          <p:nvPr userDrawn="1"/>
        </p:nvSpPr>
        <p:spPr>
          <a:xfrm>
            <a:off x="0" y="6236043"/>
            <a:ext cx="9144000" cy="6219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319" y="271849"/>
            <a:ext cx="8597831" cy="9129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19" y="1243914"/>
            <a:ext cx="8597831" cy="4933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70357" y="6356351"/>
            <a:ext cx="154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lumMod val="50000"/>
                    <a:lumOff val="50000"/>
                  </a:schemeClr>
                </a:solidFill>
                <a:latin typeface="Arial Regular"/>
              </a:defRPr>
            </a:lvl1pPr>
          </a:lstStyle>
          <a:p>
            <a:r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May 2019</a:t>
            </a:r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2324" y="6356351"/>
            <a:ext cx="50580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tx1">
                    <a:lumMod val="50000"/>
                    <a:lumOff val="50000"/>
                  </a:schemeClr>
                </a:solidFill>
                <a:latin typeface="Arial Regular"/>
              </a:defRPr>
            </a:lvl1pPr>
          </a:lstStyle>
          <a:p>
            <a:pPr algn="l"/>
            <a:r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D&amp;O Underwriting Presentation - CONFIDENTIAL</a:t>
            </a:r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3405" y="6356351"/>
            <a:ext cx="4587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tx1">
                    <a:lumMod val="50000"/>
                    <a:lumOff val="50000"/>
                  </a:schemeClr>
                </a:solidFill>
                <a:latin typeface="Arial Regular"/>
              </a:defRPr>
            </a:lvl1pPr>
          </a:lstStyle>
          <a:p>
            <a:fld id="{866D8337-CB0A-B743-8EA8-DCB8C99C6A7B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‹Nº›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8B2E6135-BCEF-8C4D-A233-18167D386A25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274320" y="6394099"/>
            <a:ext cx="1277767" cy="28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579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0" i="0" kern="1200">
          <a:solidFill>
            <a:schemeClr val="accent5"/>
          </a:solidFill>
          <a:latin typeface="Arial Regular"/>
          <a:ea typeface="+mj-ea"/>
          <a:cs typeface="+mj-cs"/>
        </a:defRPr>
      </a:lvl1pPr>
    </p:titleStyle>
    <p:bodyStyle>
      <a:lvl1pPr marL="114300" indent="-1143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tabLst/>
        <a:defRPr sz="1400" b="0" i="0" kern="1200">
          <a:solidFill>
            <a:schemeClr val="tx1">
              <a:lumMod val="75000"/>
              <a:lumOff val="25000"/>
            </a:schemeClr>
          </a:solidFill>
          <a:latin typeface="Arial Regular"/>
          <a:ea typeface="+mn-ea"/>
          <a:cs typeface="+mn-cs"/>
        </a:defRPr>
      </a:lvl1pPr>
      <a:lvl2pPr marL="342900" indent="-1143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400" b="0" i="0" kern="1200">
          <a:solidFill>
            <a:schemeClr val="tx1">
              <a:lumMod val="75000"/>
              <a:lumOff val="25000"/>
            </a:schemeClr>
          </a:solidFill>
          <a:latin typeface="Arial Regular"/>
          <a:ea typeface="+mn-ea"/>
          <a:cs typeface="+mn-cs"/>
        </a:defRPr>
      </a:lvl2pPr>
      <a:lvl3pPr marL="573088" indent="-1143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400" b="0" i="0" kern="1200">
          <a:solidFill>
            <a:schemeClr val="tx1">
              <a:lumMod val="75000"/>
              <a:lumOff val="25000"/>
            </a:schemeClr>
          </a:solidFill>
          <a:latin typeface="Arial Regular"/>
          <a:ea typeface="+mn-ea"/>
          <a:cs typeface="+mn-cs"/>
        </a:defRPr>
      </a:lvl3pPr>
      <a:lvl4pPr marL="801688" indent="-1143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400" b="0" i="0" kern="1200">
          <a:solidFill>
            <a:schemeClr val="tx1">
              <a:lumMod val="75000"/>
              <a:lumOff val="25000"/>
            </a:schemeClr>
          </a:solidFill>
          <a:latin typeface="Arial Regular"/>
          <a:ea typeface="+mn-ea"/>
          <a:cs typeface="+mn-cs"/>
        </a:defRPr>
      </a:lvl4pPr>
      <a:lvl5pPr marL="1031875" indent="-1143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400" b="0" i="0" kern="1200">
          <a:solidFill>
            <a:schemeClr val="tx1">
              <a:lumMod val="75000"/>
              <a:lumOff val="25000"/>
            </a:schemeClr>
          </a:solidFill>
          <a:latin typeface="Arial Regular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6C3C0565-C184-CC47-9125-062D1ABA32A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787610"/>
            <a:ext cx="9143999" cy="444843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9CB49405-7D67-A242-AD69-6DCA9018A824}"/>
              </a:ext>
            </a:extLst>
          </p:cNvPr>
          <p:cNvSpPr/>
          <p:nvPr/>
        </p:nvSpPr>
        <p:spPr>
          <a:xfrm>
            <a:off x="0" y="1787611"/>
            <a:ext cx="9143999" cy="4448432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EDADEC59-8A53-9E42-A19F-71FC7AC069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l="17833" t="15889" b="19333"/>
          <a:stretch/>
        </p:blipFill>
        <p:spPr>
          <a:xfrm>
            <a:off x="3275034" y="2276732"/>
            <a:ext cx="5868965" cy="34701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817D3CE-7498-104D-A50C-C82B1D629A7C}"/>
              </a:ext>
            </a:extLst>
          </p:cNvPr>
          <p:cNvSpPr txBox="1"/>
          <p:nvPr/>
        </p:nvSpPr>
        <p:spPr>
          <a:xfrm>
            <a:off x="1746422" y="6401113"/>
            <a:ext cx="5697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Innovative chemical solutions for a cleaner, healthier, more energy efficient world </a:t>
            </a: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 smtClean="0"/>
              <a:t>Ethylene</a:t>
            </a:r>
            <a:r>
              <a:rPr lang="es-MX" dirty="0" smtClean="0"/>
              <a:t> oxide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46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817119-5E12-CF41-B28C-410BC101B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Ethylene</a:t>
            </a:r>
            <a:r>
              <a:rPr lang="es-MX" dirty="0" smtClean="0"/>
              <a:t> oxide 2000- 2018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52DC4F6-3612-B747-9EBB-406074398C7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July 2019</a:t>
            </a:r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CD515AE-07EF-0D49-B44E-2ACEAF376D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6D8337-CB0A-B743-8EA8-DCB8C99C6A7B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2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graphicFrame>
        <p:nvGraphicFramePr>
          <p:cNvPr id="8" name="Gráfico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4170961"/>
              </p:ext>
            </p:extLst>
          </p:nvPr>
        </p:nvGraphicFramePr>
        <p:xfrm>
          <a:off x="272053" y="734096"/>
          <a:ext cx="8600097" cy="54606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7489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2018-2019 </a:t>
            </a:r>
            <a:r>
              <a:rPr lang="es-MX" dirty="0" err="1" smtClean="0"/>
              <a:t>average</a:t>
            </a:r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May 2019</a:t>
            </a:r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D&amp;O Underwriting Presentation - CONFIDENTIAL</a:t>
            </a:r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6D8337-CB0A-B743-8EA8-DCB8C99C6A7B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3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8189781"/>
              </p:ext>
            </p:extLst>
          </p:nvPr>
        </p:nvGraphicFramePr>
        <p:xfrm>
          <a:off x="272053" y="1574006"/>
          <a:ext cx="8594135" cy="45305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45864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Notes</a:t>
            </a:r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May 2019</a:t>
            </a:r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D&amp;O Underwriting Presentation - CONFIDENTIAL</a:t>
            </a:r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6D8337-CB0A-B743-8EA8-DCB8C99C6A7B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4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7" name="CuadroTexto 6"/>
          <p:cNvSpPr txBox="1"/>
          <p:nvPr/>
        </p:nvSpPr>
        <p:spPr>
          <a:xfrm>
            <a:off x="272053" y="1184856"/>
            <a:ext cx="87431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PEMEX </a:t>
            </a:r>
            <a:r>
              <a:rPr lang="es-MX" dirty="0" err="1" smtClean="0"/>
              <a:t>used</a:t>
            </a:r>
            <a:r>
              <a:rPr lang="es-MX" dirty="0" smtClean="0"/>
              <a:t> to set </a:t>
            </a:r>
            <a:r>
              <a:rPr lang="es-MX" dirty="0" err="1" smtClean="0"/>
              <a:t>the</a:t>
            </a:r>
            <a:r>
              <a:rPr lang="es-MX" dirty="0" smtClean="0"/>
              <a:t> Price </a:t>
            </a:r>
            <a:r>
              <a:rPr lang="es-MX" dirty="0" err="1" smtClean="0"/>
              <a:t>until</a:t>
            </a:r>
            <a:r>
              <a:rPr lang="es-MX" dirty="0" smtClean="0"/>
              <a:t> 2016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 smtClean="0"/>
              <a:t>From</a:t>
            </a:r>
            <a:r>
              <a:rPr lang="es-MX" dirty="0" smtClean="0"/>
              <a:t> 2000 to 2018 </a:t>
            </a:r>
            <a:r>
              <a:rPr lang="es-MX" dirty="0" err="1" smtClean="0"/>
              <a:t>average</a:t>
            </a:r>
            <a:r>
              <a:rPr lang="es-MX" dirty="0" smtClean="0"/>
              <a:t> Price rose </a:t>
            </a:r>
            <a:r>
              <a:rPr lang="es-MX" dirty="0" err="1" smtClean="0"/>
              <a:t>from</a:t>
            </a:r>
            <a:r>
              <a:rPr lang="es-MX" dirty="0" smtClean="0"/>
              <a:t> $4mnx/kg to $18mnx/kg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 smtClean="0"/>
              <a:t>During</a:t>
            </a:r>
            <a:r>
              <a:rPr lang="es-MX" dirty="0" smtClean="0"/>
              <a:t> 2019 </a:t>
            </a:r>
            <a:r>
              <a:rPr lang="es-MX" dirty="0" err="1" smtClean="0"/>
              <a:t>prices</a:t>
            </a:r>
            <a:r>
              <a:rPr lang="es-MX" dirty="0" smtClean="0"/>
              <a:t> and </a:t>
            </a:r>
            <a:r>
              <a:rPr lang="es-MX" dirty="0" err="1" smtClean="0"/>
              <a:t>demand</a:t>
            </a:r>
            <a:r>
              <a:rPr lang="es-MX" dirty="0" smtClean="0"/>
              <a:t> are </a:t>
            </a:r>
            <a:r>
              <a:rPr lang="es-MX" dirty="0" err="1" smtClean="0"/>
              <a:t>falling</a:t>
            </a:r>
            <a:r>
              <a:rPr lang="es-MX" dirty="0" smtClean="0"/>
              <a:t> </a:t>
            </a:r>
            <a:r>
              <a:rPr lang="es-MX" dirty="0" err="1" smtClean="0"/>
              <a:t>down</a:t>
            </a:r>
            <a:endParaRPr lang="es-MX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In 2017 </a:t>
            </a:r>
            <a:r>
              <a:rPr lang="es-MX" dirty="0" err="1" smtClean="0"/>
              <a:t>there</a:t>
            </a:r>
            <a:r>
              <a:rPr lang="es-MX" dirty="0" smtClean="0"/>
              <a:t> </a:t>
            </a:r>
            <a:r>
              <a:rPr lang="es-MX" dirty="0" err="1" smtClean="0"/>
              <a:t>was</a:t>
            </a:r>
            <a:r>
              <a:rPr lang="es-MX" dirty="0" smtClean="0"/>
              <a:t> </a:t>
            </a:r>
            <a:r>
              <a:rPr lang="es-MX" dirty="0" err="1" smtClean="0"/>
              <a:t>an</a:t>
            </a:r>
            <a:r>
              <a:rPr lang="es-MX" dirty="0" smtClean="0"/>
              <a:t> </a:t>
            </a:r>
            <a:r>
              <a:rPr lang="es-MX" dirty="0" err="1" smtClean="0"/>
              <a:t>auction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/>
              <a:t>Ethylene</a:t>
            </a:r>
            <a:r>
              <a:rPr lang="es-MX" dirty="0"/>
              <a:t> </a:t>
            </a:r>
            <a:r>
              <a:rPr lang="es-MX" dirty="0" smtClean="0"/>
              <a:t>oxide </a:t>
            </a:r>
            <a:r>
              <a:rPr lang="es-MX" dirty="0" err="1" smtClean="0"/>
              <a:t>by</a:t>
            </a:r>
            <a:r>
              <a:rPr lang="es-MX" dirty="0" smtClean="0"/>
              <a:t> </a:t>
            </a:r>
            <a:r>
              <a:rPr lang="es-MX" dirty="0" err="1" smtClean="0"/>
              <a:t>direct</a:t>
            </a:r>
            <a:r>
              <a:rPr lang="es-MX" dirty="0" smtClean="0"/>
              <a:t> </a:t>
            </a:r>
            <a:r>
              <a:rPr lang="es-MX" dirty="0" err="1" smtClean="0"/>
              <a:t>invitation</a:t>
            </a:r>
            <a:r>
              <a:rPr lang="es-MX" dirty="0" smtClean="0"/>
              <a:t>; </a:t>
            </a:r>
            <a:r>
              <a:rPr lang="es-MX" dirty="0" err="1" smtClean="0"/>
              <a:t>since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Ethylene</a:t>
            </a:r>
            <a:r>
              <a:rPr lang="es-MX" dirty="0" smtClean="0"/>
              <a:t> </a:t>
            </a:r>
            <a:r>
              <a:rPr lang="es-MX" dirty="0" err="1" smtClean="0"/>
              <a:t>oxide’s</a:t>
            </a:r>
            <a:r>
              <a:rPr lang="es-MX" dirty="0" smtClean="0"/>
              <a:t> Price </a:t>
            </a:r>
            <a:r>
              <a:rPr lang="es-MX" dirty="0" err="1" smtClean="0"/>
              <a:t>is</a:t>
            </a:r>
            <a:r>
              <a:rPr lang="es-MX" dirty="0" smtClean="0"/>
              <a:t> set </a:t>
            </a:r>
            <a:r>
              <a:rPr lang="es-MX" dirty="0" err="1" smtClean="0"/>
              <a:t>by</a:t>
            </a:r>
            <a:r>
              <a:rPr lang="es-MX" dirty="0" smtClean="0"/>
              <a:t> </a:t>
            </a:r>
            <a:r>
              <a:rPr lang="es-MX" dirty="0" err="1" smtClean="0"/>
              <a:t>offer</a:t>
            </a:r>
            <a:r>
              <a:rPr lang="es-MX" dirty="0" smtClean="0"/>
              <a:t> and </a:t>
            </a:r>
            <a:r>
              <a:rPr lang="es-MX" dirty="0" err="1" smtClean="0"/>
              <a:t>demand</a:t>
            </a:r>
            <a:endParaRPr lang="es-MX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Actual </a:t>
            </a:r>
            <a:r>
              <a:rPr lang="es-MX" dirty="0" err="1" smtClean="0"/>
              <a:t>prices</a:t>
            </a:r>
            <a:r>
              <a:rPr lang="es-MX" dirty="0" smtClean="0"/>
              <a:t> are </a:t>
            </a:r>
            <a:r>
              <a:rPr lang="es-MX" dirty="0" err="1" smtClean="0"/>
              <a:t>not</a:t>
            </a:r>
            <a:r>
              <a:rPr lang="es-MX" dirty="0" smtClean="0"/>
              <a:t> </a:t>
            </a:r>
            <a:r>
              <a:rPr lang="es-MX" dirty="0" err="1" smtClean="0"/>
              <a:t>public</a:t>
            </a:r>
            <a:r>
              <a:rPr lang="es-MX" dirty="0" smtClean="0"/>
              <a:t>, </a:t>
            </a:r>
            <a:r>
              <a:rPr lang="es-MX" dirty="0" err="1" smtClean="0"/>
              <a:t>only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average</a:t>
            </a:r>
            <a:r>
              <a:rPr lang="es-MX" dirty="0" smtClean="0"/>
              <a:t> Price and </a:t>
            </a:r>
            <a:r>
              <a:rPr lang="es-MX" dirty="0" err="1" smtClean="0"/>
              <a:t>the</a:t>
            </a:r>
            <a:r>
              <a:rPr lang="es-MX" dirty="0" smtClean="0"/>
              <a:t> total </a:t>
            </a:r>
            <a:r>
              <a:rPr lang="es-MX" dirty="0" err="1" smtClean="0"/>
              <a:t>volume</a:t>
            </a:r>
            <a:r>
              <a:rPr lang="es-MX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00295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ustom 36">
      <a:dk1>
        <a:srgbClr val="000000"/>
      </a:dk1>
      <a:lt1>
        <a:srgbClr val="FFFFFF"/>
      </a:lt1>
      <a:dk2>
        <a:srgbClr val="333333"/>
      </a:dk2>
      <a:lt2>
        <a:srgbClr val="EFEFEF"/>
      </a:lt2>
      <a:accent1>
        <a:srgbClr val="538BC8"/>
      </a:accent1>
      <a:accent2>
        <a:srgbClr val="555659"/>
      </a:accent2>
      <a:accent3>
        <a:srgbClr val="FFC000"/>
      </a:accent3>
      <a:accent4>
        <a:srgbClr val="6D9648"/>
      </a:accent4>
      <a:accent5>
        <a:srgbClr val="0F6593"/>
      </a:accent5>
      <a:accent6>
        <a:srgbClr val="EE2B2C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117</Words>
  <Application>Microsoft Office PowerPoint</Application>
  <PresentationFormat>Presentación en pantalla (4:3)</PresentationFormat>
  <Paragraphs>21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Arial</vt:lpstr>
      <vt:lpstr>Arial Regular</vt:lpstr>
      <vt:lpstr>Calibri</vt:lpstr>
      <vt:lpstr>Calibri Light</vt:lpstr>
      <vt:lpstr>1_Office Theme</vt:lpstr>
      <vt:lpstr>Office Theme</vt:lpstr>
      <vt:lpstr>Ethylene oxide</vt:lpstr>
      <vt:lpstr>Ethylene oxide 2000- 2018</vt:lpstr>
      <vt:lpstr>2018-2019 average</vt:lpstr>
      <vt:lpstr>Notes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ZGarcia</dc:creator>
  <cp:lastModifiedBy>RLopez</cp:lastModifiedBy>
  <cp:revision>9</cp:revision>
  <dcterms:created xsi:type="dcterms:W3CDTF">2019-07-10T14:10:01Z</dcterms:created>
  <dcterms:modified xsi:type="dcterms:W3CDTF">2019-08-16T16:17:46Z</dcterms:modified>
</cp:coreProperties>
</file>