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7150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6130" y="685800"/>
            <a:ext cx="548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ed70fd85_1_12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ed70fd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cbed70fd85_1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2397a535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2397a535f_0_132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397a53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d2397a535f_0_122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69c7644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369c7644c_0_308:notes"/>
          <p:cNvSpPr/>
          <p:nvPr>
            <p:ph idx="2" type="sldImg"/>
          </p:nvPr>
        </p:nvSpPr>
        <p:spPr>
          <a:xfrm>
            <a:off x="686158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23156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98231563a2_0_0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369c7644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a369c7644c_0_347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69c7644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369c7644c_0_353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69c7644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369c7644c_0_393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7178929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a171789291_1_43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2397a53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d2397a535f_0_100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397a535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d2397a535f_0_110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397a535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2397a535f_0_115:notes"/>
          <p:cNvSpPr/>
          <p:nvPr>
            <p:ph idx="2" type="sldImg"/>
          </p:nvPr>
        </p:nvSpPr>
        <p:spPr>
          <a:xfrm>
            <a:off x="686159" y="685800"/>
            <a:ext cx="54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11275" lIns="111275" spcFirstLastPara="1" rIns="111275" wrap="square" tIns="11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30850" y="1323732"/>
            <a:ext cx="745870" cy="50919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9450" y="1469389"/>
            <a:ext cx="7688100" cy="18498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9627" y="3525444"/>
            <a:ext cx="7688100" cy="6012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830850" y="4632482"/>
            <a:ext cx="745870" cy="50919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9450" y="815500"/>
            <a:ext cx="7688700" cy="13830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9450" y="2525431"/>
            <a:ext cx="7688700" cy="17559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Encabezado de sec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2" y="228865"/>
            <a:ext cx="63576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1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2">
  <p:cSld name="1_Encabezado de secció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2" y="228865"/>
            <a:ext cx="63576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225" lIns="83225" spcFirstLastPara="1" rIns="83225" wrap="square" tIns="832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2" y="1843630"/>
            <a:ext cx="3303900" cy="3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600" lIns="83225" spcFirstLastPara="1" rIns="83225" wrap="square" tIns="4160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0" i="0" sz="13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457202" y="228865"/>
            <a:ext cx="63576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7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62842" y="1843630"/>
            <a:ext cx="3303900" cy="3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600" lIns="83225" spcFirstLastPara="1" rIns="83225" wrap="square" tIns="4160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0" i="0" sz="1300" u="none" cap="none" strike="noStrike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5162992" y="5296958"/>
            <a:ext cx="2894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600" lIns="83225" spcFirstLastPara="1" rIns="83225" wrap="square" tIns="41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n blanco">
  <p:cSld name="4_En blanc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5162992" y="5296958"/>
            <a:ext cx="2894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600" lIns="83225" spcFirstLastPara="1" rIns="83225" wrap="square" tIns="41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830850" y="1323732"/>
            <a:ext cx="745870" cy="50919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29450" y="1469389"/>
            <a:ext cx="7688700" cy="16872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275" lIns="111275" spcFirstLastPara="1" rIns="111275" wrap="square" tIns="11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30850" y="1323732"/>
            <a:ext cx="745870" cy="50919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9450" y="2309861"/>
            <a:ext cx="7688700" cy="25122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275" lIns="111275" spcFirstLastPara="1" rIns="111275" wrap="square" tIns="11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850" y="1323732"/>
            <a:ext cx="745870" cy="50919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309861"/>
            <a:ext cx="3774300" cy="25122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309861"/>
            <a:ext cx="3774300" cy="25122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275" lIns="111275" spcFirstLastPara="1" rIns="111275" wrap="square" tIns="11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830850" y="1323732"/>
            <a:ext cx="745870" cy="50919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275" lIns="111275" spcFirstLastPara="1" rIns="111275" wrap="square" tIns="11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0850" y="1323732"/>
            <a:ext cx="745870" cy="50919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30000" y="1465167"/>
            <a:ext cx="3300900" cy="15351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1225" y="3090806"/>
            <a:ext cx="3300900" cy="17751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830850" y="4632482"/>
            <a:ext cx="745870" cy="50919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729450" y="960333"/>
            <a:ext cx="7021200" cy="33168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275" lIns="111275" spcFirstLastPara="1" rIns="111275" wrap="square" tIns="11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850" y="1323732"/>
            <a:ext cx="745870" cy="50919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275" lIns="111275" spcFirstLastPara="1" rIns="111275" wrap="square" tIns="111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30000" y="1465167"/>
            <a:ext cx="3300900" cy="18747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4950" y="3512806"/>
            <a:ext cx="3300900" cy="8433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5174225" y="1502917"/>
            <a:ext cx="3374400" cy="3361800"/>
          </a:xfrm>
          <a:prstGeom prst="rect">
            <a:avLst/>
          </a:prstGeom>
        </p:spPr>
        <p:txBody>
          <a:bodyPr anchorCtr="0" anchor="t" bIns="111275" lIns="111275" spcFirstLastPara="1" rIns="111275" wrap="square" tIns="1112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24950" y="4858390"/>
            <a:ext cx="7697400" cy="5118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rgbClr val="9F97F0">
            <a:alpha val="1569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275" lIns="111275" spcFirstLastPara="1" rIns="111275" wrap="square" tIns="111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b="1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b="1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b="1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b="1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b="1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b="1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b="1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b="1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b="1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275" lIns="111275" spcFirstLastPara="1" rIns="111275" wrap="square" tIns="11127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275" lIns="111275" spcFirstLastPara="1" rIns="111275" wrap="square" tIns="111275">
            <a:norm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5516118" y="4280333"/>
            <a:ext cx="3290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52E60"/>
                </a:solidFill>
                <a:latin typeface="Proxima Nova"/>
                <a:ea typeface="Proxima Nova"/>
                <a:cs typeface="Proxima Nova"/>
                <a:sym typeface="Proxima Nova"/>
              </a:rPr>
              <a:t>Rubén Alejandro López Reynoso</a:t>
            </a:r>
            <a:endParaRPr b="1" sz="1600">
              <a:solidFill>
                <a:srgbClr val="352E6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562600" y="4572000"/>
            <a:ext cx="27969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4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52E60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Analyst Jr. Stori Card</a:t>
            </a:r>
            <a:endParaRPr b="1" sz="1100">
              <a:solidFill>
                <a:srgbClr val="352E6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2" cy="40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615" y="228864"/>
            <a:ext cx="6831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2700"/>
              <a:buFont typeface="Proxima Nova"/>
              <a:buNone/>
            </a:pPr>
            <a:r>
              <a:rPr lang="en-US"/>
              <a:t>3.1 Predictive Model for fraud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621900" y="990600"/>
            <a:ext cx="8293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3.1 Evaluation of model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In order to Evaluate the model it was calculate a 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confusion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 matrix, in order to obtain the probability of false positives or false negatives:</a:t>
            </a:r>
            <a:endParaRPr i="1"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19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45700" y="3505200"/>
            <a:ext cx="82935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3.1 Evaluation of  the model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probability of obtaining a false positive is 0.147% (3 / 2, 107 of the predictions)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probability of obtaining a false negative es 11.11% (2/18 of the predictions)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19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787" y="1828800"/>
            <a:ext cx="138941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7615" y="228864"/>
            <a:ext cx="6831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2700"/>
              <a:buFont typeface="Proxima Nova"/>
              <a:buNone/>
            </a:pPr>
            <a:r>
              <a:rPr lang="en-US"/>
              <a:t>3.2 Most predictive variable for fraud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621900" y="4495800"/>
            <a:ext cx="82935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.2 Insights;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Where fraud is True most of the cases have a balance above 2500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Where Fraud is False the balance is under 2500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19200"/>
            <a:ext cx="4114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219200"/>
            <a:ext cx="42386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8271056" y="5072646"/>
            <a:ext cx="847800" cy="64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225150" y="264000"/>
            <a:ext cx="8693700" cy="5187000"/>
          </a:xfrm>
          <a:prstGeom prst="roundRect">
            <a:avLst>
              <a:gd fmla="val 10478" name="adj"/>
            </a:avLst>
          </a:prstGeom>
          <a:solidFill>
            <a:srgbClr val="AFA9F6"/>
          </a:solidFill>
          <a:ln>
            <a:noFill/>
          </a:ln>
        </p:spPr>
        <p:txBody>
          <a:bodyPr anchorCtr="0" anchor="ctr" bIns="111275" lIns="111275" spcFirstLastPara="1" rIns="111275" wrap="square" tIns="11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533489" y="1931458"/>
            <a:ext cx="4366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2700"/>
              <a:buFont typeface="Proxima Nova"/>
              <a:buNone/>
            </a:pPr>
            <a:r>
              <a:rPr b="1" lang="en-US" sz="6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6600"/>
          </a:p>
        </p:txBody>
      </p:sp>
      <p:sp>
        <p:nvSpPr>
          <p:cNvPr id="185" name="Google Shape;185;p28"/>
          <p:cNvSpPr/>
          <p:nvPr/>
        </p:nvSpPr>
        <p:spPr>
          <a:xfrm>
            <a:off x="3326500" y="5451000"/>
            <a:ext cx="4989600" cy="2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11275" lIns="111275" spcFirstLastPara="1" rIns="111275" wrap="square" tIns="11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92"/>
            <a:ext cx="5400000" cy="30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09256" y="182875"/>
            <a:ext cx="8945400" cy="5379600"/>
          </a:xfrm>
          <a:prstGeom prst="roundRect">
            <a:avLst>
              <a:gd fmla="val 16667" name="adj"/>
            </a:avLst>
          </a:prstGeom>
          <a:solidFill>
            <a:srgbClr val="FFFFFF">
              <a:alpha val="46930"/>
            </a:srgbClr>
          </a:solidFill>
          <a:ln>
            <a:noFill/>
          </a:ln>
        </p:spPr>
        <p:txBody>
          <a:bodyPr anchorCtr="0" anchor="ctr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2" y="355865"/>
            <a:ext cx="6357600" cy="893100"/>
          </a:xfrm>
          <a:prstGeom prst="rect">
            <a:avLst/>
          </a:prstGeom>
        </p:spPr>
        <p:txBody>
          <a:bodyPr anchorCtr="0" anchor="ctr" bIns="111275" lIns="111275" spcFirstLastPara="1" rIns="111275" wrap="square" tIns="111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1001019" y="1381104"/>
            <a:ext cx="29382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832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53D74"/>
              </a:solidFill>
              <a:highlight>
                <a:srgbClr val="AFA9F6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19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500"/>
              <a:buFont typeface="Proxima Nova"/>
              <a:buAutoNum type="arabicPeriod"/>
            </a:pPr>
            <a:r>
              <a:rPr b="1" lang="en-US" sz="15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1</a:t>
            </a:r>
            <a:endParaRPr b="1" sz="15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19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500"/>
              <a:buFont typeface="Proxima Nova"/>
              <a:buAutoNum type="arabicPeriod"/>
            </a:pPr>
            <a:r>
              <a:rPr b="1" lang="en-US" sz="15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2</a:t>
            </a:r>
            <a:endParaRPr b="1" sz="15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19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500"/>
              <a:buFont typeface="Proxima Nova"/>
              <a:buAutoNum type="arabicPeriod"/>
            </a:pPr>
            <a:r>
              <a:rPr b="1" lang="en-US" sz="15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3</a:t>
            </a:r>
            <a:endParaRPr b="1" sz="15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19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500"/>
              <a:buFont typeface="Proxima Nova"/>
              <a:buAutoNum type="arabicPeriod"/>
            </a:pPr>
            <a:r>
              <a:rPr b="1" lang="en-US" sz="1500">
                <a:solidFill>
                  <a:srgbClr val="453D74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Closing Slide</a:t>
            </a:r>
            <a:endParaRPr b="1" sz="15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-36406" y="-13625"/>
            <a:ext cx="9180300" cy="5742300"/>
          </a:xfrm>
          <a:prstGeom prst="rect">
            <a:avLst/>
          </a:prstGeom>
          <a:solidFill>
            <a:srgbClr val="453D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230647" y="2400563"/>
            <a:ext cx="8646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ct val="100000"/>
              <a:buFont typeface="Proxima Nova"/>
              <a:buNone/>
            </a:pPr>
            <a:r>
              <a:rPr lang="en-US">
                <a:solidFill>
                  <a:srgbClr val="FFFFFF"/>
                </a:solidFill>
              </a:rPr>
              <a:t>1</a:t>
            </a:r>
            <a:r>
              <a:rPr lang="en-US">
                <a:solidFill>
                  <a:srgbClr val="FFFFFF"/>
                </a:solidFill>
              </a:rPr>
              <a:t>. Question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680282" cy="168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615" y="228864"/>
            <a:ext cx="6831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2700"/>
              <a:buFont typeface="Proxima Nova"/>
              <a:buNone/>
            </a:pPr>
            <a:r>
              <a:rPr lang="en-US"/>
              <a:t>1.1 Balance Histogram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5773" l="0" r="9714" t="10670"/>
          <a:stretch/>
        </p:blipFill>
        <p:spPr>
          <a:xfrm>
            <a:off x="1752599" y="838200"/>
            <a:ext cx="6324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21900" y="4495800"/>
            <a:ext cx="82935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1.2 Insights;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Around 80% of the counts have less of 2K in balance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he population is skewed to the left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Attached you can find the plot in </a:t>
            </a:r>
            <a:r>
              <a:rPr i="1"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histograma.html</a:t>
            </a:r>
            <a:endParaRPr i="1"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615" y="228864"/>
            <a:ext cx="6831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2700"/>
              <a:buFont typeface="Proxima Nova"/>
              <a:buNone/>
            </a:pPr>
            <a:r>
              <a:rPr lang="en-US"/>
              <a:t>1.3 Mean and Median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933450"/>
            <a:ext cx="57531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914400"/>
            <a:ext cx="32766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621900" y="4495800"/>
            <a:ext cx="82935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and median balance were falling down every month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-36406" y="-13625"/>
            <a:ext cx="9180300" cy="5742300"/>
          </a:xfrm>
          <a:prstGeom prst="rect">
            <a:avLst/>
          </a:prstGeom>
          <a:solidFill>
            <a:srgbClr val="453D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230647" y="2400563"/>
            <a:ext cx="8646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ct val="100000"/>
              <a:buFont typeface="Proxima Nova"/>
              <a:buNone/>
            </a:pPr>
            <a:r>
              <a:rPr lang="en-US">
                <a:solidFill>
                  <a:srgbClr val="FFFFFF"/>
                </a:solidFill>
              </a:rPr>
              <a:t>2</a:t>
            </a:r>
            <a:r>
              <a:rPr lang="en-US">
                <a:solidFill>
                  <a:srgbClr val="FFFFFF"/>
                </a:solidFill>
              </a:rPr>
              <a:t>. Question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615" y="228864"/>
            <a:ext cx="6831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2700"/>
              <a:buFont typeface="Proxima Nova"/>
              <a:buNone/>
            </a:pPr>
            <a:r>
              <a:rPr lang="en-US"/>
              <a:t>2</a:t>
            </a:r>
            <a:r>
              <a:rPr lang="en-US"/>
              <a:t>.1 Reported table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5648" l="0" r="9024" t="4969"/>
          <a:stretch/>
        </p:blipFill>
        <p:spPr>
          <a:xfrm>
            <a:off x="533400" y="1143000"/>
            <a:ext cx="43434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143000"/>
            <a:ext cx="42672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621900" y="4331575"/>
            <a:ext cx="82935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.1 Insights;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Around 80% of the clients have less of 80% of cash advance vs credit limit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The population is skewed to the left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Attached you can find the plot in </a:t>
            </a:r>
            <a:r>
              <a:rPr i="1"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histograma_credito.html 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and the information in </a:t>
            </a:r>
            <a:r>
              <a:rPr i="1"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pregunta_2.csv)</a:t>
            </a:r>
            <a:endParaRPr i="1"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-36406" y="-13625"/>
            <a:ext cx="9180300" cy="5742300"/>
          </a:xfrm>
          <a:prstGeom prst="rect">
            <a:avLst/>
          </a:prstGeom>
          <a:solidFill>
            <a:srgbClr val="453D7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230647" y="2400563"/>
            <a:ext cx="8646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ct val="100000"/>
              <a:buFont typeface="Proxima Nova"/>
              <a:buNone/>
            </a:pPr>
            <a:r>
              <a:rPr lang="en-US">
                <a:solidFill>
                  <a:srgbClr val="FFFFFF"/>
                </a:solidFill>
              </a:rPr>
              <a:t>3</a:t>
            </a:r>
            <a:r>
              <a:rPr lang="en-US">
                <a:solidFill>
                  <a:srgbClr val="FFFFFF"/>
                </a:solidFill>
              </a:rPr>
              <a:t>. Question 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615" y="228864"/>
            <a:ext cx="6831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600" lIns="83225" spcFirstLastPara="1" rIns="83225" wrap="square" tIns="416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2700"/>
              <a:buFont typeface="Proxima Nova"/>
              <a:buNone/>
            </a:pPr>
            <a:r>
              <a:rPr lang="en-US"/>
              <a:t>3</a:t>
            </a:r>
            <a:r>
              <a:rPr lang="en-US"/>
              <a:t>.1 Predictive Model for fraud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621900" y="990600"/>
            <a:ext cx="85221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83225" lIns="83225" spcFirstLastPara="1" rIns="83225" wrap="square" tIns="8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3.1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 Insights;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Fraud is a nominal variable, which means it only can take the value of True or false (1 or 0 respectively)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It was apply a machine learning method for prediction called 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 regression, the details are in the </a:t>
            </a:r>
            <a:r>
              <a:rPr i="1"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stori_card.ipynb </a:t>
            </a: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file.</a:t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19100" rtl="0" algn="l">
              <a:spcBef>
                <a:spcPts val="0"/>
              </a:spcBef>
              <a:spcAft>
                <a:spcPts val="0"/>
              </a:spcAft>
              <a:buClr>
                <a:srgbClr val="453D74"/>
              </a:buClr>
              <a:buSzPts val="1600"/>
              <a:buFont typeface="Proxima Nova"/>
              <a:buAutoNum type="arabicPeriod"/>
            </a:pPr>
            <a:r>
              <a:rPr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The selected variables were the following: </a:t>
            </a:r>
            <a:r>
              <a:rPr i="1" lang="en-US" sz="1600">
                <a:solidFill>
                  <a:srgbClr val="453D74"/>
                </a:solidFill>
                <a:latin typeface="Proxima Nova"/>
                <a:ea typeface="Proxima Nova"/>
                <a:cs typeface="Proxima Nova"/>
                <a:sym typeface="Proxima Nova"/>
              </a:rPr>
              <a:t>'balance', 'balance_frequency', 'oneoff_purchases', 'installments_purchases', 'cash_advance',  'purchases_frequency', 'oneoff_purchases_frequency', 'purchases_installments_frequency', 'cash_advance_frequency', 'cash_advance_trx', 'purchases_trx', 'credit_limit', 'payments', 'prc_full_payment'</a:t>
            </a:r>
            <a:endParaRPr i="1"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19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3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0" y="3581400"/>
            <a:ext cx="4927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