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gF37ldqH/vWPppr+z6GICj2ReG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7b04ffba3_0_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7b04ffb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3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963" y="464706"/>
            <a:ext cx="8512200" cy="4556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         </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                    EDA on</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3600">
                <a:solidFill>
                  <a:schemeClr val="lt1"/>
                </a:solidFill>
                <a:latin typeface="Montserrat"/>
                <a:ea typeface="Montserrat"/>
                <a:cs typeface="Montserrat"/>
                <a:sym typeface="Montserrat"/>
              </a:rPr>
              <a:t> Telecom Churn Analysis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5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6" name="Google Shape;56;p1"/>
          <p:cNvSpPr txBox="1"/>
          <p:nvPr/>
        </p:nvSpPr>
        <p:spPr>
          <a:xfrm>
            <a:off x="1002589" y="3218034"/>
            <a:ext cx="7138800" cy="985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t/>
            </a:r>
            <a:endParaRPr b="1" sz="2600" u="sng">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5200"/>
              <a:buFont typeface="Arial"/>
              <a:buNone/>
            </a:pPr>
            <a:r>
              <a:rPr b="1" lang="en-IN" sz="2600" u="sng">
                <a:latin typeface="Montserrat"/>
                <a:ea typeface="Montserrat"/>
                <a:cs typeface="Montserrat"/>
                <a:sym typeface="Montserrat"/>
              </a:rPr>
              <a:t>Ajith R</a:t>
            </a:r>
            <a:endParaRPr b="1" sz="2600" u="sng">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34" name="Google Shape;134;p11"/>
          <p:cNvSpPr txBox="1"/>
          <p:nvPr/>
        </p:nvSpPr>
        <p:spPr>
          <a:xfrm>
            <a:off x="0" y="232325"/>
            <a:ext cx="7746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TOP STATE CHURN PERCENTAGE</a:t>
            </a:r>
            <a:endParaRPr b="1" i="0" sz="2800" u="none" cap="none" strike="noStrike">
              <a:solidFill>
                <a:schemeClr val="dk1"/>
              </a:solidFill>
              <a:latin typeface="Arial"/>
              <a:ea typeface="Arial"/>
              <a:cs typeface="Arial"/>
              <a:sym typeface="Arial"/>
            </a:endParaRPr>
          </a:p>
        </p:txBody>
      </p:sp>
      <p:sp>
        <p:nvSpPr>
          <p:cNvPr id="135" name="Google Shape;135;p11"/>
          <p:cNvSpPr txBox="1"/>
          <p:nvPr/>
        </p:nvSpPr>
        <p:spPr>
          <a:xfrm>
            <a:off x="5125625" y="959950"/>
            <a:ext cx="3463500" cy="3959700"/>
          </a:xfrm>
          <a:prstGeom prst="rect">
            <a:avLst/>
          </a:prstGeom>
          <a:noFill/>
          <a:ln>
            <a:noFill/>
          </a:ln>
        </p:spPr>
        <p:txBody>
          <a:bodyPr anchorCtr="0" anchor="t" bIns="91425" lIns="91425" spcFirstLastPara="1" rIns="91425" wrap="square" tIns="91425">
            <a:spAutoFit/>
          </a:bodyPr>
          <a:lstStyle/>
          <a:p>
            <a:pPr indent="-323850" lvl="1" marL="914400" marR="0" rtl="0" algn="l">
              <a:lnSpc>
                <a:spcPct val="100000"/>
              </a:lnSpc>
              <a:spcBef>
                <a:spcPts val="0"/>
              </a:spcBef>
              <a:spcAft>
                <a:spcPts val="0"/>
              </a:spcAft>
              <a:buSzPts val="1500"/>
              <a:buFont typeface="Montserrat"/>
              <a:buChar char="➢"/>
            </a:pPr>
            <a:r>
              <a:rPr b="1" i="0" lang="en-IN" sz="1500" u="none" cap="none" strike="noStrike">
                <a:solidFill>
                  <a:srgbClr val="002060"/>
                </a:solidFill>
                <a:latin typeface="Montserrat"/>
                <a:ea typeface="Montserrat"/>
                <a:cs typeface="Montserrat"/>
                <a:sym typeface="Montserrat"/>
              </a:rPr>
              <a:t>NJ , CA, TX , MD ,SC ,MI, </a:t>
            </a:r>
            <a:r>
              <a:rPr b="1" lang="en-IN" sz="1500">
                <a:highlight>
                  <a:srgbClr val="FFFFFF"/>
                </a:highlight>
                <a:latin typeface="Montserrat"/>
                <a:ea typeface="Montserrat"/>
                <a:cs typeface="Montserrat"/>
                <a:sym typeface="Montserrat"/>
              </a:rPr>
              <a:t>MS, NV, WA, ME are the States with higher churn rate of more than 20.</a:t>
            </a:r>
            <a:endParaRPr b="1" sz="1500">
              <a:highlight>
                <a:srgbClr val="FFFFFF"/>
              </a:highlight>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IN" sz="1500">
                <a:highlight>
                  <a:srgbClr val="FFFFFF"/>
                </a:highlight>
                <a:latin typeface="Montserrat"/>
                <a:ea typeface="Montserrat"/>
                <a:cs typeface="Montserrat"/>
                <a:sym typeface="Montserrat"/>
              </a:rPr>
              <a:t>NJ and CA States have equal churned rate</a:t>
            </a:r>
            <a:endParaRPr b="1" sz="1500">
              <a:highlight>
                <a:srgbClr val="FFFFFF"/>
              </a:highlight>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IN" sz="1500">
                <a:highlight>
                  <a:srgbClr val="FFFFFF"/>
                </a:highlight>
                <a:latin typeface="Montserrat"/>
                <a:ea typeface="Montserrat"/>
                <a:cs typeface="Montserrat"/>
                <a:sym typeface="Montserrat"/>
              </a:rPr>
              <a:t>NV and WA States too have equal churned rate</a:t>
            </a:r>
            <a:endParaRPr b="1" sz="1500">
              <a:highlight>
                <a:srgbClr val="FFFFFF"/>
              </a:highlight>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IN" sz="1500">
                <a:highlight>
                  <a:srgbClr val="FFFFFF"/>
                </a:highlight>
                <a:latin typeface="Montserrat"/>
                <a:ea typeface="Montserrat"/>
                <a:cs typeface="Montserrat"/>
                <a:sym typeface="Montserrat"/>
              </a:rPr>
              <a:t>HI State has the least churned rate compared to all States, AK and AZ States are preceding to it.</a:t>
            </a:r>
            <a:endParaRPr b="1" sz="2100">
              <a:highlight>
                <a:srgbClr val="FFFFFF"/>
              </a:highlight>
              <a:latin typeface="Montserrat"/>
              <a:ea typeface="Montserrat"/>
              <a:cs typeface="Montserrat"/>
              <a:sym typeface="Montserrat"/>
            </a:endParaRPr>
          </a:p>
        </p:txBody>
      </p:sp>
      <p:pic>
        <p:nvPicPr>
          <p:cNvPr id="136" name="Google Shape;136;p11"/>
          <p:cNvPicPr preferRelativeResize="0"/>
          <p:nvPr/>
        </p:nvPicPr>
        <p:blipFill>
          <a:blip r:embed="rId3">
            <a:alphaModFix/>
          </a:blip>
          <a:stretch>
            <a:fillRect/>
          </a:stretch>
        </p:blipFill>
        <p:spPr>
          <a:xfrm>
            <a:off x="0" y="1618375"/>
            <a:ext cx="5364848" cy="352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ctrTitle"/>
          </p:nvPr>
        </p:nvSpPr>
        <p:spPr>
          <a:xfrm>
            <a:off x="315750" y="509500"/>
            <a:ext cx="8512500" cy="113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42" name="Google Shape;142;p13"/>
          <p:cNvSpPr txBox="1"/>
          <p:nvPr/>
        </p:nvSpPr>
        <p:spPr>
          <a:xfrm>
            <a:off x="1742050" y="90075"/>
            <a:ext cx="5389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a:t>
            </a:r>
            <a:r>
              <a:rPr b="1" i="0" lang="en-IN" sz="2800" u="none" cap="none" strike="noStrike">
                <a:solidFill>
                  <a:schemeClr val="dk1"/>
                </a:solidFill>
                <a:latin typeface="Montserrat"/>
                <a:ea typeface="Montserrat"/>
                <a:cs typeface="Montserrat"/>
                <a:sym typeface="Montserrat"/>
              </a:rPr>
              <a:t>ANALYSIS OF AREA CODE</a:t>
            </a:r>
            <a:r>
              <a:rPr b="1"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txBox="1"/>
          <p:nvPr/>
        </p:nvSpPr>
        <p:spPr>
          <a:xfrm>
            <a:off x="718900" y="582525"/>
            <a:ext cx="7436100" cy="10620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002060"/>
              </a:buClr>
              <a:buSzPts val="1900"/>
              <a:buFont typeface="Montserrat"/>
              <a:buChar char="➢"/>
            </a:pPr>
            <a:r>
              <a:rPr b="1" i="0" lang="en-IN" sz="1900" u="none" cap="none" strike="noStrike">
                <a:solidFill>
                  <a:srgbClr val="002060"/>
                </a:solidFill>
                <a:latin typeface="Montserrat"/>
                <a:ea typeface="Montserrat"/>
                <a:cs typeface="Montserrat"/>
                <a:sym typeface="Montserrat"/>
              </a:rPr>
              <a:t>This plot graph shows all the values with churn</a:t>
            </a:r>
            <a:endParaRPr b="1" i="0" sz="1900" u="none" cap="none" strike="noStrike">
              <a:solidFill>
                <a:srgbClr val="002060"/>
              </a:solidFill>
              <a:latin typeface="Montserrat"/>
              <a:ea typeface="Montserrat"/>
              <a:cs typeface="Montserrat"/>
              <a:sym typeface="Montserrat"/>
            </a:endParaRPr>
          </a:p>
          <a:p>
            <a:pPr indent="-349250" lvl="0" marL="457200" marR="0" rtl="0" algn="l">
              <a:lnSpc>
                <a:spcPct val="100000"/>
              </a:lnSpc>
              <a:spcBef>
                <a:spcPts val="0"/>
              </a:spcBef>
              <a:spcAft>
                <a:spcPts val="0"/>
              </a:spcAft>
              <a:buClr>
                <a:srgbClr val="002060"/>
              </a:buClr>
              <a:buSzPts val="1900"/>
              <a:buFont typeface="Montserrat"/>
              <a:buChar char="➢"/>
            </a:pPr>
            <a:r>
              <a:rPr b="1" i="0" lang="en-IN" sz="1900" u="none" cap="none" strike="noStrike">
                <a:solidFill>
                  <a:srgbClr val="002060"/>
                </a:solidFill>
                <a:latin typeface="Montserrat"/>
                <a:ea typeface="Montserrat"/>
                <a:cs typeface="Montserrat"/>
                <a:sym typeface="Montserrat"/>
              </a:rPr>
              <a:t>Area code has only 3 unique values, and als</a:t>
            </a:r>
            <a:r>
              <a:rPr b="1" lang="en-IN" sz="1900">
                <a:solidFill>
                  <a:srgbClr val="002060"/>
                </a:solidFill>
                <a:latin typeface="Montserrat"/>
                <a:ea typeface="Montserrat"/>
                <a:cs typeface="Montserrat"/>
                <a:sym typeface="Montserrat"/>
              </a:rPr>
              <a:t>o</a:t>
            </a:r>
            <a:r>
              <a:rPr b="1" i="0" lang="en-IN" sz="1900" u="none" cap="none" strike="noStrike">
                <a:solidFill>
                  <a:srgbClr val="002060"/>
                </a:solidFill>
                <a:latin typeface="Montserrat"/>
                <a:ea typeface="Montserrat"/>
                <a:cs typeface="Montserrat"/>
                <a:sym typeface="Montserrat"/>
              </a:rPr>
              <a:t> ha</a:t>
            </a:r>
            <a:r>
              <a:rPr b="1" lang="en-IN" sz="1900">
                <a:solidFill>
                  <a:srgbClr val="002060"/>
                </a:solidFill>
                <a:latin typeface="Montserrat"/>
                <a:ea typeface="Montserrat"/>
                <a:cs typeface="Montserrat"/>
                <a:sym typeface="Montserrat"/>
              </a:rPr>
              <a:t>ve</a:t>
            </a:r>
            <a:r>
              <a:rPr b="1" i="0" lang="en-IN" sz="1900" u="none" cap="none" strike="noStrike">
                <a:solidFill>
                  <a:srgbClr val="002060"/>
                </a:solidFill>
                <a:latin typeface="Montserrat"/>
                <a:ea typeface="Montserrat"/>
                <a:cs typeface="Montserrat"/>
                <a:sym typeface="Montserrat"/>
              </a:rPr>
              <a:t> equal number of churn</a:t>
            </a:r>
            <a:endParaRPr b="1" i="0" sz="1900" u="none" cap="none" strike="noStrike">
              <a:solidFill>
                <a:srgbClr val="002060"/>
              </a:solidFill>
              <a:latin typeface="Montserrat"/>
              <a:ea typeface="Montserrat"/>
              <a:cs typeface="Montserrat"/>
              <a:sym typeface="Montserrat"/>
            </a:endParaRPr>
          </a:p>
        </p:txBody>
      </p:sp>
      <p:pic>
        <p:nvPicPr>
          <p:cNvPr id="144" name="Google Shape;144;p13"/>
          <p:cNvPicPr preferRelativeResize="0"/>
          <p:nvPr/>
        </p:nvPicPr>
        <p:blipFill>
          <a:blip r:embed="rId3">
            <a:alphaModFix/>
          </a:blip>
          <a:stretch>
            <a:fillRect/>
          </a:stretch>
        </p:blipFill>
        <p:spPr>
          <a:xfrm>
            <a:off x="1368500" y="1533025"/>
            <a:ext cx="5489525" cy="361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50" name="Google Shape;150;p12"/>
          <p:cNvSpPr txBox="1"/>
          <p:nvPr/>
        </p:nvSpPr>
        <p:spPr>
          <a:xfrm>
            <a:off x="1043000" y="0"/>
            <a:ext cx="65193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ACCOUNT LENGTH vs. CHURN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Arial"/>
              <a:ea typeface="Arial"/>
              <a:cs typeface="Arial"/>
              <a:sym typeface="Arial"/>
            </a:endParaRPr>
          </a:p>
        </p:txBody>
      </p:sp>
      <p:sp>
        <p:nvSpPr>
          <p:cNvPr id="151" name="Google Shape;151;p12"/>
          <p:cNvSpPr txBox="1"/>
          <p:nvPr/>
        </p:nvSpPr>
        <p:spPr>
          <a:xfrm>
            <a:off x="315750" y="509500"/>
            <a:ext cx="713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txBox="1"/>
          <p:nvPr/>
        </p:nvSpPr>
        <p:spPr>
          <a:xfrm>
            <a:off x="520550" y="780825"/>
            <a:ext cx="7815900" cy="1015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2060"/>
              </a:buClr>
              <a:buSzPts val="1800"/>
              <a:buFont typeface="Montserrat"/>
              <a:buChar char="➢"/>
            </a:pPr>
            <a:r>
              <a:rPr b="1" i="0" lang="en-IN" sz="1800" u="none" cap="none" strike="noStrike">
                <a:solidFill>
                  <a:srgbClr val="002060"/>
                </a:solidFill>
                <a:latin typeface="Montserrat"/>
                <a:ea typeface="Montserrat"/>
                <a:cs typeface="Montserrat"/>
                <a:sym typeface="Montserrat"/>
              </a:rPr>
              <a:t>This Plot show effect of Account Length on Churn </a:t>
            </a:r>
            <a:endParaRPr b="1" i="0" sz="1800" u="none" cap="none" strike="noStrike">
              <a:solidFill>
                <a:srgbClr val="002060"/>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02060"/>
              </a:buClr>
              <a:buSzPts val="1800"/>
              <a:buFont typeface="Montserrat"/>
              <a:buChar char="➢"/>
            </a:pPr>
            <a:r>
              <a:rPr b="1" i="0" lang="en-IN" sz="1800" u="none" cap="none" strike="noStrike">
                <a:solidFill>
                  <a:srgbClr val="002060"/>
                </a:solidFill>
                <a:latin typeface="Montserrat"/>
                <a:ea typeface="Montserrat"/>
                <a:cs typeface="Montserrat"/>
                <a:sym typeface="Montserrat"/>
              </a:rPr>
              <a:t>Here is no sign of customers leaving because of the length of usage of their account.</a:t>
            </a:r>
            <a:endParaRPr b="1" i="0" sz="1800" u="none" cap="none" strike="noStrike">
              <a:solidFill>
                <a:srgbClr val="002060"/>
              </a:solidFill>
              <a:latin typeface="Montserrat"/>
              <a:ea typeface="Montserrat"/>
              <a:cs typeface="Montserrat"/>
              <a:sym typeface="Montserrat"/>
            </a:endParaRPr>
          </a:p>
        </p:txBody>
      </p:sp>
      <p:pic>
        <p:nvPicPr>
          <p:cNvPr id="153" name="Google Shape;153;p12"/>
          <p:cNvPicPr preferRelativeResize="0"/>
          <p:nvPr/>
        </p:nvPicPr>
        <p:blipFill>
          <a:blip r:embed="rId3">
            <a:alphaModFix/>
          </a:blip>
          <a:stretch>
            <a:fillRect/>
          </a:stretch>
        </p:blipFill>
        <p:spPr>
          <a:xfrm>
            <a:off x="1312350" y="1796625"/>
            <a:ext cx="5775450" cy="334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nvSpPr>
        <p:spPr>
          <a:xfrm>
            <a:off x="2421050" y="261200"/>
            <a:ext cx="52539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INTERNATIONAL PLAN</a:t>
            </a:r>
            <a:r>
              <a:rPr b="1" i="0" lang="en-IN" sz="2800" u="none" cap="none" strike="noStrike">
                <a:solidFill>
                  <a:srgbClr val="000000"/>
                </a:solidFill>
                <a:latin typeface="Arial"/>
                <a:ea typeface="Arial"/>
                <a:cs typeface="Arial"/>
                <a:sym typeface="Arial"/>
              </a:rPr>
              <a:t> </a:t>
            </a:r>
            <a:endParaRPr b="1"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9" name="Google Shape;159;p17"/>
          <p:cNvSpPr txBox="1"/>
          <p:nvPr/>
        </p:nvSpPr>
        <p:spPr>
          <a:xfrm>
            <a:off x="966700" y="1338550"/>
            <a:ext cx="2714400" cy="30939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There are 3333 people</a:t>
            </a:r>
            <a:endParaRPr b="1" i="0" sz="2100" u="none" cap="none" strike="noStrike">
              <a:solidFill>
                <a:srgbClr val="002060"/>
              </a:solidFill>
              <a:latin typeface="Montserrat"/>
              <a:ea typeface="Montserrat"/>
              <a:cs typeface="Montserrat"/>
              <a:sym typeface="Montserrat"/>
            </a:endParaRPr>
          </a:p>
          <a:p>
            <a:pPr indent="-361950" lvl="0" marL="457200" marR="0" rtl="0" algn="l">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323 have a International Plan </a:t>
            </a:r>
            <a:endParaRPr b="1" i="0" sz="2100" u="none" cap="none" strike="noStrike">
              <a:solidFill>
                <a:srgbClr val="002060"/>
              </a:solidFill>
              <a:latin typeface="Montserrat"/>
              <a:ea typeface="Montserrat"/>
              <a:cs typeface="Montserrat"/>
              <a:sym typeface="Montserrat"/>
            </a:endParaRPr>
          </a:p>
          <a:p>
            <a:pPr indent="-361950" lvl="0" marL="457200" marR="0" rtl="0" algn="l">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3010 do not have International Plan</a:t>
            </a:r>
            <a:endParaRPr b="1" i="0" sz="2100" u="none" cap="none" strike="noStrike">
              <a:solidFill>
                <a:srgbClr val="002060"/>
              </a:solidFill>
              <a:latin typeface="Montserrat"/>
              <a:ea typeface="Montserrat"/>
              <a:cs typeface="Montserrat"/>
              <a:sym typeface="Montserrat"/>
            </a:endParaRPr>
          </a:p>
        </p:txBody>
      </p:sp>
      <p:pic>
        <p:nvPicPr>
          <p:cNvPr id="160" name="Google Shape;160;p17"/>
          <p:cNvPicPr preferRelativeResize="0"/>
          <p:nvPr/>
        </p:nvPicPr>
        <p:blipFill>
          <a:blip r:embed="rId3">
            <a:alphaModFix/>
          </a:blip>
          <a:stretch>
            <a:fillRect/>
          </a:stretch>
        </p:blipFill>
        <p:spPr>
          <a:xfrm>
            <a:off x="3873375" y="833525"/>
            <a:ext cx="5253900" cy="4136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ctrTitle"/>
          </p:nvPr>
        </p:nvSpPr>
        <p:spPr>
          <a:xfrm>
            <a:off x="1293150" y="87675"/>
            <a:ext cx="6557700" cy="5694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Clr>
                <a:srgbClr val="000000"/>
              </a:buClr>
              <a:buSzPts val="5200"/>
              <a:buFont typeface="Arial"/>
              <a:buNone/>
            </a:pPr>
            <a:r>
              <a:rPr b="1" lang="en-IN" sz="2500">
                <a:latin typeface="Montserrat"/>
                <a:ea typeface="Montserrat"/>
                <a:cs typeface="Montserrat"/>
                <a:sym typeface="Montserrat"/>
              </a:rPr>
              <a:t>INTERNATIONAL PLAN vs. CHURN</a:t>
            </a:r>
            <a:r>
              <a:rPr b="1" lang="en-IN" sz="2500">
                <a:solidFill>
                  <a:srgbClr val="000000"/>
                </a:solidFill>
                <a:latin typeface="Montserrat"/>
                <a:ea typeface="Montserrat"/>
                <a:cs typeface="Montserrat"/>
                <a:sym typeface="Montserrat"/>
              </a:rPr>
              <a:t> </a:t>
            </a:r>
            <a:endParaRPr sz="4900">
              <a:latin typeface="Montserrat"/>
              <a:ea typeface="Montserrat"/>
              <a:cs typeface="Montserrat"/>
              <a:sym typeface="Montserrat"/>
            </a:endParaRPr>
          </a:p>
        </p:txBody>
      </p:sp>
      <p:sp>
        <p:nvSpPr>
          <p:cNvPr id="166" name="Google Shape;166;p18"/>
          <p:cNvSpPr txBox="1"/>
          <p:nvPr/>
        </p:nvSpPr>
        <p:spPr>
          <a:xfrm>
            <a:off x="686100" y="765250"/>
            <a:ext cx="8146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2060"/>
                </a:solidFill>
                <a:latin typeface="Montserrat"/>
                <a:ea typeface="Montserrat"/>
                <a:cs typeface="Montserrat"/>
                <a:sym typeface="Montserrat"/>
              </a:rPr>
              <a:t>This is a count plot which shows the churned and not churned customer respective to their international plan </a:t>
            </a:r>
            <a:endParaRPr b="1" i="0" sz="1800" u="none" cap="none" strike="noStrike">
              <a:solidFill>
                <a:srgbClr val="002060"/>
              </a:solidFill>
              <a:latin typeface="Montserrat"/>
              <a:ea typeface="Montserrat"/>
              <a:cs typeface="Montserrat"/>
              <a:sym typeface="Montserrat"/>
            </a:endParaRPr>
          </a:p>
        </p:txBody>
      </p:sp>
      <p:pic>
        <p:nvPicPr>
          <p:cNvPr id="167" name="Google Shape;167;p18"/>
          <p:cNvPicPr preferRelativeResize="0"/>
          <p:nvPr/>
        </p:nvPicPr>
        <p:blipFill>
          <a:blip r:embed="rId3">
            <a:alphaModFix/>
          </a:blip>
          <a:stretch>
            <a:fillRect/>
          </a:stretch>
        </p:blipFill>
        <p:spPr>
          <a:xfrm>
            <a:off x="949850" y="1612325"/>
            <a:ext cx="6557700" cy="3486950"/>
          </a:xfrm>
          <a:prstGeom prst="rect">
            <a:avLst/>
          </a:prstGeom>
          <a:noFill/>
          <a:ln>
            <a:noFill/>
          </a:ln>
        </p:spPr>
      </p:pic>
      <p:sp>
        <p:nvSpPr>
          <p:cNvPr id="168" name="Google Shape;168;p18"/>
          <p:cNvSpPr txBox="1"/>
          <p:nvPr/>
        </p:nvSpPr>
        <p:spPr>
          <a:xfrm>
            <a:off x="6998100" y="1798400"/>
            <a:ext cx="1834200" cy="2692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100"/>
              </a:spcBef>
              <a:spcAft>
                <a:spcPts val="500"/>
              </a:spcAft>
              <a:buNone/>
            </a:pPr>
            <a:r>
              <a:rPr b="1" lang="en-IN" sz="1800">
                <a:highlight>
                  <a:srgbClr val="FFFFFF"/>
                </a:highlight>
                <a:latin typeface="Montserrat"/>
                <a:ea typeface="Montserrat"/>
                <a:cs typeface="Montserrat"/>
                <a:sym typeface="Montserrat"/>
              </a:rPr>
              <a:t>Amongst those who have international plan 42.4 % people churn.</a:t>
            </a:r>
            <a:endParaRPr b="1" sz="1800">
              <a:highlight>
                <a:srgbClr val="FFFFFF"/>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ctrTitle"/>
          </p:nvPr>
        </p:nvSpPr>
        <p:spPr>
          <a:xfrm>
            <a:off x="1399200" y="116375"/>
            <a:ext cx="6345600" cy="5850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5200"/>
              <a:buNone/>
            </a:pPr>
            <a:r>
              <a:rPr b="1" lang="en-IN" sz="2600">
                <a:latin typeface="Montserrat"/>
                <a:ea typeface="Montserrat"/>
                <a:cs typeface="Montserrat"/>
                <a:sym typeface="Montserrat"/>
              </a:rPr>
              <a:t>INTERNATIONAL PLAN vs. CHURN</a:t>
            </a:r>
            <a:endParaRPr sz="5000">
              <a:latin typeface="Montserrat"/>
              <a:ea typeface="Montserrat"/>
              <a:cs typeface="Montserrat"/>
              <a:sym typeface="Montserrat"/>
            </a:endParaRPr>
          </a:p>
        </p:txBody>
      </p:sp>
      <p:sp>
        <p:nvSpPr>
          <p:cNvPr id="174" name="Google Shape;174;p19"/>
          <p:cNvSpPr txBox="1"/>
          <p:nvPr/>
        </p:nvSpPr>
        <p:spPr>
          <a:xfrm>
            <a:off x="804575" y="1077550"/>
            <a:ext cx="3591900" cy="3140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This side table map shows data about the percentage churn according to the international plan</a:t>
            </a:r>
            <a:endParaRPr b="1" i="0" sz="1600" u="none" cap="none" strike="noStrike">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Which clearly shows that the churn percentage is 42.41%  who takes the international plan</a:t>
            </a:r>
            <a:endParaRPr b="1" i="0" sz="1600" u="none" cap="none" strike="noStrike">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That means there is some cause which effects the churn rate like call price or network issue </a:t>
            </a:r>
            <a:endParaRPr b="1" i="0" sz="1600" u="none" cap="none" strike="noStrike">
              <a:solidFill>
                <a:srgbClr val="002060"/>
              </a:solidFill>
              <a:latin typeface="Montserrat"/>
              <a:ea typeface="Montserrat"/>
              <a:cs typeface="Montserrat"/>
              <a:sym typeface="Montserrat"/>
            </a:endParaRPr>
          </a:p>
        </p:txBody>
      </p:sp>
      <p:pic>
        <p:nvPicPr>
          <p:cNvPr id="175" name="Google Shape;175;p19"/>
          <p:cNvPicPr preferRelativeResize="0"/>
          <p:nvPr/>
        </p:nvPicPr>
        <p:blipFill>
          <a:blip r:embed="rId3">
            <a:alphaModFix/>
          </a:blip>
          <a:stretch>
            <a:fillRect/>
          </a:stretch>
        </p:blipFill>
        <p:spPr>
          <a:xfrm>
            <a:off x="4572000" y="1750900"/>
            <a:ext cx="4572000" cy="121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81" name="Google Shape;181;p14"/>
          <p:cNvSpPr txBox="1"/>
          <p:nvPr/>
        </p:nvSpPr>
        <p:spPr>
          <a:xfrm>
            <a:off x="1240221" y="126124"/>
            <a:ext cx="6885574"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Arial"/>
                <a:ea typeface="Arial"/>
                <a:cs typeface="Arial"/>
                <a:sym typeface="Arial"/>
              </a:rPr>
              <a:t>  </a:t>
            </a:r>
            <a:r>
              <a:rPr b="1" i="0" lang="en-IN" sz="2800" u="none" cap="none" strike="noStrike">
                <a:solidFill>
                  <a:schemeClr val="dk1"/>
                </a:solidFill>
                <a:latin typeface="Montserrat"/>
                <a:ea typeface="Montserrat"/>
                <a:cs typeface="Montserrat"/>
                <a:sym typeface="Montserrat"/>
              </a:rPr>
              <a:t>ANALYSIS OF VOICEMAIL PLAN</a:t>
            </a:r>
            <a:r>
              <a:rPr b="1"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txBox="1"/>
          <p:nvPr/>
        </p:nvSpPr>
        <p:spPr>
          <a:xfrm>
            <a:off x="557725" y="1041100"/>
            <a:ext cx="3160500" cy="3648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rgbClr val="002060"/>
              </a:buClr>
              <a:buSzPts val="2500"/>
              <a:buFont typeface="Montserrat"/>
              <a:buChar char="➢"/>
            </a:pPr>
            <a:r>
              <a:rPr b="1" i="0" lang="en-IN" sz="2500" u="none" cap="none" strike="noStrike">
                <a:solidFill>
                  <a:srgbClr val="002060"/>
                </a:solidFill>
                <a:latin typeface="Montserrat"/>
                <a:ea typeface="Montserrat"/>
                <a:cs typeface="Montserrat"/>
                <a:sym typeface="Montserrat"/>
              </a:rPr>
              <a:t>There are 3333 people,</a:t>
            </a:r>
            <a:endParaRPr b="1" i="0" sz="2500" u="none" cap="none" strike="noStrike">
              <a:solidFill>
                <a:srgbClr val="002060"/>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002060"/>
              </a:buClr>
              <a:buSzPts val="2500"/>
              <a:buFont typeface="Montserrat"/>
              <a:buChar char="➢"/>
            </a:pPr>
            <a:r>
              <a:rPr b="1" i="0" lang="en-IN" sz="2500" u="none" cap="none" strike="noStrike">
                <a:solidFill>
                  <a:srgbClr val="002060"/>
                </a:solidFill>
                <a:latin typeface="Montserrat"/>
                <a:ea typeface="Montserrat"/>
                <a:cs typeface="Montserrat"/>
                <a:sym typeface="Montserrat"/>
              </a:rPr>
              <a:t>922 having Voicemail plan, </a:t>
            </a:r>
            <a:endParaRPr b="1" i="0" sz="2500" u="none" cap="none" strike="noStrike">
              <a:solidFill>
                <a:srgbClr val="002060"/>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002060"/>
              </a:buClr>
              <a:buSzPts val="2500"/>
              <a:buFont typeface="Montserrat"/>
              <a:buChar char="➢"/>
            </a:pPr>
            <a:r>
              <a:rPr b="1" i="0" lang="en-IN" sz="2500" u="none" cap="none" strike="noStrike">
                <a:solidFill>
                  <a:srgbClr val="002060"/>
                </a:solidFill>
                <a:latin typeface="Montserrat"/>
                <a:ea typeface="Montserrat"/>
                <a:cs typeface="Montserrat"/>
                <a:sym typeface="Montserrat"/>
              </a:rPr>
              <a:t>2411 do not have any Voicemail plan.</a:t>
            </a:r>
            <a:endParaRPr b="1" i="0" sz="2500" u="none" cap="none" strike="noStrike">
              <a:solidFill>
                <a:srgbClr val="002060"/>
              </a:solidFill>
              <a:latin typeface="Montserrat"/>
              <a:ea typeface="Montserrat"/>
              <a:cs typeface="Montserrat"/>
              <a:sym typeface="Montserrat"/>
            </a:endParaRPr>
          </a:p>
        </p:txBody>
      </p:sp>
      <p:pic>
        <p:nvPicPr>
          <p:cNvPr id="183" name="Google Shape;183;p14"/>
          <p:cNvPicPr preferRelativeResize="0"/>
          <p:nvPr/>
        </p:nvPicPr>
        <p:blipFill>
          <a:blip r:embed="rId3">
            <a:alphaModFix/>
          </a:blip>
          <a:stretch>
            <a:fillRect/>
          </a:stretch>
        </p:blipFill>
        <p:spPr>
          <a:xfrm>
            <a:off x="3874250" y="594513"/>
            <a:ext cx="4954000" cy="45411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nvSpPr>
        <p:spPr>
          <a:xfrm>
            <a:off x="1308450" y="176825"/>
            <a:ext cx="58956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Arial"/>
                <a:ea typeface="Arial"/>
                <a:cs typeface="Arial"/>
                <a:sym typeface="Arial"/>
              </a:rPr>
              <a:t> </a:t>
            </a:r>
            <a:r>
              <a:rPr b="0" i="0" lang="en-IN" sz="2800" u="none" cap="none" strike="noStrike">
                <a:solidFill>
                  <a:schemeClr val="dk1"/>
                </a:solidFill>
                <a:latin typeface="Montserrat"/>
                <a:ea typeface="Montserrat"/>
                <a:cs typeface="Montserrat"/>
                <a:sym typeface="Montserrat"/>
              </a:rPr>
              <a:t> </a:t>
            </a:r>
            <a:r>
              <a:rPr b="1" i="0" lang="en-IN" sz="2800" u="none" cap="none" strike="noStrike">
                <a:solidFill>
                  <a:schemeClr val="dk1"/>
                </a:solidFill>
                <a:latin typeface="Montserrat"/>
                <a:ea typeface="Montserrat"/>
                <a:cs typeface="Montserrat"/>
                <a:sym typeface="Montserrat"/>
              </a:rPr>
              <a:t>VOICEMAIL PLAN vs. CHURN</a:t>
            </a:r>
            <a:r>
              <a:rPr b="1"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txBox="1"/>
          <p:nvPr/>
        </p:nvSpPr>
        <p:spPr>
          <a:xfrm>
            <a:off x="358850" y="657900"/>
            <a:ext cx="8333100" cy="969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2060"/>
              </a:buClr>
              <a:buSzPts val="1700"/>
              <a:buFont typeface="Montserrat"/>
              <a:buChar char="➢"/>
            </a:pPr>
            <a:r>
              <a:rPr b="1" i="0" lang="en-IN" sz="1700" u="none" cap="none" strike="noStrike">
                <a:solidFill>
                  <a:srgbClr val="002060"/>
                </a:solidFill>
                <a:latin typeface="Montserrat"/>
                <a:ea typeface="Montserrat"/>
                <a:cs typeface="Montserrat"/>
                <a:sym typeface="Montserrat"/>
              </a:rPr>
              <a:t>This plot shows churn corresponding with the subscription of voicemail plan</a:t>
            </a:r>
            <a:endParaRPr b="1" i="0" sz="1700" u="none" cap="none" strike="noStrike">
              <a:solidFill>
                <a:srgbClr val="00206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2060"/>
              </a:buClr>
              <a:buSzPts val="1700"/>
              <a:buFont typeface="Montserrat"/>
              <a:buChar char="➢"/>
            </a:pPr>
            <a:r>
              <a:rPr b="1" i="0" lang="en-IN" sz="1700" u="none" cap="none" strike="noStrike">
                <a:solidFill>
                  <a:srgbClr val="002060"/>
                </a:solidFill>
                <a:latin typeface="Montserrat"/>
                <a:ea typeface="Montserrat"/>
                <a:cs typeface="Montserrat"/>
                <a:sym typeface="Montserrat"/>
              </a:rPr>
              <a:t>Out of all 922 people having Voicemail plan, 8.7% are Churn.</a:t>
            </a:r>
            <a:endParaRPr b="1" i="0" sz="1700" u="none" cap="none" strike="noStrike">
              <a:solidFill>
                <a:srgbClr val="002060"/>
              </a:solidFill>
              <a:latin typeface="Montserrat"/>
              <a:ea typeface="Montserrat"/>
              <a:cs typeface="Montserrat"/>
              <a:sym typeface="Montserrat"/>
            </a:endParaRPr>
          </a:p>
        </p:txBody>
      </p:sp>
      <p:pic>
        <p:nvPicPr>
          <p:cNvPr id="190" name="Google Shape;190;p15"/>
          <p:cNvPicPr preferRelativeResize="0"/>
          <p:nvPr/>
        </p:nvPicPr>
        <p:blipFill>
          <a:blip r:embed="rId3">
            <a:alphaModFix/>
          </a:blip>
          <a:stretch>
            <a:fillRect/>
          </a:stretch>
        </p:blipFill>
        <p:spPr>
          <a:xfrm>
            <a:off x="1467925" y="1658275"/>
            <a:ext cx="5240848" cy="3485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792575" y="133525"/>
            <a:ext cx="7132500" cy="75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Arial"/>
                <a:ea typeface="Arial"/>
                <a:cs typeface="Arial"/>
                <a:sym typeface="Arial"/>
              </a:rPr>
              <a:t>        </a:t>
            </a:r>
            <a:r>
              <a:rPr b="1" i="0" lang="en-IN" sz="2900" u="none" cap="none" strike="noStrike">
                <a:solidFill>
                  <a:schemeClr val="dk1"/>
                </a:solidFill>
                <a:latin typeface="Montserrat"/>
                <a:ea typeface="Montserrat"/>
                <a:cs typeface="Montserrat"/>
                <a:sym typeface="Montserrat"/>
              </a:rPr>
              <a:t>NO. OF VOICEMAIL vs.CHURN </a:t>
            </a:r>
            <a:r>
              <a:rPr b="1"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6"/>
          <p:cNvSpPr txBox="1"/>
          <p:nvPr/>
        </p:nvSpPr>
        <p:spPr>
          <a:xfrm>
            <a:off x="79750" y="731250"/>
            <a:ext cx="9064200" cy="67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highlight>
                  <a:srgbClr val="FFFFFF"/>
                </a:highlight>
                <a:latin typeface="Montserrat"/>
                <a:ea typeface="Montserrat"/>
                <a:cs typeface="Montserrat"/>
                <a:sym typeface="Montserrat"/>
              </a:rPr>
              <a:t>This </a:t>
            </a:r>
            <a:r>
              <a:rPr b="1" lang="en-IN" sz="1600">
                <a:solidFill>
                  <a:srgbClr val="002060"/>
                </a:solidFill>
                <a:highlight>
                  <a:srgbClr val="FFFFFF"/>
                </a:highlight>
                <a:latin typeface="Montserrat"/>
                <a:ea typeface="Montserrat"/>
                <a:cs typeface="Montserrat"/>
                <a:sym typeface="Montserrat"/>
              </a:rPr>
              <a:t>violin plot</a:t>
            </a:r>
            <a:r>
              <a:rPr b="1" i="0" lang="en-IN" sz="1600" u="none" cap="none" strike="noStrike">
                <a:solidFill>
                  <a:srgbClr val="002060"/>
                </a:solidFill>
                <a:highlight>
                  <a:srgbClr val="FFFFFF"/>
                </a:highlight>
                <a:latin typeface="Montserrat"/>
                <a:ea typeface="Montserrat"/>
                <a:cs typeface="Montserrat"/>
                <a:sym typeface="Montserrat"/>
              </a:rPr>
              <a:t> shows the relation between churn and no. of vmail</a:t>
            </a:r>
            <a:endParaRPr b="1" i="0" sz="1600" u="none" cap="none" strike="noStrike">
              <a:solidFill>
                <a:srgbClr val="002060"/>
              </a:solidFill>
              <a:highlight>
                <a:srgbClr val="FFFFFF"/>
              </a:highlight>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highlight>
                  <a:srgbClr val="FFFFFF"/>
                </a:highlight>
                <a:latin typeface="Montserrat"/>
                <a:ea typeface="Montserrat"/>
                <a:cs typeface="Montserrat"/>
                <a:sym typeface="Montserrat"/>
              </a:rPr>
              <a:t>when there are more than </a:t>
            </a:r>
            <a:r>
              <a:rPr b="1" lang="en-IN" sz="1600">
                <a:solidFill>
                  <a:srgbClr val="002060"/>
                </a:solidFill>
                <a:highlight>
                  <a:srgbClr val="FFFFFF"/>
                </a:highlight>
                <a:latin typeface="Montserrat"/>
                <a:ea typeface="Montserrat"/>
                <a:cs typeface="Montserrat"/>
                <a:sym typeface="Montserrat"/>
              </a:rPr>
              <a:t>1</a:t>
            </a:r>
            <a:r>
              <a:rPr b="1" i="0" lang="en-IN" sz="1600" u="none" cap="none" strike="noStrike">
                <a:solidFill>
                  <a:srgbClr val="002060"/>
                </a:solidFill>
                <a:highlight>
                  <a:srgbClr val="FFFFFF"/>
                </a:highlight>
                <a:latin typeface="Montserrat"/>
                <a:ea typeface="Montserrat"/>
                <a:cs typeface="Montserrat"/>
                <a:sym typeface="Montserrat"/>
              </a:rPr>
              <a:t>0 </a:t>
            </a:r>
            <a:r>
              <a:rPr b="1" lang="en-IN" sz="1600">
                <a:solidFill>
                  <a:srgbClr val="002060"/>
                </a:solidFill>
                <a:highlight>
                  <a:srgbClr val="FFFFFF"/>
                </a:highlight>
                <a:latin typeface="Montserrat"/>
                <a:ea typeface="Montserrat"/>
                <a:cs typeface="Montserrat"/>
                <a:sym typeface="Montserrat"/>
              </a:rPr>
              <a:t>voicemail</a:t>
            </a:r>
            <a:r>
              <a:rPr b="1" i="0" lang="en-IN" sz="1600" u="none" cap="none" strike="noStrike">
                <a:solidFill>
                  <a:srgbClr val="002060"/>
                </a:solidFill>
                <a:highlight>
                  <a:srgbClr val="FFFFFF"/>
                </a:highlight>
                <a:latin typeface="Montserrat"/>
                <a:ea typeface="Montserrat"/>
                <a:cs typeface="Montserrat"/>
                <a:sym typeface="Montserrat"/>
              </a:rPr>
              <a:t> messages then there is a churn</a:t>
            </a:r>
            <a:endParaRPr b="0" i="0" sz="1800" u="none" cap="none" strike="noStrike">
              <a:solidFill>
                <a:srgbClr val="002060"/>
              </a:solidFill>
              <a:latin typeface="Montserrat"/>
              <a:ea typeface="Montserrat"/>
              <a:cs typeface="Montserrat"/>
              <a:sym typeface="Montserrat"/>
            </a:endParaRPr>
          </a:p>
        </p:txBody>
      </p:sp>
      <p:pic>
        <p:nvPicPr>
          <p:cNvPr id="197" name="Google Shape;197;p16"/>
          <p:cNvPicPr preferRelativeResize="0"/>
          <p:nvPr/>
        </p:nvPicPr>
        <p:blipFill>
          <a:blip r:embed="rId3">
            <a:alphaModFix/>
          </a:blip>
          <a:stretch>
            <a:fillRect/>
          </a:stretch>
        </p:blipFill>
        <p:spPr>
          <a:xfrm>
            <a:off x="583425" y="1408350"/>
            <a:ext cx="7550801" cy="3608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nvSpPr>
        <p:spPr>
          <a:xfrm>
            <a:off x="732725" y="912300"/>
            <a:ext cx="7989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IN" sz="1700" u="none" cap="none" strike="noStrike">
                <a:solidFill>
                  <a:srgbClr val="002060"/>
                </a:solidFill>
                <a:latin typeface="Montserrat"/>
                <a:ea typeface="Montserrat"/>
                <a:cs typeface="Montserrat"/>
                <a:sym typeface="Montserrat"/>
              </a:rPr>
              <a:t>This plot shows  Churn for number of customer service calls </a:t>
            </a:r>
            <a:endParaRPr b="1" i="0" sz="1700" u="none" cap="none" strike="noStrike">
              <a:solidFill>
                <a:srgbClr val="002060"/>
              </a:solidFill>
              <a:latin typeface="Montserrat"/>
              <a:ea typeface="Montserrat"/>
              <a:cs typeface="Montserrat"/>
              <a:sym typeface="Montserrat"/>
            </a:endParaRPr>
          </a:p>
        </p:txBody>
      </p:sp>
      <p:sp>
        <p:nvSpPr>
          <p:cNvPr id="203" name="Google Shape;203;p20"/>
          <p:cNvSpPr txBox="1"/>
          <p:nvPr/>
        </p:nvSpPr>
        <p:spPr>
          <a:xfrm>
            <a:off x="1215300" y="0"/>
            <a:ext cx="73332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5200"/>
              <a:buFont typeface="Arial"/>
              <a:buNone/>
            </a:pPr>
            <a:r>
              <a:rPr b="1" baseline="30000" i="0" lang="en-IN" sz="3700" u="none" cap="none" strike="noStrike">
                <a:solidFill>
                  <a:schemeClr val="dk1"/>
                </a:solidFill>
                <a:highlight>
                  <a:srgbClr val="FFFFFE"/>
                </a:highlight>
                <a:latin typeface="Montserrat"/>
                <a:ea typeface="Montserrat"/>
                <a:cs typeface="Montserrat"/>
                <a:sym typeface="Montserrat"/>
              </a:rPr>
              <a:t>CUSTOMER SERVICE CALLS vs. CHURN</a:t>
            </a:r>
            <a:endParaRPr b="0" i="0" sz="3700" u="none" cap="none" strike="noStrike">
              <a:solidFill>
                <a:srgbClr val="000000"/>
              </a:solidFill>
              <a:latin typeface="Arial"/>
              <a:ea typeface="Arial"/>
              <a:cs typeface="Arial"/>
              <a:sym typeface="Arial"/>
            </a:endParaRPr>
          </a:p>
        </p:txBody>
      </p:sp>
      <p:pic>
        <p:nvPicPr>
          <p:cNvPr id="204" name="Google Shape;204;p20"/>
          <p:cNvPicPr preferRelativeResize="0"/>
          <p:nvPr/>
        </p:nvPicPr>
        <p:blipFill>
          <a:blip r:embed="rId3">
            <a:alphaModFix/>
          </a:blip>
          <a:stretch>
            <a:fillRect/>
          </a:stretch>
        </p:blipFill>
        <p:spPr>
          <a:xfrm>
            <a:off x="614775" y="1358700"/>
            <a:ext cx="7333200" cy="378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2" name="Google Shape;62;p2"/>
          <p:cNvSpPr txBox="1"/>
          <p:nvPr/>
        </p:nvSpPr>
        <p:spPr>
          <a:xfrm>
            <a:off x="3106695" y="210208"/>
            <a:ext cx="29307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chemeClr val="dk1"/>
                </a:solidFill>
                <a:latin typeface="Montserrat"/>
                <a:ea typeface="Montserrat"/>
                <a:cs typeface="Montserrat"/>
                <a:sym typeface="Montserrat"/>
              </a:rPr>
              <a:t>CONTENT</a:t>
            </a:r>
            <a:endParaRPr b="0" i="0" sz="4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 name="Google Shape;63;p2"/>
          <p:cNvSpPr txBox="1"/>
          <p:nvPr/>
        </p:nvSpPr>
        <p:spPr>
          <a:xfrm>
            <a:off x="331050" y="1114097"/>
            <a:ext cx="8481900" cy="2709000"/>
          </a:xfrm>
          <a:prstGeom prst="rect">
            <a:avLst/>
          </a:prstGeom>
          <a:noFill/>
          <a:ln>
            <a:noFill/>
          </a:ln>
        </p:spPr>
        <p:txBody>
          <a:bodyPr anchorCtr="0" anchor="t" bIns="45700" lIns="91425" spcFirstLastPara="1" rIns="91425" wrap="square" tIns="45700">
            <a:spAutoFit/>
          </a:bodyPr>
          <a:lstStyle/>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Business Problem Understanding</a:t>
            </a:r>
            <a:endParaRPr b="1" i="0" sz="2000" u="none" cap="none" strike="noStrike">
              <a:solidFill>
                <a:srgbClr val="00206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Objective</a:t>
            </a:r>
            <a:endParaRPr b="0" i="0" sz="1400" u="none" cap="none" strike="noStrike">
              <a:solidFill>
                <a:srgbClr val="00000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Data Summary</a:t>
            </a:r>
            <a:endParaRPr b="0" i="0" sz="1400" u="none" cap="none" strike="noStrike">
              <a:solidFill>
                <a:srgbClr val="00000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Exploratory Data Analysis</a:t>
            </a:r>
            <a:endParaRPr b="0" i="0" sz="1400" u="none" cap="none" strike="noStrike">
              <a:solidFill>
                <a:srgbClr val="00000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Recommendation</a:t>
            </a:r>
            <a:endParaRPr b="0" i="0" sz="1400" u="none" cap="none" strike="noStrike">
              <a:solidFill>
                <a:srgbClr val="00000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Conclusion</a:t>
            </a:r>
            <a:endParaRPr b="1" i="0" sz="1400" u="none" cap="none" strike="noStrike">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ctrTitle"/>
          </p:nvPr>
        </p:nvSpPr>
        <p:spPr>
          <a:xfrm>
            <a:off x="915450" y="57475"/>
            <a:ext cx="7313100" cy="738900"/>
          </a:xfrm>
          <a:prstGeom prst="rect">
            <a:avLst/>
          </a:prstGeom>
          <a:noFill/>
          <a:ln>
            <a:noFill/>
          </a:ln>
        </p:spPr>
        <p:txBody>
          <a:bodyPr anchorCtr="0" anchor="b" bIns="91425" lIns="91425" spcFirstLastPara="1" rIns="91425" wrap="square" tIns="91425">
            <a:spAutoFit/>
          </a:bodyPr>
          <a:lstStyle/>
          <a:p>
            <a:pPr indent="0" lvl="0" marL="0" rtl="0" algn="l">
              <a:lnSpc>
                <a:spcPct val="135714"/>
              </a:lnSpc>
              <a:spcBef>
                <a:spcPts val="0"/>
              </a:spcBef>
              <a:spcAft>
                <a:spcPts val="0"/>
              </a:spcAft>
              <a:buSzPts val="5200"/>
              <a:buNone/>
            </a:pPr>
            <a:r>
              <a:rPr b="1" baseline="30000" lang="en-IN" sz="3600">
                <a:highlight>
                  <a:srgbClr val="FFFFFE"/>
                </a:highlight>
                <a:latin typeface="Montserrat"/>
                <a:ea typeface="Montserrat"/>
                <a:cs typeface="Montserrat"/>
                <a:sym typeface="Montserrat"/>
              </a:rPr>
              <a:t>CUSTOMER SERVICE CALLS vs. CHURN</a:t>
            </a:r>
            <a:endParaRPr sz="3600"/>
          </a:p>
        </p:txBody>
      </p:sp>
      <p:sp>
        <p:nvSpPr>
          <p:cNvPr id="210" name="Google Shape;210;p21"/>
          <p:cNvSpPr txBox="1"/>
          <p:nvPr>
            <p:ph idx="1" type="subTitle"/>
          </p:nvPr>
        </p:nvSpPr>
        <p:spPr>
          <a:xfrm>
            <a:off x="125625" y="1301400"/>
            <a:ext cx="4336200" cy="38421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002060"/>
              </a:buClr>
              <a:buSzPts val="1700"/>
              <a:buFont typeface="Montserrat"/>
              <a:buChar char="➢"/>
            </a:pPr>
            <a:r>
              <a:rPr b="1" lang="en-IN" sz="1900">
                <a:solidFill>
                  <a:srgbClr val="002060"/>
                </a:solidFill>
                <a:latin typeface="Montserrat"/>
                <a:ea typeface="Montserrat"/>
                <a:cs typeface="Montserrat"/>
                <a:sym typeface="Montserrat"/>
              </a:rPr>
              <a:t>This table mapping number of customer calls to the churn percentage</a:t>
            </a:r>
            <a:endParaRPr b="1" sz="1900">
              <a:solidFill>
                <a:srgbClr val="002060"/>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002060"/>
              </a:buClr>
              <a:buSzPts val="1700"/>
              <a:buFont typeface="Montserrat"/>
              <a:buChar char="➢"/>
            </a:pPr>
            <a:r>
              <a:rPr b="1" lang="en-IN" sz="1900">
                <a:solidFill>
                  <a:srgbClr val="002060"/>
                </a:solidFill>
                <a:latin typeface="Montserrat"/>
                <a:ea typeface="Montserrat"/>
                <a:cs typeface="Montserrat"/>
                <a:sym typeface="Montserrat"/>
              </a:rPr>
              <a:t>It’s clear that after 4 calls at least 45% of the subscribers churn.</a:t>
            </a:r>
            <a:endParaRPr b="1" sz="1900">
              <a:solidFill>
                <a:srgbClr val="002060"/>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002060"/>
              </a:buClr>
              <a:buSzPts val="1700"/>
              <a:buFont typeface="Montserrat"/>
              <a:buChar char="➢"/>
            </a:pPr>
            <a:r>
              <a:rPr b="1" lang="en-IN" sz="1900">
                <a:solidFill>
                  <a:srgbClr val="002060"/>
                </a:solidFill>
                <a:latin typeface="Montserrat"/>
                <a:ea typeface="Montserrat"/>
                <a:cs typeface="Montserrat"/>
                <a:sym typeface="Montserrat"/>
              </a:rPr>
              <a:t>Customers with more than 4 service calls their probability of leaving is more</a:t>
            </a:r>
            <a:endParaRPr b="1" sz="1900">
              <a:solidFill>
                <a:srgbClr val="002060"/>
              </a:solidFill>
              <a:latin typeface="Montserrat"/>
              <a:ea typeface="Montserrat"/>
              <a:cs typeface="Montserrat"/>
              <a:sym typeface="Montserrat"/>
            </a:endParaRPr>
          </a:p>
          <a:p>
            <a:pPr indent="0" lvl="0" marL="457200" rtl="0" algn="l">
              <a:lnSpc>
                <a:spcPct val="100000"/>
              </a:lnSpc>
              <a:spcBef>
                <a:spcPts val="0"/>
              </a:spcBef>
              <a:spcAft>
                <a:spcPts val="0"/>
              </a:spcAft>
              <a:buSzPts val="2800"/>
              <a:buNone/>
            </a:pPr>
            <a:r>
              <a:t/>
            </a:r>
            <a:endParaRPr b="1" sz="1900">
              <a:solidFill>
                <a:srgbClr val="002060"/>
              </a:solidFill>
              <a:latin typeface="Montserrat"/>
              <a:ea typeface="Montserrat"/>
              <a:cs typeface="Montserrat"/>
              <a:sym typeface="Montserrat"/>
            </a:endParaRPr>
          </a:p>
        </p:txBody>
      </p:sp>
      <p:pic>
        <p:nvPicPr>
          <p:cNvPr id="211" name="Google Shape;211;p21"/>
          <p:cNvPicPr preferRelativeResize="0"/>
          <p:nvPr/>
        </p:nvPicPr>
        <p:blipFill>
          <a:blip r:embed="rId3">
            <a:alphaModFix/>
          </a:blip>
          <a:stretch>
            <a:fillRect/>
          </a:stretch>
        </p:blipFill>
        <p:spPr>
          <a:xfrm>
            <a:off x="4375000" y="796375"/>
            <a:ext cx="4769000" cy="3430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ctrTitle"/>
          </p:nvPr>
        </p:nvSpPr>
        <p:spPr>
          <a:xfrm>
            <a:off x="311700" y="112425"/>
            <a:ext cx="8093100" cy="9543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5200"/>
              <a:buNone/>
            </a:pPr>
            <a:r>
              <a:rPr b="1" lang="en-IN" sz="2500">
                <a:latin typeface="Montserrat"/>
                <a:ea typeface="Montserrat"/>
                <a:cs typeface="Montserrat"/>
                <a:sym typeface="Montserrat"/>
              </a:rPr>
              <a:t>DAY CALL MINUTES &amp; DAY CALL CHARGE  vs. CHURN </a:t>
            </a:r>
            <a:endParaRPr b="1" sz="2500">
              <a:latin typeface="Montserrat"/>
              <a:ea typeface="Montserrat"/>
              <a:cs typeface="Montserrat"/>
              <a:sym typeface="Montserrat"/>
            </a:endParaRPr>
          </a:p>
        </p:txBody>
      </p:sp>
      <p:sp>
        <p:nvSpPr>
          <p:cNvPr id="217" name="Google Shape;217;p22"/>
          <p:cNvSpPr txBox="1"/>
          <p:nvPr>
            <p:ph idx="1" type="subTitle"/>
          </p:nvPr>
        </p:nvSpPr>
        <p:spPr>
          <a:xfrm>
            <a:off x="0" y="1005700"/>
            <a:ext cx="9144000" cy="1505400"/>
          </a:xfrm>
          <a:prstGeom prst="rect">
            <a:avLst/>
          </a:prstGeom>
          <a:noFill/>
          <a:ln>
            <a:noFill/>
          </a:ln>
        </p:spPr>
        <p:txBody>
          <a:bodyPr anchorCtr="0" anchor="t" bIns="91425" lIns="91425" spcFirstLastPara="1" rIns="91425" wrap="square" tIns="91425">
            <a:spAutoFit/>
          </a:bodyPr>
          <a:lstStyle/>
          <a:p>
            <a:pPr indent="-301625" lvl="0" marL="457200" rtl="0" algn="l">
              <a:lnSpc>
                <a:spcPct val="140000"/>
              </a:lnSpc>
              <a:spcBef>
                <a:spcPts val="1200"/>
              </a:spcBef>
              <a:spcAft>
                <a:spcPts val="0"/>
              </a:spcAft>
              <a:buClr>
                <a:srgbClr val="002060"/>
              </a:buClr>
              <a:buSzPts val="1150"/>
              <a:buFont typeface="Montserrat"/>
              <a:buChar char="➢"/>
            </a:pPr>
            <a:r>
              <a:rPr b="1" lang="en-IN" sz="1150">
                <a:solidFill>
                  <a:srgbClr val="002060"/>
                </a:solidFill>
                <a:latin typeface="Montserrat"/>
                <a:ea typeface="Montserrat"/>
                <a:cs typeface="Montserrat"/>
                <a:sym typeface="Montserrat"/>
              </a:rPr>
              <a:t>Left side violin-plot shows the relation between total day minutes with churn</a:t>
            </a:r>
            <a:endParaRPr b="1" sz="1150">
              <a:solidFill>
                <a:srgbClr val="002060"/>
              </a:solidFill>
              <a:latin typeface="Montserrat"/>
              <a:ea typeface="Montserrat"/>
              <a:cs typeface="Montserrat"/>
              <a:sym typeface="Montserrat"/>
            </a:endParaRPr>
          </a:p>
          <a:p>
            <a:pPr indent="-301625" lvl="0" marL="457200" rtl="0" algn="l">
              <a:lnSpc>
                <a:spcPct val="140000"/>
              </a:lnSpc>
              <a:spcBef>
                <a:spcPts val="0"/>
              </a:spcBef>
              <a:spcAft>
                <a:spcPts val="0"/>
              </a:spcAft>
              <a:buClr>
                <a:srgbClr val="002060"/>
              </a:buClr>
              <a:buSzPts val="1150"/>
              <a:buFont typeface="Montserrat"/>
              <a:buChar char="➢"/>
            </a:pPr>
            <a:r>
              <a:rPr b="1" lang="en-IN" sz="1150">
                <a:solidFill>
                  <a:srgbClr val="002060"/>
                </a:solidFill>
                <a:latin typeface="Montserrat"/>
                <a:ea typeface="Montserrat"/>
                <a:cs typeface="Montserrat"/>
                <a:sym typeface="Montserrat"/>
              </a:rPr>
              <a:t>Right side violin--plot shows the relation between total day call charges with churn</a:t>
            </a:r>
            <a:endParaRPr b="1" sz="1150">
              <a:solidFill>
                <a:srgbClr val="002060"/>
              </a:solidFill>
              <a:latin typeface="Montserrat"/>
              <a:ea typeface="Montserrat"/>
              <a:cs typeface="Montserrat"/>
              <a:sym typeface="Montserrat"/>
            </a:endParaRPr>
          </a:p>
          <a:p>
            <a:pPr indent="-301625" lvl="0" marL="457200" rtl="0" algn="l">
              <a:lnSpc>
                <a:spcPct val="140000"/>
              </a:lnSpc>
              <a:spcBef>
                <a:spcPts val="0"/>
              </a:spcBef>
              <a:spcAft>
                <a:spcPts val="0"/>
              </a:spcAft>
              <a:buClr>
                <a:srgbClr val="002060"/>
              </a:buClr>
              <a:buSzPts val="1150"/>
              <a:buFont typeface="Montserrat"/>
              <a:buChar char="➢"/>
            </a:pPr>
            <a:r>
              <a:rPr b="1" lang="en-IN" sz="1150">
                <a:solidFill>
                  <a:srgbClr val="002060"/>
                </a:solidFill>
                <a:latin typeface="Montserrat"/>
                <a:ea typeface="Montserrat"/>
                <a:cs typeface="Montserrat"/>
                <a:sym typeface="Montserrat"/>
              </a:rPr>
              <a:t>Below violin-plot shows that with users spending more 250 minutes or more tend to switch to other operator.</a:t>
            </a:r>
            <a:endParaRPr b="1" sz="1150">
              <a:solidFill>
                <a:srgbClr val="002060"/>
              </a:solidFill>
              <a:latin typeface="Montserrat"/>
              <a:ea typeface="Montserrat"/>
              <a:cs typeface="Montserrat"/>
              <a:sym typeface="Montserrat"/>
            </a:endParaRPr>
          </a:p>
          <a:p>
            <a:pPr indent="-307975" lvl="0" marL="457200" rtl="0" algn="l">
              <a:lnSpc>
                <a:spcPct val="140000"/>
              </a:lnSpc>
              <a:spcBef>
                <a:spcPts val="0"/>
              </a:spcBef>
              <a:spcAft>
                <a:spcPts val="0"/>
              </a:spcAft>
              <a:buClr>
                <a:srgbClr val="002060"/>
              </a:buClr>
              <a:buSzPts val="1250"/>
              <a:buFont typeface="Montserrat"/>
              <a:buChar char="➢"/>
            </a:pPr>
            <a:r>
              <a:rPr b="1" lang="en-IN" sz="1150">
                <a:solidFill>
                  <a:srgbClr val="002060"/>
                </a:solidFill>
                <a:highlight>
                  <a:srgbClr val="FFFFFF"/>
                </a:highlight>
                <a:latin typeface="Montserrat"/>
                <a:ea typeface="Montserrat"/>
                <a:cs typeface="Montserrat"/>
                <a:sym typeface="Montserrat"/>
              </a:rPr>
              <a:t>The customer  who have high call minutes also have high call price these tends to churn</a:t>
            </a:r>
            <a:endParaRPr b="1" sz="1250">
              <a:solidFill>
                <a:srgbClr val="002060"/>
              </a:solidFill>
              <a:latin typeface="Montserrat"/>
              <a:ea typeface="Montserrat"/>
              <a:cs typeface="Montserrat"/>
              <a:sym typeface="Montserrat"/>
            </a:endParaRPr>
          </a:p>
          <a:p>
            <a:pPr indent="-228600" lvl="0" marL="457200" rtl="0" algn="ctr">
              <a:lnSpc>
                <a:spcPct val="100000"/>
              </a:lnSpc>
              <a:spcBef>
                <a:spcPts val="0"/>
              </a:spcBef>
              <a:spcAft>
                <a:spcPts val="0"/>
              </a:spcAft>
              <a:buSzPts val="2000"/>
              <a:buNone/>
            </a:pPr>
            <a:r>
              <a:t/>
            </a:r>
            <a:endParaRPr sz="2000"/>
          </a:p>
        </p:txBody>
      </p:sp>
      <p:pic>
        <p:nvPicPr>
          <p:cNvPr id="218" name="Google Shape;218;p22"/>
          <p:cNvPicPr preferRelativeResize="0"/>
          <p:nvPr/>
        </p:nvPicPr>
        <p:blipFill>
          <a:blip r:embed="rId3">
            <a:alphaModFix/>
          </a:blip>
          <a:stretch>
            <a:fillRect/>
          </a:stretch>
        </p:blipFill>
        <p:spPr>
          <a:xfrm>
            <a:off x="0" y="2452775"/>
            <a:ext cx="4485600" cy="2690725"/>
          </a:xfrm>
          <a:prstGeom prst="rect">
            <a:avLst/>
          </a:prstGeom>
          <a:noFill/>
          <a:ln>
            <a:noFill/>
          </a:ln>
        </p:spPr>
      </p:pic>
      <p:pic>
        <p:nvPicPr>
          <p:cNvPr id="219" name="Google Shape;219;p22"/>
          <p:cNvPicPr preferRelativeResize="0"/>
          <p:nvPr/>
        </p:nvPicPr>
        <p:blipFill>
          <a:blip r:embed="rId4">
            <a:alphaModFix/>
          </a:blip>
          <a:stretch>
            <a:fillRect/>
          </a:stretch>
        </p:blipFill>
        <p:spPr>
          <a:xfrm>
            <a:off x="4660248" y="2452775"/>
            <a:ext cx="4173742" cy="269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ctrTitle"/>
          </p:nvPr>
        </p:nvSpPr>
        <p:spPr>
          <a:xfrm>
            <a:off x="81825" y="114925"/>
            <a:ext cx="8520600" cy="1518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700"/>
              </a:spcBef>
              <a:spcAft>
                <a:spcPts val="0"/>
              </a:spcAft>
              <a:buSzPts val="5200"/>
              <a:buNone/>
            </a:pPr>
            <a:r>
              <a:rPr b="1" lang="en-IN" sz="1900">
                <a:highlight>
                  <a:srgbClr val="FFFFFF"/>
                </a:highlight>
                <a:latin typeface="Montserrat"/>
                <a:ea typeface="Montserrat"/>
                <a:cs typeface="Montserrat"/>
                <a:sym typeface="Montserrat"/>
              </a:rPr>
              <a:t>ANALYZING ALL CALLS MINUTES,ALL CALLS, ALL CALLS CHARGE</a:t>
            </a:r>
            <a:endParaRPr b="1" sz="1900">
              <a:highlight>
                <a:srgbClr val="FFFFFF"/>
              </a:highlight>
              <a:latin typeface="Montserrat"/>
              <a:ea typeface="Montserrat"/>
              <a:cs typeface="Montserrat"/>
              <a:sym typeface="Montserrat"/>
            </a:endParaRPr>
          </a:p>
          <a:p>
            <a:pPr indent="0" lvl="0" marL="0" rtl="0" algn="ctr">
              <a:lnSpc>
                <a:spcPct val="100000"/>
              </a:lnSpc>
              <a:spcBef>
                <a:spcPts val="700"/>
              </a:spcBef>
              <a:spcAft>
                <a:spcPts val="0"/>
              </a:spcAft>
              <a:buSzPts val="5200"/>
              <a:buNone/>
            </a:pPr>
            <a:r>
              <a:t/>
            </a:r>
            <a:endParaRPr b="1" sz="5900">
              <a:latin typeface="Montserrat"/>
              <a:ea typeface="Montserrat"/>
              <a:cs typeface="Montserrat"/>
              <a:sym typeface="Montserrat"/>
            </a:endParaRPr>
          </a:p>
        </p:txBody>
      </p:sp>
      <p:sp>
        <p:nvSpPr>
          <p:cNvPr id="225" name="Google Shape;225;p23"/>
          <p:cNvSpPr txBox="1"/>
          <p:nvPr/>
        </p:nvSpPr>
        <p:spPr>
          <a:xfrm>
            <a:off x="594900" y="1239400"/>
            <a:ext cx="713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3"/>
          <p:cNvSpPr txBox="1"/>
          <p:nvPr/>
        </p:nvSpPr>
        <p:spPr>
          <a:xfrm>
            <a:off x="311125" y="623800"/>
            <a:ext cx="8155200" cy="1539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2060"/>
              </a:buClr>
              <a:buSzPts val="1400"/>
              <a:buFont typeface="Montserrat"/>
              <a:buChar char="➢"/>
            </a:pPr>
            <a:r>
              <a:rPr b="1" i="0" lang="en-IN" sz="1400" u="none" cap="none" strike="noStrike">
                <a:solidFill>
                  <a:srgbClr val="002060"/>
                </a:solidFill>
                <a:latin typeface="Montserrat"/>
                <a:ea typeface="Montserrat"/>
                <a:cs typeface="Montserrat"/>
                <a:sym typeface="Montserrat"/>
              </a:rPr>
              <a:t>Below plots are scatter plot which shows the relation between calls and churn</a:t>
            </a:r>
            <a:endParaRPr b="1" i="0" sz="1400" u="none" cap="none" strike="noStrike">
              <a:solidFill>
                <a:srgbClr val="00206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2060"/>
              </a:buClr>
              <a:buSzPts val="1400"/>
              <a:buFont typeface="Montserrat"/>
              <a:buChar char="➢"/>
            </a:pPr>
            <a:r>
              <a:rPr b="1" i="0" lang="en-IN" sz="1400" u="none" cap="none" strike="noStrike">
                <a:solidFill>
                  <a:srgbClr val="002060"/>
                </a:solidFill>
                <a:latin typeface="Montserrat"/>
                <a:ea typeface="Montserrat"/>
                <a:cs typeface="Montserrat"/>
                <a:sym typeface="Montserrat"/>
              </a:rPr>
              <a:t>Left side plot shows the </a:t>
            </a:r>
            <a:r>
              <a:rPr b="1" i="0" lang="en-IN" sz="1400" u="none" cap="none" strike="noStrike">
                <a:solidFill>
                  <a:srgbClr val="002060"/>
                </a:solidFill>
                <a:highlight>
                  <a:srgbClr val="FFFFFE"/>
                </a:highlight>
                <a:latin typeface="Montserrat"/>
                <a:ea typeface="Montserrat"/>
                <a:cs typeface="Montserrat"/>
                <a:sym typeface="Montserrat"/>
              </a:rPr>
              <a:t>Total day minutes,Total day charge</a:t>
            </a:r>
            <a:endParaRPr b="1" i="0" sz="1400" u="none" cap="none" strike="noStrike">
              <a:solidFill>
                <a:srgbClr val="002060"/>
              </a:solidFill>
              <a:highlight>
                <a:srgbClr val="FFFFFE"/>
              </a:highlight>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rPr b="1" i="0" lang="en-IN" sz="1400" u="none" cap="none" strike="noStrike">
                <a:solidFill>
                  <a:srgbClr val="002060"/>
                </a:solidFill>
                <a:highlight>
                  <a:srgbClr val="FFFFFE"/>
                </a:highlight>
                <a:latin typeface="Montserrat"/>
                <a:ea typeface="Montserrat"/>
                <a:cs typeface="Montserrat"/>
                <a:sym typeface="Montserrat"/>
              </a:rPr>
              <a:t>With churn</a:t>
            </a:r>
            <a:endParaRPr b="1" i="0" sz="1400" u="none" cap="none" strike="noStrike">
              <a:solidFill>
                <a:srgbClr val="002060"/>
              </a:solidFill>
              <a:highlight>
                <a:srgbClr val="FFFFFE"/>
              </a:highlight>
              <a:latin typeface="Montserrat"/>
              <a:ea typeface="Montserrat"/>
              <a:cs typeface="Montserrat"/>
              <a:sym typeface="Montserrat"/>
            </a:endParaRPr>
          </a:p>
          <a:p>
            <a:pPr indent="-317500" lvl="0" marL="457200" marR="0" rtl="0" algn="l">
              <a:lnSpc>
                <a:spcPct val="100000"/>
              </a:lnSpc>
              <a:spcBef>
                <a:spcPts val="0"/>
              </a:spcBef>
              <a:spcAft>
                <a:spcPts val="0"/>
              </a:spcAft>
              <a:buClr>
                <a:srgbClr val="002060"/>
              </a:buClr>
              <a:buSzPts val="1400"/>
              <a:buFont typeface="Montserrat"/>
              <a:buChar char="➢"/>
            </a:pPr>
            <a:r>
              <a:rPr b="1" i="0" lang="en-IN" sz="1400" u="none" cap="none" strike="noStrike">
                <a:solidFill>
                  <a:srgbClr val="002060"/>
                </a:solidFill>
                <a:latin typeface="Montserrat"/>
                <a:ea typeface="Montserrat"/>
                <a:cs typeface="Montserrat"/>
                <a:sym typeface="Montserrat"/>
              </a:rPr>
              <a:t>Right side plot shows the </a:t>
            </a:r>
            <a:r>
              <a:rPr b="1" i="0" lang="en-IN" sz="1400" u="none" cap="none" strike="noStrike">
                <a:solidFill>
                  <a:srgbClr val="002060"/>
                </a:solidFill>
                <a:highlight>
                  <a:srgbClr val="FFFFFE"/>
                </a:highlight>
                <a:latin typeface="Montserrat"/>
                <a:ea typeface="Montserrat"/>
                <a:cs typeface="Montserrat"/>
                <a:sym typeface="Montserrat"/>
              </a:rPr>
              <a:t>Total eve minutes,Total eve charge</a:t>
            </a:r>
            <a:endParaRPr b="1" i="0" sz="1400" u="none" cap="none" strike="noStrike">
              <a:solidFill>
                <a:srgbClr val="002060"/>
              </a:solidFill>
              <a:highlight>
                <a:srgbClr val="FFFFFE"/>
              </a:highlight>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rPr b="1" i="0" lang="en-IN" sz="1400" u="none" cap="none" strike="noStrike">
                <a:solidFill>
                  <a:srgbClr val="002060"/>
                </a:solidFill>
                <a:highlight>
                  <a:srgbClr val="FFFFFE"/>
                </a:highlight>
                <a:latin typeface="Montserrat"/>
                <a:ea typeface="Montserrat"/>
                <a:cs typeface="Montserrat"/>
                <a:sym typeface="Montserrat"/>
              </a:rPr>
              <a:t>With churn</a:t>
            </a:r>
            <a:endParaRPr b="1" i="0" sz="1400" u="none" cap="none" strike="noStrike">
              <a:solidFill>
                <a:srgbClr val="002060"/>
              </a:solidFill>
              <a:highlight>
                <a:srgbClr val="FFFFFE"/>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2060"/>
              </a:solidFill>
              <a:latin typeface="Montserrat"/>
              <a:ea typeface="Montserrat"/>
              <a:cs typeface="Montserrat"/>
              <a:sym typeface="Montserrat"/>
            </a:endParaRPr>
          </a:p>
        </p:txBody>
      </p:sp>
      <p:pic>
        <p:nvPicPr>
          <p:cNvPr id="227" name="Google Shape;227;p23"/>
          <p:cNvPicPr preferRelativeResize="0"/>
          <p:nvPr/>
        </p:nvPicPr>
        <p:blipFill>
          <a:blip r:embed="rId3">
            <a:alphaModFix/>
          </a:blip>
          <a:stretch>
            <a:fillRect/>
          </a:stretch>
        </p:blipFill>
        <p:spPr>
          <a:xfrm>
            <a:off x="0" y="1812353"/>
            <a:ext cx="4699675" cy="3071975"/>
          </a:xfrm>
          <a:prstGeom prst="rect">
            <a:avLst/>
          </a:prstGeom>
          <a:noFill/>
          <a:ln>
            <a:noFill/>
          </a:ln>
        </p:spPr>
      </p:pic>
      <p:pic>
        <p:nvPicPr>
          <p:cNvPr id="228" name="Google Shape;228;p23"/>
          <p:cNvPicPr preferRelativeResize="0"/>
          <p:nvPr/>
        </p:nvPicPr>
        <p:blipFill>
          <a:blip r:embed="rId4">
            <a:alphaModFix/>
          </a:blip>
          <a:stretch>
            <a:fillRect/>
          </a:stretch>
        </p:blipFill>
        <p:spPr>
          <a:xfrm>
            <a:off x="4826075" y="1914400"/>
            <a:ext cx="4317925" cy="2867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ctrTitle"/>
          </p:nvPr>
        </p:nvSpPr>
        <p:spPr>
          <a:xfrm>
            <a:off x="81825" y="114925"/>
            <a:ext cx="8520600" cy="1518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700"/>
              </a:spcBef>
              <a:spcAft>
                <a:spcPts val="0"/>
              </a:spcAft>
              <a:buSzPts val="5200"/>
              <a:buNone/>
            </a:pPr>
            <a:r>
              <a:rPr b="1" lang="en-IN" sz="1900">
                <a:highlight>
                  <a:srgbClr val="FFFFFF"/>
                </a:highlight>
                <a:latin typeface="Montserrat"/>
                <a:ea typeface="Montserrat"/>
                <a:cs typeface="Montserrat"/>
                <a:sym typeface="Montserrat"/>
              </a:rPr>
              <a:t>ANALYZING ALL CALLS MINUTES,ALL CALLS, ALL CALLS CHARGE</a:t>
            </a:r>
            <a:endParaRPr b="1" sz="1900">
              <a:highlight>
                <a:srgbClr val="FFFFFF"/>
              </a:highlight>
              <a:latin typeface="Montserrat"/>
              <a:ea typeface="Montserrat"/>
              <a:cs typeface="Montserrat"/>
              <a:sym typeface="Montserrat"/>
            </a:endParaRPr>
          </a:p>
          <a:p>
            <a:pPr indent="0" lvl="0" marL="0" rtl="0" algn="ctr">
              <a:lnSpc>
                <a:spcPct val="100000"/>
              </a:lnSpc>
              <a:spcBef>
                <a:spcPts val="700"/>
              </a:spcBef>
              <a:spcAft>
                <a:spcPts val="0"/>
              </a:spcAft>
              <a:buSzPts val="5200"/>
              <a:buNone/>
            </a:pPr>
            <a:r>
              <a:t/>
            </a:r>
            <a:endParaRPr b="1" sz="5900">
              <a:latin typeface="Montserrat"/>
              <a:ea typeface="Montserrat"/>
              <a:cs typeface="Montserrat"/>
              <a:sym typeface="Montserrat"/>
            </a:endParaRPr>
          </a:p>
        </p:txBody>
      </p:sp>
      <p:sp>
        <p:nvSpPr>
          <p:cNvPr id="234" name="Google Shape;234;p24"/>
          <p:cNvSpPr txBox="1"/>
          <p:nvPr/>
        </p:nvSpPr>
        <p:spPr>
          <a:xfrm>
            <a:off x="276825" y="731250"/>
            <a:ext cx="81306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2060"/>
              </a:buClr>
              <a:buSzPts val="1400"/>
              <a:buFont typeface="Montserrat"/>
              <a:buChar char="➢"/>
            </a:pPr>
            <a:r>
              <a:rPr b="1" i="0" lang="en-IN" sz="1400" u="none" cap="none" strike="noStrike">
                <a:solidFill>
                  <a:srgbClr val="002060"/>
                </a:solidFill>
                <a:latin typeface="Montserrat"/>
                <a:ea typeface="Montserrat"/>
                <a:cs typeface="Montserrat"/>
                <a:sym typeface="Montserrat"/>
              </a:rPr>
              <a:t>Left side scatter plot shows the </a:t>
            </a:r>
            <a:r>
              <a:rPr b="1" i="0" lang="en-IN" sz="1400" u="none" cap="none" strike="noStrike">
                <a:solidFill>
                  <a:srgbClr val="002060"/>
                </a:solidFill>
                <a:highlight>
                  <a:srgbClr val="FFFFFE"/>
                </a:highlight>
                <a:latin typeface="Montserrat"/>
                <a:ea typeface="Montserrat"/>
                <a:cs typeface="Montserrat"/>
                <a:sym typeface="Montserrat"/>
              </a:rPr>
              <a:t>Total night minutes,Total night charge</a:t>
            </a:r>
            <a:endParaRPr b="1" i="0" sz="1400" u="none" cap="none" strike="noStrike">
              <a:solidFill>
                <a:srgbClr val="002060"/>
              </a:solidFill>
              <a:highlight>
                <a:srgbClr val="FFFFFE"/>
              </a:highlight>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rPr b="1" i="0" lang="en-IN" sz="1400" u="none" cap="none" strike="noStrike">
                <a:solidFill>
                  <a:srgbClr val="002060"/>
                </a:solidFill>
                <a:highlight>
                  <a:srgbClr val="FFFFFE"/>
                </a:highlight>
                <a:latin typeface="Montserrat"/>
                <a:ea typeface="Montserrat"/>
                <a:cs typeface="Montserrat"/>
                <a:sym typeface="Montserrat"/>
              </a:rPr>
              <a:t>With churn</a:t>
            </a:r>
            <a:endParaRPr b="1" i="0" sz="1400" u="none" cap="none" strike="noStrike">
              <a:solidFill>
                <a:srgbClr val="002060"/>
              </a:solidFill>
              <a:highlight>
                <a:srgbClr val="FFFFFE"/>
              </a:highlight>
              <a:latin typeface="Montserrat"/>
              <a:ea typeface="Montserrat"/>
              <a:cs typeface="Montserrat"/>
              <a:sym typeface="Montserrat"/>
            </a:endParaRPr>
          </a:p>
          <a:p>
            <a:pPr indent="-317500" lvl="0" marL="457200" marR="0" rtl="0" algn="l">
              <a:lnSpc>
                <a:spcPct val="100000"/>
              </a:lnSpc>
              <a:spcBef>
                <a:spcPts val="0"/>
              </a:spcBef>
              <a:spcAft>
                <a:spcPts val="0"/>
              </a:spcAft>
              <a:buClr>
                <a:srgbClr val="002060"/>
              </a:buClr>
              <a:buSzPts val="1400"/>
              <a:buFont typeface="Montserrat"/>
              <a:buChar char="➢"/>
            </a:pPr>
            <a:r>
              <a:rPr b="1" i="0" lang="en-IN" sz="1400" u="none" cap="none" strike="noStrike">
                <a:solidFill>
                  <a:srgbClr val="002060"/>
                </a:solidFill>
                <a:latin typeface="Montserrat"/>
                <a:ea typeface="Montserrat"/>
                <a:cs typeface="Montserrat"/>
                <a:sym typeface="Montserrat"/>
              </a:rPr>
              <a:t>Right side plot shows the </a:t>
            </a:r>
            <a:r>
              <a:rPr b="1" i="0" lang="en-IN" sz="1400" u="none" cap="none" strike="noStrike">
                <a:solidFill>
                  <a:srgbClr val="002060"/>
                </a:solidFill>
                <a:highlight>
                  <a:srgbClr val="FFFFFE"/>
                </a:highlight>
                <a:latin typeface="Montserrat"/>
                <a:ea typeface="Montserrat"/>
                <a:cs typeface="Montserrat"/>
                <a:sym typeface="Montserrat"/>
              </a:rPr>
              <a:t>Total international minutes,Total international charge With churn</a:t>
            </a:r>
            <a:endParaRPr b="1" i="0" sz="1400" u="none" cap="none" strike="noStrike">
              <a:solidFill>
                <a:srgbClr val="002060"/>
              </a:solidFill>
              <a:highlight>
                <a:srgbClr val="FFFFFE"/>
              </a:highlight>
              <a:latin typeface="Montserrat"/>
              <a:ea typeface="Montserrat"/>
              <a:cs typeface="Montserrat"/>
              <a:sym typeface="Montserrat"/>
            </a:endParaRPr>
          </a:p>
        </p:txBody>
      </p:sp>
      <p:pic>
        <p:nvPicPr>
          <p:cNvPr id="235" name="Google Shape;235;p24"/>
          <p:cNvPicPr preferRelativeResize="0"/>
          <p:nvPr/>
        </p:nvPicPr>
        <p:blipFill>
          <a:blip r:embed="rId3">
            <a:alphaModFix/>
          </a:blip>
          <a:stretch>
            <a:fillRect/>
          </a:stretch>
        </p:blipFill>
        <p:spPr>
          <a:xfrm>
            <a:off x="81825" y="1777950"/>
            <a:ext cx="4739500" cy="3086450"/>
          </a:xfrm>
          <a:prstGeom prst="rect">
            <a:avLst/>
          </a:prstGeom>
          <a:noFill/>
          <a:ln>
            <a:noFill/>
          </a:ln>
        </p:spPr>
      </p:pic>
      <p:pic>
        <p:nvPicPr>
          <p:cNvPr id="236" name="Google Shape;236;p24"/>
          <p:cNvPicPr preferRelativeResize="0"/>
          <p:nvPr/>
        </p:nvPicPr>
        <p:blipFill>
          <a:blip r:embed="rId4">
            <a:alphaModFix/>
          </a:blip>
          <a:stretch>
            <a:fillRect/>
          </a:stretch>
        </p:blipFill>
        <p:spPr>
          <a:xfrm>
            <a:off x="4821325" y="1882125"/>
            <a:ext cx="4479099" cy="2982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nvSpPr>
        <p:spPr>
          <a:xfrm>
            <a:off x="1828350" y="280400"/>
            <a:ext cx="5786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CORRELATION MATRIX </a:t>
            </a:r>
            <a:endParaRPr b="1" i="0" sz="2800" u="none" cap="none" strike="noStrike">
              <a:solidFill>
                <a:schemeClr val="dk1"/>
              </a:solidFill>
              <a:latin typeface="Arial"/>
              <a:ea typeface="Arial"/>
              <a:cs typeface="Arial"/>
              <a:sym typeface="Arial"/>
            </a:endParaRPr>
          </a:p>
        </p:txBody>
      </p:sp>
      <p:pic>
        <p:nvPicPr>
          <p:cNvPr id="242" name="Google Shape;242;p26"/>
          <p:cNvPicPr preferRelativeResize="0"/>
          <p:nvPr/>
        </p:nvPicPr>
        <p:blipFill>
          <a:blip r:embed="rId3">
            <a:alphaModFix/>
          </a:blip>
          <a:stretch>
            <a:fillRect/>
          </a:stretch>
        </p:blipFill>
        <p:spPr>
          <a:xfrm>
            <a:off x="518325" y="716750"/>
            <a:ext cx="8213675" cy="44267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57b04ffba3_0_28"/>
          <p:cNvSpPr txBox="1"/>
          <p:nvPr>
            <p:ph type="ctrTitle"/>
          </p:nvPr>
        </p:nvSpPr>
        <p:spPr>
          <a:xfrm>
            <a:off x="172158" y="-1348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IN" sz="4000"/>
              <a:t>International call columns</a:t>
            </a:r>
            <a:endParaRPr sz="3700"/>
          </a:p>
        </p:txBody>
      </p:sp>
      <p:pic>
        <p:nvPicPr>
          <p:cNvPr id="248" name="Google Shape;248;g157b04ffba3_0_28"/>
          <p:cNvPicPr preferRelativeResize="0"/>
          <p:nvPr/>
        </p:nvPicPr>
        <p:blipFill>
          <a:blip r:embed="rId3">
            <a:alphaModFix/>
          </a:blip>
          <a:stretch>
            <a:fillRect/>
          </a:stretch>
        </p:blipFill>
        <p:spPr>
          <a:xfrm>
            <a:off x="1547925" y="584250"/>
            <a:ext cx="5028590" cy="4559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54" name="Google Shape;254;p28"/>
          <p:cNvSpPr txBox="1"/>
          <p:nvPr/>
        </p:nvSpPr>
        <p:spPr>
          <a:xfrm>
            <a:off x="3200390" y="65672"/>
            <a:ext cx="27432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C00000"/>
                </a:solidFill>
                <a:latin typeface="Montserrat"/>
                <a:ea typeface="Montserrat"/>
                <a:cs typeface="Montserrat"/>
                <a:sym typeface="Montserrat"/>
              </a:rPr>
              <a:t>CONCLUSION</a:t>
            </a:r>
            <a:endParaRPr b="0" i="0" sz="2800" u="none" cap="none" strike="noStrike">
              <a:solidFill>
                <a:srgbClr val="C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8"/>
          <p:cNvSpPr txBox="1"/>
          <p:nvPr/>
        </p:nvSpPr>
        <p:spPr>
          <a:xfrm>
            <a:off x="462150" y="678448"/>
            <a:ext cx="8366100" cy="4861800"/>
          </a:xfrm>
          <a:prstGeom prst="rect">
            <a:avLst/>
          </a:prstGeom>
          <a:noFill/>
          <a:ln>
            <a:noFill/>
          </a:ln>
        </p:spPr>
        <p:txBody>
          <a:bodyPr anchorCtr="0" anchor="t" bIns="45700" lIns="91425" spcFirstLastPara="1" rIns="91425" wrap="square" tIns="45700">
            <a:spAutoFit/>
          </a:bodyPr>
          <a:lstStyle/>
          <a:p>
            <a:pPr indent="-317500" lvl="0" marL="360000" rtl="0" algn="l">
              <a:lnSpc>
                <a:spcPct val="115000"/>
              </a:lnSpc>
              <a:spcBef>
                <a:spcPts val="1100"/>
              </a:spcBef>
              <a:spcAft>
                <a:spcPts val="0"/>
              </a:spcAft>
              <a:buSzPts val="1400"/>
              <a:buFont typeface="Montserrat"/>
              <a:buChar char="➢"/>
            </a:pPr>
            <a:r>
              <a:rPr b="1" lang="en-IN">
                <a:highlight>
                  <a:srgbClr val="FFFFFF"/>
                </a:highlight>
                <a:latin typeface="Montserrat"/>
                <a:ea typeface="Montserrat"/>
                <a:cs typeface="Montserrat"/>
                <a:sym typeface="Montserrat"/>
              </a:rPr>
              <a:t>Some states have higher churn rate than other, for which network issues could the reason.</a:t>
            </a:r>
            <a:endParaRPr b="1">
              <a:highlight>
                <a:srgbClr val="FFFFFF"/>
              </a:highlight>
              <a:latin typeface="Montserrat"/>
              <a:ea typeface="Montserrat"/>
              <a:cs typeface="Montserrat"/>
              <a:sym typeface="Montserrat"/>
            </a:endParaRPr>
          </a:p>
          <a:p>
            <a:pPr indent="-317500" lvl="0" marL="360000" rtl="0" algn="l">
              <a:lnSpc>
                <a:spcPct val="115000"/>
              </a:lnSpc>
              <a:spcBef>
                <a:spcPts val="0"/>
              </a:spcBef>
              <a:spcAft>
                <a:spcPts val="0"/>
              </a:spcAft>
              <a:buSzPts val="1400"/>
              <a:buFont typeface="Montserrat"/>
              <a:buChar char="➢"/>
            </a:pPr>
            <a:r>
              <a:rPr b="1" lang="en-IN">
                <a:highlight>
                  <a:srgbClr val="FFFFFF"/>
                </a:highlight>
                <a:latin typeface="Montserrat"/>
                <a:ea typeface="Montserrat"/>
                <a:cs typeface="Montserrat"/>
                <a:sym typeface="Montserrat"/>
              </a:rPr>
              <a:t>Area and Account </a:t>
            </a:r>
            <a:r>
              <a:rPr b="1" lang="en-IN">
                <a:highlight>
                  <a:srgbClr val="FFFFFF"/>
                </a:highlight>
                <a:latin typeface="Montserrat"/>
                <a:ea typeface="Montserrat"/>
                <a:cs typeface="Montserrat"/>
                <a:sym typeface="Montserrat"/>
              </a:rPr>
              <a:t>length</a:t>
            </a:r>
            <a:r>
              <a:rPr b="1" lang="en-IN">
                <a:highlight>
                  <a:srgbClr val="FFFFFF"/>
                </a:highlight>
                <a:latin typeface="Montserrat"/>
                <a:ea typeface="Montserrat"/>
                <a:cs typeface="Montserrat"/>
                <a:sym typeface="Montserrat"/>
              </a:rPr>
              <a:t> has no relation with churn rate, hence this columns can be omitted.</a:t>
            </a:r>
            <a:endParaRPr b="1">
              <a:highlight>
                <a:srgbClr val="FFFFFF"/>
              </a:highlight>
              <a:latin typeface="Montserrat"/>
              <a:ea typeface="Montserrat"/>
              <a:cs typeface="Montserrat"/>
              <a:sym typeface="Montserrat"/>
            </a:endParaRPr>
          </a:p>
          <a:p>
            <a:pPr indent="-317500" lvl="0" marL="360000" rtl="0" algn="l">
              <a:lnSpc>
                <a:spcPct val="115000"/>
              </a:lnSpc>
              <a:spcBef>
                <a:spcPts val="0"/>
              </a:spcBef>
              <a:spcAft>
                <a:spcPts val="0"/>
              </a:spcAft>
              <a:buSzPts val="1400"/>
              <a:buFont typeface="Montserrat"/>
              <a:buChar char="➢"/>
            </a:pPr>
            <a:r>
              <a:rPr b="1" lang="en-IN">
                <a:highlight>
                  <a:srgbClr val="FFFFFF"/>
                </a:highlight>
                <a:latin typeface="Montserrat"/>
                <a:ea typeface="Montserrat"/>
                <a:cs typeface="Montserrat"/>
                <a:sym typeface="Montserrat"/>
              </a:rPr>
              <a:t>Customers with international plan ON has higher churn rate compared to customers with international plan OFF , this could be because of the high cost or network issues.</a:t>
            </a:r>
            <a:endParaRPr b="1">
              <a:highlight>
                <a:srgbClr val="FFFFFF"/>
              </a:highlight>
              <a:latin typeface="Montserrat"/>
              <a:ea typeface="Montserrat"/>
              <a:cs typeface="Montserrat"/>
              <a:sym typeface="Montserrat"/>
            </a:endParaRPr>
          </a:p>
          <a:p>
            <a:pPr indent="-317500" lvl="0" marL="360000" rtl="0" algn="l">
              <a:lnSpc>
                <a:spcPct val="115000"/>
              </a:lnSpc>
              <a:spcBef>
                <a:spcPts val="0"/>
              </a:spcBef>
              <a:spcAft>
                <a:spcPts val="0"/>
              </a:spcAft>
              <a:buSzPts val="1400"/>
              <a:buFont typeface="Montserrat"/>
              <a:buChar char="➢"/>
            </a:pPr>
            <a:r>
              <a:rPr b="1" lang="en-IN">
                <a:highlight>
                  <a:srgbClr val="FFFFFF"/>
                </a:highlight>
                <a:latin typeface="Montserrat"/>
                <a:ea typeface="Montserrat"/>
                <a:cs typeface="Montserrat"/>
                <a:sym typeface="Montserrat"/>
              </a:rPr>
              <a:t>It could been seen that in vmail messages column that when there are more than 10 voice mail messages then there is a churn and is even more denser while the </a:t>
            </a:r>
            <a:r>
              <a:rPr b="1" lang="en-IN">
                <a:highlight>
                  <a:srgbClr val="FFFFFF"/>
                </a:highlight>
                <a:latin typeface="Montserrat"/>
                <a:ea typeface="Montserrat"/>
                <a:cs typeface="Montserrat"/>
                <a:sym typeface="Montserrat"/>
              </a:rPr>
              <a:t>voicemail</a:t>
            </a:r>
            <a:r>
              <a:rPr b="1" lang="en-IN">
                <a:highlight>
                  <a:srgbClr val="FFFFFF"/>
                </a:highlight>
                <a:latin typeface="Montserrat"/>
                <a:ea typeface="Montserrat"/>
                <a:cs typeface="Montserrat"/>
                <a:sym typeface="Montserrat"/>
              </a:rPr>
              <a:t> messages are at 30</a:t>
            </a:r>
            <a:endParaRPr b="1">
              <a:highlight>
                <a:srgbClr val="FFFFFF"/>
              </a:highlight>
              <a:latin typeface="Montserrat"/>
              <a:ea typeface="Montserrat"/>
              <a:cs typeface="Montserrat"/>
              <a:sym typeface="Montserrat"/>
            </a:endParaRPr>
          </a:p>
          <a:p>
            <a:pPr indent="-317500" lvl="0" marL="360000" rtl="0" algn="l">
              <a:lnSpc>
                <a:spcPct val="115000"/>
              </a:lnSpc>
              <a:spcBef>
                <a:spcPts val="0"/>
              </a:spcBef>
              <a:spcAft>
                <a:spcPts val="0"/>
              </a:spcAft>
              <a:buSzPts val="1400"/>
              <a:buFont typeface="Montserrat"/>
              <a:buChar char="➢"/>
            </a:pPr>
            <a:r>
              <a:rPr b="1" lang="en-IN">
                <a:highlight>
                  <a:srgbClr val="FFFFFF"/>
                </a:highlight>
                <a:latin typeface="Montserrat"/>
                <a:ea typeface="Montserrat"/>
                <a:cs typeface="Montserrat"/>
                <a:sym typeface="Montserrat"/>
              </a:rPr>
              <a:t>Customers with higher day call mins has higher churn rate compared to other , could be because of the higher charges which is quite obvious, frequent caller might have found some other company offering.</a:t>
            </a:r>
            <a:endParaRPr b="1">
              <a:highlight>
                <a:srgbClr val="FFFFFF"/>
              </a:highlight>
              <a:latin typeface="Montserrat"/>
              <a:ea typeface="Montserrat"/>
              <a:cs typeface="Montserrat"/>
              <a:sym typeface="Montserrat"/>
            </a:endParaRPr>
          </a:p>
          <a:p>
            <a:pPr indent="-317500" lvl="0" marL="360000" rtl="0" algn="l">
              <a:lnSpc>
                <a:spcPct val="115000"/>
              </a:lnSpc>
              <a:spcBef>
                <a:spcPts val="0"/>
              </a:spcBef>
              <a:spcAft>
                <a:spcPts val="0"/>
              </a:spcAft>
              <a:buSzPts val="1400"/>
              <a:buFont typeface="Montserrat"/>
              <a:buChar char="➢"/>
            </a:pPr>
            <a:r>
              <a:rPr b="1" lang="en-IN">
                <a:highlight>
                  <a:srgbClr val="FFFFFF"/>
                </a:highlight>
                <a:latin typeface="Montserrat"/>
                <a:ea typeface="Montserrat"/>
                <a:cs typeface="Montserrat"/>
                <a:sym typeface="Montserrat"/>
              </a:rPr>
              <a:t>With other </a:t>
            </a:r>
            <a:r>
              <a:rPr b="1" lang="en-IN">
                <a:highlight>
                  <a:srgbClr val="FFFFFF"/>
                </a:highlight>
                <a:latin typeface="Montserrat"/>
                <a:ea typeface="Montserrat"/>
                <a:cs typeface="Montserrat"/>
                <a:sym typeface="Montserrat"/>
              </a:rPr>
              <a:t>variables</a:t>
            </a:r>
            <a:r>
              <a:rPr b="1" lang="en-IN">
                <a:highlight>
                  <a:srgbClr val="FFFFFF"/>
                </a:highlight>
                <a:latin typeface="Montserrat"/>
                <a:ea typeface="Montserrat"/>
                <a:cs typeface="Montserrat"/>
                <a:sym typeface="Montserrat"/>
              </a:rPr>
              <a:t> such as evening ,night calls no relation could be found.</a:t>
            </a:r>
            <a:endParaRPr b="1">
              <a:highlight>
                <a:srgbClr val="FFFFFF"/>
              </a:highlight>
              <a:latin typeface="Montserrat"/>
              <a:ea typeface="Montserrat"/>
              <a:cs typeface="Montserrat"/>
              <a:sym typeface="Montserrat"/>
            </a:endParaRPr>
          </a:p>
          <a:p>
            <a:pPr indent="-317500" lvl="0" marL="360000" rtl="0" algn="l">
              <a:lnSpc>
                <a:spcPct val="115000"/>
              </a:lnSpc>
              <a:spcBef>
                <a:spcPts val="0"/>
              </a:spcBef>
              <a:spcAft>
                <a:spcPts val="0"/>
              </a:spcAft>
              <a:buSzPts val="1400"/>
              <a:buFont typeface="Montserrat"/>
              <a:buChar char="➢"/>
            </a:pPr>
            <a:r>
              <a:rPr b="1" lang="en-IN">
                <a:highlight>
                  <a:srgbClr val="FFFFFF"/>
                </a:highlight>
                <a:latin typeface="Montserrat"/>
                <a:ea typeface="Montserrat"/>
                <a:cs typeface="Montserrat"/>
                <a:sym typeface="Montserrat"/>
              </a:rPr>
              <a:t>The churn rate increases as the call to the service center increases. Customers who have called customer service three or fewer times have a markedly lower churn rate than that of customers who have called customer service four or more times.</a:t>
            </a:r>
            <a:endParaRPr b="1">
              <a:highlight>
                <a:srgbClr val="FFFFFF"/>
              </a:highlight>
              <a:latin typeface="Montserrat"/>
              <a:ea typeface="Montserrat"/>
              <a:cs typeface="Montserrat"/>
              <a:sym typeface="Montserrat"/>
            </a:endParaRPr>
          </a:p>
          <a:p>
            <a:pPr indent="0" lvl="0" marL="360000" marR="0" rtl="0" algn="l">
              <a:lnSpc>
                <a:spcPct val="100000"/>
              </a:lnSpc>
              <a:spcBef>
                <a:spcPts val="500"/>
              </a:spcBef>
              <a:spcAft>
                <a:spcPts val="0"/>
              </a:spcAft>
              <a:buNone/>
            </a:pPr>
            <a:r>
              <a:t/>
            </a:r>
            <a:endParaRPr b="1" sz="1600">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00206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61" name="Google Shape;261;p29"/>
          <p:cNvSpPr txBox="1"/>
          <p:nvPr/>
        </p:nvSpPr>
        <p:spPr>
          <a:xfrm>
            <a:off x="718375" y="104350"/>
            <a:ext cx="70686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C00000"/>
                </a:solidFill>
                <a:latin typeface="Montserrat"/>
                <a:ea typeface="Montserrat"/>
                <a:cs typeface="Montserrat"/>
                <a:sym typeface="Montserrat"/>
              </a:rPr>
              <a:t>RECOMMENDATIONS</a:t>
            </a:r>
            <a:endParaRPr b="0" i="0" sz="2800" u="none" cap="none" strike="noStrike">
              <a:solidFill>
                <a:srgbClr val="C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C00000"/>
              </a:solidFill>
              <a:latin typeface="Arial"/>
              <a:ea typeface="Arial"/>
              <a:cs typeface="Arial"/>
              <a:sym typeface="Arial"/>
            </a:endParaRPr>
          </a:p>
        </p:txBody>
      </p:sp>
      <p:sp>
        <p:nvSpPr>
          <p:cNvPr id="262" name="Google Shape;262;p29"/>
          <p:cNvSpPr txBox="1"/>
          <p:nvPr/>
        </p:nvSpPr>
        <p:spPr>
          <a:xfrm>
            <a:off x="258300" y="919500"/>
            <a:ext cx="8627400" cy="3331800"/>
          </a:xfrm>
          <a:prstGeom prst="rect">
            <a:avLst/>
          </a:prstGeom>
          <a:noFill/>
          <a:ln>
            <a:noFill/>
          </a:ln>
        </p:spPr>
        <p:txBody>
          <a:bodyPr anchorCtr="0" anchor="t" bIns="45700" lIns="91425" spcFirstLastPara="1" rIns="91425" wrap="square" tIns="45700">
            <a:spAutoFit/>
          </a:bodyPr>
          <a:lstStyle/>
          <a:p>
            <a:pPr indent="-342900" lvl="0" marL="457200" rtl="0" algn="l">
              <a:lnSpc>
                <a:spcPct val="115000"/>
              </a:lnSpc>
              <a:spcBef>
                <a:spcPts val="1100"/>
              </a:spcBef>
              <a:spcAft>
                <a:spcPts val="0"/>
              </a:spcAft>
              <a:buSzPts val="1800"/>
              <a:buFont typeface="Montserrat"/>
              <a:buChar char="➢"/>
            </a:pPr>
            <a:r>
              <a:rPr b="1" lang="en-IN" sz="1800">
                <a:highlight>
                  <a:srgbClr val="FFFFFF"/>
                </a:highlight>
                <a:latin typeface="Montserrat"/>
                <a:ea typeface="Montserrat"/>
                <a:cs typeface="Montserrat"/>
                <a:sym typeface="Montserrat"/>
              </a:rPr>
              <a:t>Improve network coverage churned state</a:t>
            </a:r>
            <a:endParaRPr b="1" sz="1800">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b="1" lang="en-IN" sz="1800">
                <a:highlight>
                  <a:srgbClr val="FFFFFF"/>
                </a:highlight>
                <a:latin typeface="Montserrat"/>
                <a:ea typeface="Montserrat"/>
                <a:cs typeface="Montserrat"/>
                <a:sym typeface="Montserrat"/>
              </a:rPr>
              <a:t>Give discount or create a plan in which as the day call mins increases above certain level the charges decrease means they are charged lower as compared to normal per min.</a:t>
            </a:r>
            <a:endParaRPr b="1" sz="1800">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b="1" lang="en-IN" sz="1800">
                <a:highlight>
                  <a:srgbClr val="FFFFFF"/>
                </a:highlight>
                <a:latin typeface="Montserrat"/>
                <a:ea typeface="Montserrat"/>
                <a:cs typeface="Montserrat"/>
                <a:sym typeface="Montserrat"/>
              </a:rPr>
              <a:t>lower the </a:t>
            </a:r>
            <a:r>
              <a:rPr b="1" lang="en-IN" sz="1800">
                <a:highlight>
                  <a:srgbClr val="FFFFFF"/>
                </a:highlight>
                <a:latin typeface="Montserrat"/>
                <a:ea typeface="Montserrat"/>
                <a:cs typeface="Montserrat"/>
                <a:sym typeface="Montserrat"/>
              </a:rPr>
              <a:t>international</a:t>
            </a:r>
            <a:r>
              <a:rPr b="1" lang="en-IN" sz="1800">
                <a:highlight>
                  <a:srgbClr val="FFFFFF"/>
                </a:highlight>
                <a:latin typeface="Montserrat"/>
                <a:ea typeface="Montserrat"/>
                <a:cs typeface="Montserrat"/>
                <a:sym typeface="Montserrat"/>
              </a:rPr>
              <a:t> plan or provide with some discounts if the company needs international customers to be retained.</a:t>
            </a:r>
            <a:endParaRPr b="1" sz="1800">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b="1" lang="en-IN" sz="1800">
                <a:highlight>
                  <a:srgbClr val="FFFFFF"/>
                </a:highlight>
                <a:latin typeface="Montserrat"/>
                <a:ea typeface="Montserrat"/>
                <a:cs typeface="Montserrat"/>
                <a:sym typeface="Montserrat"/>
              </a:rPr>
              <a:t>They can provide better customer service and provide better problem solution, also take their feedback and work on the feedback suggested by the customers</a:t>
            </a:r>
            <a:endParaRPr b="1" sz="1800">
              <a:highlight>
                <a:srgbClr val="FFFFFF"/>
              </a:highlight>
              <a:latin typeface="Montserrat"/>
              <a:ea typeface="Montserrat"/>
              <a:cs typeface="Montserrat"/>
              <a:sym typeface="Montserrat"/>
            </a:endParaRPr>
          </a:p>
          <a:p>
            <a:pPr indent="0" lvl="0" marL="457200" marR="0" rtl="0" algn="just">
              <a:lnSpc>
                <a:spcPct val="100000"/>
              </a:lnSpc>
              <a:spcBef>
                <a:spcPts val="500"/>
              </a:spcBef>
              <a:spcAft>
                <a:spcPts val="0"/>
              </a:spcAft>
              <a:buNone/>
            </a:pPr>
            <a:r>
              <a:t/>
            </a:r>
            <a:endParaRPr b="0" i="0" sz="20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ctrTitle"/>
          </p:nvPr>
        </p:nvSpPr>
        <p:spPr>
          <a:xfrm>
            <a:off x="311708" y="1650625"/>
            <a:ext cx="8520600" cy="9852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5200"/>
              <a:buNone/>
            </a:pPr>
            <a:r>
              <a:rPr b="1" lang="en-IN">
                <a:latin typeface="Montserrat"/>
                <a:ea typeface="Montserrat"/>
                <a:cs typeface="Montserrat"/>
                <a:sym typeface="Montserrat"/>
              </a:rPr>
              <a:t>THANK YOU</a:t>
            </a:r>
            <a:endParaRPr b="1">
              <a:latin typeface="Montserrat"/>
              <a:ea typeface="Montserrat"/>
              <a:cs typeface="Montserrat"/>
              <a:sym typeface="Montserrat"/>
            </a:endParaRPr>
          </a:p>
        </p:txBody>
      </p:sp>
      <p:sp>
        <p:nvSpPr>
          <p:cNvPr id="268" name="Google Shape;268;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9" name="Google Shape;69;p3"/>
          <p:cNvSpPr txBox="1"/>
          <p:nvPr/>
        </p:nvSpPr>
        <p:spPr>
          <a:xfrm>
            <a:off x="1486059" y="147145"/>
            <a:ext cx="61719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C00000"/>
                </a:solidFill>
                <a:latin typeface="Arial"/>
                <a:ea typeface="Arial"/>
                <a:cs typeface="Arial"/>
                <a:sym typeface="Arial"/>
              </a:rPr>
              <a:t>BUSINESS PROBLEM UNDERSTANDING</a:t>
            </a:r>
            <a:endParaRPr b="0"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Arial"/>
              <a:ea typeface="Arial"/>
              <a:cs typeface="Arial"/>
              <a:sym typeface="Arial"/>
            </a:endParaRPr>
          </a:p>
        </p:txBody>
      </p:sp>
      <p:sp>
        <p:nvSpPr>
          <p:cNvPr id="70" name="Google Shape;70;p3"/>
          <p:cNvSpPr txBox="1"/>
          <p:nvPr/>
        </p:nvSpPr>
        <p:spPr>
          <a:xfrm>
            <a:off x="335550" y="1019504"/>
            <a:ext cx="8472900" cy="3755700"/>
          </a:xfrm>
          <a:prstGeom prst="rect">
            <a:avLst/>
          </a:prstGeom>
          <a:noFill/>
          <a:ln>
            <a:noFill/>
          </a:ln>
        </p:spPr>
        <p:txBody>
          <a:bodyPr anchorCtr="0" anchor="t" bIns="45700" lIns="91425" spcFirstLastPara="1" rIns="91425" wrap="square" tIns="45700">
            <a:spAutoFit/>
          </a:bodyPr>
          <a:lstStyle/>
          <a:p>
            <a:pPr indent="-88900" lvl="0" marL="0" marR="0" rtl="0" algn="just">
              <a:lnSpc>
                <a:spcPct val="100000"/>
              </a:lnSpc>
              <a:spcBef>
                <a:spcPts val="0"/>
              </a:spcBef>
              <a:spcAft>
                <a:spcPts val="0"/>
              </a:spcAft>
              <a:buClr>
                <a:srgbClr val="000000"/>
              </a:buClr>
              <a:buSzPts val="1400"/>
              <a:buFont typeface="Noto Sans Symbols"/>
              <a:buChar char="⮚"/>
            </a:pPr>
            <a:r>
              <a:rPr b="1" i="0" lang="en-IN" sz="1400" u="none" cap="none" strike="noStrike">
                <a:solidFill>
                  <a:srgbClr val="002060"/>
                </a:solidFill>
                <a:latin typeface="Montserrat"/>
                <a:ea typeface="Montserrat"/>
                <a:cs typeface="Montserrat"/>
                <a:sym typeface="Montserrat"/>
              </a:rPr>
              <a:t>Customer churn in the telecom industry poses one of the most significant risks to loss of revenue. </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Montserrat"/>
              <a:ea typeface="Montserrat"/>
              <a:cs typeface="Montserrat"/>
              <a:sym typeface="Montserrat"/>
            </a:endParaRPr>
          </a:p>
          <a:p>
            <a:pPr indent="-88900" lvl="0" marL="0" marR="0" rtl="0" algn="just">
              <a:lnSpc>
                <a:spcPct val="100000"/>
              </a:lnSpc>
              <a:spcBef>
                <a:spcPts val="0"/>
              </a:spcBef>
              <a:spcAft>
                <a:spcPts val="0"/>
              </a:spcAft>
              <a:buClr>
                <a:srgbClr val="000000"/>
              </a:buClr>
              <a:buSzPts val="1400"/>
              <a:buFont typeface="Noto Sans Symbols"/>
              <a:buChar char="⮚"/>
            </a:pPr>
            <a:r>
              <a:rPr b="1" i="0" lang="en-IN" sz="1400" u="none" cap="none" strike="noStrike">
                <a:solidFill>
                  <a:srgbClr val="002060"/>
                </a:solidFill>
                <a:latin typeface="Montserrat"/>
                <a:ea typeface="Montserrat"/>
                <a:cs typeface="Montserrat"/>
                <a:sym typeface="Montserrat"/>
              </a:rPr>
              <a:t>The average churn rate in the telecom industry is approximately 1.9% per month, but could rise as high as 67% annually * as per survey conduct.</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Montserrat"/>
              <a:ea typeface="Montserrat"/>
              <a:cs typeface="Montserrat"/>
              <a:sym typeface="Montserrat"/>
            </a:endParaRPr>
          </a:p>
          <a:p>
            <a:pPr indent="-88900" lvl="0" marL="0" marR="0" rtl="0" algn="just">
              <a:lnSpc>
                <a:spcPct val="100000"/>
              </a:lnSpc>
              <a:spcBef>
                <a:spcPts val="0"/>
              </a:spcBef>
              <a:spcAft>
                <a:spcPts val="0"/>
              </a:spcAft>
              <a:buClr>
                <a:srgbClr val="000000"/>
              </a:buClr>
              <a:buSzPts val="1400"/>
              <a:buFont typeface="Noto Sans Symbols"/>
              <a:buChar char="⮚"/>
            </a:pPr>
            <a:r>
              <a:rPr b="1" i="0" lang="en-IN" sz="1400" u="none" cap="none" strike="noStrike">
                <a:solidFill>
                  <a:srgbClr val="002060"/>
                </a:solidFill>
                <a:latin typeface="Montserrat"/>
                <a:ea typeface="Montserrat"/>
                <a:cs typeface="Montserrat"/>
                <a:sym typeface="Montserrat"/>
              </a:rPr>
              <a:t>Since the cost of acquiring new customers is up to 25 times higher than the cost of retaining them, reducing the churn rate of customer is key.</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Montserrat"/>
              <a:ea typeface="Montserrat"/>
              <a:cs typeface="Montserrat"/>
              <a:sym typeface="Montserrat"/>
            </a:endParaRPr>
          </a:p>
          <a:p>
            <a:pPr indent="-88900" lvl="0" marL="0" marR="0" rtl="0" algn="just">
              <a:lnSpc>
                <a:spcPct val="100000"/>
              </a:lnSpc>
              <a:spcBef>
                <a:spcPts val="0"/>
              </a:spcBef>
              <a:spcAft>
                <a:spcPts val="0"/>
              </a:spcAft>
              <a:buClr>
                <a:srgbClr val="000000"/>
              </a:buClr>
              <a:buSzPts val="1400"/>
              <a:buFont typeface="Noto Sans Symbols"/>
              <a:buChar char="⮚"/>
            </a:pPr>
            <a:r>
              <a:rPr b="1" i="0" lang="en-IN" sz="1400" u="none" cap="none" strike="noStrike">
                <a:solidFill>
                  <a:srgbClr val="002060"/>
                </a:solidFill>
                <a:latin typeface="Montserrat"/>
                <a:ea typeface="Montserrat"/>
                <a:cs typeface="Montserrat"/>
                <a:sym typeface="Montserrat"/>
              </a:rPr>
              <a:t>To reduce customer churn, telecom companies need to predict which customers are at high risk of churn for this we taking advantage of the vast streams of rich telecom customer data. </a:t>
            </a:r>
            <a:endParaRPr b="1" i="0" sz="1400" u="none" cap="none" strike="noStrike">
              <a:solidFill>
                <a:srgbClr val="00206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Montserrat"/>
              <a:ea typeface="Montserrat"/>
              <a:cs typeface="Montserrat"/>
              <a:sym typeface="Montserrat"/>
            </a:endParaRPr>
          </a:p>
          <a:p>
            <a:pPr indent="-88900" lvl="0" marL="0" marR="0" rtl="0" algn="just">
              <a:lnSpc>
                <a:spcPct val="100000"/>
              </a:lnSpc>
              <a:spcBef>
                <a:spcPts val="0"/>
              </a:spcBef>
              <a:spcAft>
                <a:spcPts val="0"/>
              </a:spcAft>
              <a:buClr>
                <a:srgbClr val="000000"/>
              </a:buClr>
              <a:buSzPts val="1400"/>
              <a:buFont typeface="Noto Sans Symbols"/>
              <a:buChar char="⮚"/>
            </a:pPr>
            <a:r>
              <a:rPr b="1" i="0" lang="en-IN" sz="1400" u="none" cap="none" strike="noStrike">
                <a:solidFill>
                  <a:srgbClr val="002060"/>
                </a:solidFill>
                <a:latin typeface="Montserrat"/>
                <a:ea typeface="Montserrat"/>
                <a:cs typeface="Montserrat"/>
                <a:sym typeface="Montserrat"/>
              </a:rPr>
              <a:t>This project aims to analyse the data to determine the cause of customer churn customers who are most likely subject to churn, and what to do to retain the most valuable customer.</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76" name="Google Shape;76;p4"/>
          <p:cNvSpPr txBox="1"/>
          <p:nvPr/>
        </p:nvSpPr>
        <p:spPr>
          <a:xfrm>
            <a:off x="3419281" y="388882"/>
            <a:ext cx="23055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C00000"/>
                </a:solidFill>
                <a:latin typeface="Montserrat"/>
                <a:ea typeface="Montserrat"/>
                <a:cs typeface="Montserrat"/>
                <a:sym typeface="Montserrat"/>
              </a:rPr>
              <a:t>OBJECTIVE</a:t>
            </a:r>
            <a:endParaRPr b="0" i="0" sz="2800" u="none" cap="none" strike="noStrike">
              <a:solidFill>
                <a:srgbClr val="C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txBox="1"/>
          <p:nvPr/>
        </p:nvSpPr>
        <p:spPr>
          <a:xfrm>
            <a:off x="472950" y="1177159"/>
            <a:ext cx="8198100" cy="3262391"/>
          </a:xfrm>
          <a:prstGeom prst="rect">
            <a:avLst/>
          </a:prstGeom>
          <a:noFill/>
          <a:ln>
            <a:noFill/>
          </a:ln>
        </p:spPr>
        <p:txBody>
          <a:bodyPr anchorCtr="0" anchor="t" bIns="45700" lIns="91425" spcFirstLastPara="1" rIns="91425" wrap="square" tIns="45700">
            <a:spAutoFit/>
          </a:bodyPr>
          <a:lstStyle/>
          <a:p>
            <a:pPr indent="-152400" lvl="0" marL="0" marR="0" rtl="0" algn="just">
              <a:lnSpc>
                <a:spcPct val="100000"/>
              </a:lnSpc>
              <a:spcBef>
                <a:spcPts val="0"/>
              </a:spcBef>
              <a:spcAft>
                <a:spcPts val="0"/>
              </a:spcAft>
              <a:buClr>
                <a:srgbClr val="002060"/>
              </a:buClr>
              <a:buSzPts val="2400"/>
              <a:buFont typeface="Noto Sans Symbols"/>
              <a:buChar char="⮚"/>
            </a:pPr>
            <a:r>
              <a:rPr b="1" i="0" lang="en-IN" sz="2400" u="none" cap="none" strike="noStrike">
                <a:solidFill>
                  <a:srgbClr val="002060"/>
                </a:solidFill>
                <a:latin typeface="Montserrat"/>
                <a:ea typeface="Montserrat"/>
                <a:cs typeface="Montserrat"/>
                <a:sym typeface="Montserrat"/>
              </a:rPr>
              <a:t>Maximize: </a:t>
            </a:r>
            <a:r>
              <a:rPr b="0" i="0" lang="en-IN" sz="2400" u="none" cap="none" strike="noStrike">
                <a:solidFill>
                  <a:srgbClr val="002060"/>
                </a:solidFill>
                <a:latin typeface="Montserrat"/>
                <a:ea typeface="Montserrat"/>
                <a:cs typeface="Montserrat"/>
                <a:sym typeface="Montserrat"/>
              </a:rPr>
              <a:t>Company's profit by retaining customer</a:t>
            </a:r>
            <a:endParaRPr b="0" i="0" sz="1400" u="none" cap="none" strike="noStrike">
              <a:solidFill>
                <a:srgbClr val="002060"/>
              </a:solidFill>
              <a:latin typeface="Arial"/>
              <a:ea typeface="Arial"/>
              <a:cs typeface="Arial"/>
              <a:sym typeface="Arial"/>
            </a:endParaRPr>
          </a:p>
          <a:p>
            <a:pPr indent="-152400" lvl="0" marL="0" marR="0" rtl="0" algn="just">
              <a:lnSpc>
                <a:spcPct val="100000"/>
              </a:lnSpc>
              <a:spcBef>
                <a:spcPts val="0"/>
              </a:spcBef>
              <a:spcAft>
                <a:spcPts val="0"/>
              </a:spcAft>
              <a:buClr>
                <a:srgbClr val="002060"/>
              </a:buClr>
              <a:buSzPts val="2400"/>
              <a:buFont typeface="Noto Sans Symbols"/>
              <a:buChar char="⮚"/>
            </a:pPr>
            <a:r>
              <a:rPr b="1" i="0" lang="en-IN" sz="2400" u="none" cap="none" strike="noStrike">
                <a:solidFill>
                  <a:srgbClr val="002060"/>
                </a:solidFill>
                <a:latin typeface="Montserrat"/>
                <a:ea typeface="Montserrat"/>
                <a:cs typeface="Montserrat"/>
                <a:sym typeface="Montserrat"/>
              </a:rPr>
              <a:t>Minimize: </a:t>
            </a:r>
            <a:r>
              <a:rPr b="0" i="0" lang="en-IN" sz="2400" u="none" cap="none" strike="noStrike">
                <a:solidFill>
                  <a:srgbClr val="002060"/>
                </a:solidFill>
                <a:latin typeface="Montserrat"/>
                <a:ea typeface="Montserrat"/>
                <a:cs typeface="Montserrat"/>
                <a:sym typeface="Montserrat"/>
              </a:rPr>
              <a:t>Customer churn by identifying the key cause of the problem</a:t>
            </a:r>
            <a:endParaRPr b="0" i="0" sz="14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n-IN" sz="2400" u="none" cap="none" strike="noStrike">
                <a:solidFill>
                  <a:srgbClr val="002060"/>
                </a:solidFill>
                <a:latin typeface="Montserrat"/>
                <a:ea typeface="Montserrat"/>
                <a:cs typeface="Montserrat"/>
                <a:sym typeface="Montserrat"/>
              </a:rPr>
              <a:t>Business Constraint:</a:t>
            </a:r>
            <a:endParaRPr b="1" i="0" sz="2400" u="none" cap="none" strike="noStrike">
              <a:solidFill>
                <a:srgbClr val="002060"/>
              </a:solidFill>
              <a:latin typeface="Montserrat"/>
              <a:ea typeface="Montserrat"/>
              <a:cs typeface="Montserrat"/>
              <a:sym typeface="Montserrat"/>
            </a:endParaRPr>
          </a:p>
          <a:p>
            <a:pPr indent="-152400" lvl="0" marL="0" marR="0" rtl="0" algn="just">
              <a:lnSpc>
                <a:spcPct val="100000"/>
              </a:lnSpc>
              <a:spcBef>
                <a:spcPts val="0"/>
              </a:spcBef>
              <a:spcAft>
                <a:spcPts val="0"/>
              </a:spcAft>
              <a:buClr>
                <a:srgbClr val="002060"/>
              </a:buClr>
              <a:buSzPts val="2400"/>
              <a:buFont typeface="Noto Sans Symbols"/>
              <a:buChar char="⮚"/>
            </a:pPr>
            <a:r>
              <a:rPr b="0" i="0" lang="en-IN" sz="2400" u="none" cap="none" strike="noStrike">
                <a:solidFill>
                  <a:srgbClr val="002060"/>
                </a:solidFill>
                <a:latin typeface="Montserrat"/>
                <a:ea typeface="Montserrat"/>
                <a:cs typeface="Montserrat"/>
                <a:sym typeface="Montserrat"/>
              </a:rPr>
              <a:t>Provide offers and discount and improve the service quality without compromising with profit </a:t>
            </a:r>
            <a:endParaRPr b="0" i="0" sz="1400" u="none" cap="none" strike="noStrike">
              <a:solidFill>
                <a:srgbClr val="002060"/>
              </a:solidFill>
              <a:latin typeface="Arial"/>
              <a:ea typeface="Arial"/>
              <a:cs typeface="Arial"/>
              <a:sym typeface="Arial"/>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rgbClr val="002060"/>
                </a:solidFill>
                <a:latin typeface="Montserrat"/>
                <a:ea typeface="Montserrat"/>
                <a:cs typeface="Montserrat"/>
                <a:sym typeface="Montserrat"/>
              </a:rPr>
              <a:t>Maintain company’s brand value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nvSpPr>
        <p:spPr>
          <a:xfrm>
            <a:off x="3003000" y="208125"/>
            <a:ext cx="31380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DATA SUMMARY</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5"/>
          <p:cNvCxnSpPr/>
          <p:nvPr/>
        </p:nvCxnSpPr>
        <p:spPr>
          <a:xfrm flipH="1" rot="10800000">
            <a:off x="4572000" y="1289125"/>
            <a:ext cx="1500" cy="693900"/>
          </a:xfrm>
          <a:prstGeom prst="straightConnector1">
            <a:avLst/>
          </a:prstGeom>
          <a:noFill/>
          <a:ln cap="flat" cmpd="sng" w="9525">
            <a:solidFill>
              <a:schemeClr val="dk2"/>
            </a:solidFill>
            <a:prstDash val="solid"/>
            <a:round/>
            <a:headEnd len="sm" w="sm" type="none"/>
            <a:tailEnd len="sm" w="sm" type="none"/>
          </a:ln>
        </p:spPr>
      </p:cxnSp>
      <p:cxnSp>
        <p:nvCxnSpPr>
          <p:cNvPr id="84" name="Google Shape;84;p5"/>
          <p:cNvCxnSpPr/>
          <p:nvPr/>
        </p:nvCxnSpPr>
        <p:spPr>
          <a:xfrm>
            <a:off x="4870825" y="2540775"/>
            <a:ext cx="1189800" cy="1189800"/>
          </a:xfrm>
          <a:prstGeom prst="straightConnector1">
            <a:avLst/>
          </a:prstGeom>
          <a:noFill/>
          <a:ln cap="flat" cmpd="sng" w="9525">
            <a:solidFill>
              <a:schemeClr val="dk2"/>
            </a:solidFill>
            <a:prstDash val="solid"/>
            <a:round/>
            <a:headEnd len="sm" w="sm" type="none"/>
            <a:tailEnd len="sm" w="sm" type="none"/>
          </a:ln>
        </p:spPr>
      </p:cxnSp>
      <p:sp>
        <p:nvSpPr>
          <p:cNvPr id="85" name="Google Shape;85;p5"/>
          <p:cNvSpPr txBox="1"/>
          <p:nvPr/>
        </p:nvSpPr>
        <p:spPr>
          <a:xfrm>
            <a:off x="3003000" y="812875"/>
            <a:ext cx="2367300" cy="892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1" i="0" lang="en-IN" sz="2300" u="none" cap="none" strike="noStrike">
                <a:solidFill>
                  <a:srgbClr val="1C4587"/>
                </a:solidFill>
                <a:latin typeface="Montserrat"/>
                <a:ea typeface="Montserrat"/>
                <a:cs typeface="Montserrat"/>
                <a:sym typeface="Montserrat"/>
              </a:rPr>
              <a:t>TELECOM   DATASET</a:t>
            </a:r>
            <a:endParaRPr b="1" i="0" sz="2300" u="none" cap="none" strike="noStrike">
              <a:solidFill>
                <a:srgbClr val="1C4587"/>
              </a:solidFill>
              <a:latin typeface="Montserrat"/>
              <a:ea typeface="Montserrat"/>
              <a:cs typeface="Montserrat"/>
              <a:sym typeface="Montserrat"/>
            </a:endParaRPr>
          </a:p>
        </p:txBody>
      </p:sp>
      <p:cxnSp>
        <p:nvCxnSpPr>
          <p:cNvPr id="86" name="Google Shape;86;p5"/>
          <p:cNvCxnSpPr/>
          <p:nvPr/>
        </p:nvCxnSpPr>
        <p:spPr>
          <a:xfrm rot="10800000">
            <a:off x="2230950" y="1197750"/>
            <a:ext cx="1374300" cy="645300"/>
          </a:xfrm>
          <a:prstGeom prst="bentConnector3">
            <a:avLst>
              <a:gd fmla="val 50000" name="adj1"/>
            </a:avLst>
          </a:prstGeom>
          <a:noFill/>
          <a:ln cap="flat" cmpd="sng" w="9525">
            <a:solidFill>
              <a:schemeClr val="dk2"/>
            </a:solidFill>
            <a:prstDash val="solid"/>
            <a:round/>
            <a:headEnd len="sm" w="sm" type="none"/>
            <a:tailEnd len="sm" w="sm" type="none"/>
          </a:ln>
        </p:spPr>
      </p:cxnSp>
      <p:sp>
        <p:nvSpPr>
          <p:cNvPr id="87" name="Google Shape;87;p5"/>
          <p:cNvSpPr txBox="1"/>
          <p:nvPr/>
        </p:nvSpPr>
        <p:spPr>
          <a:xfrm>
            <a:off x="50025" y="2354850"/>
            <a:ext cx="25632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en-IN" sz="1900" u="sng">
                <a:solidFill>
                  <a:srgbClr val="A31515"/>
                </a:solidFill>
              </a:rPr>
              <a:t>Target</a:t>
            </a:r>
            <a:r>
              <a:rPr b="1" i="0" lang="en-IN" sz="1900" u="sng" cap="none" strike="noStrike">
                <a:solidFill>
                  <a:srgbClr val="A31515"/>
                </a:solidFill>
                <a:latin typeface="Arial"/>
                <a:ea typeface="Arial"/>
                <a:cs typeface="Arial"/>
                <a:sym typeface="Arial"/>
              </a:rPr>
              <a:t> Variable</a:t>
            </a:r>
            <a:endParaRPr b="1" i="0" sz="1900" u="sng" cap="none" strike="noStrike">
              <a:solidFill>
                <a:srgbClr val="A31515"/>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latin typeface="Times New Roman"/>
                <a:ea typeface="Times New Roman"/>
                <a:cs typeface="Times New Roman"/>
                <a:sym typeface="Times New Roman"/>
              </a:rPr>
              <a:t>Churn</a:t>
            </a:r>
            <a:endParaRPr b="1" i="0" sz="1500" u="none" cap="none" strike="noStrike">
              <a:solidFill>
                <a:srgbClr val="000000"/>
              </a:solidFill>
              <a:latin typeface="Times New Roman"/>
              <a:ea typeface="Times New Roman"/>
              <a:cs typeface="Times New Roman"/>
              <a:sym typeface="Times New Roman"/>
            </a:endParaRPr>
          </a:p>
        </p:txBody>
      </p:sp>
      <p:sp>
        <p:nvSpPr>
          <p:cNvPr id="88" name="Google Shape;88;p5"/>
          <p:cNvSpPr txBox="1"/>
          <p:nvPr/>
        </p:nvSpPr>
        <p:spPr>
          <a:xfrm>
            <a:off x="644475" y="2082200"/>
            <a:ext cx="137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txBox="1"/>
          <p:nvPr/>
        </p:nvSpPr>
        <p:spPr>
          <a:xfrm>
            <a:off x="2860963" y="2184363"/>
            <a:ext cx="25035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IN" sz="1900" u="sng" cap="none" strike="noStrike">
                <a:solidFill>
                  <a:srgbClr val="A31515"/>
                </a:solidFill>
                <a:latin typeface="Arial"/>
                <a:ea typeface="Arial"/>
                <a:cs typeface="Arial"/>
                <a:sym typeface="Arial"/>
              </a:rPr>
              <a:t>Categorical Data</a:t>
            </a:r>
            <a:endParaRPr b="1" i="0" sz="1900" u="sng" cap="none" strike="noStrike">
              <a:solidFill>
                <a:srgbClr val="A31515"/>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latin typeface="Times New Roman"/>
                <a:ea typeface="Times New Roman"/>
                <a:cs typeface="Times New Roman"/>
                <a:sym typeface="Times New Roman"/>
              </a:rPr>
              <a:t>Stat</a:t>
            </a:r>
            <a:r>
              <a:rPr b="1" lang="en-IN" sz="1500">
                <a:latin typeface="Times New Roman"/>
                <a:ea typeface="Times New Roman"/>
                <a:cs typeface="Times New Roman"/>
                <a:sym typeface="Times New Roman"/>
              </a:rPr>
              <a:t>e</a:t>
            </a:r>
            <a:endParaRPr b="1"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International plan</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Voicemail plan</a:t>
            </a:r>
            <a:endParaRPr b="1" i="0" sz="1500" u="none" cap="none" strike="noStrike">
              <a:solidFill>
                <a:srgbClr val="000000"/>
              </a:solidFill>
              <a:highlight>
                <a:srgbClr val="FFFFFF"/>
              </a:highlight>
              <a:latin typeface="Times New Roman"/>
              <a:ea typeface="Times New Roman"/>
              <a:cs typeface="Times New Roman"/>
              <a:sym typeface="Times New Roman"/>
            </a:endParaRPr>
          </a:p>
        </p:txBody>
      </p:sp>
      <p:sp>
        <p:nvSpPr>
          <p:cNvPr id="90" name="Google Shape;90;p5"/>
          <p:cNvSpPr txBox="1"/>
          <p:nvPr/>
        </p:nvSpPr>
        <p:spPr>
          <a:xfrm>
            <a:off x="6206650" y="661675"/>
            <a:ext cx="2761200" cy="46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IN" sz="2100" u="sng" cap="none" strike="noStrike">
                <a:solidFill>
                  <a:srgbClr val="C00000"/>
                </a:solidFill>
                <a:latin typeface="Arial"/>
                <a:ea typeface="Arial"/>
                <a:cs typeface="Arial"/>
                <a:sym typeface="Arial"/>
              </a:rPr>
              <a:t>Numerical Data</a:t>
            </a:r>
            <a:endParaRPr b="1" i="0" sz="2100" u="sng" cap="none" strike="noStrike">
              <a:solidFill>
                <a:srgbClr val="C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Number vmail messages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day minutes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day calls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day charge</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eve minutes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eve calls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eve charge</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night minutes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night calls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night charge</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intl minutes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intl calls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intl charge</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Customer service calls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latin typeface="Times New Roman"/>
                <a:ea typeface="Times New Roman"/>
                <a:cs typeface="Times New Roman"/>
                <a:sym typeface="Times New Roman"/>
              </a:rPr>
              <a:t>Account length</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sng" cap="none" strike="noStrike">
              <a:solidFill>
                <a:srgbClr val="C00000"/>
              </a:solidFill>
              <a:latin typeface="Arial"/>
              <a:ea typeface="Arial"/>
              <a:cs typeface="Arial"/>
              <a:sym typeface="Arial"/>
            </a:endParaRPr>
          </a:p>
        </p:txBody>
      </p:sp>
      <p:sp>
        <p:nvSpPr>
          <p:cNvPr id="91" name="Google Shape;91;p5"/>
          <p:cNvSpPr txBox="1"/>
          <p:nvPr/>
        </p:nvSpPr>
        <p:spPr>
          <a:xfrm>
            <a:off x="2131775" y="2354850"/>
            <a:ext cx="669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ctrTitle"/>
          </p:nvPr>
        </p:nvSpPr>
        <p:spPr>
          <a:xfrm>
            <a:off x="315750" y="539650"/>
            <a:ext cx="8512500" cy="419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97" name="Google Shape;97;p6"/>
          <p:cNvSpPr txBox="1"/>
          <p:nvPr/>
        </p:nvSpPr>
        <p:spPr>
          <a:xfrm>
            <a:off x="2596054" y="145063"/>
            <a:ext cx="3405353"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DATA SUMMARY</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 name="Google Shape;98;p6"/>
          <p:cNvPicPr preferRelativeResize="0"/>
          <p:nvPr/>
        </p:nvPicPr>
        <p:blipFill rotWithShape="1">
          <a:blip r:embed="rId3">
            <a:alphaModFix/>
          </a:blip>
          <a:srcRect b="42586" l="6004" r="899" t="30298"/>
          <a:stretch/>
        </p:blipFill>
        <p:spPr>
          <a:xfrm>
            <a:off x="230186" y="1798225"/>
            <a:ext cx="8683627" cy="1454026"/>
          </a:xfrm>
          <a:prstGeom prst="rect">
            <a:avLst/>
          </a:prstGeom>
          <a:noFill/>
          <a:ln>
            <a:noFill/>
          </a:ln>
        </p:spPr>
      </p:pic>
      <p:pic>
        <p:nvPicPr>
          <p:cNvPr id="99" name="Google Shape;99;p6"/>
          <p:cNvPicPr preferRelativeResize="0"/>
          <p:nvPr/>
        </p:nvPicPr>
        <p:blipFill rotWithShape="1">
          <a:blip r:embed="rId4">
            <a:alphaModFix/>
          </a:blip>
          <a:srcRect b="32950" l="6923" r="647" t="39667"/>
          <a:stretch/>
        </p:blipFill>
        <p:spPr>
          <a:xfrm>
            <a:off x="230186" y="3395525"/>
            <a:ext cx="8683627" cy="1408325"/>
          </a:xfrm>
          <a:prstGeom prst="rect">
            <a:avLst/>
          </a:prstGeom>
          <a:noFill/>
          <a:ln>
            <a:noFill/>
          </a:ln>
        </p:spPr>
      </p:pic>
      <p:sp>
        <p:nvSpPr>
          <p:cNvPr id="100" name="Google Shape;100;p6"/>
          <p:cNvSpPr txBox="1"/>
          <p:nvPr/>
        </p:nvSpPr>
        <p:spPr>
          <a:xfrm>
            <a:off x="241738" y="723314"/>
            <a:ext cx="8734096" cy="1321101"/>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900"/>
              </a:spcBef>
              <a:spcAft>
                <a:spcPts val="0"/>
              </a:spcAft>
              <a:buClr>
                <a:srgbClr val="000000"/>
              </a:buClr>
              <a:buSzPts val="1950"/>
              <a:buFont typeface="Arial"/>
              <a:buNone/>
            </a:pPr>
            <a:r>
              <a:rPr b="1" i="0" lang="en-IN" sz="1950" u="none" cap="none" strike="noStrike">
                <a:solidFill>
                  <a:srgbClr val="002060"/>
                </a:solidFill>
                <a:highlight>
                  <a:srgbClr val="FFFFFF"/>
                </a:highlight>
                <a:latin typeface="Montserrat"/>
                <a:ea typeface="Montserrat"/>
                <a:cs typeface="Montserrat"/>
                <a:sym typeface="Montserrat"/>
              </a:rPr>
              <a:t>This is The Orange Telecom Churn Dataset.In the below table it’s show the top and bottom 5 rows respectively</a:t>
            </a:r>
            <a:endParaRPr b="1" i="0" sz="1950" u="none" cap="none" strike="noStrike">
              <a:solidFill>
                <a:srgbClr val="002060"/>
              </a:solidFill>
              <a:highlight>
                <a:srgbClr val="FFFFFF"/>
              </a:highlight>
              <a:latin typeface="Montserrat"/>
              <a:ea typeface="Montserrat"/>
              <a:cs typeface="Montserrat"/>
              <a:sym typeface="Montserrat"/>
            </a:endParaRPr>
          </a:p>
          <a:p>
            <a:pPr indent="0" lvl="0" marL="0" marR="0" rtl="0" algn="l">
              <a:lnSpc>
                <a:spcPct val="100000"/>
              </a:lnSpc>
              <a:spcBef>
                <a:spcPts val="9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ctrTitle"/>
          </p:nvPr>
        </p:nvSpPr>
        <p:spPr>
          <a:xfrm>
            <a:off x="311700" y="0"/>
            <a:ext cx="8520600" cy="97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3300">
                <a:latin typeface="Montserrat"/>
                <a:ea typeface="Montserrat"/>
                <a:cs typeface="Montserrat"/>
                <a:sym typeface="Montserrat"/>
              </a:rPr>
              <a:t>FEATURES </a:t>
            </a:r>
            <a:r>
              <a:rPr b="1" lang="en-IN" sz="3300">
                <a:solidFill>
                  <a:srgbClr val="C00000"/>
                </a:solidFill>
                <a:latin typeface="Montserrat"/>
                <a:ea typeface="Montserrat"/>
                <a:cs typeface="Montserrat"/>
                <a:sym typeface="Montserrat"/>
              </a:rPr>
              <a:t>DESCRIPTION</a:t>
            </a:r>
            <a:endParaRPr b="1" sz="3300">
              <a:solidFill>
                <a:srgbClr val="C00000"/>
              </a:solidFill>
              <a:latin typeface="Montserrat"/>
              <a:ea typeface="Montserrat"/>
              <a:cs typeface="Montserrat"/>
              <a:sym typeface="Montserrat"/>
            </a:endParaRPr>
          </a:p>
        </p:txBody>
      </p:sp>
      <p:sp>
        <p:nvSpPr>
          <p:cNvPr id="106" name="Google Shape;106;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07" name="Google Shape;107;p7"/>
          <p:cNvSpPr/>
          <p:nvPr/>
        </p:nvSpPr>
        <p:spPr>
          <a:xfrm>
            <a:off x="173500" y="975300"/>
            <a:ext cx="4176900" cy="14130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2060"/>
                </a:solidFill>
                <a:latin typeface="Arial"/>
                <a:ea typeface="Arial"/>
                <a:cs typeface="Arial"/>
                <a:sym typeface="Arial"/>
              </a:rPr>
              <a:t>STATE</a:t>
            </a:r>
            <a:r>
              <a:rPr b="0" i="0" lang="en-IN" sz="1600" u="none" cap="none" strike="noStrike">
                <a:solidFill>
                  <a:srgbClr val="002060"/>
                </a:solidFill>
                <a:latin typeface="Arial"/>
                <a:ea typeface="Arial"/>
                <a:cs typeface="Arial"/>
                <a:sym typeface="Arial"/>
              </a:rPr>
              <a:t>:There are 51 unique state present</a:t>
            </a:r>
            <a:endParaRPr b="0" i="0" sz="16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2060"/>
                </a:solidFill>
                <a:latin typeface="Arial"/>
                <a:ea typeface="Arial"/>
                <a:cs typeface="Arial"/>
                <a:sym typeface="Arial"/>
              </a:rPr>
              <a:t>ACCOUNT LENGTH</a:t>
            </a:r>
            <a:r>
              <a:rPr b="0" i="0" lang="en-IN" sz="1600" u="none" cap="none" strike="noStrike">
                <a:solidFill>
                  <a:srgbClr val="002060"/>
                </a:solidFill>
                <a:latin typeface="Arial"/>
                <a:ea typeface="Arial"/>
                <a:cs typeface="Arial"/>
                <a:sym typeface="Arial"/>
              </a:rPr>
              <a:t>:It is the length that the customer used their account</a:t>
            </a:r>
            <a:endParaRPr b="0" i="0" sz="16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2060"/>
                </a:solidFill>
                <a:latin typeface="Arial"/>
                <a:ea typeface="Arial"/>
                <a:cs typeface="Arial"/>
                <a:sym typeface="Arial"/>
              </a:rPr>
              <a:t>AREA CODE</a:t>
            </a:r>
            <a:r>
              <a:rPr b="0" i="0" lang="en-IN" sz="1600" u="none" cap="none" strike="noStrike">
                <a:solidFill>
                  <a:srgbClr val="002060"/>
                </a:solidFill>
                <a:latin typeface="Arial"/>
                <a:ea typeface="Arial"/>
                <a:cs typeface="Arial"/>
                <a:sym typeface="Arial"/>
              </a:rPr>
              <a:t>: There are 3 unique area code present  </a:t>
            </a:r>
            <a:endParaRPr b="0" i="0" sz="1600" u="none" cap="none" strike="noStrike">
              <a:solidFill>
                <a:srgbClr val="002060"/>
              </a:solidFill>
              <a:latin typeface="Arial"/>
              <a:ea typeface="Arial"/>
              <a:cs typeface="Arial"/>
              <a:sym typeface="Arial"/>
            </a:endParaRPr>
          </a:p>
        </p:txBody>
      </p:sp>
      <p:sp>
        <p:nvSpPr>
          <p:cNvPr id="108" name="Google Shape;108;p7"/>
          <p:cNvSpPr txBox="1"/>
          <p:nvPr/>
        </p:nvSpPr>
        <p:spPr>
          <a:xfrm>
            <a:off x="731250" y="2838225"/>
            <a:ext cx="378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2060"/>
              </a:solidFill>
              <a:latin typeface="Arial"/>
              <a:ea typeface="Arial"/>
              <a:cs typeface="Arial"/>
              <a:sym typeface="Arial"/>
            </a:endParaRPr>
          </a:p>
        </p:txBody>
      </p:sp>
      <p:sp>
        <p:nvSpPr>
          <p:cNvPr id="109" name="Google Shape;109;p7"/>
          <p:cNvSpPr/>
          <p:nvPr/>
        </p:nvSpPr>
        <p:spPr>
          <a:xfrm>
            <a:off x="173500" y="2571750"/>
            <a:ext cx="4176900" cy="19395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Montserrat"/>
                <a:ea typeface="Montserrat"/>
                <a:cs typeface="Montserrat"/>
                <a:sym typeface="Montserrat"/>
              </a:rPr>
              <a:t>INTERNATIONAL PLAN &amp; VOICEMAIL PLAN:</a:t>
            </a:r>
            <a:r>
              <a:rPr b="0" i="0" lang="en-IN" sz="1500" u="none" cap="none" strike="noStrike">
                <a:solidFill>
                  <a:srgbClr val="002060"/>
                </a:solidFill>
                <a:latin typeface="Montserrat"/>
                <a:ea typeface="Montserrat"/>
                <a:cs typeface="Montserrat"/>
                <a:sym typeface="Montserrat"/>
              </a:rPr>
              <a:t> </a:t>
            </a:r>
            <a:endParaRPr b="0" i="0" sz="15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002060"/>
                </a:solidFill>
                <a:latin typeface="Montserrat"/>
                <a:ea typeface="Montserrat"/>
                <a:cs typeface="Montserrat"/>
                <a:sym typeface="Montserrat"/>
              </a:rPr>
              <a:t>Both column are described as a categorical feature,yes means plan taken no means plan  not taken  </a:t>
            </a:r>
            <a:endParaRPr b="1" i="0" sz="15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Montserrat"/>
                <a:ea typeface="Montserrat"/>
                <a:cs typeface="Montserrat"/>
                <a:sym typeface="Montserrat"/>
              </a:rPr>
              <a:t>NO. OF VOICEMAIL MESSAGES:</a:t>
            </a:r>
            <a:r>
              <a:rPr b="0" i="0" lang="en-IN" sz="1500" u="none" cap="none" strike="noStrike">
                <a:solidFill>
                  <a:srgbClr val="002060"/>
                </a:solidFill>
                <a:latin typeface="Montserrat"/>
                <a:ea typeface="Montserrat"/>
                <a:cs typeface="Montserrat"/>
                <a:sym typeface="Montserrat"/>
              </a:rPr>
              <a:t>The number of voicemail </a:t>
            </a:r>
            <a:r>
              <a:rPr lang="en-IN" sz="1500">
                <a:solidFill>
                  <a:srgbClr val="002060"/>
                </a:solidFill>
                <a:latin typeface="Montserrat"/>
                <a:ea typeface="Montserrat"/>
                <a:cs typeface="Montserrat"/>
                <a:sym typeface="Montserrat"/>
              </a:rPr>
              <a:t>made </a:t>
            </a:r>
            <a:r>
              <a:rPr b="0" i="0" lang="en-IN" sz="1500" u="none" cap="none" strike="noStrike">
                <a:solidFill>
                  <a:srgbClr val="002060"/>
                </a:solidFill>
                <a:latin typeface="Montserrat"/>
                <a:ea typeface="Montserrat"/>
                <a:cs typeface="Montserrat"/>
                <a:sym typeface="Montserrat"/>
              </a:rPr>
              <a:t>by the customer</a:t>
            </a:r>
            <a:endParaRPr b="0" i="0" sz="1500" u="none" cap="none" strike="noStrike">
              <a:solidFill>
                <a:srgbClr val="002060"/>
              </a:solidFill>
              <a:latin typeface="Montserrat"/>
              <a:ea typeface="Montserrat"/>
              <a:cs typeface="Montserrat"/>
              <a:sym typeface="Montserrat"/>
            </a:endParaRPr>
          </a:p>
        </p:txBody>
      </p:sp>
      <p:sp>
        <p:nvSpPr>
          <p:cNvPr id="110" name="Google Shape;110;p7"/>
          <p:cNvSpPr/>
          <p:nvPr/>
        </p:nvSpPr>
        <p:spPr>
          <a:xfrm>
            <a:off x="4449300" y="975300"/>
            <a:ext cx="4437300" cy="168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IN" sz="1300" u="none" cap="none" strike="noStrike">
                <a:solidFill>
                  <a:srgbClr val="070652"/>
                </a:solidFill>
                <a:latin typeface="Montserrat"/>
                <a:ea typeface="Montserrat"/>
                <a:cs typeface="Montserrat"/>
                <a:sym typeface="Montserrat"/>
              </a:rPr>
              <a:t>TOTAL (DAY/EVENING/NIGHT</a:t>
            </a:r>
            <a:r>
              <a:rPr b="1" i="0" lang="en-IN" sz="1300" u="none" cap="none" strike="noStrike">
                <a:solidFill>
                  <a:srgbClr val="070652"/>
                </a:solidFill>
                <a:latin typeface="Montserrat"/>
                <a:ea typeface="Montserrat"/>
                <a:cs typeface="Montserrat"/>
                <a:sym typeface="Montserrat"/>
              </a:rPr>
              <a:t>/</a:t>
            </a:r>
            <a:r>
              <a:rPr b="1" i="0" lang="en-IN" sz="1300" u="none" cap="none" strike="noStrike">
                <a:solidFill>
                  <a:srgbClr val="070652"/>
                </a:solidFill>
                <a:latin typeface="Montserrat"/>
                <a:ea typeface="Montserrat"/>
                <a:cs typeface="Montserrat"/>
                <a:sym typeface="Montserrat"/>
              </a:rPr>
              <a:t>INTERNATIONAL) (MINUTES/CALLS/CHARGES)</a:t>
            </a:r>
            <a:r>
              <a:rPr b="0" i="0" lang="en-IN" sz="1300" u="none" cap="none" strike="noStrike">
                <a:solidFill>
                  <a:srgbClr val="070652"/>
                </a:solidFill>
                <a:latin typeface="Montserrat"/>
                <a:ea typeface="Montserrat"/>
                <a:cs typeface="Montserrat"/>
                <a:sym typeface="Montserrat"/>
              </a:rPr>
              <a:t>:</a:t>
            </a:r>
            <a:endParaRPr b="0" i="0" sz="1300" u="none" cap="none" strike="noStrike">
              <a:solidFill>
                <a:srgbClr val="07065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70652"/>
                </a:solidFill>
                <a:latin typeface="Montserrat"/>
                <a:ea typeface="Montserrat"/>
                <a:cs typeface="Montserrat"/>
                <a:sym typeface="Montserrat"/>
              </a:rPr>
              <a:t>These are total 12 columns, and all are numerical data types.These contain the data of calls, minutes, charges of the customer with respective to the various time of the day and plan.</a:t>
            </a:r>
            <a:endParaRPr b="0" i="0" sz="1400" u="none" cap="none" strike="noStrike">
              <a:solidFill>
                <a:srgbClr val="070652"/>
              </a:solidFill>
              <a:latin typeface="Montserrat"/>
              <a:ea typeface="Montserrat"/>
              <a:cs typeface="Montserrat"/>
              <a:sym typeface="Montserrat"/>
            </a:endParaRPr>
          </a:p>
        </p:txBody>
      </p:sp>
      <p:sp>
        <p:nvSpPr>
          <p:cNvPr id="111" name="Google Shape;111;p7"/>
          <p:cNvSpPr/>
          <p:nvPr/>
        </p:nvSpPr>
        <p:spPr>
          <a:xfrm>
            <a:off x="4449300" y="2776050"/>
            <a:ext cx="4437300" cy="1735200"/>
          </a:xfrm>
          <a:prstGeom prst="roundRect">
            <a:avLst>
              <a:gd fmla="val 16667" name="adj"/>
            </a:avLst>
          </a:prstGeom>
          <a:solidFill>
            <a:srgbClr val="FFFAD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70652"/>
                </a:solidFill>
                <a:latin typeface="Montserrat"/>
                <a:ea typeface="Montserrat"/>
                <a:cs typeface="Montserrat"/>
                <a:sym typeface="Montserrat"/>
              </a:rPr>
              <a:t>Customer service calls:</a:t>
            </a:r>
            <a:r>
              <a:rPr b="0" i="0" lang="en-IN" sz="1600" u="none" cap="none" strike="noStrike">
                <a:solidFill>
                  <a:srgbClr val="070652"/>
                </a:solidFill>
                <a:latin typeface="Montserrat"/>
                <a:ea typeface="Montserrat"/>
                <a:cs typeface="Montserrat"/>
                <a:sym typeface="Montserrat"/>
              </a:rPr>
              <a:t>It is the number of calls made by the customer to operator service centre</a:t>
            </a:r>
            <a:endParaRPr b="0" i="0" sz="1600" u="none" cap="none" strike="noStrike">
              <a:solidFill>
                <a:srgbClr val="07065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70652"/>
                </a:solidFill>
                <a:latin typeface="Montserrat"/>
                <a:ea typeface="Montserrat"/>
                <a:cs typeface="Montserrat"/>
                <a:sym typeface="Montserrat"/>
              </a:rPr>
              <a:t>Churn:</a:t>
            </a:r>
            <a:r>
              <a:rPr b="0" i="0" lang="en-IN" sz="1600" u="none" cap="none" strike="noStrike">
                <a:solidFill>
                  <a:srgbClr val="070652"/>
                </a:solidFill>
                <a:latin typeface="Montserrat"/>
                <a:ea typeface="Montserrat"/>
                <a:cs typeface="Montserrat"/>
                <a:sym typeface="Montserrat"/>
              </a:rPr>
              <a:t>it is our target dependent variable having boolean data type of true and false</a:t>
            </a:r>
            <a:endParaRPr b="0" i="0" sz="1600" u="none" cap="none" strike="noStrike">
              <a:solidFill>
                <a:srgbClr val="07065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ctrTitle"/>
          </p:nvPr>
        </p:nvSpPr>
        <p:spPr>
          <a:xfrm>
            <a:off x="315750" y="509500"/>
            <a:ext cx="8512500" cy="417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17" name="Google Shape;117;p8"/>
          <p:cNvSpPr txBox="1"/>
          <p:nvPr/>
        </p:nvSpPr>
        <p:spPr>
          <a:xfrm>
            <a:off x="315310" y="79075"/>
            <a:ext cx="825629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a:t>
            </a:r>
            <a:r>
              <a:rPr b="1" i="0" lang="en-IN" sz="2500" u="none" cap="none" strike="noStrike">
                <a:solidFill>
                  <a:schemeClr val="dk1"/>
                </a:solidFill>
                <a:latin typeface="Arial"/>
                <a:ea typeface="Arial"/>
                <a:cs typeface="Arial"/>
                <a:sym typeface="Arial"/>
              </a:rPr>
              <a:t>ANALYZING DEPENDENT VARIABLE “CHURN”</a:t>
            </a:r>
            <a:endParaRPr b="1"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8"/>
          <p:cNvSpPr txBox="1"/>
          <p:nvPr/>
        </p:nvSpPr>
        <p:spPr>
          <a:xfrm>
            <a:off x="668100" y="643425"/>
            <a:ext cx="78078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2060"/>
              </a:buClr>
              <a:buSzPts val="1800"/>
              <a:buFont typeface="Montserrat"/>
              <a:buChar char="➢"/>
            </a:pPr>
            <a:r>
              <a:rPr b="1" i="0" lang="en-IN" sz="1800" u="none" cap="none" strike="noStrike">
                <a:solidFill>
                  <a:srgbClr val="002060"/>
                </a:solidFill>
                <a:latin typeface="Montserrat"/>
                <a:ea typeface="Montserrat"/>
                <a:cs typeface="Montserrat"/>
                <a:sym typeface="Montserrat"/>
              </a:rPr>
              <a:t>Below plot on the left side is a </a:t>
            </a:r>
            <a:r>
              <a:rPr b="1" lang="en-IN" sz="1800">
                <a:solidFill>
                  <a:srgbClr val="002060"/>
                </a:solidFill>
                <a:latin typeface="Montserrat"/>
                <a:ea typeface="Montserrat"/>
                <a:cs typeface="Montserrat"/>
                <a:sym typeface="Montserrat"/>
              </a:rPr>
              <a:t>pie </a:t>
            </a:r>
            <a:r>
              <a:rPr b="1" i="0" lang="en-IN" sz="1800" u="none" cap="none" strike="noStrike">
                <a:solidFill>
                  <a:srgbClr val="002060"/>
                </a:solidFill>
                <a:latin typeface="Montserrat"/>
                <a:ea typeface="Montserrat"/>
                <a:cs typeface="Montserrat"/>
                <a:sym typeface="Montserrat"/>
              </a:rPr>
              <a:t>plot shows the percentage of total churned and not churned customer </a:t>
            </a:r>
            <a:endParaRPr b="1" i="0" sz="1800" u="none" cap="none" strike="noStrike">
              <a:solidFill>
                <a:srgbClr val="002060"/>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02060"/>
              </a:buClr>
              <a:buSzPts val="1800"/>
              <a:buFont typeface="Montserrat"/>
              <a:buChar char="➢"/>
            </a:pPr>
            <a:r>
              <a:rPr b="1" i="0" lang="en-IN" sz="1800" u="none" cap="none" strike="noStrike">
                <a:solidFill>
                  <a:srgbClr val="002060"/>
                </a:solidFill>
                <a:latin typeface="Montserrat"/>
                <a:ea typeface="Montserrat"/>
                <a:cs typeface="Montserrat"/>
                <a:sym typeface="Montserrat"/>
              </a:rPr>
              <a:t>And on the right side count plot shows the number of customer churned and not churned</a:t>
            </a:r>
            <a:endParaRPr b="1" i="0" sz="1800" u="none" cap="none" strike="noStrike">
              <a:solidFill>
                <a:srgbClr val="002060"/>
              </a:solidFill>
              <a:latin typeface="Montserrat"/>
              <a:ea typeface="Montserrat"/>
              <a:cs typeface="Montserrat"/>
              <a:sym typeface="Montserrat"/>
            </a:endParaRPr>
          </a:p>
        </p:txBody>
      </p:sp>
      <p:pic>
        <p:nvPicPr>
          <p:cNvPr id="119" name="Google Shape;119;p8"/>
          <p:cNvPicPr preferRelativeResize="0"/>
          <p:nvPr/>
        </p:nvPicPr>
        <p:blipFill>
          <a:blip r:embed="rId3">
            <a:alphaModFix/>
          </a:blip>
          <a:stretch>
            <a:fillRect/>
          </a:stretch>
        </p:blipFill>
        <p:spPr>
          <a:xfrm>
            <a:off x="-12" y="1990863"/>
            <a:ext cx="4676775" cy="2619375"/>
          </a:xfrm>
          <a:prstGeom prst="rect">
            <a:avLst/>
          </a:prstGeom>
          <a:noFill/>
          <a:ln>
            <a:noFill/>
          </a:ln>
        </p:spPr>
      </p:pic>
      <p:pic>
        <p:nvPicPr>
          <p:cNvPr id="120" name="Google Shape;120;p8"/>
          <p:cNvPicPr preferRelativeResize="0"/>
          <p:nvPr/>
        </p:nvPicPr>
        <p:blipFill>
          <a:blip r:embed="rId4">
            <a:alphaModFix/>
          </a:blip>
          <a:stretch>
            <a:fillRect/>
          </a:stretch>
        </p:blipFill>
        <p:spPr>
          <a:xfrm>
            <a:off x="4999200" y="2019438"/>
            <a:ext cx="3829050" cy="256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26" name="Google Shape;126;p10"/>
          <p:cNvSpPr txBox="1"/>
          <p:nvPr/>
        </p:nvSpPr>
        <p:spPr>
          <a:xfrm>
            <a:off x="577950" y="0"/>
            <a:ext cx="7988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ANALYSIS STATE COLUMN</a:t>
            </a:r>
            <a:endParaRPr b="1" i="0" sz="2800" u="none" cap="none" strike="noStrike">
              <a:solidFill>
                <a:schemeClr val="dk1"/>
              </a:solidFill>
              <a:latin typeface="Arial"/>
              <a:ea typeface="Arial"/>
              <a:cs typeface="Arial"/>
              <a:sym typeface="Arial"/>
            </a:endParaRPr>
          </a:p>
        </p:txBody>
      </p:sp>
      <p:sp>
        <p:nvSpPr>
          <p:cNvPr id="127" name="Google Shape;127;p10"/>
          <p:cNvSpPr txBox="1"/>
          <p:nvPr/>
        </p:nvSpPr>
        <p:spPr>
          <a:xfrm>
            <a:off x="1002600" y="584225"/>
            <a:ext cx="7138800" cy="538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00000"/>
              </a:lnSpc>
              <a:spcBef>
                <a:spcPts val="0"/>
              </a:spcBef>
              <a:spcAft>
                <a:spcPts val="0"/>
              </a:spcAft>
              <a:buClr>
                <a:srgbClr val="002060"/>
              </a:buClr>
              <a:buSzPts val="2300"/>
              <a:buFont typeface="Montserrat"/>
              <a:buChar char="➢"/>
            </a:pPr>
            <a:r>
              <a:rPr b="1" i="0" lang="en-IN" sz="2300" u="none" cap="none" strike="noStrike">
                <a:solidFill>
                  <a:srgbClr val="002060"/>
                </a:solidFill>
                <a:latin typeface="Montserrat"/>
                <a:ea typeface="Montserrat"/>
                <a:cs typeface="Montserrat"/>
                <a:sym typeface="Montserrat"/>
              </a:rPr>
              <a:t>This Plot  shows the Churn in each state</a:t>
            </a:r>
            <a:r>
              <a:rPr b="0" i="0" lang="en-IN" sz="2300" u="none" cap="none" strike="noStrike">
                <a:solidFill>
                  <a:srgbClr val="002060"/>
                </a:solidFill>
                <a:latin typeface="Montserrat"/>
                <a:ea typeface="Montserrat"/>
                <a:cs typeface="Montserrat"/>
                <a:sym typeface="Montserrat"/>
              </a:rPr>
              <a:t> </a:t>
            </a:r>
            <a:endParaRPr b="0" i="0" sz="2300" u="none" cap="none" strike="noStrike">
              <a:solidFill>
                <a:srgbClr val="002060"/>
              </a:solidFill>
              <a:latin typeface="Montserrat"/>
              <a:ea typeface="Montserrat"/>
              <a:cs typeface="Montserrat"/>
              <a:sym typeface="Montserrat"/>
            </a:endParaRPr>
          </a:p>
        </p:txBody>
      </p:sp>
      <p:pic>
        <p:nvPicPr>
          <p:cNvPr id="128" name="Google Shape;128;p10"/>
          <p:cNvPicPr preferRelativeResize="0"/>
          <p:nvPr/>
        </p:nvPicPr>
        <p:blipFill>
          <a:blip r:embed="rId3">
            <a:alphaModFix/>
          </a:blip>
          <a:stretch>
            <a:fillRect/>
          </a:stretch>
        </p:blipFill>
        <p:spPr>
          <a:xfrm>
            <a:off x="577950" y="1184039"/>
            <a:ext cx="7563450" cy="39685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