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3">
          <p15:clr>
            <a:srgbClr val="A4A3A4"/>
          </p15:clr>
        </p15:guide>
        <p15:guide id="2" pos="2160">
          <p15:clr>
            <a:srgbClr val="A4A3A4"/>
          </p15:clr>
        </p15:guide>
      </p15:sldGuideLst>
    </p:ext>
    <p:ext uri="http://customooxmlschemas.google.com/">
      <go:slidesCustomData xmlns:go="http://customooxmlschemas.google.com/" r:id="rId31" roundtripDataSignature="AMtx7mgSWoPenPGBF5HjvrWHs7/lYoaK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3"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873dc77c9_0_3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5873dc77c9_0_31: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15873dc77c9_0_31: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873dc77c9_0_48: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5873dc77c9_0_48: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15873dc77c9_0_48: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873dc77c9_0_58: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5873dc77c9_0_58: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5873dc77c9_0_58: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873dc77c9_0_7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5873dc77c9_0_7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5873dc77c9_0_70: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873dc77c9_0_82: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15873dc77c9_0_82: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5873dc77c9_0_82: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873dc77c9_0_95: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5873dc77c9_0_95: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5873dc77c9_0_95: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873dc77c9_0_105: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5873dc77c9_0_105: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5873dc77c9_0_105: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873dc77c9_0_11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5873dc77c9_0_116: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15873dc77c9_0_116: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873dc77c9_0_13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5873dc77c9_0_13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5873dc77c9_0_130: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873dc77c9_0_144: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5873dc77c9_0_144: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5873dc77c9_0_144: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873dc77c9_0_153: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15873dc77c9_0_153: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5873dc77c9_0_153: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873dc77c9_0_163: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5873dc77c9_0_163: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5873dc77c9_0_163: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873dc77c9_0_17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15873dc77c9_0_17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5873dc77c9_0_179: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873dc77c9_0_172: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5873dc77c9_0_172: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5873dc77c9_0_172: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873dc77c9_0_18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15873dc77c9_0_18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5873dc77c9_0_189: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873dc77c9_0_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15873dc77c9_0_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15873dc77c9_0_0: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873dc77c9_0_8: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15873dc77c9_0_8: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15873dc77c9_0_8: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873dc77c9_0_1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5873dc77c9_0_1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5873dc77c9_0_19:notes"/>
          <p:cNvSpPr txBox="1"/>
          <p:nvPr>
            <p:ph idx="12" type="sldNum"/>
          </p:nvPr>
        </p:nvSpPr>
        <p:spPr>
          <a:xfrm>
            <a:off x="5180013" y="4886325"/>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6" name="Shape 16"/>
        <p:cNvGrpSpPr/>
        <p:nvPr/>
      </p:nvGrpSpPr>
      <p:grpSpPr>
        <a:xfrm>
          <a:off x="0" y="0"/>
          <a:ext cx="0" cy="0"/>
          <a:chOff x="0" y="0"/>
          <a:chExt cx="0" cy="0"/>
        </a:xfrm>
      </p:grpSpPr>
      <p:sp>
        <p:nvSpPr>
          <p:cNvPr id="17" name="Google Shape;17;p24"/>
          <p:cNvSpPr txBox="1"/>
          <p:nvPr>
            <p:ph type="ctrTitle"/>
          </p:nvPr>
        </p:nvSpPr>
        <p:spPr>
          <a:xfrm>
            <a:off x="1368679" y="1010234"/>
            <a:ext cx="6406641" cy="18548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rgbClr val="124F5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26"/>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400">
                <a:solidFill>
                  <a:srgbClr val="CC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6"/>
          <p:cNvSpPr txBox="1"/>
          <p:nvPr>
            <p:ph idx="1" type="body"/>
          </p:nvPr>
        </p:nvSpPr>
        <p:spPr>
          <a:xfrm>
            <a:off x="426694" y="1201399"/>
            <a:ext cx="8290610" cy="31115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rgbClr val="202020"/>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27"/>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400">
                <a:solidFill>
                  <a:srgbClr val="CC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2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0000"/>
              </a:buClr>
              <a:buSzPts val="5200"/>
              <a:buFont typeface="Arial"/>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202020"/>
              </a:buClr>
              <a:buSzPts val="2800"/>
              <a:buFont typeface="Times New Roman"/>
              <a:buNone/>
              <a:defRPr sz="2800"/>
            </a:lvl1pPr>
            <a:lvl2pPr lvl="1" algn="ctr">
              <a:lnSpc>
                <a:spcPct val="100000"/>
              </a:lnSpc>
              <a:spcBef>
                <a:spcPts val="0"/>
              </a:spcBef>
              <a:spcAft>
                <a:spcPts val="0"/>
              </a:spcAft>
              <a:buSzPts val="2800"/>
              <a:buFont typeface="Calibri"/>
              <a:buNone/>
              <a:defRPr sz="2800"/>
            </a:lvl2pPr>
            <a:lvl3pPr lvl="2" algn="ctr">
              <a:lnSpc>
                <a:spcPct val="100000"/>
              </a:lnSpc>
              <a:spcBef>
                <a:spcPts val="0"/>
              </a:spcBef>
              <a:spcAft>
                <a:spcPts val="0"/>
              </a:spcAft>
              <a:buSzPts val="2800"/>
              <a:buFont typeface="Calibri"/>
              <a:buNone/>
              <a:defRPr sz="2800"/>
            </a:lvl3pPr>
            <a:lvl4pPr lvl="3" algn="ctr">
              <a:lnSpc>
                <a:spcPct val="100000"/>
              </a:lnSpc>
              <a:spcBef>
                <a:spcPts val="0"/>
              </a:spcBef>
              <a:spcAft>
                <a:spcPts val="0"/>
              </a:spcAft>
              <a:buSzPts val="2800"/>
              <a:buFont typeface="Calibri"/>
              <a:buNone/>
              <a:defRPr sz="2800"/>
            </a:lvl4pPr>
            <a:lvl5pPr lvl="4" algn="ctr">
              <a:lnSpc>
                <a:spcPct val="100000"/>
              </a:lnSpc>
              <a:spcBef>
                <a:spcPts val="0"/>
              </a:spcBef>
              <a:spcAft>
                <a:spcPts val="0"/>
              </a:spcAft>
              <a:buSzPts val="2800"/>
              <a:buFont typeface="Calibri"/>
              <a:buNone/>
              <a:defRPr sz="2800"/>
            </a:lvl5pPr>
            <a:lvl6pPr lvl="5" algn="ctr">
              <a:lnSpc>
                <a:spcPct val="100000"/>
              </a:lnSpc>
              <a:spcBef>
                <a:spcPts val="0"/>
              </a:spcBef>
              <a:spcAft>
                <a:spcPts val="0"/>
              </a:spcAft>
              <a:buSzPts val="2800"/>
              <a:buFont typeface="Calibri"/>
              <a:buNone/>
              <a:defRPr sz="2800"/>
            </a:lvl6pPr>
            <a:lvl7pPr lvl="6" algn="ctr">
              <a:lnSpc>
                <a:spcPct val="100000"/>
              </a:lnSpc>
              <a:spcBef>
                <a:spcPts val="0"/>
              </a:spcBef>
              <a:spcAft>
                <a:spcPts val="0"/>
              </a:spcAft>
              <a:buSzPts val="2800"/>
              <a:buFont typeface="Calibri"/>
              <a:buNone/>
              <a:defRPr sz="2800"/>
            </a:lvl7pPr>
            <a:lvl8pPr lvl="7" algn="ctr">
              <a:lnSpc>
                <a:spcPct val="100000"/>
              </a:lnSpc>
              <a:spcBef>
                <a:spcPts val="0"/>
              </a:spcBef>
              <a:spcAft>
                <a:spcPts val="0"/>
              </a:spcAft>
              <a:buSzPts val="2800"/>
              <a:buFont typeface="Calibri"/>
              <a:buNone/>
              <a:defRPr sz="2800"/>
            </a:lvl8pPr>
            <a:lvl9pPr lvl="8" algn="ctr">
              <a:lnSpc>
                <a:spcPct val="100000"/>
              </a:lnSpc>
              <a:spcBef>
                <a:spcPts val="0"/>
              </a:spcBef>
              <a:spcAft>
                <a:spcPts val="0"/>
              </a:spcAft>
              <a:buSzPts val="2800"/>
              <a:buFont typeface="Calibri"/>
              <a:buNone/>
              <a:defRPr sz="2800"/>
            </a:lvl9pPr>
          </a:lstStyle>
          <a:p/>
        </p:txBody>
      </p:sp>
      <p:sp>
        <p:nvSpPr>
          <p:cNvPr id="42" name="Google Shape;4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29"/>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400">
                <a:solidFill>
                  <a:srgbClr val="CC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3"/>
          <p:cNvPicPr preferRelativeResize="0"/>
          <p:nvPr/>
        </p:nvPicPr>
        <p:blipFill rotWithShape="1">
          <a:blip r:embed="rId1">
            <a:alphaModFix/>
          </a:blip>
          <a:srcRect b="0" l="0" r="0" t="0"/>
          <a:stretch/>
        </p:blipFill>
        <p:spPr>
          <a:xfrm>
            <a:off x="8602980" y="67056"/>
            <a:ext cx="348996" cy="358139"/>
          </a:xfrm>
          <a:prstGeom prst="rect">
            <a:avLst/>
          </a:prstGeom>
          <a:noFill/>
          <a:ln>
            <a:noFill/>
          </a:ln>
        </p:spPr>
      </p:pic>
      <p:sp>
        <p:nvSpPr>
          <p:cNvPr id="11" name="Google Shape;11;p23"/>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5400" u="none" cap="none" strike="noStrike">
                <a:solidFill>
                  <a:srgbClr val="CC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3"/>
          <p:cNvSpPr txBox="1"/>
          <p:nvPr>
            <p:ph idx="1" type="body"/>
          </p:nvPr>
        </p:nvSpPr>
        <p:spPr>
          <a:xfrm>
            <a:off x="426694" y="1201399"/>
            <a:ext cx="8290610" cy="31115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20202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0" y="285750"/>
            <a:ext cx="8612400" cy="4075800"/>
          </a:xfrm>
          <a:prstGeom prst="rect">
            <a:avLst/>
          </a:prstGeom>
          <a:noFill/>
          <a:ln>
            <a:noFill/>
          </a:ln>
        </p:spPr>
        <p:txBody>
          <a:bodyPr anchorCtr="0" anchor="t" bIns="0" lIns="0" spcFirstLastPara="1" rIns="0" wrap="square" tIns="12050">
            <a:spAutoFit/>
          </a:bodyPr>
          <a:lstStyle/>
          <a:p>
            <a:pPr indent="0" lvl="0" marL="0" marR="5080" rtl="0" algn="l">
              <a:lnSpc>
                <a:spcPct val="100000"/>
              </a:lnSpc>
              <a:spcBef>
                <a:spcPts val="0"/>
              </a:spcBef>
              <a:spcAft>
                <a:spcPts val="0"/>
              </a:spcAft>
              <a:buSzPts val="1400"/>
              <a:buNone/>
            </a:pPr>
            <a:r>
              <a:rPr lang="en-US">
                <a:solidFill>
                  <a:srgbClr val="CC0000"/>
                </a:solidFill>
                <a:latin typeface="Times New Roman"/>
                <a:ea typeface="Times New Roman"/>
                <a:cs typeface="Times New Roman"/>
                <a:sym typeface="Times New Roman"/>
              </a:rPr>
              <a:t>           Clustering Capstone Project</a:t>
            </a:r>
            <a:endParaRPr sz="3600">
              <a:solidFill>
                <a:srgbClr val="CC0000"/>
              </a:solidFill>
              <a:latin typeface="Times New Roman"/>
              <a:ea typeface="Times New Roman"/>
              <a:cs typeface="Times New Roman"/>
              <a:sym typeface="Times New Roman"/>
            </a:endParaRPr>
          </a:p>
          <a:p>
            <a:pPr indent="457200" lvl="0" marL="1371600" marR="5080" rtl="0" algn="l">
              <a:lnSpc>
                <a:spcPct val="100000"/>
              </a:lnSpc>
              <a:spcBef>
                <a:spcPts val="0"/>
              </a:spcBef>
              <a:spcAft>
                <a:spcPts val="0"/>
              </a:spcAft>
              <a:buSzPts val="1400"/>
              <a:buNone/>
            </a:pPr>
            <a:r>
              <a:rPr lang="en-US" sz="3600">
                <a:solidFill>
                  <a:srgbClr val="CC0000"/>
                </a:solidFill>
                <a:latin typeface="Times New Roman"/>
                <a:ea typeface="Times New Roman"/>
                <a:cs typeface="Times New Roman"/>
                <a:sym typeface="Times New Roman"/>
              </a:rPr>
              <a:t>           </a:t>
            </a:r>
            <a:endParaRPr sz="3600">
              <a:solidFill>
                <a:srgbClr val="CC0000"/>
              </a:solidFill>
              <a:latin typeface="Times New Roman"/>
              <a:ea typeface="Times New Roman"/>
              <a:cs typeface="Times New Roman"/>
              <a:sym typeface="Times New Roman"/>
            </a:endParaRPr>
          </a:p>
          <a:p>
            <a:pPr indent="0" lvl="0" marL="457200" marR="5080" rtl="0" algn="l">
              <a:lnSpc>
                <a:spcPct val="100000"/>
              </a:lnSpc>
              <a:spcBef>
                <a:spcPts val="0"/>
              </a:spcBef>
              <a:spcAft>
                <a:spcPts val="0"/>
              </a:spcAft>
              <a:buSzPts val="1400"/>
              <a:buNone/>
            </a:pPr>
            <a:r>
              <a:rPr lang="en-US" sz="3600">
                <a:solidFill>
                  <a:srgbClr val="CC0000"/>
                </a:solidFill>
                <a:latin typeface="Times New Roman"/>
                <a:ea typeface="Times New Roman"/>
                <a:cs typeface="Times New Roman"/>
                <a:sym typeface="Times New Roman"/>
              </a:rPr>
              <a:t> 						</a:t>
            </a:r>
            <a:r>
              <a:rPr lang="en-US" u="sng">
                <a:latin typeface="Times New Roman"/>
                <a:ea typeface="Times New Roman"/>
                <a:cs typeface="Times New Roman"/>
                <a:sym typeface="Times New Roman"/>
              </a:rPr>
              <a:t>Project</a:t>
            </a:r>
            <a:r>
              <a:rPr lang="en-US" u="sng">
                <a:solidFill>
                  <a:schemeClr val="lt1"/>
                </a:solidFill>
                <a:latin typeface="Times New Roman"/>
                <a:ea typeface="Times New Roman"/>
                <a:cs typeface="Times New Roman"/>
                <a:sym typeface="Times New Roman"/>
              </a:rPr>
              <a:t> </a:t>
            </a:r>
            <a:r>
              <a:rPr lang="en-US" u="sng">
                <a:latin typeface="Times New Roman"/>
                <a:ea typeface="Times New Roman"/>
                <a:cs typeface="Times New Roman"/>
                <a:sym typeface="Times New Roman"/>
              </a:rPr>
              <a:t>Title</a:t>
            </a:r>
            <a:endParaRPr u="sng">
              <a:latin typeface="Times New Roman"/>
              <a:ea typeface="Times New Roman"/>
              <a:cs typeface="Times New Roman"/>
              <a:sym typeface="Times New Roman"/>
            </a:endParaRPr>
          </a:p>
          <a:p>
            <a:pPr indent="0" lvl="0" marL="457200" marR="5080" rtl="0" algn="l">
              <a:lnSpc>
                <a:spcPct val="100000"/>
              </a:lnSpc>
              <a:spcBef>
                <a:spcPts val="0"/>
              </a:spcBef>
              <a:spcAft>
                <a:spcPts val="0"/>
              </a:spcAft>
              <a:buSzPts val="1400"/>
              <a:buNone/>
            </a:pPr>
            <a:r>
              <a:t/>
            </a:r>
            <a:endParaRPr u="sng">
              <a:latin typeface="Times New Roman"/>
              <a:ea typeface="Times New Roman"/>
              <a:cs typeface="Times New Roman"/>
              <a:sym typeface="Times New Roman"/>
            </a:endParaRPr>
          </a:p>
          <a:p>
            <a:pPr indent="457200" lvl="0" marL="0" marR="5080" rtl="0" algn="l">
              <a:lnSpc>
                <a:spcPct val="100000"/>
              </a:lnSpc>
              <a:spcBef>
                <a:spcPts val="0"/>
              </a:spcBef>
              <a:spcAft>
                <a:spcPts val="0"/>
              </a:spcAft>
              <a:buSzPts val="1400"/>
              <a:buNone/>
            </a:pPr>
            <a:r>
              <a:rPr lang="en-US" sz="2800">
                <a:latin typeface="Times New Roman"/>
                <a:ea typeface="Times New Roman"/>
                <a:cs typeface="Times New Roman"/>
                <a:sym typeface="Times New Roman"/>
              </a:rPr>
              <a:t>NETFLIX MOVIES &amp; TV SHOWS CLUSTERING</a:t>
            </a:r>
            <a:endParaRPr sz="2800">
              <a:latin typeface="Times New Roman"/>
              <a:ea typeface="Times New Roman"/>
              <a:cs typeface="Times New Roman"/>
              <a:sym typeface="Times New Roman"/>
            </a:endParaRPr>
          </a:p>
          <a:p>
            <a:pPr indent="0" lvl="0" marL="17145" marR="5080" rtl="0" algn="l">
              <a:lnSpc>
                <a:spcPct val="100000"/>
              </a:lnSpc>
              <a:spcBef>
                <a:spcPts val="0"/>
              </a:spcBef>
              <a:spcAft>
                <a:spcPts val="0"/>
              </a:spcAft>
              <a:buSzPts val="1400"/>
              <a:buNone/>
            </a:pP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endParaRPr sz="3200" u="sng">
              <a:latin typeface="Times New Roman"/>
              <a:ea typeface="Times New Roman"/>
              <a:cs typeface="Times New Roman"/>
              <a:sym typeface="Times New Roman"/>
            </a:endParaRPr>
          </a:p>
          <a:p>
            <a:pPr indent="1365250" lvl="0" marL="17145" marR="5080" rtl="0" algn="l">
              <a:lnSpc>
                <a:spcPct val="100000"/>
              </a:lnSpc>
              <a:spcBef>
                <a:spcPts val="0"/>
              </a:spcBef>
              <a:spcAft>
                <a:spcPts val="0"/>
              </a:spcAft>
              <a:buSzPts val="1400"/>
              <a:buNone/>
            </a:pPr>
            <a:r>
              <a:t/>
            </a:r>
            <a:endParaRPr sz="3200" u="sng">
              <a:latin typeface="Times New Roman"/>
              <a:ea typeface="Times New Roman"/>
              <a:cs typeface="Times New Roman"/>
              <a:sym typeface="Times New Roman"/>
            </a:endParaRPr>
          </a:p>
        </p:txBody>
      </p:sp>
      <p:sp>
        <p:nvSpPr>
          <p:cNvPr id="53" name="Google Shape;53;p1"/>
          <p:cNvSpPr txBox="1"/>
          <p:nvPr/>
        </p:nvSpPr>
        <p:spPr>
          <a:xfrm>
            <a:off x="3616750" y="3976478"/>
            <a:ext cx="3657600" cy="91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100"/>
              </a:spcBef>
              <a:spcAft>
                <a:spcPts val="0"/>
              </a:spcAft>
              <a:buClr>
                <a:srgbClr val="000000"/>
              </a:buClr>
              <a:buSzPts val="2800"/>
              <a:buFont typeface="Arial"/>
              <a:buNone/>
            </a:pPr>
            <a:r>
              <a:rPr b="1" i="0" lang="en-US" sz="2800" u="none" cap="none" strike="noStrike">
                <a:solidFill>
                  <a:schemeClr val="dk2"/>
                </a:solidFill>
                <a:latin typeface="Times New Roman"/>
                <a:ea typeface="Times New Roman"/>
                <a:cs typeface="Times New Roman"/>
                <a:sym typeface="Times New Roman"/>
              </a:rPr>
              <a:t>Ajith R</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5873dc77c9_0_31"/>
          <p:cNvSpPr txBox="1"/>
          <p:nvPr>
            <p:ph type="title"/>
          </p:nvPr>
        </p:nvSpPr>
        <p:spPr>
          <a:xfrm>
            <a:off x="640400" y="0"/>
            <a:ext cx="7712700" cy="3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400"/>
              </a:spcAft>
              <a:buSzPts val="1400"/>
              <a:buNone/>
            </a:pPr>
            <a:r>
              <a:rPr b="1" lang="en-US" sz="2500" u="sng">
                <a:solidFill>
                  <a:schemeClr val="dk1"/>
                </a:solidFill>
                <a:highlight>
                  <a:srgbClr val="FFFFFF"/>
                </a:highlight>
              </a:rPr>
              <a:t>Age Target By Rating and Type of Content</a:t>
            </a:r>
            <a:endParaRPr/>
          </a:p>
        </p:txBody>
      </p:sp>
      <p:pic>
        <p:nvPicPr>
          <p:cNvPr id="117" name="Google Shape;117;g15873dc77c9_0_31"/>
          <p:cNvPicPr preferRelativeResize="0"/>
          <p:nvPr/>
        </p:nvPicPr>
        <p:blipFill rotWithShape="1">
          <a:blip r:embed="rId3">
            <a:alphaModFix/>
          </a:blip>
          <a:srcRect b="0" l="0" r="0" t="0"/>
          <a:stretch/>
        </p:blipFill>
        <p:spPr>
          <a:xfrm>
            <a:off x="347975" y="558200"/>
            <a:ext cx="8297551" cy="1973675"/>
          </a:xfrm>
          <a:prstGeom prst="rect">
            <a:avLst/>
          </a:prstGeom>
          <a:noFill/>
          <a:ln>
            <a:noFill/>
          </a:ln>
        </p:spPr>
      </p:pic>
      <p:pic>
        <p:nvPicPr>
          <p:cNvPr id="118" name="Google Shape;118;g15873dc77c9_0_31"/>
          <p:cNvPicPr preferRelativeResize="0"/>
          <p:nvPr/>
        </p:nvPicPr>
        <p:blipFill rotWithShape="1">
          <a:blip r:embed="rId4">
            <a:alphaModFix/>
          </a:blip>
          <a:srcRect b="0" l="0" r="0" t="0"/>
          <a:stretch/>
        </p:blipFill>
        <p:spPr>
          <a:xfrm>
            <a:off x="640400" y="2684275"/>
            <a:ext cx="7865100" cy="230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5873dc77c9_0_48"/>
          <p:cNvSpPr txBox="1"/>
          <p:nvPr>
            <p:ph type="title"/>
          </p:nvPr>
        </p:nvSpPr>
        <p:spPr>
          <a:xfrm>
            <a:off x="518324" y="0"/>
            <a:ext cx="7974300" cy="1325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0"/>
              </a:spcAft>
              <a:buClr>
                <a:schemeClr val="dk1"/>
              </a:buClr>
              <a:buSzPts val="1100"/>
              <a:buFont typeface="Arial"/>
              <a:buNone/>
            </a:pPr>
            <a:r>
              <a:rPr b="1" lang="en-US" sz="2500" u="sng">
                <a:solidFill>
                  <a:schemeClr val="dk1"/>
                </a:solidFill>
                <a:highlight>
                  <a:srgbClr val="FFFFFF"/>
                </a:highlight>
                <a:latin typeface="Times New Roman"/>
                <a:ea typeface="Times New Roman"/>
                <a:cs typeface="Times New Roman"/>
                <a:sym typeface="Times New Roman"/>
              </a:rPr>
              <a:t>Top Genres by Content Type with Count</a:t>
            </a:r>
            <a:endParaRPr b="1" sz="2500" u="sng">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400"/>
              </a:spcBef>
              <a:spcAft>
                <a:spcPts val="0"/>
              </a:spcAft>
              <a:buSzPts val="1400"/>
              <a:buNone/>
            </a:pPr>
            <a:r>
              <a:t/>
            </a:r>
            <a:endParaRPr/>
          </a:p>
        </p:txBody>
      </p:sp>
      <p:sp>
        <p:nvSpPr>
          <p:cNvPr id="125" name="Google Shape;125;g15873dc77c9_0_48"/>
          <p:cNvSpPr txBox="1"/>
          <p:nvPr>
            <p:ph idx="1" type="body"/>
          </p:nvPr>
        </p:nvSpPr>
        <p:spPr>
          <a:xfrm>
            <a:off x="377525" y="4209125"/>
            <a:ext cx="7078500" cy="7353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The Top 3 Genres for movies is International movies, Dramas and Comedies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The Top 3 Genres for Tv shows os International Tv shows, TV Dramas and TV Comedies</a:t>
            </a:r>
            <a:endParaRPr sz="1200">
              <a:solidFill>
                <a:schemeClr val="dk1"/>
              </a:solidFill>
              <a:highlight>
                <a:srgbClr val="FFFFFF"/>
              </a:highlight>
            </a:endParaRPr>
          </a:p>
          <a:p>
            <a:pPr indent="0" lvl="0" marL="0" rtl="0" algn="l">
              <a:lnSpc>
                <a:spcPct val="100000"/>
              </a:lnSpc>
              <a:spcBef>
                <a:spcPts val="500"/>
              </a:spcBef>
              <a:spcAft>
                <a:spcPts val="0"/>
              </a:spcAft>
              <a:buSzPts val="1400"/>
              <a:buNone/>
            </a:pPr>
            <a:r>
              <a:t/>
            </a:r>
            <a:endParaRPr/>
          </a:p>
        </p:txBody>
      </p:sp>
      <p:pic>
        <p:nvPicPr>
          <p:cNvPr id="126" name="Google Shape;126;g15873dc77c9_0_48"/>
          <p:cNvPicPr preferRelativeResize="0"/>
          <p:nvPr/>
        </p:nvPicPr>
        <p:blipFill rotWithShape="1">
          <a:blip r:embed="rId3">
            <a:alphaModFix/>
          </a:blip>
          <a:srcRect b="0" l="0" r="0" t="0"/>
          <a:stretch/>
        </p:blipFill>
        <p:spPr>
          <a:xfrm>
            <a:off x="158175" y="505225"/>
            <a:ext cx="7517200" cy="372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5873dc77c9_0_58"/>
          <p:cNvSpPr txBox="1"/>
          <p:nvPr>
            <p:ph type="title"/>
          </p:nvPr>
        </p:nvSpPr>
        <p:spPr>
          <a:xfrm>
            <a:off x="318299" y="258375"/>
            <a:ext cx="8507400" cy="3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400"/>
              </a:spcAft>
              <a:buSzPts val="1400"/>
              <a:buNone/>
            </a:pPr>
            <a:r>
              <a:rPr b="1" lang="en-US" sz="2500" u="sng">
                <a:solidFill>
                  <a:schemeClr val="dk1"/>
                </a:solidFill>
                <a:highlight>
                  <a:srgbClr val="FFFFFF"/>
                </a:highlight>
                <a:latin typeface="Times New Roman"/>
                <a:ea typeface="Times New Roman"/>
                <a:cs typeface="Times New Roman"/>
                <a:sym typeface="Times New Roman"/>
              </a:rPr>
              <a:t>Distribution Of Movie and Tv show(per episode) runtime</a:t>
            </a:r>
            <a:endParaRPr/>
          </a:p>
        </p:txBody>
      </p:sp>
      <p:sp>
        <p:nvSpPr>
          <p:cNvPr id="133" name="Google Shape;133;g15873dc77c9_0_58"/>
          <p:cNvSpPr txBox="1"/>
          <p:nvPr>
            <p:ph idx="1" type="body"/>
          </p:nvPr>
        </p:nvSpPr>
        <p:spPr>
          <a:xfrm>
            <a:off x="328350" y="4321130"/>
            <a:ext cx="3977700" cy="9477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Top most runtime in movie is 90 minutes with 370 count</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Most of the movie runtime is within its mean between 80-120 minutes</a:t>
            </a:r>
            <a:endParaRPr sz="1200">
              <a:solidFill>
                <a:schemeClr val="dk1"/>
              </a:solidFill>
              <a:highlight>
                <a:srgbClr val="FFFFFF"/>
              </a:highlight>
            </a:endParaRPr>
          </a:p>
          <a:p>
            <a:pPr indent="0" lvl="0" marL="0" rtl="0" algn="l">
              <a:lnSpc>
                <a:spcPct val="100000"/>
              </a:lnSpc>
              <a:spcBef>
                <a:spcPts val="500"/>
              </a:spcBef>
              <a:spcAft>
                <a:spcPts val="0"/>
              </a:spcAft>
              <a:buSzPts val="1400"/>
              <a:buNone/>
            </a:pPr>
            <a:r>
              <a:t/>
            </a:r>
            <a:endParaRPr/>
          </a:p>
        </p:txBody>
      </p:sp>
      <p:sp>
        <p:nvSpPr>
          <p:cNvPr id="134" name="Google Shape;134;g15873dc77c9_0_58"/>
          <p:cNvSpPr txBox="1"/>
          <p:nvPr>
            <p:ph idx="2" type="body"/>
          </p:nvPr>
        </p:nvSpPr>
        <p:spPr>
          <a:xfrm>
            <a:off x="4529725" y="4214925"/>
            <a:ext cx="4481400" cy="11601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25 and 60 minutes per episode have the top counts above 200 where as 35 minutes per episode have the count of 190</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Also we can see tv shows with duration 140 mins at max, which might be Documentaries</a:t>
            </a:r>
            <a:endParaRPr sz="1200">
              <a:solidFill>
                <a:schemeClr val="dk1"/>
              </a:solidFill>
              <a:highlight>
                <a:srgbClr val="FFFFFF"/>
              </a:highlight>
            </a:endParaRPr>
          </a:p>
          <a:p>
            <a:pPr indent="0" lvl="0" marL="0" rtl="0" algn="l">
              <a:lnSpc>
                <a:spcPct val="100000"/>
              </a:lnSpc>
              <a:spcBef>
                <a:spcPts val="500"/>
              </a:spcBef>
              <a:spcAft>
                <a:spcPts val="0"/>
              </a:spcAft>
              <a:buSzPts val="1400"/>
              <a:buNone/>
            </a:pPr>
            <a:r>
              <a:t/>
            </a:r>
            <a:endParaRPr/>
          </a:p>
        </p:txBody>
      </p:sp>
      <p:pic>
        <p:nvPicPr>
          <p:cNvPr id="135" name="Google Shape;135;g15873dc77c9_0_58"/>
          <p:cNvPicPr preferRelativeResize="0"/>
          <p:nvPr/>
        </p:nvPicPr>
        <p:blipFill rotWithShape="1">
          <a:blip r:embed="rId3">
            <a:alphaModFix/>
          </a:blip>
          <a:srcRect b="0" l="0" r="0" t="0"/>
          <a:stretch/>
        </p:blipFill>
        <p:spPr>
          <a:xfrm>
            <a:off x="661602" y="747977"/>
            <a:ext cx="3311200" cy="3468450"/>
          </a:xfrm>
          <a:prstGeom prst="rect">
            <a:avLst/>
          </a:prstGeom>
          <a:noFill/>
          <a:ln>
            <a:noFill/>
          </a:ln>
        </p:spPr>
      </p:pic>
      <p:pic>
        <p:nvPicPr>
          <p:cNvPr id="136" name="Google Shape;136;g15873dc77c9_0_58"/>
          <p:cNvPicPr preferRelativeResize="0"/>
          <p:nvPr/>
        </p:nvPicPr>
        <p:blipFill rotWithShape="1">
          <a:blip r:embed="rId4">
            <a:alphaModFix/>
          </a:blip>
          <a:srcRect b="0" l="0" r="0" t="0"/>
          <a:stretch/>
        </p:blipFill>
        <p:spPr>
          <a:xfrm>
            <a:off x="4529725" y="643273"/>
            <a:ext cx="3694800" cy="35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5873dc77c9_0_70"/>
          <p:cNvSpPr txBox="1"/>
          <p:nvPr>
            <p:ph type="title"/>
          </p:nvPr>
        </p:nvSpPr>
        <p:spPr>
          <a:xfrm>
            <a:off x="162600" y="637150"/>
            <a:ext cx="8818800" cy="3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400"/>
              </a:spcAft>
              <a:buSzPts val="1400"/>
              <a:buNone/>
            </a:pPr>
            <a:r>
              <a:rPr b="1" lang="en-US" sz="2500" u="sng">
                <a:solidFill>
                  <a:schemeClr val="dk1"/>
                </a:solidFill>
                <a:highlight>
                  <a:srgbClr val="FFFFFF"/>
                </a:highlight>
              </a:rPr>
              <a:t>Top 5 Tv Shows and Movie Directors By Number Of Titles</a:t>
            </a:r>
            <a:endParaRPr/>
          </a:p>
        </p:txBody>
      </p:sp>
      <p:sp>
        <p:nvSpPr>
          <p:cNvPr id="143" name="Google Shape;143;g15873dc77c9_0_70"/>
          <p:cNvSpPr txBox="1"/>
          <p:nvPr>
            <p:ph idx="1" type="body"/>
          </p:nvPr>
        </p:nvSpPr>
        <p:spPr>
          <a:xfrm>
            <a:off x="457200" y="4330480"/>
            <a:ext cx="3977700" cy="9477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Alastair Fothergill and Ken Burns have the top counts of 3 tv show directions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Maximum Count is 3 Directions in tv show</a:t>
            </a:r>
            <a:endParaRPr sz="1200">
              <a:solidFill>
                <a:schemeClr val="dk1"/>
              </a:solidFill>
              <a:highlight>
                <a:srgbClr val="FFFFFF"/>
              </a:highlight>
            </a:endParaRPr>
          </a:p>
          <a:p>
            <a:pPr indent="0" lvl="0" marL="0" rtl="0" algn="l">
              <a:lnSpc>
                <a:spcPct val="100000"/>
              </a:lnSpc>
              <a:spcBef>
                <a:spcPts val="500"/>
              </a:spcBef>
              <a:spcAft>
                <a:spcPts val="0"/>
              </a:spcAft>
              <a:buSzPts val="1400"/>
              <a:buNone/>
            </a:pPr>
            <a:r>
              <a:t/>
            </a:r>
            <a:endParaRPr/>
          </a:p>
        </p:txBody>
      </p:sp>
      <p:sp>
        <p:nvSpPr>
          <p:cNvPr id="144" name="Google Shape;144;g15873dc77c9_0_70"/>
          <p:cNvSpPr txBox="1"/>
          <p:nvPr>
            <p:ph idx="2" type="body"/>
          </p:nvPr>
        </p:nvSpPr>
        <p:spPr>
          <a:xfrm>
            <a:off x="4709160" y="4330480"/>
            <a:ext cx="3977700" cy="9477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Jan Suter and Raul Campos have the top counts of 21 and 19 movie directions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Maximum Count is 21 Directions in movie</a:t>
            </a:r>
            <a:endParaRPr sz="1200">
              <a:solidFill>
                <a:schemeClr val="dk1"/>
              </a:solidFill>
              <a:highlight>
                <a:srgbClr val="FFFFFF"/>
              </a:highlight>
            </a:endParaRPr>
          </a:p>
          <a:p>
            <a:pPr indent="0" lvl="0" marL="0" rtl="0" algn="l">
              <a:lnSpc>
                <a:spcPct val="100000"/>
              </a:lnSpc>
              <a:spcBef>
                <a:spcPts val="500"/>
              </a:spcBef>
              <a:spcAft>
                <a:spcPts val="0"/>
              </a:spcAft>
              <a:buSzPts val="1400"/>
              <a:buNone/>
            </a:pPr>
            <a:r>
              <a:t/>
            </a:r>
            <a:endParaRPr/>
          </a:p>
        </p:txBody>
      </p:sp>
      <p:pic>
        <p:nvPicPr>
          <p:cNvPr id="145" name="Google Shape;145;g15873dc77c9_0_70"/>
          <p:cNvPicPr preferRelativeResize="0"/>
          <p:nvPr/>
        </p:nvPicPr>
        <p:blipFill rotWithShape="1">
          <a:blip r:embed="rId3">
            <a:alphaModFix/>
          </a:blip>
          <a:srcRect b="0" l="0" r="0" t="0"/>
          <a:stretch/>
        </p:blipFill>
        <p:spPr>
          <a:xfrm>
            <a:off x="0" y="1754374"/>
            <a:ext cx="4726550" cy="2204400"/>
          </a:xfrm>
          <a:prstGeom prst="rect">
            <a:avLst/>
          </a:prstGeom>
          <a:noFill/>
          <a:ln>
            <a:noFill/>
          </a:ln>
        </p:spPr>
      </p:pic>
      <p:pic>
        <p:nvPicPr>
          <p:cNvPr id="146" name="Google Shape;146;g15873dc77c9_0_70"/>
          <p:cNvPicPr preferRelativeResize="0"/>
          <p:nvPr/>
        </p:nvPicPr>
        <p:blipFill rotWithShape="1">
          <a:blip r:embed="rId4">
            <a:alphaModFix/>
          </a:blip>
          <a:srcRect b="0" l="0" r="0" t="0"/>
          <a:stretch/>
        </p:blipFill>
        <p:spPr>
          <a:xfrm>
            <a:off x="4434900" y="1754375"/>
            <a:ext cx="5014775" cy="232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5873dc77c9_0_82"/>
          <p:cNvSpPr txBox="1"/>
          <p:nvPr>
            <p:ph type="title"/>
          </p:nvPr>
        </p:nvSpPr>
        <p:spPr>
          <a:xfrm>
            <a:off x="2295076" y="126025"/>
            <a:ext cx="46029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u="sng">
                <a:solidFill>
                  <a:schemeClr val="dk1"/>
                </a:solidFill>
                <a:latin typeface="Times New Roman"/>
                <a:ea typeface="Times New Roman"/>
                <a:cs typeface="Times New Roman"/>
                <a:sym typeface="Times New Roman"/>
              </a:rPr>
              <a:t>Top Directors in movies by rating</a:t>
            </a:r>
            <a:endParaRPr sz="2400" u="sng">
              <a:solidFill>
                <a:schemeClr val="dk1"/>
              </a:solidFill>
              <a:latin typeface="Times New Roman"/>
              <a:ea typeface="Times New Roman"/>
              <a:cs typeface="Times New Roman"/>
              <a:sym typeface="Times New Roman"/>
            </a:endParaRPr>
          </a:p>
        </p:txBody>
      </p:sp>
      <p:sp>
        <p:nvSpPr>
          <p:cNvPr id="153" name="Google Shape;153;g15873dc77c9_0_82"/>
          <p:cNvSpPr txBox="1"/>
          <p:nvPr>
            <p:ph idx="1" type="body"/>
          </p:nvPr>
        </p:nvSpPr>
        <p:spPr>
          <a:xfrm>
            <a:off x="0" y="4791430"/>
            <a:ext cx="39777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154" name="Google Shape;154;g15873dc77c9_0_82"/>
          <p:cNvSpPr txBox="1"/>
          <p:nvPr>
            <p:ph idx="2" type="body"/>
          </p:nvPr>
        </p:nvSpPr>
        <p:spPr>
          <a:xfrm>
            <a:off x="4489860" y="4791430"/>
            <a:ext cx="39777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55" name="Google Shape;155;g15873dc77c9_0_82"/>
          <p:cNvPicPr preferRelativeResize="0"/>
          <p:nvPr/>
        </p:nvPicPr>
        <p:blipFill rotWithShape="1">
          <a:blip r:embed="rId3">
            <a:alphaModFix/>
          </a:blip>
          <a:srcRect b="0" l="0" r="0" t="0"/>
          <a:stretch/>
        </p:blipFill>
        <p:spPr>
          <a:xfrm>
            <a:off x="143275" y="753803"/>
            <a:ext cx="2268975" cy="2934375"/>
          </a:xfrm>
          <a:prstGeom prst="rect">
            <a:avLst/>
          </a:prstGeom>
          <a:noFill/>
          <a:ln>
            <a:noFill/>
          </a:ln>
        </p:spPr>
      </p:pic>
      <p:pic>
        <p:nvPicPr>
          <p:cNvPr id="156" name="Google Shape;156;g15873dc77c9_0_82"/>
          <p:cNvPicPr preferRelativeResize="0"/>
          <p:nvPr/>
        </p:nvPicPr>
        <p:blipFill rotWithShape="1">
          <a:blip r:embed="rId4">
            <a:alphaModFix/>
          </a:blip>
          <a:srcRect b="0" l="0" r="0" t="0"/>
          <a:stretch/>
        </p:blipFill>
        <p:spPr>
          <a:xfrm>
            <a:off x="2505275" y="495324"/>
            <a:ext cx="2845675" cy="1371600"/>
          </a:xfrm>
          <a:prstGeom prst="rect">
            <a:avLst/>
          </a:prstGeom>
          <a:noFill/>
          <a:ln>
            <a:noFill/>
          </a:ln>
        </p:spPr>
      </p:pic>
      <p:pic>
        <p:nvPicPr>
          <p:cNvPr id="157" name="Google Shape;157;g15873dc77c9_0_82"/>
          <p:cNvPicPr preferRelativeResize="0"/>
          <p:nvPr/>
        </p:nvPicPr>
        <p:blipFill rotWithShape="1">
          <a:blip r:embed="rId5">
            <a:alphaModFix/>
          </a:blip>
          <a:srcRect b="0" l="0" r="0" t="0"/>
          <a:stretch/>
        </p:blipFill>
        <p:spPr>
          <a:xfrm>
            <a:off x="2432162" y="1957574"/>
            <a:ext cx="2991896" cy="1371600"/>
          </a:xfrm>
          <a:prstGeom prst="rect">
            <a:avLst/>
          </a:prstGeom>
          <a:noFill/>
          <a:ln>
            <a:noFill/>
          </a:ln>
        </p:spPr>
      </p:pic>
      <p:pic>
        <p:nvPicPr>
          <p:cNvPr id="158" name="Google Shape;158;g15873dc77c9_0_82"/>
          <p:cNvPicPr preferRelativeResize="0"/>
          <p:nvPr/>
        </p:nvPicPr>
        <p:blipFill rotWithShape="1">
          <a:blip r:embed="rId6">
            <a:alphaModFix/>
          </a:blip>
          <a:srcRect b="0" l="0" r="0" t="0"/>
          <a:stretch/>
        </p:blipFill>
        <p:spPr>
          <a:xfrm>
            <a:off x="2295075" y="3447575"/>
            <a:ext cx="4059325" cy="1225450"/>
          </a:xfrm>
          <a:prstGeom prst="rect">
            <a:avLst/>
          </a:prstGeom>
          <a:noFill/>
          <a:ln>
            <a:noFill/>
          </a:ln>
        </p:spPr>
      </p:pic>
      <p:pic>
        <p:nvPicPr>
          <p:cNvPr id="159" name="Google Shape;159;g15873dc77c9_0_82"/>
          <p:cNvPicPr preferRelativeResize="0"/>
          <p:nvPr/>
        </p:nvPicPr>
        <p:blipFill rotWithShape="1">
          <a:blip r:embed="rId7">
            <a:alphaModFix/>
          </a:blip>
          <a:srcRect b="0" l="0" r="0" t="0"/>
          <a:stretch/>
        </p:blipFill>
        <p:spPr>
          <a:xfrm>
            <a:off x="5350949" y="1023275"/>
            <a:ext cx="3700025" cy="1285875"/>
          </a:xfrm>
          <a:prstGeom prst="rect">
            <a:avLst/>
          </a:prstGeom>
          <a:noFill/>
          <a:ln>
            <a:noFill/>
          </a:ln>
        </p:spPr>
      </p:pic>
      <p:pic>
        <p:nvPicPr>
          <p:cNvPr id="160" name="Google Shape;160;g15873dc77c9_0_82"/>
          <p:cNvPicPr preferRelativeResize="0"/>
          <p:nvPr/>
        </p:nvPicPr>
        <p:blipFill rotWithShape="1">
          <a:blip r:embed="rId8">
            <a:alphaModFix/>
          </a:blip>
          <a:srcRect b="0" l="0" r="0" t="0"/>
          <a:stretch/>
        </p:blipFill>
        <p:spPr>
          <a:xfrm>
            <a:off x="5576459" y="2461550"/>
            <a:ext cx="3202875" cy="83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5873dc77c9_0_95"/>
          <p:cNvSpPr txBox="1"/>
          <p:nvPr>
            <p:ph type="title"/>
          </p:nvPr>
        </p:nvSpPr>
        <p:spPr>
          <a:xfrm>
            <a:off x="457199" y="637125"/>
            <a:ext cx="8466300" cy="369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400"/>
              </a:spcAft>
              <a:buSzPts val="1400"/>
              <a:buNone/>
            </a:pPr>
            <a:r>
              <a:rPr b="1" lang="en-US" sz="2400" u="sng">
                <a:solidFill>
                  <a:schemeClr val="dk1"/>
                </a:solidFill>
                <a:highlight>
                  <a:srgbClr val="FFFFFF"/>
                </a:highlight>
                <a:latin typeface="Times New Roman"/>
                <a:ea typeface="Times New Roman"/>
                <a:cs typeface="Times New Roman"/>
                <a:sym typeface="Times New Roman"/>
              </a:rPr>
              <a:t>Top Movie  and Tv show By Maximum Number Of Votes</a:t>
            </a:r>
            <a:endParaRPr u="sng"/>
          </a:p>
        </p:txBody>
      </p:sp>
      <p:pic>
        <p:nvPicPr>
          <p:cNvPr id="167" name="Google Shape;167;g15873dc77c9_0_95"/>
          <p:cNvPicPr preferRelativeResize="0"/>
          <p:nvPr/>
        </p:nvPicPr>
        <p:blipFill rotWithShape="1">
          <a:blip r:embed="rId3">
            <a:alphaModFix/>
          </a:blip>
          <a:srcRect b="0" l="0" r="0" t="0"/>
          <a:stretch/>
        </p:blipFill>
        <p:spPr>
          <a:xfrm>
            <a:off x="152400" y="1158825"/>
            <a:ext cx="5422031" cy="2822305"/>
          </a:xfrm>
          <a:prstGeom prst="rect">
            <a:avLst/>
          </a:prstGeom>
          <a:noFill/>
          <a:ln>
            <a:noFill/>
          </a:ln>
        </p:spPr>
      </p:pic>
      <p:pic>
        <p:nvPicPr>
          <p:cNvPr id="168" name="Google Shape;168;g15873dc77c9_0_95"/>
          <p:cNvPicPr preferRelativeResize="0"/>
          <p:nvPr/>
        </p:nvPicPr>
        <p:blipFill rotWithShape="1">
          <a:blip r:embed="rId4">
            <a:alphaModFix/>
          </a:blip>
          <a:srcRect b="0" l="0" r="0" t="0"/>
          <a:stretch/>
        </p:blipFill>
        <p:spPr>
          <a:xfrm>
            <a:off x="5726831" y="1158825"/>
            <a:ext cx="2781300" cy="3019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5873dc77c9_0_105"/>
          <p:cNvSpPr txBox="1"/>
          <p:nvPr>
            <p:ph type="title"/>
          </p:nvPr>
        </p:nvSpPr>
        <p:spPr>
          <a:xfrm>
            <a:off x="152400" y="118800"/>
            <a:ext cx="7682400" cy="827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SzPts val="1400"/>
              <a:buNone/>
            </a:pPr>
            <a:r>
              <a:rPr b="1" lang="en-US" sz="2500" u="sng">
                <a:solidFill>
                  <a:schemeClr val="dk1"/>
                </a:solidFill>
                <a:highlight>
                  <a:srgbClr val="FFFFFF"/>
                </a:highlight>
                <a:latin typeface="Times New Roman"/>
                <a:ea typeface="Times New Roman"/>
                <a:cs typeface="Times New Roman"/>
                <a:sym typeface="Times New Roman"/>
              </a:rPr>
              <a:t>Understanding what type content is available in different countries </a:t>
            </a:r>
            <a:endParaRPr/>
          </a:p>
        </p:txBody>
      </p:sp>
      <p:sp>
        <p:nvSpPr>
          <p:cNvPr id="175" name="Google Shape;175;g15873dc77c9_0_105"/>
          <p:cNvSpPr txBox="1"/>
          <p:nvPr>
            <p:ph idx="2" type="body"/>
          </p:nvPr>
        </p:nvSpPr>
        <p:spPr>
          <a:xfrm>
            <a:off x="693610" y="4098580"/>
            <a:ext cx="3977700" cy="14187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Char char="●"/>
            </a:pPr>
            <a:r>
              <a:rPr lang="en-US" sz="1200">
                <a:solidFill>
                  <a:schemeClr val="dk1"/>
                </a:solidFill>
                <a:highlight>
                  <a:srgbClr val="FFFFFF"/>
                </a:highlight>
              </a:rPr>
              <a:t>United States have contributed in genre </a:t>
            </a:r>
            <a:r>
              <a:rPr b="1" lang="en-US" sz="1200">
                <a:solidFill>
                  <a:schemeClr val="dk1"/>
                </a:solidFill>
                <a:highlight>
                  <a:srgbClr val="FFFFFF"/>
                </a:highlight>
              </a:rPr>
              <a:t>Dramas</a:t>
            </a:r>
            <a:r>
              <a:rPr lang="en-US" sz="1200">
                <a:solidFill>
                  <a:schemeClr val="dk1"/>
                </a:solidFill>
                <a:highlight>
                  <a:srgbClr val="FFFFFF"/>
                </a:highlight>
              </a:rPr>
              <a:t> the most</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highlight>
                  <a:srgbClr val="FFFFFF"/>
                </a:highlight>
              </a:rPr>
              <a:t>India has contributed in </a:t>
            </a:r>
            <a:r>
              <a:rPr b="1" lang="en-US" sz="1200">
                <a:solidFill>
                  <a:schemeClr val="dk1"/>
                </a:solidFill>
                <a:highlight>
                  <a:srgbClr val="FFFFFF"/>
                </a:highlight>
              </a:rPr>
              <a:t>International Movies</a:t>
            </a:r>
            <a:r>
              <a:rPr lang="en-US" sz="1200">
                <a:solidFill>
                  <a:schemeClr val="dk1"/>
                </a:solidFill>
                <a:highlight>
                  <a:srgbClr val="FFFFFF"/>
                </a:highlight>
              </a:rPr>
              <a:t> the most</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highlight>
                  <a:srgbClr val="FFFFFF"/>
                </a:highlight>
              </a:rPr>
              <a:t>United Kingdom has contributed more in </a:t>
            </a:r>
            <a:r>
              <a:rPr b="1" lang="en-US" sz="1200">
                <a:solidFill>
                  <a:schemeClr val="dk1"/>
                </a:solidFill>
                <a:highlight>
                  <a:srgbClr val="FFFFFF"/>
                </a:highlight>
              </a:rPr>
              <a:t>British Tv Show</a:t>
            </a:r>
            <a:endParaRPr b="1" sz="1200">
              <a:solidFill>
                <a:schemeClr val="dk1"/>
              </a:solidFill>
              <a:highlight>
                <a:srgbClr val="FFFFFF"/>
              </a:highlight>
            </a:endParaRPr>
          </a:p>
          <a:p>
            <a:pPr indent="0" lvl="0" marL="0" rtl="0" algn="l">
              <a:lnSpc>
                <a:spcPct val="100000"/>
              </a:lnSpc>
              <a:spcBef>
                <a:spcPts val="500"/>
              </a:spcBef>
              <a:spcAft>
                <a:spcPts val="0"/>
              </a:spcAft>
              <a:buSzPts val="1400"/>
              <a:buNone/>
            </a:pPr>
            <a:r>
              <a:t/>
            </a:r>
            <a:endParaRPr sz="1900"/>
          </a:p>
        </p:txBody>
      </p:sp>
      <p:pic>
        <p:nvPicPr>
          <p:cNvPr id="176" name="Google Shape;176;g15873dc77c9_0_105"/>
          <p:cNvPicPr preferRelativeResize="0"/>
          <p:nvPr/>
        </p:nvPicPr>
        <p:blipFill rotWithShape="1">
          <a:blip r:embed="rId3">
            <a:alphaModFix/>
          </a:blip>
          <a:srcRect b="0" l="0" r="0" t="0"/>
          <a:stretch/>
        </p:blipFill>
        <p:spPr>
          <a:xfrm>
            <a:off x="693600" y="1040969"/>
            <a:ext cx="7141209" cy="3057606"/>
          </a:xfrm>
          <a:prstGeom prst="rect">
            <a:avLst/>
          </a:prstGeom>
          <a:noFill/>
          <a:ln>
            <a:noFill/>
          </a:ln>
        </p:spPr>
      </p:pic>
      <p:sp>
        <p:nvSpPr>
          <p:cNvPr id="177" name="Google Shape;177;g15873dc77c9_0_105"/>
          <p:cNvSpPr txBox="1"/>
          <p:nvPr/>
        </p:nvSpPr>
        <p:spPr>
          <a:xfrm>
            <a:off x="4764725" y="4092125"/>
            <a:ext cx="4379400" cy="100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1100"/>
              </a:spcBef>
              <a:spcAft>
                <a:spcPts val="0"/>
              </a:spcAft>
              <a:buClr>
                <a:schemeClr val="dk1"/>
              </a:buClr>
              <a:buSzPts val="1200"/>
              <a:buFont typeface="Arial"/>
              <a:buChar char="●"/>
            </a:pPr>
            <a:r>
              <a:rPr b="0" i="0" lang="en-US" sz="1200" u="none" cap="none" strike="noStrike">
                <a:solidFill>
                  <a:schemeClr val="dk1"/>
                </a:solidFill>
                <a:highlight>
                  <a:srgbClr val="FFFFFF"/>
                </a:highlight>
                <a:latin typeface="Times New Roman"/>
                <a:ea typeface="Times New Roman"/>
                <a:cs typeface="Times New Roman"/>
                <a:sym typeface="Times New Roman"/>
              </a:rPr>
              <a:t>Canada have contributed more in </a:t>
            </a:r>
            <a:r>
              <a:rPr b="1" i="0" lang="en-US" sz="1200" u="none" cap="none" strike="noStrike">
                <a:solidFill>
                  <a:schemeClr val="dk1"/>
                </a:solidFill>
                <a:highlight>
                  <a:srgbClr val="FFFFFF"/>
                </a:highlight>
                <a:latin typeface="Times New Roman"/>
                <a:ea typeface="Times New Roman"/>
                <a:cs typeface="Times New Roman"/>
                <a:sym typeface="Times New Roman"/>
              </a:rPr>
              <a:t>Comedies</a:t>
            </a:r>
            <a:r>
              <a:rPr b="0" i="0" lang="en-US" sz="1200" u="none" cap="none" strike="noStrike">
                <a:solidFill>
                  <a:schemeClr val="dk1"/>
                </a:solidFill>
                <a:highlight>
                  <a:srgbClr val="FFFFFF"/>
                </a:highlight>
                <a:latin typeface="Times New Roman"/>
                <a:ea typeface="Times New Roman"/>
                <a:cs typeface="Times New Roman"/>
                <a:sym typeface="Times New Roman"/>
              </a:rPr>
              <a:t> Genre</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Arial"/>
              <a:buChar char="●"/>
            </a:pPr>
            <a:r>
              <a:rPr b="0" i="0" lang="en-US" sz="1200" u="none" cap="none" strike="noStrike">
                <a:solidFill>
                  <a:schemeClr val="dk1"/>
                </a:solidFill>
                <a:highlight>
                  <a:srgbClr val="FFFFFF"/>
                </a:highlight>
                <a:latin typeface="Times New Roman"/>
                <a:ea typeface="Times New Roman"/>
                <a:cs typeface="Times New Roman"/>
                <a:sym typeface="Times New Roman"/>
              </a:rPr>
              <a:t>France has also contributed in </a:t>
            </a:r>
            <a:r>
              <a:rPr b="1" i="0" lang="en-US" sz="1200" u="none" cap="none" strike="noStrike">
                <a:solidFill>
                  <a:schemeClr val="dk1"/>
                </a:solidFill>
                <a:highlight>
                  <a:srgbClr val="FFFFFF"/>
                </a:highlight>
                <a:latin typeface="Times New Roman"/>
                <a:ea typeface="Times New Roman"/>
                <a:cs typeface="Times New Roman"/>
                <a:sym typeface="Times New Roman"/>
              </a:rPr>
              <a:t>International Movies</a:t>
            </a:r>
            <a:r>
              <a:rPr b="0" i="0" lang="en-US" sz="1200" u="none" cap="none" strike="noStrike">
                <a:solidFill>
                  <a:schemeClr val="dk1"/>
                </a:solidFill>
                <a:highlight>
                  <a:srgbClr val="FFFFFF"/>
                </a:highlight>
                <a:latin typeface="Times New Roman"/>
                <a:ea typeface="Times New Roman"/>
                <a:cs typeface="Times New Roman"/>
                <a:sym typeface="Times New Roman"/>
              </a:rPr>
              <a:t> the most</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Arial"/>
              <a:buChar char="●"/>
            </a:pPr>
            <a:r>
              <a:rPr b="0" i="0" lang="en-US" sz="1200" u="none" cap="none" strike="noStrike">
                <a:solidFill>
                  <a:schemeClr val="dk1"/>
                </a:solidFill>
                <a:highlight>
                  <a:srgbClr val="FFFFFF"/>
                </a:highlight>
                <a:latin typeface="Times New Roman"/>
                <a:ea typeface="Times New Roman"/>
                <a:cs typeface="Times New Roman"/>
                <a:sym typeface="Times New Roman"/>
              </a:rPr>
              <a:t>Japan has contributed more in </a:t>
            </a:r>
            <a:r>
              <a:rPr b="1" i="0" lang="en-US" sz="1200" u="none" cap="none" strike="noStrike">
                <a:solidFill>
                  <a:schemeClr val="dk1"/>
                </a:solidFill>
                <a:highlight>
                  <a:srgbClr val="FFFFFF"/>
                </a:highlight>
                <a:latin typeface="Times New Roman"/>
                <a:ea typeface="Times New Roman"/>
                <a:cs typeface="Times New Roman"/>
                <a:sym typeface="Times New Roman"/>
              </a:rPr>
              <a:t>International Tv Shows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5873dc77c9_0_116"/>
          <p:cNvSpPr txBox="1"/>
          <p:nvPr>
            <p:ph type="title"/>
          </p:nvPr>
        </p:nvSpPr>
        <p:spPr>
          <a:xfrm>
            <a:off x="-1" y="0"/>
            <a:ext cx="8492700" cy="827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SzPts val="1400"/>
              <a:buNone/>
            </a:pPr>
            <a:r>
              <a:rPr b="1" lang="en-US" sz="2500" u="sng">
                <a:solidFill>
                  <a:schemeClr val="dk1"/>
                </a:solidFill>
                <a:highlight>
                  <a:srgbClr val="FFFFFF"/>
                </a:highlight>
              </a:rPr>
              <a:t>3. Is Netflix has increasingly focusing on TV rather than movies in recent years.</a:t>
            </a:r>
            <a:endParaRPr/>
          </a:p>
        </p:txBody>
      </p:sp>
      <p:sp>
        <p:nvSpPr>
          <p:cNvPr id="184" name="Google Shape;184;g15873dc77c9_0_116"/>
          <p:cNvSpPr txBox="1"/>
          <p:nvPr>
            <p:ph idx="1" type="body"/>
          </p:nvPr>
        </p:nvSpPr>
        <p:spPr>
          <a:xfrm>
            <a:off x="0" y="4271975"/>
            <a:ext cx="4266300" cy="6096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The growth in number of movies from this netflix dataset is much higher than that of TV shows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About 1500 new movies were added in the year 2019</a:t>
            </a:r>
            <a:endParaRPr/>
          </a:p>
        </p:txBody>
      </p:sp>
      <p:sp>
        <p:nvSpPr>
          <p:cNvPr id="185" name="Google Shape;185;g15873dc77c9_0_116"/>
          <p:cNvSpPr txBox="1"/>
          <p:nvPr>
            <p:ph idx="2" type="body"/>
          </p:nvPr>
        </p:nvSpPr>
        <p:spPr>
          <a:xfrm>
            <a:off x="4266300" y="4210675"/>
            <a:ext cx="4899900" cy="8220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The growth in content started from 2013 and stared falling from the year 2020</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From the year 2019 to 2020 movies have dropped with almost 200 content, whereas in tv show it has increased its content a bit</a:t>
            </a:r>
            <a:endParaRPr sz="1200">
              <a:solidFill>
                <a:schemeClr val="dk1"/>
              </a:solidFill>
              <a:highlight>
                <a:srgbClr val="FFFFFF"/>
              </a:highlight>
            </a:endParaRPr>
          </a:p>
        </p:txBody>
      </p:sp>
      <p:pic>
        <p:nvPicPr>
          <p:cNvPr id="186" name="Google Shape;186;g15873dc77c9_0_116"/>
          <p:cNvPicPr preferRelativeResize="0"/>
          <p:nvPr/>
        </p:nvPicPr>
        <p:blipFill rotWithShape="1">
          <a:blip r:embed="rId3">
            <a:alphaModFix/>
          </a:blip>
          <a:srcRect b="0" l="0" r="0" t="0"/>
          <a:stretch/>
        </p:blipFill>
        <p:spPr>
          <a:xfrm>
            <a:off x="152400" y="827400"/>
            <a:ext cx="7921700" cy="3190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5873dc77c9_0_130"/>
          <p:cNvSpPr txBox="1"/>
          <p:nvPr>
            <p:ph type="title"/>
          </p:nvPr>
        </p:nvSpPr>
        <p:spPr>
          <a:xfrm>
            <a:off x="1637194" y="78694"/>
            <a:ext cx="3836100" cy="1350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2500" u="sng">
                <a:solidFill>
                  <a:schemeClr val="dk1"/>
                </a:solidFill>
                <a:highlight>
                  <a:srgbClr val="FFFFFF"/>
                </a:highlight>
                <a:latin typeface="Times New Roman"/>
                <a:ea typeface="Times New Roman"/>
                <a:cs typeface="Times New Roman"/>
                <a:sym typeface="Times New Roman"/>
              </a:rPr>
              <a:t>Hypothesis Testing</a:t>
            </a:r>
            <a:endParaRPr b="1" sz="2500" u="sng">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600"/>
              </a:spcBef>
              <a:spcAft>
                <a:spcPts val="0"/>
              </a:spcAft>
              <a:buSzPts val="1400"/>
              <a:buNone/>
            </a:pPr>
            <a:r>
              <a:t/>
            </a:r>
            <a:endParaRPr/>
          </a:p>
        </p:txBody>
      </p:sp>
      <p:sp>
        <p:nvSpPr>
          <p:cNvPr id="193" name="Google Shape;193;g15873dc77c9_0_130"/>
          <p:cNvSpPr txBox="1"/>
          <p:nvPr>
            <p:ph idx="1" type="body"/>
          </p:nvPr>
        </p:nvSpPr>
        <p:spPr>
          <a:xfrm>
            <a:off x="119625" y="627000"/>
            <a:ext cx="4684200" cy="3626700"/>
          </a:xfrm>
          <a:prstGeom prst="rect">
            <a:avLst/>
          </a:prstGeom>
          <a:noFill/>
          <a:ln>
            <a:noFill/>
          </a:ln>
        </p:spPr>
        <p:txBody>
          <a:bodyPr anchorCtr="0" anchor="t" bIns="0" lIns="0" spcFirstLastPara="1" rIns="0" wrap="square" tIns="0">
            <a:spAutoFit/>
          </a:bodyPr>
          <a:lstStyle/>
          <a:p>
            <a:pPr indent="-304800" lvl="0" marL="457200" rtl="0" algn="l">
              <a:lnSpc>
                <a:spcPct val="135714"/>
              </a:lnSpc>
              <a:spcBef>
                <a:spcPts val="0"/>
              </a:spcBef>
              <a:spcAft>
                <a:spcPts val="0"/>
              </a:spcAft>
              <a:buClr>
                <a:schemeClr val="dk1"/>
              </a:buClr>
              <a:buSzPts val="1200"/>
              <a:buFont typeface="Times New Roman"/>
              <a:buChar char="●"/>
            </a:pPr>
            <a:r>
              <a:rPr lang="en-US" sz="1200">
                <a:solidFill>
                  <a:srgbClr val="0000FF"/>
                </a:solidFill>
                <a:highlight>
                  <a:srgbClr val="FFFFFE"/>
                </a:highlight>
              </a:rPr>
              <a:t> </a:t>
            </a:r>
            <a:r>
              <a:rPr lang="en-US" sz="1200">
                <a:solidFill>
                  <a:schemeClr val="dk1"/>
                </a:solidFill>
                <a:highlight>
                  <a:srgbClr val="FFFFFE"/>
                </a:highlight>
              </a:rPr>
              <a:t>Firstly this dataset is a sample from netflix contents, so for a moment let's assume this sample data are the only contents available in netflix for users</a:t>
            </a:r>
            <a:endParaRPr sz="1200">
              <a:solidFill>
                <a:schemeClr val="dk1"/>
              </a:solidFill>
              <a:highlight>
                <a:srgbClr val="FFFFFF"/>
              </a:highlight>
            </a:endParaRPr>
          </a:p>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Let's assume that the above clustered data is the actual recommendation for netflix customers. Ex: If a customer watches a movie from cluster 1, then his next recommended movie or tv show are from the same cluster 1.</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Recommendation for a customer is given based on top IMDB rated Movies and Tv Shows in that cluster. Ex: If a customer watched a movie or tv_show form cluster 1, his next recommendation have equal weightage to display him both top IMDB rated movie as well as tv show from cluster 1.</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Let's assume that people prefer to watch both movies and tv shows equaly (both movies and tv show have 50 % probability to be watched next), and they are more likely to watch movie or a tv show which has highest IMDB rating.</a:t>
            </a:r>
            <a:endParaRPr/>
          </a:p>
        </p:txBody>
      </p:sp>
      <p:sp>
        <p:nvSpPr>
          <p:cNvPr id="194" name="Google Shape;194;g15873dc77c9_0_130"/>
          <p:cNvSpPr txBox="1"/>
          <p:nvPr>
            <p:ph idx="2" type="body"/>
          </p:nvPr>
        </p:nvSpPr>
        <p:spPr>
          <a:xfrm>
            <a:off x="4649324" y="627000"/>
            <a:ext cx="4401600" cy="8220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Char char="●"/>
            </a:pPr>
            <a:r>
              <a:rPr b="1" lang="en-US" sz="1200">
                <a:solidFill>
                  <a:schemeClr val="dk1"/>
                </a:solidFill>
                <a:highlight>
                  <a:srgbClr val="FFFFFF"/>
                </a:highlight>
              </a:rPr>
              <a:t>Null Hypothesis</a:t>
            </a:r>
            <a:r>
              <a:rPr lang="en-US" sz="1200">
                <a:solidFill>
                  <a:schemeClr val="dk1"/>
                </a:solidFill>
                <a:highlight>
                  <a:srgbClr val="FFFFFF"/>
                </a:highlight>
              </a:rPr>
              <a:t>: Tv Show's mean rating is equal to Movie's mean rating.</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highlight>
                  <a:srgbClr val="FFFFFF"/>
                </a:highlight>
              </a:rPr>
              <a:t>Alternative Hypothesis</a:t>
            </a:r>
            <a:r>
              <a:rPr lang="en-US" sz="1200">
                <a:solidFill>
                  <a:schemeClr val="dk1"/>
                </a:solidFill>
                <a:highlight>
                  <a:srgbClr val="FFFFFF"/>
                </a:highlight>
              </a:rPr>
              <a:t>: Tv Shows mean rating is greater than Movie's mean rating</a:t>
            </a:r>
            <a:endParaRPr/>
          </a:p>
        </p:txBody>
      </p:sp>
      <p:pic>
        <p:nvPicPr>
          <p:cNvPr id="195" name="Google Shape;195;g15873dc77c9_0_130"/>
          <p:cNvPicPr preferRelativeResize="0"/>
          <p:nvPr/>
        </p:nvPicPr>
        <p:blipFill rotWithShape="1">
          <a:blip r:embed="rId3">
            <a:alphaModFix/>
          </a:blip>
          <a:srcRect b="0" l="0" r="0" t="0"/>
          <a:stretch/>
        </p:blipFill>
        <p:spPr>
          <a:xfrm>
            <a:off x="152400" y="4063500"/>
            <a:ext cx="5589175" cy="927600"/>
          </a:xfrm>
          <a:prstGeom prst="rect">
            <a:avLst/>
          </a:prstGeom>
          <a:noFill/>
          <a:ln>
            <a:noFill/>
          </a:ln>
        </p:spPr>
      </p:pic>
      <p:sp>
        <p:nvSpPr>
          <p:cNvPr id="196" name="Google Shape;196;g15873dc77c9_0_130"/>
          <p:cNvSpPr txBox="1"/>
          <p:nvPr/>
        </p:nvSpPr>
        <p:spPr>
          <a:xfrm>
            <a:off x="5612850" y="1449000"/>
            <a:ext cx="3638100" cy="34842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FF"/>
                </a:highlight>
                <a:latin typeface="Times New Roman"/>
                <a:ea typeface="Times New Roman"/>
                <a:cs typeface="Times New Roman"/>
                <a:sym typeface="Times New Roman"/>
              </a:rPr>
              <a:t>Using alpha = 0.05, Since p value is 0.0019 which is lesser than alpha value we reject the null hypothesis. There is sufficient evidence than the Tv Show's mean rating is greater than the Movie's mean rating</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190500" rtl="0" algn="l">
              <a:lnSpc>
                <a:spcPct val="115000"/>
              </a:lnSpc>
              <a:spcBef>
                <a:spcPts val="1100"/>
              </a:spcBef>
              <a:spcAft>
                <a:spcPts val="0"/>
              </a:spcAft>
              <a:buClr>
                <a:schemeClr val="dk1"/>
              </a:buClr>
              <a:buSzPts val="1200"/>
              <a:buFont typeface="Times New Roman"/>
              <a:buChar char="●"/>
            </a:pPr>
            <a:r>
              <a:rPr b="0" i="0" lang="en-US" sz="1200" u="none" cap="none" strike="noStrike">
                <a:solidFill>
                  <a:schemeClr val="dk1"/>
                </a:solidFill>
                <a:highlight>
                  <a:srgbClr val="FFFFFF"/>
                </a:highlight>
                <a:latin typeface="Times New Roman"/>
                <a:ea typeface="Times New Roman"/>
                <a:cs typeface="Times New Roman"/>
                <a:sym typeface="Times New Roman"/>
              </a:rPr>
              <a:t>From the above hypothesis test and its assumption, it's valid that most of the user's may have been attracted to Tv Shows more than movies because of its rating, people tend to watch highly rated content to explore good content, so that netflix made its Tv show availability three times morer.</a:t>
            </a:r>
            <a:endParaRPr b="0" i="0" sz="1200" u="none" cap="none" strike="noStrike">
              <a:solidFill>
                <a:schemeClr val="dk1"/>
              </a:solidFill>
              <a:highlight>
                <a:srgbClr val="FFFFFF"/>
              </a:highlight>
              <a:latin typeface="Times New Roman"/>
              <a:ea typeface="Times New Roman"/>
              <a:cs typeface="Times New Roman"/>
              <a:sym typeface="Times New Roman"/>
            </a:endParaRPr>
          </a:p>
          <a:p>
            <a:pPr indent="-304800" lvl="0" marL="457200" marR="19050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highlight>
                  <a:srgbClr val="FFFFFF"/>
                </a:highlight>
                <a:latin typeface="Times New Roman"/>
                <a:ea typeface="Times New Roman"/>
                <a:cs typeface="Times New Roman"/>
                <a:sym typeface="Times New Roman"/>
              </a:rPr>
              <a:t>After observing streaming rate for Tv Shows, Tv shows are lengthier and way more addictive, Netflix had made its availability three time morer is my theory.</a:t>
            </a:r>
            <a:endParaRPr b="0" i="0" sz="12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5873dc77c9_0_144"/>
          <p:cNvSpPr txBox="1"/>
          <p:nvPr>
            <p:ph type="title"/>
          </p:nvPr>
        </p:nvSpPr>
        <p:spPr>
          <a:xfrm>
            <a:off x="2527219" y="-6581"/>
            <a:ext cx="3836100" cy="3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400"/>
              </a:spcAft>
              <a:buSzPts val="1400"/>
              <a:buNone/>
            </a:pPr>
            <a:r>
              <a:rPr b="1" lang="en-US" sz="2500" u="sng">
                <a:solidFill>
                  <a:schemeClr val="dk1"/>
                </a:solidFill>
                <a:highlight>
                  <a:srgbClr val="FFFFFF"/>
                </a:highlight>
                <a:latin typeface="Times New Roman"/>
                <a:ea typeface="Times New Roman"/>
                <a:cs typeface="Times New Roman"/>
                <a:sym typeface="Times New Roman"/>
              </a:rPr>
              <a:t>DBSCAN</a:t>
            </a:r>
            <a:endParaRPr/>
          </a:p>
        </p:txBody>
      </p:sp>
      <p:pic>
        <p:nvPicPr>
          <p:cNvPr id="203" name="Google Shape;203;g15873dc77c9_0_144"/>
          <p:cNvPicPr preferRelativeResize="0"/>
          <p:nvPr/>
        </p:nvPicPr>
        <p:blipFill rotWithShape="1">
          <a:blip r:embed="rId3">
            <a:alphaModFix/>
          </a:blip>
          <a:srcRect b="0" l="0" r="0" t="0"/>
          <a:stretch/>
        </p:blipFill>
        <p:spPr>
          <a:xfrm>
            <a:off x="152400" y="378325"/>
            <a:ext cx="7133835" cy="461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nvSpPr>
        <p:spPr>
          <a:xfrm>
            <a:off x="533400" y="438150"/>
            <a:ext cx="2971800"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sng" cap="none" strike="noStrike">
                <a:solidFill>
                  <a:srgbClr val="002060"/>
                </a:solidFill>
                <a:latin typeface="Times New Roman"/>
                <a:ea typeface="Times New Roman"/>
                <a:cs typeface="Times New Roman"/>
                <a:sym typeface="Times New Roman"/>
              </a:rPr>
              <a:t>CONTENT</a:t>
            </a:r>
            <a:endParaRPr b="1" i="0" sz="2800" u="sng" cap="none" strike="noStrike">
              <a:solidFill>
                <a:srgbClr val="002060"/>
              </a:solidFill>
              <a:latin typeface="Times New Roman"/>
              <a:ea typeface="Times New Roman"/>
              <a:cs typeface="Times New Roman"/>
              <a:sym typeface="Times New Roman"/>
            </a:endParaRPr>
          </a:p>
        </p:txBody>
      </p:sp>
      <p:sp>
        <p:nvSpPr>
          <p:cNvPr id="59" name="Google Shape;59;p2"/>
          <p:cNvSpPr txBox="1"/>
          <p:nvPr/>
        </p:nvSpPr>
        <p:spPr>
          <a:xfrm>
            <a:off x="914400" y="1200150"/>
            <a:ext cx="5334000" cy="3192300"/>
          </a:xfrm>
          <a:prstGeom prst="rect">
            <a:avLst/>
          </a:prstGeom>
          <a:noFill/>
          <a:ln>
            <a:noFill/>
          </a:ln>
        </p:spPr>
        <p:txBody>
          <a:bodyPr anchorCtr="0" anchor="t" bIns="45700" lIns="91425" spcFirstLastPara="1" rIns="91425" wrap="square" tIns="45700">
            <a:spAutoFit/>
          </a:bodyPr>
          <a:lstStyle/>
          <a:p>
            <a:pPr indent="-457200" lvl="0" marL="469900"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Introduction</a:t>
            </a:r>
            <a:endParaRPr b="0" i="0" sz="1400" u="none" cap="none" strike="noStrike">
              <a:solidFill>
                <a:srgbClr val="000000"/>
              </a:solidFill>
              <a:latin typeface="Arial"/>
              <a:ea typeface="Arial"/>
              <a:cs typeface="Arial"/>
              <a:sym typeface="Arial"/>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Abstract</a:t>
            </a:r>
            <a:endParaRPr b="0" i="0" sz="1400" u="none" cap="none" strike="noStrike">
              <a:solidFill>
                <a:srgbClr val="000000"/>
              </a:solidFill>
              <a:latin typeface="Arial"/>
              <a:ea typeface="Arial"/>
              <a:cs typeface="Arial"/>
              <a:sym typeface="Arial"/>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Problem Statement</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99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Basic Data Exploration</a:t>
            </a:r>
            <a:endParaRPr b="0" i="0" sz="1400" u="none" cap="none" strike="noStrike">
              <a:solidFill>
                <a:srgbClr val="000000"/>
              </a:solidFill>
              <a:latin typeface="Arial"/>
              <a:ea typeface="Arial"/>
              <a:cs typeface="Arial"/>
              <a:sym typeface="Arial"/>
            </a:endParaRPr>
          </a:p>
          <a:p>
            <a:pPr indent="-457200" lvl="0" marL="469265" marR="0" rtl="0" algn="l">
              <a:lnSpc>
                <a:spcPct val="995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EDA</a:t>
            </a:r>
            <a:endParaRPr b="0" i="0" sz="1400" u="none" cap="none" strike="noStrike">
              <a:solidFill>
                <a:srgbClr val="000000"/>
              </a:solidFill>
              <a:latin typeface="Arial"/>
              <a:ea typeface="Arial"/>
              <a:cs typeface="Arial"/>
              <a:sym typeface="Arial"/>
            </a:endParaRPr>
          </a:p>
          <a:p>
            <a:pPr indent="-457200" lvl="0" marL="469265" marR="0" rtl="0" algn="l">
              <a:lnSpc>
                <a:spcPct val="995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Hypothesis Testing</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9925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Algorithms</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Finding Number of Clusters</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5873dc77c9_0_153"/>
          <p:cNvSpPr txBox="1"/>
          <p:nvPr>
            <p:ph type="title"/>
          </p:nvPr>
        </p:nvSpPr>
        <p:spPr>
          <a:xfrm>
            <a:off x="2354875" y="48582"/>
            <a:ext cx="3836100" cy="369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400"/>
              </a:spcAft>
              <a:buSzPts val="1400"/>
              <a:buNone/>
            </a:pPr>
            <a:r>
              <a:rPr b="1" lang="en-US" sz="2400" u="sng">
                <a:solidFill>
                  <a:schemeClr val="dk1"/>
                </a:solidFill>
                <a:highlight>
                  <a:srgbClr val="FFFFFF"/>
                </a:highlight>
                <a:latin typeface="Times New Roman"/>
                <a:ea typeface="Times New Roman"/>
                <a:cs typeface="Times New Roman"/>
                <a:sym typeface="Times New Roman"/>
              </a:rPr>
              <a:t>Dendrogram</a:t>
            </a:r>
            <a:endParaRPr sz="2400" u="sng">
              <a:latin typeface="Times New Roman"/>
              <a:ea typeface="Times New Roman"/>
              <a:cs typeface="Times New Roman"/>
              <a:sym typeface="Times New Roman"/>
            </a:endParaRPr>
          </a:p>
        </p:txBody>
      </p:sp>
      <p:sp>
        <p:nvSpPr>
          <p:cNvPr id="210" name="Google Shape;210;g15873dc77c9_0_153"/>
          <p:cNvSpPr txBox="1"/>
          <p:nvPr>
            <p:ph idx="1" type="body"/>
          </p:nvPr>
        </p:nvSpPr>
        <p:spPr>
          <a:xfrm>
            <a:off x="498300" y="4667375"/>
            <a:ext cx="8645700" cy="7353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The highest distance of the vertical lines are between the above 2 black horizontal lines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So the best optimal number of cluster is 4 clusters from the above dendrogram</a:t>
            </a:r>
            <a:endParaRPr sz="1200">
              <a:solidFill>
                <a:schemeClr val="dk1"/>
              </a:solidFill>
              <a:highlight>
                <a:srgbClr val="FFFFFF"/>
              </a:highlight>
            </a:endParaRPr>
          </a:p>
          <a:p>
            <a:pPr indent="0" lvl="0" marL="0" rtl="0" algn="l">
              <a:lnSpc>
                <a:spcPct val="100000"/>
              </a:lnSpc>
              <a:spcBef>
                <a:spcPts val="500"/>
              </a:spcBef>
              <a:spcAft>
                <a:spcPts val="0"/>
              </a:spcAft>
              <a:buSzPts val="1400"/>
              <a:buNone/>
            </a:pPr>
            <a:r>
              <a:t/>
            </a:r>
            <a:endParaRPr/>
          </a:p>
        </p:txBody>
      </p:sp>
      <p:pic>
        <p:nvPicPr>
          <p:cNvPr id="211" name="Google Shape;211;g15873dc77c9_0_153"/>
          <p:cNvPicPr preferRelativeResize="0"/>
          <p:nvPr/>
        </p:nvPicPr>
        <p:blipFill rotWithShape="1">
          <a:blip r:embed="rId3">
            <a:alphaModFix/>
          </a:blip>
          <a:srcRect b="0" l="0" r="0" t="0"/>
          <a:stretch/>
        </p:blipFill>
        <p:spPr>
          <a:xfrm>
            <a:off x="152400" y="417866"/>
            <a:ext cx="8010551" cy="41589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5873dc77c9_0_163"/>
          <p:cNvSpPr txBox="1"/>
          <p:nvPr>
            <p:ph type="title"/>
          </p:nvPr>
        </p:nvSpPr>
        <p:spPr>
          <a:xfrm>
            <a:off x="2653925" y="319005"/>
            <a:ext cx="38361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u="sng">
                <a:solidFill>
                  <a:schemeClr val="dk1"/>
                </a:solidFill>
              </a:rPr>
              <a:t>AgglomerativeClustering</a:t>
            </a:r>
            <a:endParaRPr sz="2400" u="sng">
              <a:solidFill>
                <a:schemeClr val="dk1"/>
              </a:solidFill>
            </a:endParaRPr>
          </a:p>
        </p:txBody>
      </p:sp>
      <p:pic>
        <p:nvPicPr>
          <p:cNvPr id="218" name="Google Shape;218;g15873dc77c9_0_163"/>
          <p:cNvPicPr preferRelativeResize="0"/>
          <p:nvPr/>
        </p:nvPicPr>
        <p:blipFill rotWithShape="1">
          <a:blip r:embed="rId3">
            <a:alphaModFix/>
          </a:blip>
          <a:srcRect b="0" l="0" r="0" t="0"/>
          <a:stretch/>
        </p:blipFill>
        <p:spPr>
          <a:xfrm>
            <a:off x="850175" y="1014430"/>
            <a:ext cx="5943600" cy="3562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5873dc77c9_0_179"/>
          <p:cNvSpPr txBox="1"/>
          <p:nvPr>
            <p:ph type="title"/>
          </p:nvPr>
        </p:nvSpPr>
        <p:spPr>
          <a:xfrm>
            <a:off x="152399" y="258350"/>
            <a:ext cx="82605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u="sng">
                <a:solidFill>
                  <a:schemeClr val="dk1"/>
                </a:solidFill>
              </a:rPr>
              <a:t>Elbow method and silhouette score for K-means clustering</a:t>
            </a:r>
            <a:endParaRPr sz="2400" u="sng">
              <a:solidFill>
                <a:schemeClr val="dk1"/>
              </a:solidFill>
            </a:endParaRPr>
          </a:p>
        </p:txBody>
      </p:sp>
      <p:pic>
        <p:nvPicPr>
          <p:cNvPr id="225" name="Google Shape;225;g15873dc77c9_0_179"/>
          <p:cNvPicPr preferRelativeResize="0"/>
          <p:nvPr/>
        </p:nvPicPr>
        <p:blipFill rotWithShape="1">
          <a:blip r:embed="rId3">
            <a:alphaModFix/>
          </a:blip>
          <a:srcRect b="0" l="0" r="0" t="0"/>
          <a:stretch/>
        </p:blipFill>
        <p:spPr>
          <a:xfrm>
            <a:off x="152400" y="1112726"/>
            <a:ext cx="4891925" cy="3213400"/>
          </a:xfrm>
          <a:prstGeom prst="rect">
            <a:avLst/>
          </a:prstGeom>
          <a:noFill/>
          <a:ln>
            <a:noFill/>
          </a:ln>
        </p:spPr>
      </p:pic>
      <p:pic>
        <p:nvPicPr>
          <p:cNvPr id="226" name="Google Shape;226;g15873dc77c9_0_179"/>
          <p:cNvPicPr preferRelativeResize="0"/>
          <p:nvPr/>
        </p:nvPicPr>
        <p:blipFill rotWithShape="1">
          <a:blip r:embed="rId4">
            <a:alphaModFix/>
          </a:blip>
          <a:srcRect b="0" l="0" r="0" t="0"/>
          <a:stretch/>
        </p:blipFill>
        <p:spPr>
          <a:xfrm>
            <a:off x="4747101" y="960325"/>
            <a:ext cx="4256057" cy="321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5873dc77c9_0_172"/>
          <p:cNvSpPr txBox="1"/>
          <p:nvPr>
            <p:ph type="title"/>
          </p:nvPr>
        </p:nvSpPr>
        <p:spPr>
          <a:xfrm>
            <a:off x="518325" y="158675"/>
            <a:ext cx="59409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u="sng">
                <a:solidFill>
                  <a:srgbClr val="202020"/>
                </a:solidFill>
              </a:rPr>
              <a:t>K-Means clustering with optimal clusters</a:t>
            </a:r>
            <a:endParaRPr sz="2400" u="sng">
              <a:solidFill>
                <a:srgbClr val="202020"/>
              </a:solidFill>
            </a:endParaRPr>
          </a:p>
        </p:txBody>
      </p:sp>
      <p:pic>
        <p:nvPicPr>
          <p:cNvPr id="233" name="Google Shape;233;g15873dc77c9_0_172"/>
          <p:cNvPicPr preferRelativeResize="0"/>
          <p:nvPr/>
        </p:nvPicPr>
        <p:blipFill rotWithShape="1">
          <a:blip r:embed="rId3">
            <a:alphaModFix/>
          </a:blip>
          <a:srcRect b="0" l="0" r="0" t="0"/>
          <a:stretch/>
        </p:blipFill>
        <p:spPr>
          <a:xfrm>
            <a:off x="152400" y="700575"/>
            <a:ext cx="7383424" cy="429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5873dc77c9_0_189"/>
          <p:cNvSpPr txBox="1"/>
          <p:nvPr>
            <p:ph type="title"/>
          </p:nvPr>
        </p:nvSpPr>
        <p:spPr>
          <a:xfrm>
            <a:off x="2514344" y="-6"/>
            <a:ext cx="38361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u="sng">
                <a:solidFill>
                  <a:schemeClr val="dk1"/>
                </a:solidFill>
              </a:rPr>
              <a:t>Conclusion</a:t>
            </a:r>
            <a:endParaRPr sz="2400" u="sng">
              <a:solidFill>
                <a:schemeClr val="dk1"/>
              </a:solidFill>
            </a:endParaRPr>
          </a:p>
        </p:txBody>
      </p:sp>
      <p:sp>
        <p:nvSpPr>
          <p:cNvPr id="240" name="Google Shape;240;g15873dc77c9_0_189"/>
          <p:cNvSpPr txBox="1"/>
          <p:nvPr>
            <p:ph idx="1" type="body"/>
          </p:nvPr>
        </p:nvSpPr>
        <p:spPr>
          <a:xfrm>
            <a:off x="79750" y="478475"/>
            <a:ext cx="9064200" cy="4309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t/>
            </a:r>
            <a:endParaRPr sz="1200"/>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Firstly we did integrate the original dataset for getting IMDB rating and found about 5994 title's rating from imdb dataset</a:t>
            </a:r>
            <a:endParaRPr sz="1200">
              <a:solidFill>
                <a:schemeClr val="dk1"/>
              </a:solidFill>
              <a:highlight>
                <a:srgbClr val="FFFFFF"/>
              </a:highlight>
            </a:endParaRPr>
          </a:p>
          <a:p>
            <a:pPr indent="0" lvl="0" marL="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In this dataset there are two types of contents where 30.86% includes TV shows and the remaining 69.14% carries Movies.</a:t>
            </a:r>
            <a:endParaRPr sz="1200">
              <a:solidFill>
                <a:schemeClr val="dk1"/>
              </a:solidFill>
              <a:highlight>
                <a:srgbClr val="FFFFFF"/>
              </a:highlight>
            </a:endParaRPr>
          </a:p>
          <a:p>
            <a:pPr indent="0" lvl="0" marL="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In this Dataset 30% of the Directors name were absent.</a:t>
            </a:r>
            <a:endParaRPr sz="1200">
              <a:solidFill>
                <a:schemeClr val="dk1"/>
              </a:solidFill>
              <a:highlight>
                <a:srgbClr val="FFFFFF"/>
              </a:highlight>
            </a:endParaRPr>
          </a:p>
          <a:p>
            <a:pPr indent="0" lvl="0" marL="45720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 With the help of imdb rating we found top directors, actors and also titles which had the top ratings.</a:t>
            </a:r>
            <a:endParaRPr sz="1200">
              <a:solidFill>
                <a:schemeClr val="dk1"/>
              </a:solidFill>
              <a:highlight>
                <a:srgbClr val="FFFFFF"/>
              </a:highlight>
            </a:endParaRPr>
          </a:p>
          <a:p>
            <a:pPr indent="0" lvl="0" marL="45720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In clustering part we did cluster by description column for Hypothesis Testing purpose and other text based features separately.</a:t>
            </a:r>
            <a:endParaRPr sz="1200">
              <a:solidFill>
                <a:schemeClr val="dk1"/>
              </a:solidFill>
              <a:highlight>
                <a:srgbClr val="FFFFFF"/>
              </a:highlight>
            </a:endParaRPr>
          </a:p>
          <a:p>
            <a:pPr indent="0" lvl="0" marL="45720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In Clustering for Hypothesis testing we used nlp techniques like stop words, removed punctuations and TF-IDF vectorizer for data prep, further we used PCA for Dimensionality reduction.</a:t>
            </a:r>
            <a:endParaRPr sz="1200">
              <a:solidFill>
                <a:schemeClr val="dk1"/>
              </a:solidFill>
              <a:highlight>
                <a:srgbClr val="FFFFFF"/>
              </a:highlight>
            </a:endParaRPr>
          </a:p>
          <a:p>
            <a:pPr indent="0" lvl="0" marL="45720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In Hypothesis Testing after executing clustering part I picked one in each of the top IMDB rated tv show and movie to compare them and conclude which had the top rating in each clusters, so we found out that in the total of 26 clusters Tv show's imdb rating was high in 23 clusters, further making assumptions in hypothesis testing we declared that people tend to watch tv show more than movies.</a:t>
            </a:r>
            <a:endParaRPr sz="1200">
              <a:solidFill>
                <a:schemeClr val="dk1"/>
              </a:solidFill>
              <a:highlight>
                <a:srgbClr val="FFFFFF"/>
              </a:highlight>
            </a:endParaRPr>
          </a:p>
          <a:p>
            <a:pPr indent="0" lvl="0" marL="45720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In second Clustering part we used UMAP as dimensionality reduction and implemented various models like DBSCAN, hierarchical, Agglomerative clustering, K-means with Elbow , K-means with silhouette and found best number of clusters accordingly</a:t>
            </a:r>
            <a:endParaRPr sz="1200">
              <a:solidFill>
                <a:schemeClr val="dk1"/>
              </a:solidFill>
              <a:highlight>
                <a:srgbClr val="FFFFFF"/>
              </a:highlight>
            </a:endParaRPr>
          </a:p>
          <a:p>
            <a:pPr indent="0" lvl="0" marL="457200" rtl="0" algn="l">
              <a:lnSpc>
                <a:spcPct val="100000"/>
              </a:lnSpc>
              <a:spcBef>
                <a:spcPts val="0"/>
              </a:spcBef>
              <a:spcAft>
                <a:spcPts val="0"/>
              </a:spcAft>
              <a:buSzPts val="1400"/>
              <a:buNone/>
            </a:pPr>
            <a:r>
              <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US" sz="1200">
                <a:solidFill>
                  <a:schemeClr val="dk1"/>
                </a:solidFill>
                <a:highlight>
                  <a:srgbClr val="FFFFFF"/>
                </a:highlight>
              </a:rPr>
              <a:t>DBSCAN with 8, Hierarchical with 4,K-Means Elbow method with 7 and K-Means Silhouette score with 7 as the best number of clusters.</a:t>
            </a:r>
            <a:endParaRPr sz="1200">
              <a:solidFill>
                <a:schemeClr val="dk1"/>
              </a:solidFill>
              <a:highlight>
                <a:srgbClr val="FFFFFF"/>
              </a:highlight>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nvSpPr>
        <p:spPr>
          <a:xfrm>
            <a:off x="2971800" y="1352550"/>
            <a:ext cx="3644400" cy="1200298"/>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4200"/>
              <a:buFont typeface="Arial"/>
              <a:buNone/>
            </a:pPr>
            <a:r>
              <a:rPr b="1" i="0" lang="en-US" sz="4400" u="none" cap="none" strike="noStrike">
                <a:solidFill>
                  <a:srgbClr val="C80000"/>
                </a:solidFill>
                <a:latin typeface="Times New Roman"/>
                <a:ea typeface="Times New Roman"/>
                <a:cs typeface="Times New Roman"/>
                <a:sym typeface="Times New Roman"/>
              </a:rPr>
              <a:t>Thank you</a:t>
            </a:r>
            <a:endParaRPr b="1" i="0" sz="4400" u="none" cap="none" strike="noStrike">
              <a:solidFill>
                <a:srgbClr val="C8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nvSpPr>
        <p:spPr>
          <a:xfrm>
            <a:off x="533400" y="475686"/>
            <a:ext cx="3352800" cy="400110"/>
          </a:xfrm>
          <a:prstGeom prst="rect">
            <a:avLst/>
          </a:prstGeom>
          <a:noFill/>
          <a:ln>
            <a:noFill/>
          </a:ln>
        </p:spPr>
        <p:txBody>
          <a:bodyPr anchorCtr="0" anchor="t" bIns="45700" lIns="91425" spcFirstLastPara="1" rIns="91425" wrap="square" tIns="45700">
            <a:spAutoFit/>
          </a:bodyPr>
          <a:lstStyle/>
          <a:p>
            <a:pPr indent="0" lvl="0" marL="12700" marR="0" rtl="0" algn="l">
              <a:lnSpc>
                <a:spcPct val="69375"/>
              </a:lnSpc>
              <a:spcBef>
                <a:spcPts val="0"/>
              </a:spcBef>
              <a:spcAft>
                <a:spcPts val="0"/>
              </a:spcAft>
              <a:buClr>
                <a:srgbClr val="000000"/>
              </a:buClr>
              <a:buSzPts val="3200"/>
              <a:buFont typeface="Arial"/>
              <a:buNone/>
            </a:pPr>
            <a:r>
              <a:rPr b="1" i="0" lang="en-US" sz="3200" u="sng" cap="none" strike="noStrike">
                <a:solidFill>
                  <a:srgbClr val="002060"/>
                </a:solidFill>
                <a:latin typeface="Times New Roman"/>
                <a:ea typeface="Times New Roman"/>
                <a:cs typeface="Times New Roman"/>
                <a:sym typeface="Times New Roman"/>
              </a:rPr>
              <a:t>Introduction</a:t>
            </a:r>
            <a:endParaRPr b="1" i="0" sz="3200" u="sng" cap="none" strike="noStrike">
              <a:solidFill>
                <a:srgbClr val="002060"/>
              </a:solidFill>
              <a:latin typeface="Times New Roman"/>
              <a:ea typeface="Times New Roman"/>
              <a:cs typeface="Times New Roman"/>
              <a:sym typeface="Times New Roman"/>
            </a:endParaRPr>
          </a:p>
        </p:txBody>
      </p:sp>
      <p:sp>
        <p:nvSpPr>
          <p:cNvPr id="65" name="Google Shape;65;p3"/>
          <p:cNvSpPr txBox="1"/>
          <p:nvPr/>
        </p:nvSpPr>
        <p:spPr>
          <a:xfrm>
            <a:off x="533400" y="1200150"/>
            <a:ext cx="7848600" cy="212365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Netflix is a prominent OTT platform with a wide variety of content to view from a variety of nations and genres, so keep an eye on 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The purpose is to forecast clusters based on similar content by comparing text-based features, in this example, the description column, which is a brief graphic overview of the contents.</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81000" y="438150"/>
            <a:ext cx="320040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lang="en-US" sz="2800" u="sng">
                <a:solidFill>
                  <a:srgbClr val="002060"/>
                </a:solidFill>
                <a:latin typeface="Times New Roman"/>
                <a:ea typeface="Times New Roman"/>
                <a:cs typeface="Times New Roman"/>
                <a:sym typeface="Times New Roman"/>
              </a:rPr>
              <a:t>ABSTRACT</a:t>
            </a:r>
            <a:endParaRPr/>
          </a:p>
        </p:txBody>
      </p:sp>
      <p:sp>
        <p:nvSpPr>
          <p:cNvPr id="71" name="Google Shape;71;p4"/>
          <p:cNvSpPr txBox="1"/>
          <p:nvPr/>
        </p:nvSpPr>
        <p:spPr>
          <a:xfrm>
            <a:off x="504850" y="1197438"/>
            <a:ext cx="8244300" cy="3279900"/>
          </a:xfrm>
          <a:prstGeom prst="rect">
            <a:avLst/>
          </a:prstGeom>
          <a:noFill/>
          <a:ln>
            <a:noFill/>
          </a:ln>
        </p:spPr>
        <p:txBody>
          <a:bodyPr anchorCtr="0" anchor="t" bIns="0" lIns="0" spcFirstLastPara="1" rIns="0" wrap="square" tIns="53975">
            <a:spAutoFit/>
          </a:bodyPr>
          <a:lstStyle/>
          <a:p>
            <a:pPr indent="-342900" lvl="0" marL="3556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idea was to use text-based variables to anticipate clusters of related content.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2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dataset is subjected to exploratory data analysis in order to extract insights from it, but the initial null results are ignored.</a:t>
            </a:r>
            <a:endParaRPr b="0" i="0" sz="1400" u="none" cap="none" strike="noStrike">
              <a:solidFill>
                <a:srgbClr val="000000"/>
              </a:solidFill>
              <a:latin typeface="Arial"/>
              <a:ea typeface="Arial"/>
              <a:cs typeface="Arial"/>
              <a:sym typeface="Arial"/>
            </a:endParaRPr>
          </a:p>
          <a:p>
            <a:pPr indent="-342900" lvl="0" marL="354965" marR="508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After that, our target variable, the description column, must be feature engineered, with NLP operations such as symbol removal, stop words, punctuation, tokenization, and vectorization using TF-IDF done on it.</a:t>
            </a:r>
            <a:endParaRPr b="0" i="0" sz="2000" u="none" cap="none" strike="noStrike">
              <a:solidFill>
                <a:schemeClr val="dk1"/>
              </a:solidFill>
              <a:latin typeface="Times New Roman"/>
              <a:ea typeface="Times New Roman"/>
              <a:cs typeface="Times New Roman"/>
              <a:sym typeface="Times New Roman"/>
            </a:endParaRPr>
          </a:p>
          <a:p>
            <a:pPr indent="-355600" lvl="0" marL="400050" marR="5080" rtl="0" algn="l">
              <a:lnSpc>
                <a:spcPct val="115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In addition, after clustering, some hypothesis testing was done.</a:t>
            </a:r>
            <a:endParaRPr b="0" i="0" sz="2000" u="none" cap="none" strike="noStrike">
              <a:solidFill>
                <a:schemeClr val="dk1"/>
              </a:solidFill>
              <a:latin typeface="Times New Roman"/>
              <a:ea typeface="Times New Roman"/>
              <a:cs typeface="Times New Roman"/>
              <a:sym typeface="Times New Roman"/>
            </a:endParaRPr>
          </a:p>
          <a:p>
            <a:pPr indent="-342900" lvl="0" marL="354965" marR="508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All that was left was to discover the clusters, fit our models based on the number of clusters.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90550" y="516381"/>
            <a:ext cx="471485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lang="en-US" sz="2800" u="sng">
                <a:solidFill>
                  <a:srgbClr val="002060"/>
                </a:solidFill>
                <a:latin typeface="Times New Roman"/>
                <a:ea typeface="Times New Roman"/>
                <a:cs typeface="Times New Roman"/>
                <a:sym typeface="Times New Roman"/>
              </a:rPr>
              <a:t>PROBLEM STATEMENT</a:t>
            </a:r>
            <a:endParaRPr/>
          </a:p>
        </p:txBody>
      </p:sp>
      <p:sp>
        <p:nvSpPr>
          <p:cNvPr id="77" name="Google Shape;77;p5"/>
          <p:cNvSpPr txBox="1"/>
          <p:nvPr/>
        </p:nvSpPr>
        <p:spPr>
          <a:xfrm>
            <a:off x="408561" y="1200150"/>
            <a:ext cx="8198484" cy="3230372"/>
          </a:xfrm>
          <a:prstGeom prst="rect">
            <a:avLst/>
          </a:prstGeom>
          <a:noFill/>
          <a:ln>
            <a:noFill/>
          </a:ln>
        </p:spPr>
        <p:txBody>
          <a:bodyPr anchorCtr="0" anchor="t" bIns="0" lIns="0" spcFirstLastPara="1" rIns="0" wrap="square" tIns="49525">
            <a:spAutoFit/>
          </a:bodyPr>
          <a:lstStyle/>
          <a:p>
            <a:pPr indent="-342900" lvl="0" marL="355600" marR="0" rtl="0" algn="l">
              <a:lnSpc>
                <a:spcPct val="100000"/>
              </a:lnSpc>
              <a:spcBef>
                <a:spcPts val="0"/>
              </a:spcBef>
              <a:spcAft>
                <a:spcPts val="0"/>
              </a:spcAft>
              <a:buClr>
                <a:schemeClr val="dk1"/>
              </a:buClr>
              <a:buSzPts val="2260"/>
              <a:buFont typeface="Arial"/>
              <a:buChar char="•"/>
            </a:pPr>
            <a:r>
              <a:rPr b="0" i="0" lang="en-US" sz="2000" u="none" cap="none" strike="noStrike">
                <a:solidFill>
                  <a:srgbClr val="202020"/>
                </a:solidFill>
                <a:latin typeface="Times New Roman"/>
                <a:ea typeface="Times New Roman"/>
                <a:cs typeface="Times New Roman"/>
                <a:sym typeface="Times New Roman"/>
              </a:rPr>
              <a:t>This dataset consists of tv shows and movies available on Netflix as of 2019. The dataset is collected from Flixable which is a third-party Netflix search engine.</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390"/>
              </a:spcBef>
              <a:spcAft>
                <a:spcPts val="0"/>
              </a:spcAft>
              <a:buClr>
                <a:schemeClr val="dk1"/>
              </a:buClr>
              <a:buSzPts val="2260"/>
              <a:buFont typeface="Arial"/>
              <a:buChar char="•"/>
            </a:pPr>
            <a:r>
              <a:rPr b="0" i="0" lang="en-US" sz="2000" u="none" cap="none" strike="noStrike">
                <a:solidFill>
                  <a:srgbClr val="202020"/>
                </a:solidFill>
                <a:latin typeface="Times New Roman"/>
                <a:ea typeface="Times New Roman"/>
                <a:cs typeface="Times New Roman"/>
                <a:sym typeface="Times New Roman"/>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390"/>
              </a:spcBef>
              <a:spcAft>
                <a:spcPts val="0"/>
              </a:spcAft>
              <a:buClr>
                <a:schemeClr val="dk1"/>
              </a:buClr>
              <a:buSzPts val="2260"/>
              <a:buFont typeface="Arial"/>
              <a:buChar char="•"/>
            </a:pPr>
            <a:r>
              <a:rPr b="0" i="0" lang="en-US" sz="2000" u="none" cap="none" strike="noStrike">
                <a:solidFill>
                  <a:srgbClr val="202020"/>
                </a:solidFill>
                <a:latin typeface="Times New Roman"/>
                <a:ea typeface="Times New Roman"/>
                <a:cs typeface="Times New Roman"/>
                <a:sym typeface="Times New Roman"/>
              </a:rPr>
              <a:t>Integrating this dataset with other external datasets such as IMDB ratings, rotten tomatoes can also provide many interesting findings.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5873dc77c9_0_0"/>
          <p:cNvSpPr txBox="1"/>
          <p:nvPr>
            <p:ph type="title"/>
          </p:nvPr>
        </p:nvSpPr>
        <p:spPr>
          <a:xfrm>
            <a:off x="22900" y="0"/>
            <a:ext cx="7313700" cy="800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5200"/>
              <a:t>Basic Data Exploration</a:t>
            </a:r>
            <a:endParaRPr sz="5200"/>
          </a:p>
        </p:txBody>
      </p:sp>
      <p:sp>
        <p:nvSpPr>
          <p:cNvPr id="84" name="Google Shape;84;g15873dc77c9_0_0"/>
          <p:cNvSpPr txBox="1"/>
          <p:nvPr>
            <p:ph idx="1" type="body"/>
          </p:nvPr>
        </p:nvSpPr>
        <p:spPr>
          <a:xfrm>
            <a:off x="4126750" y="2836150"/>
            <a:ext cx="4590600" cy="1231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 The dataset had 7787 observations and 12 features(columns) initially. </a:t>
            </a:r>
            <a:endParaRPr/>
          </a:p>
          <a:p>
            <a:pPr indent="0" lvl="0" marL="0" rtl="0" algn="l">
              <a:lnSpc>
                <a:spcPct val="100000"/>
              </a:lnSpc>
              <a:spcBef>
                <a:spcPts val="0"/>
              </a:spcBef>
              <a:spcAft>
                <a:spcPts val="0"/>
              </a:spcAft>
              <a:buSzPts val="1400"/>
              <a:buNone/>
            </a:pPr>
            <a:r>
              <a:rPr lang="en-US"/>
              <a:t>● After matching the original dataset with IMDB dataset, we obtained few more columns</a:t>
            </a:r>
            <a:endParaRPr/>
          </a:p>
          <a:p>
            <a:pPr indent="0" lvl="0" marL="0" rtl="0" algn="l">
              <a:lnSpc>
                <a:spcPct val="100000"/>
              </a:lnSpc>
              <a:spcBef>
                <a:spcPts val="0"/>
              </a:spcBef>
              <a:spcAft>
                <a:spcPts val="0"/>
              </a:spcAft>
              <a:buSzPts val="1400"/>
              <a:buNone/>
            </a:pPr>
            <a:r>
              <a:t/>
            </a:r>
            <a:endParaRPr/>
          </a:p>
        </p:txBody>
      </p:sp>
      <p:pic>
        <p:nvPicPr>
          <p:cNvPr id="85" name="Google Shape;85;g15873dc77c9_0_0"/>
          <p:cNvPicPr preferRelativeResize="0"/>
          <p:nvPr/>
        </p:nvPicPr>
        <p:blipFill rotWithShape="1">
          <a:blip r:embed="rId3">
            <a:alphaModFix/>
          </a:blip>
          <a:srcRect b="0" l="0" r="0" t="0"/>
          <a:stretch/>
        </p:blipFill>
        <p:spPr>
          <a:xfrm>
            <a:off x="426750" y="866763"/>
            <a:ext cx="3409950" cy="427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5873dc77c9_0_8"/>
          <p:cNvSpPr txBox="1"/>
          <p:nvPr>
            <p:ph type="title"/>
          </p:nvPr>
        </p:nvSpPr>
        <p:spPr>
          <a:xfrm>
            <a:off x="0" y="98875"/>
            <a:ext cx="9144000" cy="76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5000"/>
              <a:t>EDA (Checking NaN values)</a:t>
            </a:r>
            <a:endParaRPr sz="5000"/>
          </a:p>
        </p:txBody>
      </p:sp>
      <p:sp>
        <p:nvSpPr>
          <p:cNvPr id="92" name="Google Shape;92;g15873dc77c9_0_8"/>
          <p:cNvSpPr txBox="1"/>
          <p:nvPr>
            <p:ph idx="1" type="body"/>
          </p:nvPr>
        </p:nvSpPr>
        <p:spPr>
          <a:xfrm>
            <a:off x="6766425" y="1790700"/>
            <a:ext cx="2117100" cy="877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1900"/>
              <a:t>Director column has the most missing values</a:t>
            </a:r>
            <a:endParaRPr sz="1900"/>
          </a:p>
        </p:txBody>
      </p:sp>
      <p:pic>
        <p:nvPicPr>
          <p:cNvPr id="93" name="Google Shape;93;g15873dc77c9_0_8"/>
          <p:cNvPicPr preferRelativeResize="0"/>
          <p:nvPr/>
        </p:nvPicPr>
        <p:blipFill rotWithShape="1">
          <a:blip r:embed="rId3">
            <a:alphaModFix/>
          </a:blip>
          <a:srcRect b="0" l="0" r="0" t="0"/>
          <a:stretch/>
        </p:blipFill>
        <p:spPr>
          <a:xfrm>
            <a:off x="0" y="868375"/>
            <a:ext cx="6374900" cy="417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nvSpPr>
        <p:spPr>
          <a:xfrm>
            <a:off x="2966925" y="-149700"/>
            <a:ext cx="4576800" cy="1049700"/>
          </a:xfrm>
          <a:prstGeom prst="rect">
            <a:avLst/>
          </a:prstGeom>
          <a:noFill/>
          <a:ln>
            <a:noFill/>
          </a:ln>
        </p:spPr>
        <p:txBody>
          <a:bodyPr anchorCtr="0" anchor="t" bIns="0" lIns="0" spcFirstLastPara="1" rIns="0" wrap="square" tIns="193675">
            <a:spAutoFit/>
          </a:bodyPr>
          <a:lstStyle/>
          <a:p>
            <a:pPr indent="0" lvl="0" marL="0" marR="0" rtl="0" algn="l">
              <a:lnSpc>
                <a:spcPct val="115000"/>
              </a:lnSpc>
              <a:spcBef>
                <a:spcPts val="1400"/>
              </a:spcBef>
              <a:spcAft>
                <a:spcPts val="0"/>
              </a:spcAft>
              <a:buClr>
                <a:schemeClr val="dk1"/>
              </a:buClr>
              <a:buSzPts val="1100"/>
              <a:buFont typeface="Arial"/>
              <a:buNone/>
            </a:pPr>
            <a:r>
              <a:rPr b="1" i="0" lang="en-US" sz="2100" u="sng" cap="none" strike="noStrike">
                <a:solidFill>
                  <a:schemeClr val="dk1"/>
                </a:solidFill>
                <a:highlight>
                  <a:srgbClr val="FFFFFF"/>
                </a:highlight>
                <a:latin typeface="Arial"/>
                <a:ea typeface="Arial"/>
                <a:cs typeface="Arial"/>
                <a:sym typeface="Arial"/>
              </a:rPr>
              <a:t>Movie And Tv Show count</a:t>
            </a:r>
            <a:endParaRPr b="1" i="0" sz="2300" u="sng" cap="none" strike="noStrike">
              <a:solidFill>
                <a:schemeClr val="dk1"/>
              </a:solidFill>
              <a:highlight>
                <a:srgbClr val="FFFFFF"/>
              </a:highlight>
              <a:latin typeface="Arial"/>
              <a:ea typeface="Arial"/>
              <a:cs typeface="Arial"/>
              <a:sym typeface="Arial"/>
            </a:endParaRPr>
          </a:p>
          <a:p>
            <a:pPr indent="0" lvl="0" marL="12700" marR="0" rtl="0" algn="l">
              <a:lnSpc>
                <a:spcPct val="100000"/>
              </a:lnSpc>
              <a:spcBef>
                <a:spcPts val="400"/>
              </a:spcBef>
              <a:spcAft>
                <a:spcPts val="0"/>
              </a:spcAft>
              <a:buClr>
                <a:srgbClr val="000000"/>
              </a:buClr>
              <a:buSzPts val="2800"/>
              <a:buFont typeface="Arial"/>
              <a:buNone/>
            </a:pPr>
            <a:r>
              <a:t/>
            </a:r>
            <a:endParaRPr b="1" i="0" sz="2800" u="sng" cap="none" strike="noStrike">
              <a:solidFill>
                <a:srgbClr val="002060"/>
              </a:solidFill>
              <a:latin typeface="Times New Roman"/>
              <a:ea typeface="Times New Roman"/>
              <a:cs typeface="Times New Roman"/>
              <a:sym typeface="Times New Roman"/>
            </a:endParaRPr>
          </a:p>
        </p:txBody>
      </p:sp>
      <p:sp>
        <p:nvSpPr>
          <p:cNvPr id="99" name="Google Shape;99;p7"/>
          <p:cNvSpPr txBox="1"/>
          <p:nvPr/>
        </p:nvSpPr>
        <p:spPr>
          <a:xfrm>
            <a:off x="457200" y="4476750"/>
            <a:ext cx="8153400" cy="8985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1100"/>
              </a:spcBef>
              <a:spcAft>
                <a:spcPts val="0"/>
              </a:spcAft>
              <a:buClr>
                <a:schemeClr val="dk1"/>
              </a:buClr>
              <a:buSzPts val="1400"/>
              <a:buFont typeface="Times New Roman"/>
              <a:buChar char="●"/>
            </a:pPr>
            <a:r>
              <a:rPr b="0" i="0" lang="en-US" sz="1400" u="none" cap="none" strike="noStrike">
                <a:solidFill>
                  <a:schemeClr val="dk1"/>
                </a:solidFill>
                <a:highlight>
                  <a:srgbClr val="FFFFFF"/>
                </a:highlight>
                <a:latin typeface="Times New Roman"/>
                <a:ea typeface="Times New Roman"/>
                <a:cs typeface="Times New Roman"/>
                <a:sym typeface="Times New Roman"/>
              </a:rPr>
              <a:t>About 69% are movies and 31% are tv shows in our dataset</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highlight>
                  <a:srgbClr val="FFFFFF"/>
                </a:highlight>
                <a:latin typeface="Times New Roman"/>
                <a:ea typeface="Times New Roman"/>
                <a:cs typeface="Times New Roman"/>
                <a:sym typeface="Times New Roman"/>
              </a:rPr>
              <a:t>We have 5377 movies and 2410 tv shows in actual numbers</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50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p:txBody>
      </p:sp>
      <p:pic>
        <p:nvPicPr>
          <p:cNvPr id="100" name="Google Shape;100;p7"/>
          <p:cNvPicPr preferRelativeResize="0"/>
          <p:nvPr/>
        </p:nvPicPr>
        <p:blipFill rotWithShape="1">
          <a:blip r:embed="rId3">
            <a:alphaModFix/>
          </a:blip>
          <a:srcRect b="0" l="0" r="0" t="0"/>
          <a:stretch/>
        </p:blipFill>
        <p:spPr>
          <a:xfrm>
            <a:off x="2345375" y="414425"/>
            <a:ext cx="4213575" cy="363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5873dc77c9_0_19"/>
          <p:cNvSpPr txBox="1"/>
          <p:nvPr>
            <p:ph type="title"/>
          </p:nvPr>
        </p:nvSpPr>
        <p:spPr>
          <a:xfrm>
            <a:off x="2394775" y="174998"/>
            <a:ext cx="3836100" cy="1767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0"/>
              </a:spcAft>
              <a:buClr>
                <a:schemeClr val="dk1"/>
              </a:buClr>
              <a:buSzPts val="1100"/>
              <a:buFont typeface="Arial"/>
              <a:buNone/>
            </a:pPr>
            <a:r>
              <a:rPr b="1" lang="en-US" sz="2500" u="sng">
                <a:solidFill>
                  <a:schemeClr val="dk1"/>
                </a:solidFill>
                <a:highlight>
                  <a:srgbClr val="FFFFFF"/>
                </a:highlight>
                <a:latin typeface="Times New Roman"/>
                <a:ea typeface="Times New Roman"/>
                <a:cs typeface="Times New Roman"/>
                <a:sym typeface="Times New Roman"/>
              </a:rPr>
              <a:t>Top countries by content count</a:t>
            </a:r>
            <a:endParaRPr b="1" sz="2500" u="sng">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400"/>
              </a:spcBef>
              <a:spcAft>
                <a:spcPts val="0"/>
              </a:spcAft>
              <a:buSzPts val="1400"/>
              <a:buNone/>
            </a:pPr>
            <a:r>
              <a:t/>
            </a:r>
            <a:endParaRPr/>
          </a:p>
        </p:txBody>
      </p:sp>
      <p:sp>
        <p:nvSpPr>
          <p:cNvPr id="107" name="Google Shape;107;g15873dc77c9_0_19"/>
          <p:cNvSpPr txBox="1"/>
          <p:nvPr>
            <p:ph idx="1" type="body"/>
          </p:nvPr>
        </p:nvSpPr>
        <p:spPr>
          <a:xfrm>
            <a:off x="224050" y="3585430"/>
            <a:ext cx="3977700" cy="1133400"/>
          </a:xfrm>
          <a:prstGeom prst="rect">
            <a:avLst/>
          </a:prstGeom>
          <a:noFill/>
          <a:ln>
            <a:noFill/>
          </a:ln>
        </p:spPr>
        <p:txBody>
          <a:bodyPr anchorCtr="0" anchor="t" bIns="0" lIns="0" spcFirstLastPara="1" rIns="0" wrap="square" tIns="0">
            <a:spAutoFit/>
          </a:bodyPr>
          <a:lstStyle/>
          <a:p>
            <a:pPr indent="0" lvl="0" marL="0" marR="1905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rPr>
              <a:t>The Top 3 countries with most contributions are namely United States with 3760 contents, India with 1033 contents and United Kingdom with 722 contents for netflix</a:t>
            </a:r>
            <a:endParaRPr sz="1200">
              <a:solidFill>
                <a:schemeClr val="dk1"/>
              </a:solidFill>
              <a:highlight>
                <a:srgbClr val="FFFFFF"/>
              </a:highlight>
            </a:endParaRPr>
          </a:p>
          <a:p>
            <a:pPr indent="0" lvl="0" marL="0" marR="190500" rtl="0" algn="l">
              <a:lnSpc>
                <a:spcPct val="115000"/>
              </a:lnSpc>
              <a:spcBef>
                <a:spcPts val="500"/>
              </a:spcBef>
              <a:spcAft>
                <a:spcPts val="0"/>
              </a:spcAft>
              <a:buClr>
                <a:schemeClr val="dk1"/>
              </a:buClr>
              <a:buSzPts val="1100"/>
              <a:buFont typeface="Arial"/>
              <a:buNone/>
            </a:pPr>
            <a:r>
              <a:t/>
            </a:r>
            <a:endParaRPr sz="1050">
              <a:solidFill>
                <a:schemeClr val="dk1"/>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08" name="Google Shape;108;g15873dc77c9_0_19"/>
          <p:cNvSpPr txBox="1"/>
          <p:nvPr>
            <p:ph idx="2" type="body"/>
          </p:nvPr>
        </p:nvSpPr>
        <p:spPr>
          <a:xfrm>
            <a:off x="4669260" y="3492180"/>
            <a:ext cx="3977700" cy="14592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100"/>
              </a:spcBef>
              <a:spcAft>
                <a:spcPts val="0"/>
              </a:spcAft>
              <a:buClr>
                <a:schemeClr val="dk1"/>
              </a:buClr>
              <a:buSzPts val="1200"/>
              <a:buFont typeface="Times New Roman"/>
              <a:buChar char="●"/>
            </a:pPr>
            <a:r>
              <a:rPr lang="en-US" sz="1200">
                <a:solidFill>
                  <a:schemeClr val="dk1"/>
                </a:solidFill>
                <a:highlight>
                  <a:srgbClr val="FFFFFF"/>
                </a:highlight>
              </a:rPr>
              <a:t>The Top two countries United States and India are interested in contributing more movies than tv shows.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United Kingdom is giving equal weightage for both movies and tv shows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Japan and South Korea is focusing more on tv shows</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highlight>
                  <a:srgbClr val="FFFFFF"/>
                </a:highlight>
              </a:rPr>
              <a:t>Rest all other countries in lower bracket are clearly concentrating on movies</a:t>
            </a:r>
            <a:endParaRPr/>
          </a:p>
        </p:txBody>
      </p:sp>
      <p:pic>
        <p:nvPicPr>
          <p:cNvPr id="109" name="Google Shape;109;g15873dc77c9_0_19"/>
          <p:cNvPicPr preferRelativeResize="0"/>
          <p:nvPr/>
        </p:nvPicPr>
        <p:blipFill rotWithShape="1">
          <a:blip r:embed="rId3">
            <a:alphaModFix/>
          </a:blip>
          <a:srcRect b="0" l="0" r="0" t="0"/>
          <a:stretch/>
        </p:blipFill>
        <p:spPr>
          <a:xfrm>
            <a:off x="0" y="744375"/>
            <a:ext cx="4425801" cy="2704550"/>
          </a:xfrm>
          <a:prstGeom prst="rect">
            <a:avLst/>
          </a:prstGeom>
          <a:noFill/>
          <a:ln>
            <a:noFill/>
          </a:ln>
        </p:spPr>
      </p:pic>
      <p:pic>
        <p:nvPicPr>
          <p:cNvPr id="110" name="Google Shape;110;g15873dc77c9_0_19"/>
          <p:cNvPicPr preferRelativeResize="0"/>
          <p:nvPr/>
        </p:nvPicPr>
        <p:blipFill rotWithShape="1">
          <a:blip r:embed="rId4">
            <a:alphaModFix/>
          </a:blip>
          <a:srcRect b="0" l="0" r="0" t="0"/>
          <a:stretch/>
        </p:blipFill>
        <p:spPr>
          <a:xfrm>
            <a:off x="4451400" y="701125"/>
            <a:ext cx="4413399" cy="279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