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8" roundtripDataSignature="AMtx7mjLQCC5MOcKqRPxNIZOg7Dtb+1k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A368D0-A3B8-4B15-93BF-F0751343CFDE}">
  <a:tblStyle styleId="{C4A368D0-A3B8-4B15-93BF-F0751343CFDE}"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eb5933c57_0_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eb5933c57_0_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eb5933c57_0_1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eb5933c57_0_1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eb5933c57_0_3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eb5933c57_0_3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eb5933c57_0_4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3eb5933c57_0_4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eb5933c57_0_5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eb5933c57_0_5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30"/>
          <p:cNvSpPr txBox="1"/>
          <p:nvPr>
            <p:ph type="title"/>
          </p:nvPr>
        </p:nvSpPr>
        <p:spPr>
          <a:xfrm>
            <a:off x="384325" y="323624"/>
            <a:ext cx="7588134" cy="61179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00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30"/>
          <p:cNvSpPr txBox="1"/>
          <p:nvPr>
            <p:ph idx="1" type="body"/>
          </p:nvPr>
        </p:nvSpPr>
        <p:spPr>
          <a:xfrm>
            <a:off x="834537" y="898132"/>
            <a:ext cx="7248525" cy="30899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3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3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8" name="Shape 18"/>
        <p:cNvGrpSpPr/>
        <p:nvPr/>
      </p:nvGrpSpPr>
      <p:grpSpPr>
        <a:xfrm>
          <a:off x="0" y="0"/>
          <a:ext cx="0" cy="0"/>
          <a:chOff x="0" y="0"/>
          <a:chExt cx="0" cy="0"/>
        </a:xfrm>
      </p:grpSpPr>
      <p:sp>
        <p:nvSpPr>
          <p:cNvPr id="19" name="Google Shape;19;p31"/>
          <p:cNvSpPr txBox="1"/>
          <p:nvPr>
            <p:ph type="title"/>
          </p:nvPr>
        </p:nvSpPr>
        <p:spPr>
          <a:xfrm>
            <a:off x="384325" y="323624"/>
            <a:ext cx="7588134" cy="61179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00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3" name="Shape 23"/>
        <p:cNvGrpSpPr/>
        <p:nvPr/>
      </p:nvGrpSpPr>
      <p:grpSpPr>
        <a:xfrm>
          <a:off x="0" y="0"/>
          <a:ext cx="0" cy="0"/>
          <a:chOff x="0" y="0"/>
          <a:chExt cx="0" cy="0"/>
        </a:xfrm>
      </p:grpSpPr>
      <p:sp>
        <p:nvSpPr>
          <p:cNvPr id="24" name="Google Shape;24;p3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33"/>
          <p:cNvSpPr txBox="1"/>
          <p:nvPr>
            <p:ph type="title"/>
          </p:nvPr>
        </p:nvSpPr>
        <p:spPr>
          <a:xfrm>
            <a:off x="384325" y="323624"/>
            <a:ext cx="7588134" cy="61179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00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3"/>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33"/>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3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4" name="Shape 34"/>
        <p:cNvGrpSpPr/>
        <p:nvPr/>
      </p:nvGrpSpPr>
      <p:grpSpPr>
        <a:xfrm>
          <a:off x="0" y="0"/>
          <a:ext cx="0" cy="0"/>
          <a:chOff x="0" y="0"/>
          <a:chExt cx="0" cy="0"/>
        </a:xfrm>
      </p:grpSpPr>
      <p:sp>
        <p:nvSpPr>
          <p:cNvPr id="35" name="Google Shape;35;p34"/>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29"/>
          <p:cNvPicPr preferRelativeResize="0"/>
          <p:nvPr/>
        </p:nvPicPr>
        <p:blipFill rotWithShape="1">
          <a:blip r:embed="rId1">
            <a:alphaModFix/>
          </a:blip>
          <a:srcRect b="0" l="0" r="0" t="0"/>
          <a:stretch/>
        </p:blipFill>
        <p:spPr>
          <a:xfrm>
            <a:off x="8602975" y="66525"/>
            <a:ext cx="348618" cy="357955"/>
          </a:xfrm>
          <a:prstGeom prst="rect">
            <a:avLst/>
          </a:prstGeom>
          <a:noFill/>
          <a:ln>
            <a:noFill/>
          </a:ln>
        </p:spPr>
      </p:pic>
      <p:sp>
        <p:nvSpPr>
          <p:cNvPr id="7" name="Google Shape;7;p29"/>
          <p:cNvSpPr txBox="1"/>
          <p:nvPr>
            <p:ph type="title"/>
          </p:nvPr>
        </p:nvSpPr>
        <p:spPr>
          <a:xfrm>
            <a:off x="384325" y="323624"/>
            <a:ext cx="7588134" cy="611796"/>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000" u="none" cap="none" strike="noStrike">
                <a:solidFill>
                  <a:srgbClr val="CC00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9"/>
          <p:cNvSpPr txBox="1"/>
          <p:nvPr>
            <p:ph idx="1" type="body"/>
          </p:nvPr>
        </p:nvSpPr>
        <p:spPr>
          <a:xfrm>
            <a:off x="834537" y="898132"/>
            <a:ext cx="7248525" cy="30899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2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2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6.jpg"/><Relationship Id="rId4" Type="http://schemas.openxmlformats.org/officeDocument/2006/relationships/image" Target="../media/image23.png"/><Relationship Id="rId5"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jp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jp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6.jp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9.png"/><Relationship Id="rId4" Type="http://schemas.openxmlformats.org/officeDocument/2006/relationships/image" Target="../media/image30.png"/><Relationship Id="rId5"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38.png"/><Relationship Id="rId5"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7.png"/><Relationship Id="rId4" Type="http://schemas.openxmlformats.org/officeDocument/2006/relationships/image" Target="../media/image40.png"/><Relationship Id="rId5"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2.png"/><Relationship Id="rId4" Type="http://schemas.openxmlformats.org/officeDocument/2006/relationships/image" Target="../media/image44.png"/><Relationship Id="rId5"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jpg"/><Relationship Id="rId4" Type="http://schemas.openxmlformats.org/officeDocument/2006/relationships/image" Target="../media/image10.jp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12.jp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ph type="title"/>
          </p:nvPr>
        </p:nvSpPr>
        <p:spPr>
          <a:xfrm>
            <a:off x="1772847" y="1031911"/>
            <a:ext cx="4837430" cy="6654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200">
                <a:latin typeface="Calibri"/>
                <a:ea typeface="Calibri"/>
                <a:cs typeface="Calibri"/>
                <a:sym typeface="Calibri"/>
              </a:rPr>
              <a:t>Capstone Project</a:t>
            </a:r>
            <a:endParaRPr sz="4200">
              <a:latin typeface="Calibri"/>
              <a:ea typeface="Calibri"/>
              <a:cs typeface="Calibri"/>
              <a:sym typeface="Calibri"/>
            </a:endParaRPr>
          </a:p>
        </p:txBody>
      </p:sp>
      <p:sp>
        <p:nvSpPr>
          <p:cNvPr id="45" name="Google Shape;45;p1"/>
          <p:cNvSpPr txBox="1"/>
          <p:nvPr/>
        </p:nvSpPr>
        <p:spPr>
          <a:xfrm>
            <a:off x="2984371" y="2307038"/>
            <a:ext cx="2414400" cy="366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300">
                <a:solidFill>
                  <a:srgbClr val="134F5C"/>
                </a:solidFill>
                <a:latin typeface="Calibri"/>
                <a:ea typeface="Calibri"/>
                <a:cs typeface="Calibri"/>
                <a:sym typeface="Calibri"/>
              </a:rPr>
              <a:t>Ajith R</a:t>
            </a:r>
            <a:endParaRPr sz="2300">
              <a:latin typeface="Calibri"/>
              <a:ea typeface="Calibri"/>
              <a:cs typeface="Calibri"/>
              <a:sym typeface="Calibri"/>
            </a:endParaRPr>
          </a:p>
        </p:txBody>
      </p:sp>
      <p:sp>
        <p:nvSpPr>
          <p:cNvPr id="46" name="Google Shape;46;p1"/>
          <p:cNvSpPr txBox="1"/>
          <p:nvPr/>
        </p:nvSpPr>
        <p:spPr>
          <a:xfrm>
            <a:off x="332846" y="2944644"/>
            <a:ext cx="7112100" cy="1121100"/>
          </a:xfrm>
          <a:prstGeom prst="rect">
            <a:avLst/>
          </a:prstGeom>
          <a:noFill/>
          <a:ln>
            <a:noFill/>
          </a:ln>
        </p:spPr>
        <p:txBody>
          <a:bodyPr anchorCtr="0" anchor="t" bIns="0" lIns="0" spcFirstLastPara="1" rIns="0" wrap="square" tIns="12700">
            <a:spAutoFit/>
          </a:bodyPr>
          <a:lstStyle/>
          <a:p>
            <a:pPr indent="-2553970" lvl="0" marL="2566035" marR="5080" rtl="0" algn="l">
              <a:lnSpc>
                <a:spcPct val="100000"/>
              </a:lnSpc>
              <a:spcBef>
                <a:spcPts val="0"/>
              </a:spcBef>
              <a:spcAft>
                <a:spcPts val="0"/>
              </a:spcAft>
              <a:buNone/>
            </a:pPr>
            <a:r>
              <a:rPr b="1" lang="en-US" sz="3600">
                <a:solidFill>
                  <a:srgbClr val="134F5C"/>
                </a:solidFill>
                <a:latin typeface="Calibri"/>
                <a:ea typeface="Calibri"/>
                <a:cs typeface="Calibri"/>
                <a:sym typeface="Calibri"/>
              </a:rPr>
              <a:t>NYC Taxi Trip Time Prediction Analysis</a:t>
            </a:r>
            <a:endParaRPr sz="36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0"/>
          <p:cNvPicPr preferRelativeResize="0"/>
          <p:nvPr/>
        </p:nvPicPr>
        <p:blipFill rotWithShape="1">
          <a:blip r:embed="rId3">
            <a:alphaModFix/>
          </a:blip>
          <a:srcRect b="0" l="0" r="0" t="0"/>
          <a:stretch/>
        </p:blipFill>
        <p:spPr>
          <a:xfrm>
            <a:off x="2067415" y="1218620"/>
            <a:ext cx="4345358" cy="3393321"/>
          </a:xfrm>
          <a:prstGeom prst="rect">
            <a:avLst/>
          </a:prstGeom>
          <a:noFill/>
          <a:ln>
            <a:noFill/>
          </a:ln>
        </p:spPr>
      </p:pic>
      <p:sp>
        <p:nvSpPr>
          <p:cNvPr id="106" name="Google Shape;106;p10"/>
          <p:cNvSpPr txBox="1"/>
          <p:nvPr/>
        </p:nvSpPr>
        <p:spPr>
          <a:xfrm>
            <a:off x="3314975" y="609925"/>
            <a:ext cx="2049145" cy="2616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550">
                <a:solidFill>
                  <a:srgbClr val="CC0000"/>
                </a:solidFill>
                <a:latin typeface="Times New Roman"/>
                <a:ea typeface="Times New Roman"/>
                <a:cs typeface="Times New Roman"/>
                <a:sym typeface="Times New Roman"/>
              </a:rPr>
              <a:t>Store and Forward Flag</a:t>
            </a:r>
            <a:endParaRPr sz="155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1"/>
          <p:cNvPicPr preferRelativeResize="0"/>
          <p:nvPr/>
        </p:nvPicPr>
        <p:blipFill rotWithShape="1">
          <a:blip r:embed="rId3">
            <a:alphaModFix/>
          </a:blip>
          <a:srcRect b="0" l="0" r="0" t="0"/>
          <a:stretch/>
        </p:blipFill>
        <p:spPr>
          <a:xfrm>
            <a:off x="187386" y="1029700"/>
            <a:ext cx="8513777" cy="3377366"/>
          </a:xfrm>
          <a:prstGeom prst="rect">
            <a:avLst/>
          </a:prstGeom>
          <a:noFill/>
          <a:ln>
            <a:noFill/>
          </a:ln>
        </p:spPr>
      </p:pic>
      <p:sp>
        <p:nvSpPr>
          <p:cNvPr id="112" name="Google Shape;112;p11"/>
          <p:cNvSpPr txBox="1"/>
          <p:nvPr/>
        </p:nvSpPr>
        <p:spPr>
          <a:xfrm>
            <a:off x="646100" y="306463"/>
            <a:ext cx="4101465" cy="238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400">
                <a:solidFill>
                  <a:srgbClr val="CC0000"/>
                </a:solidFill>
                <a:latin typeface="Arial"/>
                <a:ea typeface="Arial"/>
                <a:cs typeface="Arial"/>
                <a:sym typeface="Arial"/>
              </a:rPr>
              <a:t>Pickup and Drop count based on time of the day</a:t>
            </a:r>
            <a:endParaRPr sz="1400">
              <a:latin typeface="Arial"/>
              <a:ea typeface="Arial"/>
              <a:cs typeface="Arial"/>
              <a:sym typeface="Arial"/>
            </a:endParaRPr>
          </a:p>
        </p:txBody>
      </p:sp>
      <p:pic>
        <p:nvPicPr>
          <p:cNvPr id="113" name="Google Shape;113;p11"/>
          <p:cNvPicPr preferRelativeResize="0"/>
          <p:nvPr/>
        </p:nvPicPr>
        <p:blipFill>
          <a:blip r:embed="rId4">
            <a:alphaModFix/>
          </a:blip>
          <a:stretch>
            <a:fillRect/>
          </a:stretch>
        </p:blipFill>
        <p:spPr>
          <a:xfrm>
            <a:off x="0" y="894677"/>
            <a:ext cx="9144000" cy="36474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2"/>
          <p:cNvPicPr preferRelativeResize="0"/>
          <p:nvPr/>
        </p:nvPicPr>
        <p:blipFill rotWithShape="1">
          <a:blip r:embed="rId3">
            <a:alphaModFix/>
          </a:blip>
          <a:srcRect b="0" l="0" r="0" t="0"/>
          <a:stretch/>
        </p:blipFill>
        <p:spPr>
          <a:xfrm>
            <a:off x="152400" y="840775"/>
            <a:ext cx="8632384" cy="3452953"/>
          </a:xfrm>
          <a:prstGeom prst="rect">
            <a:avLst/>
          </a:prstGeom>
          <a:noFill/>
          <a:ln>
            <a:noFill/>
          </a:ln>
        </p:spPr>
      </p:pic>
      <p:sp>
        <p:nvSpPr>
          <p:cNvPr id="119" name="Google Shape;119;p12"/>
          <p:cNvSpPr txBox="1"/>
          <p:nvPr/>
        </p:nvSpPr>
        <p:spPr>
          <a:xfrm>
            <a:off x="752224" y="327688"/>
            <a:ext cx="3085465" cy="238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400">
                <a:solidFill>
                  <a:srgbClr val="CC0000"/>
                </a:solidFill>
                <a:latin typeface="Arial"/>
                <a:ea typeface="Arial"/>
                <a:cs typeface="Arial"/>
                <a:sym typeface="Arial"/>
              </a:rPr>
              <a:t>Pickup and Drop day wise countplot</a:t>
            </a:r>
            <a:endParaRPr sz="1400">
              <a:latin typeface="Arial"/>
              <a:ea typeface="Arial"/>
              <a:cs typeface="Arial"/>
              <a:sym typeface="Arial"/>
            </a:endParaRPr>
          </a:p>
        </p:txBody>
      </p:sp>
      <p:pic>
        <p:nvPicPr>
          <p:cNvPr id="120" name="Google Shape;120;p12"/>
          <p:cNvPicPr preferRelativeResize="0"/>
          <p:nvPr/>
        </p:nvPicPr>
        <p:blipFill>
          <a:blip r:embed="rId4">
            <a:alphaModFix/>
          </a:blip>
          <a:stretch>
            <a:fillRect/>
          </a:stretch>
        </p:blipFill>
        <p:spPr>
          <a:xfrm>
            <a:off x="0" y="700020"/>
            <a:ext cx="9143999" cy="37434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13"/>
          <p:cNvPicPr preferRelativeResize="0"/>
          <p:nvPr/>
        </p:nvPicPr>
        <p:blipFill rotWithShape="1">
          <a:blip r:embed="rId3">
            <a:alphaModFix/>
          </a:blip>
          <a:srcRect b="0" l="0" r="0" t="0"/>
          <a:stretch/>
        </p:blipFill>
        <p:spPr>
          <a:xfrm>
            <a:off x="1366837" y="845750"/>
            <a:ext cx="6095999" cy="3581399"/>
          </a:xfrm>
          <a:prstGeom prst="rect">
            <a:avLst/>
          </a:prstGeom>
          <a:noFill/>
          <a:ln>
            <a:noFill/>
          </a:ln>
        </p:spPr>
      </p:pic>
      <p:sp>
        <p:nvSpPr>
          <p:cNvPr id="126" name="Google Shape;126;p13"/>
          <p:cNvSpPr txBox="1"/>
          <p:nvPr/>
        </p:nvSpPr>
        <p:spPr>
          <a:xfrm>
            <a:off x="964475" y="469188"/>
            <a:ext cx="1841500" cy="238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400">
                <a:solidFill>
                  <a:srgbClr val="CC0000"/>
                </a:solidFill>
                <a:latin typeface="Arial"/>
                <a:ea typeface="Arial"/>
                <a:cs typeface="Arial"/>
                <a:sym typeface="Arial"/>
              </a:rPr>
              <a:t>Countplot for months</a:t>
            </a:r>
            <a:endParaRPr sz="1400">
              <a:latin typeface="Arial"/>
              <a:ea typeface="Arial"/>
              <a:cs typeface="Arial"/>
              <a:sym typeface="Arial"/>
            </a:endParaRPr>
          </a:p>
        </p:txBody>
      </p:sp>
      <p:pic>
        <p:nvPicPr>
          <p:cNvPr id="127" name="Google Shape;127;p13"/>
          <p:cNvPicPr preferRelativeResize="0"/>
          <p:nvPr/>
        </p:nvPicPr>
        <p:blipFill>
          <a:blip r:embed="rId4">
            <a:alphaModFix/>
          </a:blip>
          <a:stretch>
            <a:fillRect/>
          </a:stretch>
        </p:blipFill>
        <p:spPr>
          <a:xfrm>
            <a:off x="0" y="1028218"/>
            <a:ext cx="9144000" cy="37250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14"/>
          <p:cNvPicPr preferRelativeResize="0"/>
          <p:nvPr/>
        </p:nvPicPr>
        <p:blipFill rotWithShape="1">
          <a:blip r:embed="rId3">
            <a:alphaModFix/>
          </a:blip>
          <a:srcRect b="0" l="0" r="0" t="0"/>
          <a:stretch/>
        </p:blipFill>
        <p:spPr>
          <a:xfrm>
            <a:off x="223397" y="1043850"/>
            <a:ext cx="8590706" cy="3407883"/>
          </a:xfrm>
          <a:prstGeom prst="rect">
            <a:avLst/>
          </a:prstGeom>
          <a:noFill/>
          <a:ln>
            <a:noFill/>
          </a:ln>
        </p:spPr>
      </p:pic>
      <p:sp>
        <p:nvSpPr>
          <p:cNvPr id="133" name="Google Shape;133;p14"/>
          <p:cNvSpPr txBox="1"/>
          <p:nvPr/>
        </p:nvSpPr>
        <p:spPr>
          <a:xfrm>
            <a:off x="702675" y="489400"/>
            <a:ext cx="2387400" cy="259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600">
                <a:solidFill>
                  <a:srgbClr val="CC0000"/>
                </a:solidFill>
                <a:latin typeface="Arial"/>
                <a:ea typeface="Arial"/>
                <a:cs typeface="Arial"/>
                <a:sym typeface="Arial"/>
              </a:rPr>
              <a:t>Pickup and Drop</a:t>
            </a:r>
            <a:r>
              <a:rPr b="1" lang="en-US" sz="1600">
                <a:solidFill>
                  <a:srgbClr val="CC0000"/>
                </a:solidFill>
              </a:rPr>
              <a:t> </a:t>
            </a:r>
            <a:r>
              <a:rPr b="1" lang="en-US" sz="1600">
                <a:solidFill>
                  <a:srgbClr val="CC0000"/>
                </a:solidFill>
                <a:latin typeface="Arial"/>
                <a:ea typeface="Arial"/>
                <a:cs typeface="Arial"/>
                <a:sym typeface="Arial"/>
              </a:rPr>
              <a:t>hour</a:t>
            </a:r>
            <a:endParaRPr sz="16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15"/>
          <p:cNvPicPr preferRelativeResize="0"/>
          <p:nvPr/>
        </p:nvPicPr>
        <p:blipFill rotWithShape="1">
          <a:blip r:embed="rId3">
            <a:alphaModFix/>
          </a:blip>
          <a:srcRect b="0" l="0" r="0" t="0"/>
          <a:stretch/>
        </p:blipFill>
        <p:spPr>
          <a:xfrm>
            <a:off x="229485" y="539283"/>
            <a:ext cx="8483524" cy="1568137"/>
          </a:xfrm>
          <a:prstGeom prst="rect">
            <a:avLst/>
          </a:prstGeom>
          <a:noFill/>
          <a:ln>
            <a:noFill/>
          </a:ln>
        </p:spPr>
      </p:pic>
      <p:pic>
        <p:nvPicPr>
          <p:cNvPr id="139" name="Google Shape;139;p15"/>
          <p:cNvPicPr preferRelativeResize="0"/>
          <p:nvPr/>
        </p:nvPicPr>
        <p:blipFill rotWithShape="1">
          <a:blip r:embed="rId4">
            <a:alphaModFix/>
          </a:blip>
          <a:srcRect b="0" l="0" r="0" t="0"/>
          <a:stretch/>
        </p:blipFill>
        <p:spPr>
          <a:xfrm>
            <a:off x="231977" y="2854106"/>
            <a:ext cx="8630185" cy="2103607"/>
          </a:xfrm>
          <a:prstGeom prst="rect">
            <a:avLst/>
          </a:prstGeom>
          <a:noFill/>
          <a:ln>
            <a:noFill/>
          </a:ln>
        </p:spPr>
      </p:pic>
      <p:sp>
        <p:nvSpPr>
          <p:cNvPr id="140" name="Google Shape;140;p15"/>
          <p:cNvSpPr txBox="1"/>
          <p:nvPr/>
        </p:nvSpPr>
        <p:spPr>
          <a:xfrm>
            <a:off x="440925" y="192247"/>
            <a:ext cx="2823210" cy="2692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600">
                <a:solidFill>
                  <a:srgbClr val="CC0000"/>
                </a:solidFill>
                <a:latin typeface="Arial"/>
                <a:ea typeface="Arial"/>
                <a:cs typeface="Arial"/>
                <a:sym typeface="Arial"/>
              </a:rPr>
              <a:t>Speed before outlier removal</a:t>
            </a:r>
            <a:endParaRPr sz="1600">
              <a:latin typeface="Arial"/>
              <a:ea typeface="Arial"/>
              <a:cs typeface="Arial"/>
              <a:sym typeface="Arial"/>
            </a:endParaRPr>
          </a:p>
        </p:txBody>
      </p:sp>
      <p:sp>
        <p:nvSpPr>
          <p:cNvPr id="141" name="Google Shape;141;p15"/>
          <p:cNvSpPr txBox="1"/>
          <p:nvPr/>
        </p:nvSpPr>
        <p:spPr>
          <a:xfrm>
            <a:off x="363100" y="2433972"/>
            <a:ext cx="2643505" cy="2692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600">
                <a:solidFill>
                  <a:srgbClr val="CC0000"/>
                </a:solidFill>
                <a:latin typeface="Arial"/>
                <a:ea typeface="Arial"/>
                <a:cs typeface="Arial"/>
                <a:sym typeface="Arial"/>
              </a:rPr>
              <a:t>Speed after outlier removal</a:t>
            </a:r>
            <a:endParaRPr sz="16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6"/>
          <p:cNvPicPr preferRelativeResize="0"/>
          <p:nvPr/>
        </p:nvPicPr>
        <p:blipFill rotWithShape="1">
          <a:blip r:embed="rId3">
            <a:alphaModFix/>
          </a:blip>
          <a:srcRect b="0" l="0" r="0" t="0"/>
          <a:stretch/>
        </p:blipFill>
        <p:spPr>
          <a:xfrm>
            <a:off x="2509837" y="790575"/>
            <a:ext cx="3581399" cy="3581399"/>
          </a:xfrm>
          <a:prstGeom prst="rect">
            <a:avLst/>
          </a:prstGeom>
          <a:noFill/>
          <a:ln>
            <a:noFill/>
          </a:ln>
        </p:spPr>
      </p:pic>
      <p:sp>
        <p:nvSpPr>
          <p:cNvPr id="147" name="Google Shape;147;p16"/>
          <p:cNvSpPr txBox="1"/>
          <p:nvPr/>
        </p:nvSpPr>
        <p:spPr>
          <a:xfrm>
            <a:off x="631950" y="363063"/>
            <a:ext cx="2680335" cy="238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400">
                <a:solidFill>
                  <a:srgbClr val="CC0000"/>
                </a:solidFill>
                <a:latin typeface="Arial"/>
                <a:ea typeface="Arial"/>
                <a:cs typeface="Arial"/>
                <a:sym typeface="Arial"/>
              </a:rPr>
              <a:t>Trip count grouped by 10 km/hr</a:t>
            </a:r>
            <a:endParaRPr sz="14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2683674" y="2170670"/>
            <a:ext cx="3836035" cy="558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500"/>
              <a:t>Bivariate Analysis</a:t>
            </a:r>
            <a:endParaRPr sz="3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1"/>
          <p:cNvPicPr preferRelativeResize="0"/>
          <p:nvPr/>
        </p:nvPicPr>
        <p:blipFill rotWithShape="1">
          <a:blip r:embed="rId3">
            <a:alphaModFix/>
          </a:blip>
          <a:srcRect b="0" l="0" r="0" t="0"/>
          <a:stretch/>
        </p:blipFill>
        <p:spPr>
          <a:xfrm>
            <a:off x="779125" y="1038225"/>
            <a:ext cx="2971799" cy="2971799"/>
          </a:xfrm>
          <a:prstGeom prst="rect">
            <a:avLst/>
          </a:prstGeom>
          <a:noFill/>
          <a:ln>
            <a:noFill/>
          </a:ln>
        </p:spPr>
      </p:pic>
      <p:pic>
        <p:nvPicPr>
          <p:cNvPr id="158" name="Google Shape;158;p21"/>
          <p:cNvPicPr preferRelativeResize="0"/>
          <p:nvPr/>
        </p:nvPicPr>
        <p:blipFill rotWithShape="1">
          <a:blip r:embed="rId4">
            <a:alphaModFix/>
          </a:blip>
          <a:srcRect b="0" l="0" r="0" t="0"/>
          <a:stretch/>
        </p:blipFill>
        <p:spPr>
          <a:xfrm>
            <a:off x="4170685" y="1211825"/>
            <a:ext cx="4406827" cy="2644096"/>
          </a:xfrm>
          <a:prstGeom prst="rect">
            <a:avLst/>
          </a:prstGeom>
          <a:noFill/>
          <a:ln>
            <a:noFill/>
          </a:ln>
        </p:spPr>
      </p:pic>
      <p:sp>
        <p:nvSpPr>
          <p:cNvPr id="159" name="Google Shape;159;p21"/>
          <p:cNvSpPr txBox="1"/>
          <p:nvPr/>
        </p:nvSpPr>
        <p:spPr>
          <a:xfrm>
            <a:off x="775950" y="554087"/>
            <a:ext cx="3460115" cy="238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400">
                <a:solidFill>
                  <a:srgbClr val="CC0000"/>
                </a:solidFill>
                <a:latin typeface="Arial"/>
                <a:ea typeface="Arial"/>
                <a:cs typeface="Arial"/>
                <a:sym typeface="Arial"/>
              </a:rPr>
              <a:t>Trip Duration v/s Store and Forward Flag</a:t>
            </a:r>
            <a:endParaRPr sz="1400">
              <a:latin typeface="Arial"/>
              <a:ea typeface="Arial"/>
              <a:cs typeface="Arial"/>
              <a:sym typeface="Arial"/>
            </a:endParaRPr>
          </a:p>
        </p:txBody>
      </p:sp>
      <p:sp>
        <p:nvSpPr>
          <p:cNvPr id="160" name="Google Shape;160;p21"/>
          <p:cNvSpPr txBox="1"/>
          <p:nvPr/>
        </p:nvSpPr>
        <p:spPr>
          <a:xfrm>
            <a:off x="5209449" y="554087"/>
            <a:ext cx="2306320" cy="238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400">
                <a:solidFill>
                  <a:srgbClr val="CC0000"/>
                </a:solidFill>
                <a:latin typeface="Arial"/>
                <a:ea typeface="Arial"/>
                <a:cs typeface="Arial"/>
                <a:sym typeface="Arial"/>
              </a:rPr>
              <a:t>Trip Duration v/s Vendor ID</a:t>
            </a:r>
            <a:endParaRPr sz="1400">
              <a:latin typeface="Arial"/>
              <a:ea typeface="Arial"/>
              <a:cs typeface="Arial"/>
              <a:sym typeface="Arial"/>
            </a:endParaRPr>
          </a:p>
        </p:txBody>
      </p:sp>
      <p:pic>
        <p:nvPicPr>
          <p:cNvPr id="161" name="Google Shape;161;p21"/>
          <p:cNvPicPr preferRelativeResize="0"/>
          <p:nvPr/>
        </p:nvPicPr>
        <p:blipFill>
          <a:blip r:embed="rId5">
            <a:alphaModFix/>
          </a:blip>
          <a:stretch>
            <a:fillRect/>
          </a:stretch>
        </p:blipFill>
        <p:spPr>
          <a:xfrm>
            <a:off x="686725" y="1038225"/>
            <a:ext cx="3380225" cy="3581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0"/>
          <p:cNvPicPr preferRelativeResize="0"/>
          <p:nvPr/>
        </p:nvPicPr>
        <p:blipFill rotWithShape="1">
          <a:blip r:embed="rId3">
            <a:alphaModFix/>
          </a:blip>
          <a:srcRect b="0" l="0" r="0" t="0"/>
          <a:stretch/>
        </p:blipFill>
        <p:spPr>
          <a:xfrm>
            <a:off x="2624150" y="1223973"/>
            <a:ext cx="3581399" cy="3120799"/>
          </a:xfrm>
          <a:prstGeom prst="rect">
            <a:avLst/>
          </a:prstGeom>
          <a:noFill/>
          <a:ln>
            <a:noFill/>
          </a:ln>
        </p:spPr>
      </p:pic>
      <p:sp>
        <p:nvSpPr>
          <p:cNvPr id="167" name="Google Shape;167;p20"/>
          <p:cNvSpPr txBox="1"/>
          <p:nvPr/>
        </p:nvSpPr>
        <p:spPr>
          <a:xfrm>
            <a:off x="801749" y="511638"/>
            <a:ext cx="2009775" cy="238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400">
                <a:solidFill>
                  <a:srgbClr val="CC0000"/>
                </a:solidFill>
                <a:latin typeface="Arial"/>
                <a:ea typeface="Arial"/>
                <a:cs typeface="Arial"/>
                <a:sym typeface="Arial"/>
              </a:rPr>
              <a:t>Trip Duration v/s Month</a:t>
            </a:r>
            <a:endParaRPr sz="1400">
              <a:latin typeface="Arial"/>
              <a:ea typeface="Arial"/>
              <a:cs typeface="Arial"/>
              <a:sym typeface="Arial"/>
            </a:endParaRPr>
          </a:p>
        </p:txBody>
      </p:sp>
      <p:pic>
        <p:nvPicPr>
          <p:cNvPr id="168" name="Google Shape;168;p20"/>
          <p:cNvPicPr preferRelativeResize="0"/>
          <p:nvPr/>
        </p:nvPicPr>
        <p:blipFill>
          <a:blip r:embed="rId4">
            <a:alphaModFix/>
          </a:blip>
          <a:stretch>
            <a:fillRect/>
          </a:stretch>
        </p:blipFill>
        <p:spPr>
          <a:xfrm>
            <a:off x="1855763" y="1193013"/>
            <a:ext cx="5118166" cy="3182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2"/>
          <p:cNvSpPr txBox="1"/>
          <p:nvPr>
            <p:ph type="title"/>
          </p:nvPr>
        </p:nvSpPr>
        <p:spPr>
          <a:xfrm>
            <a:off x="384325" y="323624"/>
            <a:ext cx="7588134" cy="611796"/>
          </a:xfrm>
          <a:prstGeom prst="rect">
            <a:avLst/>
          </a:prstGeom>
          <a:noFill/>
          <a:ln>
            <a:noFill/>
          </a:ln>
        </p:spPr>
        <p:txBody>
          <a:bodyPr anchorCtr="0" anchor="t" bIns="0" lIns="0" spcFirstLastPara="1" rIns="0" wrap="square" tIns="12700">
            <a:spAutoFit/>
          </a:bodyPr>
          <a:lstStyle/>
          <a:p>
            <a:pPr indent="0" lvl="0" marL="2578735" rtl="0" algn="l">
              <a:lnSpc>
                <a:spcPct val="100000"/>
              </a:lnSpc>
              <a:spcBef>
                <a:spcPts val="0"/>
              </a:spcBef>
              <a:spcAft>
                <a:spcPts val="0"/>
              </a:spcAft>
              <a:buNone/>
            </a:pPr>
            <a:r>
              <a:rPr lang="en-US" sz="3600"/>
              <a:t>Contents</a:t>
            </a:r>
            <a:endParaRPr sz="3600"/>
          </a:p>
        </p:txBody>
      </p:sp>
      <p:sp>
        <p:nvSpPr>
          <p:cNvPr id="52" name="Google Shape;52;p2"/>
          <p:cNvSpPr txBox="1"/>
          <p:nvPr/>
        </p:nvSpPr>
        <p:spPr>
          <a:xfrm>
            <a:off x="650800" y="1217323"/>
            <a:ext cx="2302510" cy="2745740"/>
          </a:xfrm>
          <a:prstGeom prst="rect">
            <a:avLst/>
          </a:prstGeom>
          <a:noFill/>
          <a:ln>
            <a:noFill/>
          </a:ln>
        </p:spPr>
        <p:txBody>
          <a:bodyPr anchorCtr="0" anchor="t" bIns="0" lIns="0" spcFirstLastPara="1" rIns="0" wrap="square" tIns="12700">
            <a:spAutoFit/>
          </a:bodyPr>
          <a:lstStyle/>
          <a:p>
            <a:pPr indent="0" lvl="0" marL="12700" marR="255270" rtl="0" algn="l">
              <a:lnSpc>
                <a:spcPct val="150000"/>
              </a:lnSpc>
              <a:spcBef>
                <a:spcPts val="0"/>
              </a:spcBef>
              <a:spcAft>
                <a:spcPts val="0"/>
              </a:spcAft>
              <a:buNone/>
            </a:pPr>
            <a:r>
              <a:rPr b="1" lang="en-US" sz="1700">
                <a:solidFill>
                  <a:srgbClr val="134F5C"/>
                </a:solidFill>
                <a:latin typeface="Arial"/>
                <a:ea typeface="Arial"/>
                <a:cs typeface="Arial"/>
                <a:sym typeface="Arial"/>
              </a:rPr>
              <a:t>Data Summary Data Preprocessing Univariate Analysis Bivariate Analysis</a:t>
            </a:r>
            <a:endParaRPr sz="1700">
              <a:latin typeface="Arial"/>
              <a:ea typeface="Arial"/>
              <a:cs typeface="Arial"/>
              <a:sym typeface="Arial"/>
            </a:endParaRPr>
          </a:p>
          <a:p>
            <a:pPr indent="0" lvl="0" marL="12700" marR="5080" rtl="0" algn="l">
              <a:lnSpc>
                <a:spcPct val="150000"/>
              </a:lnSpc>
              <a:spcBef>
                <a:spcPts val="0"/>
              </a:spcBef>
              <a:spcAft>
                <a:spcPts val="0"/>
              </a:spcAft>
              <a:buNone/>
            </a:pPr>
            <a:r>
              <a:rPr b="1" lang="en-US" sz="1700">
                <a:solidFill>
                  <a:srgbClr val="134F5C"/>
                </a:solidFill>
                <a:latin typeface="Arial"/>
                <a:ea typeface="Arial"/>
                <a:cs typeface="Arial"/>
                <a:sym typeface="Arial"/>
              </a:rPr>
              <a:t>Model Implementation Challenges Faced Conclusion</a:t>
            </a:r>
            <a:endParaRPr sz="1700">
              <a:latin typeface="Arial"/>
              <a:ea typeface="Arial"/>
              <a:cs typeface="Arial"/>
              <a:sym typeface="Arial"/>
            </a:endParaRPr>
          </a:p>
        </p:txBody>
      </p:sp>
      <p:pic>
        <p:nvPicPr>
          <p:cNvPr id="53" name="Google Shape;53;p2"/>
          <p:cNvPicPr preferRelativeResize="0"/>
          <p:nvPr/>
        </p:nvPicPr>
        <p:blipFill rotWithShape="1">
          <a:blip r:embed="rId3">
            <a:alphaModFix/>
          </a:blip>
          <a:srcRect b="0" l="0" r="0" t="0"/>
          <a:stretch/>
        </p:blipFill>
        <p:spPr>
          <a:xfrm>
            <a:off x="4712775" y="1405913"/>
            <a:ext cx="4219574" cy="27420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9"/>
          <p:cNvPicPr preferRelativeResize="0"/>
          <p:nvPr/>
        </p:nvPicPr>
        <p:blipFill rotWithShape="1">
          <a:blip r:embed="rId3">
            <a:alphaModFix/>
          </a:blip>
          <a:srcRect b="0" l="0" r="0" t="0"/>
          <a:stretch/>
        </p:blipFill>
        <p:spPr>
          <a:xfrm>
            <a:off x="1404937" y="809625"/>
            <a:ext cx="6095999" cy="3581399"/>
          </a:xfrm>
          <a:prstGeom prst="rect">
            <a:avLst/>
          </a:prstGeom>
          <a:noFill/>
          <a:ln>
            <a:noFill/>
          </a:ln>
        </p:spPr>
      </p:pic>
      <p:sp>
        <p:nvSpPr>
          <p:cNvPr id="174" name="Google Shape;174;p19"/>
          <p:cNvSpPr txBox="1"/>
          <p:nvPr/>
        </p:nvSpPr>
        <p:spPr>
          <a:xfrm>
            <a:off x="1039949" y="297496"/>
            <a:ext cx="3361054" cy="2692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600">
                <a:solidFill>
                  <a:srgbClr val="CC0000"/>
                </a:solidFill>
                <a:latin typeface="Arial"/>
                <a:ea typeface="Arial"/>
                <a:cs typeface="Arial"/>
                <a:sym typeface="Arial"/>
              </a:rPr>
              <a:t>Trip Duration v/s Days of the Week</a:t>
            </a:r>
            <a:endParaRPr sz="1600">
              <a:latin typeface="Arial"/>
              <a:ea typeface="Arial"/>
              <a:cs typeface="Arial"/>
              <a:sym typeface="Arial"/>
            </a:endParaRPr>
          </a:p>
        </p:txBody>
      </p:sp>
      <p:pic>
        <p:nvPicPr>
          <p:cNvPr id="175" name="Google Shape;175;p19"/>
          <p:cNvPicPr preferRelativeResize="0"/>
          <p:nvPr/>
        </p:nvPicPr>
        <p:blipFill>
          <a:blip r:embed="rId4">
            <a:alphaModFix/>
          </a:blip>
          <a:stretch>
            <a:fillRect/>
          </a:stretch>
        </p:blipFill>
        <p:spPr>
          <a:xfrm>
            <a:off x="1385429" y="809625"/>
            <a:ext cx="6476471" cy="3581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3eb5933c57_0_7"/>
          <p:cNvSpPr txBox="1"/>
          <p:nvPr/>
        </p:nvSpPr>
        <p:spPr>
          <a:xfrm>
            <a:off x="518375" y="638000"/>
            <a:ext cx="7197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FF0000"/>
                </a:solidFill>
                <a:latin typeface="Calibri"/>
                <a:ea typeface="Calibri"/>
                <a:cs typeface="Calibri"/>
                <a:sym typeface="Calibri"/>
              </a:rPr>
              <a:t>Trip Duration per Hour</a:t>
            </a:r>
            <a:endParaRPr b="1" sz="1900">
              <a:solidFill>
                <a:srgbClr val="FF0000"/>
              </a:solidFill>
              <a:latin typeface="Calibri"/>
              <a:ea typeface="Calibri"/>
              <a:cs typeface="Calibri"/>
              <a:sym typeface="Calibri"/>
            </a:endParaRPr>
          </a:p>
        </p:txBody>
      </p:sp>
      <p:pic>
        <p:nvPicPr>
          <p:cNvPr id="181" name="Google Shape;181;g13eb5933c57_0_7"/>
          <p:cNvPicPr preferRelativeResize="0"/>
          <p:nvPr/>
        </p:nvPicPr>
        <p:blipFill>
          <a:blip r:embed="rId3">
            <a:alphaModFix/>
          </a:blip>
          <a:stretch>
            <a:fillRect/>
          </a:stretch>
        </p:blipFill>
        <p:spPr>
          <a:xfrm>
            <a:off x="657900" y="1630875"/>
            <a:ext cx="5462475" cy="3247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3eb5933c57_0_13"/>
          <p:cNvSpPr txBox="1"/>
          <p:nvPr/>
        </p:nvSpPr>
        <p:spPr>
          <a:xfrm>
            <a:off x="797450" y="598075"/>
            <a:ext cx="7352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rgbClr val="FF0000"/>
                </a:solidFill>
                <a:latin typeface="Calibri"/>
                <a:ea typeface="Calibri"/>
                <a:cs typeface="Calibri"/>
                <a:sym typeface="Calibri"/>
              </a:rPr>
              <a:t>Distance vs Trip Duration</a:t>
            </a:r>
            <a:endParaRPr b="1" sz="1900">
              <a:solidFill>
                <a:srgbClr val="FF0000"/>
              </a:solidFill>
              <a:latin typeface="Calibri"/>
              <a:ea typeface="Calibri"/>
              <a:cs typeface="Calibri"/>
              <a:sym typeface="Calibri"/>
            </a:endParaRPr>
          </a:p>
        </p:txBody>
      </p:sp>
      <p:pic>
        <p:nvPicPr>
          <p:cNvPr id="187" name="Google Shape;187;g13eb5933c57_0_13"/>
          <p:cNvPicPr preferRelativeResize="0"/>
          <p:nvPr/>
        </p:nvPicPr>
        <p:blipFill>
          <a:blip r:embed="rId3">
            <a:alphaModFix/>
          </a:blip>
          <a:stretch>
            <a:fillRect/>
          </a:stretch>
        </p:blipFill>
        <p:spPr>
          <a:xfrm>
            <a:off x="351750" y="1214455"/>
            <a:ext cx="6227150" cy="3808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2"/>
          <p:cNvPicPr preferRelativeResize="0"/>
          <p:nvPr/>
        </p:nvPicPr>
        <p:blipFill rotWithShape="1">
          <a:blip r:embed="rId3">
            <a:alphaModFix/>
          </a:blip>
          <a:srcRect b="0" l="0" r="0" t="0"/>
          <a:stretch/>
        </p:blipFill>
        <p:spPr>
          <a:xfrm>
            <a:off x="1356448" y="1047100"/>
            <a:ext cx="6399371" cy="4033497"/>
          </a:xfrm>
          <a:prstGeom prst="rect">
            <a:avLst/>
          </a:prstGeom>
          <a:noFill/>
          <a:ln>
            <a:noFill/>
          </a:ln>
        </p:spPr>
      </p:pic>
      <p:sp>
        <p:nvSpPr>
          <p:cNvPr id="193" name="Google Shape;193;p22"/>
          <p:cNvSpPr txBox="1"/>
          <p:nvPr/>
        </p:nvSpPr>
        <p:spPr>
          <a:xfrm>
            <a:off x="964475" y="255921"/>
            <a:ext cx="2315845" cy="2692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600">
                <a:solidFill>
                  <a:srgbClr val="CC0000"/>
                </a:solidFill>
                <a:latin typeface="Arial"/>
                <a:ea typeface="Arial"/>
                <a:cs typeface="Arial"/>
                <a:sym typeface="Arial"/>
              </a:rPr>
              <a:t>Heatmap for correlation</a:t>
            </a:r>
            <a:endParaRPr sz="1600">
              <a:latin typeface="Arial"/>
              <a:ea typeface="Arial"/>
              <a:cs typeface="Arial"/>
              <a:sym typeface="Arial"/>
            </a:endParaRPr>
          </a:p>
        </p:txBody>
      </p:sp>
      <p:pic>
        <p:nvPicPr>
          <p:cNvPr id="194" name="Google Shape;194;p22"/>
          <p:cNvPicPr preferRelativeResize="0"/>
          <p:nvPr/>
        </p:nvPicPr>
        <p:blipFill>
          <a:blip r:embed="rId4">
            <a:alphaModFix/>
          </a:blip>
          <a:stretch>
            <a:fillRect/>
          </a:stretch>
        </p:blipFill>
        <p:spPr>
          <a:xfrm>
            <a:off x="985825" y="676263"/>
            <a:ext cx="7172325" cy="4467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384175" y="2314443"/>
            <a:ext cx="6028690" cy="46735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900">
                <a:latin typeface="Times New Roman"/>
                <a:ea typeface="Times New Roman"/>
                <a:cs typeface="Times New Roman"/>
                <a:sym typeface="Times New Roman"/>
              </a:rPr>
              <a:t>Model Implementation and Validation</a:t>
            </a:r>
            <a:endParaRPr sz="29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nvSpPr>
        <p:spPr>
          <a:xfrm>
            <a:off x="815900" y="79749"/>
            <a:ext cx="48342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solidFill>
                  <a:srgbClr val="CC0000"/>
                </a:solidFill>
                <a:latin typeface="Arial"/>
                <a:ea typeface="Arial"/>
                <a:cs typeface="Arial"/>
                <a:sym typeface="Arial"/>
              </a:rPr>
              <a:t>Model Validation and Selection (Regression)</a:t>
            </a:r>
            <a:endParaRPr sz="1800">
              <a:latin typeface="Arial"/>
              <a:ea typeface="Arial"/>
              <a:cs typeface="Arial"/>
              <a:sym typeface="Arial"/>
            </a:endParaRPr>
          </a:p>
        </p:txBody>
      </p:sp>
      <p:sp>
        <p:nvSpPr>
          <p:cNvPr id="205" name="Google Shape;205;p24"/>
          <p:cNvSpPr txBox="1"/>
          <p:nvPr/>
        </p:nvSpPr>
        <p:spPr>
          <a:xfrm>
            <a:off x="1162575" y="3554100"/>
            <a:ext cx="812100" cy="228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1400">
              <a:latin typeface="Arial"/>
              <a:ea typeface="Arial"/>
              <a:cs typeface="Arial"/>
              <a:sym typeface="Arial"/>
            </a:endParaRPr>
          </a:p>
        </p:txBody>
      </p:sp>
      <p:grpSp>
        <p:nvGrpSpPr>
          <p:cNvPr id="206" name="Google Shape;206;p24"/>
          <p:cNvGrpSpPr/>
          <p:nvPr/>
        </p:nvGrpSpPr>
        <p:grpSpPr>
          <a:xfrm>
            <a:off x="2554074" y="1638599"/>
            <a:ext cx="693420" cy="516890"/>
            <a:chOff x="2554074" y="1638599"/>
            <a:chExt cx="693420" cy="516890"/>
          </a:xfrm>
        </p:grpSpPr>
        <p:sp>
          <p:nvSpPr>
            <p:cNvPr id="207" name="Google Shape;207;p24"/>
            <p:cNvSpPr/>
            <p:nvPr/>
          </p:nvSpPr>
          <p:spPr>
            <a:xfrm>
              <a:off x="2554074" y="1638599"/>
              <a:ext cx="693420" cy="516890"/>
            </a:xfrm>
            <a:custGeom>
              <a:rect b="b" l="l" r="r" t="t"/>
              <a:pathLst>
                <a:path extrusionOk="0" h="516889" w="693419">
                  <a:moveTo>
                    <a:pt x="434999" y="516599"/>
                  </a:moveTo>
                  <a:lnTo>
                    <a:pt x="434999" y="387449"/>
                  </a:lnTo>
                  <a:lnTo>
                    <a:pt x="0" y="387449"/>
                  </a:lnTo>
                  <a:lnTo>
                    <a:pt x="0" y="129149"/>
                  </a:lnTo>
                  <a:lnTo>
                    <a:pt x="434999" y="129149"/>
                  </a:lnTo>
                  <a:lnTo>
                    <a:pt x="434999" y="0"/>
                  </a:lnTo>
                  <a:lnTo>
                    <a:pt x="693299" y="258299"/>
                  </a:lnTo>
                  <a:lnTo>
                    <a:pt x="434999" y="516599"/>
                  </a:lnTo>
                  <a:close/>
                </a:path>
              </a:pathLst>
            </a:custGeom>
            <a:solidFill>
              <a:srgbClr val="FF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8" name="Google Shape;208;p24"/>
            <p:cNvSpPr/>
            <p:nvPr/>
          </p:nvSpPr>
          <p:spPr>
            <a:xfrm>
              <a:off x="2554074" y="1638599"/>
              <a:ext cx="693420" cy="516890"/>
            </a:xfrm>
            <a:custGeom>
              <a:rect b="b" l="l" r="r" t="t"/>
              <a:pathLst>
                <a:path extrusionOk="0" h="516889" w="693419">
                  <a:moveTo>
                    <a:pt x="0" y="129149"/>
                  </a:moveTo>
                  <a:lnTo>
                    <a:pt x="434999" y="129149"/>
                  </a:lnTo>
                  <a:lnTo>
                    <a:pt x="434999" y="0"/>
                  </a:lnTo>
                  <a:lnTo>
                    <a:pt x="693299" y="258299"/>
                  </a:lnTo>
                  <a:lnTo>
                    <a:pt x="434999" y="516599"/>
                  </a:lnTo>
                  <a:lnTo>
                    <a:pt x="434999" y="387449"/>
                  </a:lnTo>
                  <a:lnTo>
                    <a:pt x="0" y="387449"/>
                  </a:lnTo>
                  <a:lnTo>
                    <a:pt x="0" y="129149"/>
                  </a:lnTo>
                  <a:close/>
                </a:path>
              </a:pathLst>
            </a:custGeom>
            <a:noFill/>
            <a:ln cap="flat" cmpd="sng" w="9525">
              <a:solidFill>
                <a:srgbClr val="F4FC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209" name="Google Shape;209;p24"/>
          <p:cNvGrpSpPr/>
          <p:nvPr/>
        </p:nvGrpSpPr>
        <p:grpSpPr>
          <a:xfrm>
            <a:off x="2554074" y="3429999"/>
            <a:ext cx="693420" cy="516890"/>
            <a:chOff x="2554074" y="3429999"/>
            <a:chExt cx="693420" cy="516890"/>
          </a:xfrm>
        </p:grpSpPr>
        <p:sp>
          <p:nvSpPr>
            <p:cNvPr id="210" name="Google Shape;210;p24"/>
            <p:cNvSpPr/>
            <p:nvPr/>
          </p:nvSpPr>
          <p:spPr>
            <a:xfrm>
              <a:off x="2554074" y="3429999"/>
              <a:ext cx="693420" cy="516890"/>
            </a:xfrm>
            <a:custGeom>
              <a:rect b="b" l="l" r="r" t="t"/>
              <a:pathLst>
                <a:path extrusionOk="0" h="516889" w="693419">
                  <a:moveTo>
                    <a:pt x="434999" y="516599"/>
                  </a:moveTo>
                  <a:lnTo>
                    <a:pt x="434999" y="387449"/>
                  </a:lnTo>
                  <a:lnTo>
                    <a:pt x="0" y="387449"/>
                  </a:lnTo>
                  <a:lnTo>
                    <a:pt x="0" y="129149"/>
                  </a:lnTo>
                  <a:lnTo>
                    <a:pt x="434999" y="129149"/>
                  </a:lnTo>
                  <a:lnTo>
                    <a:pt x="434999" y="0"/>
                  </a:lnTo>
                  <a:lnTo>
                    <a:pt x="693299" y="258299"/>
                  </a:lnTo>
                  <a:lnTo>
                    <a:pt x="434999" y="516599"/>
                  </a:lnTo>
                  <a:close/>
                </a:path>
              </a:pathLst>
            </a:custGeom>
            <a:solidFill>
              <a:srgbClr val="FF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1" name="Google Shape;211;p24"/>
            <p:cNvSpPr/>
            <p:nvPr/>
          </p:nvSpPr>
          <p:spPr>
            <a:xfrm>
              <a:off x="2554074" y="3429999"/>
              <a:ext cx="693420" cy="516890"/>
            </a:xfrm>
            <a:custGeom>
              <a:rect b="b" l="l" r="r" t="t"/>
              <a:pathLst>
                <a:path extrusionOk="0" h="516889" w="693419">
                  <a:moveTo>
                    <a:pt x="0" y="129149"/>
                  </a:moveTo>
                  <a:lnTo>
                    <a:pt x="434999" y="129149"/>
                  </a:lnTo>
                  <a:lnTo>
                    <a:pt x="434999" y="0"/>
                  </a:lnTo>
                  <a:lnTo>
                    <a:pt x="693299" y="258299"/>
                  </a:lnTo>
                  <a:lnTo>
                    <a:pt x="434999" y="516599"/>
                  </a:lnTo>
                  <a:lnTo>
                    <a:pt x="434999" y="387449"/>
                  </a:lnTo>
                  <a:lnTo>
                    <a:pt x="0" y="387449"/>
                  </a:lnTo>
                  <a:lnTo>
                    <a:pt x="0" y="129149"/>
                  </a:lnTo>
                  <a:close/>
                </a:path>
              </a:pathLst>
            </a:custGeom>
            <a:noFill/>
            <a:ln cap="flat" cmpd="sng" w="9525">
              <a:solidFill>
                <a:srgbClr val="F4FC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212" name="Google Shape;212;p24"/>
          <p:cNvSpPr txBox="1"/>
          <p:nvPr/>
        </p:nvSpPr>
        <p:spPr>
          <a:xfrm>
            <a:off x="637950" y="498400"/>
            <a:ext cx="7352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rgbClr val="FF0000"/>
              </a:solidFill>
              <a:latin typeface="Calibri"/>
              <a:ea typeface="Calibri"/>
              <a:cs typeface="Calibri"/>
              <a:sym typeface="Calibri"/>
            </a:endParaRPr>
          </a:p>
          <a:p>
            <a:pPr indent="0" lvl="0" marL="0" rtl="0" algn="l">
              <a:spcBef>
                <a:spcPts val="0"/>
              </a:spcBef>
              <a:spcAft>
                <a:spcPts val="0"/>
              </a:spcAft>
              <a:buNone/>
            </a:pPr>
            <a:r>
              <a:rPr lang="en-US" sz="1600">
                <a:solidFill>
                  <a:srgbClr val="FF0000"/>
                </a:solidFill>
                <a:latin typeface="Calibri"/>
                <a:ea typeface="Calibri"/>
                <a:cs typeface="Calibri"/>
                <a:sym typeface="Calibri"/>
              </a:rPr>
              <a:t>Multiple Linear Regression</a:t>
            </a:r>
            <a:endParaRPr sz="1600">
              <a:solidFill>
                <a:srgbClr val="FF0000"/>
              </a:solidFill>
              <a:latin typeface="Calibri"/>
              <a:ea typeface="Calibri"/>
              <a:cs typeface="Calibri"/>
              <a:sym typeface="Calibri"/>
            </a:endParaRPr>
          </a:p>
        </p:txBody>
      </p:sp>
      <p:sp>
        <p:nvSpPr>
          <p:cNvPr id="213" name="Google Shape;213;p24"/>
          <p:cNvSpPr txBox="1"/>
          <p:nvPr/>
        </p:nvSpPr>
        <p:spPr>
          <a:xfrm>
            <a:off x="815900" y="1068500"/>
            <a:ext cx="7352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FF0000"/>
                </a:solidFill>
                <a:latin typeface="Calibri"/>
                <a:ea typeface="Calibri"/>
                <a:cs typeface="Calibri"/>
                <a:sym typeface="Calibri"/>
              </a:rPr>
              <a:t>Test set                                                                                                         Train set</a:t>
            </a:r>
            <a:endParaRPr sz="1600">
              <a:solidFill>
                <a:srgbClr val="FF0000"/>
              </a:solidFill>
              <a:latin typeface="Calibri"/>
              <a:ea typeface="Calibri"/>
              <a:cs typeface="Calibri"/>
              <a:sym typeface="Calibri"/>
            </a:endParaRPr>
          </a:p>
        </p:txBody>
      </p:sp>
      <p:pic>
        <p:nvPicPr>
          <p:cNvPr id="214" name="Google Shape;214;p24"/>
          <p:cNvPicPr preferRelativeResize="0"/>
          <p:nvPr/>
        </p:nvPicPr>
        <p:blipFill>
          <a:blip r:embed="rId3">
            <a:alphaModFix/>
          </a:blip>
          <a:stretch>
            <a:fillRect/>
          </a:stretch>
        </p:blipFill>
        <p:spPr>
          <a:xfrm>
            <a:off x="110444" y="1689200"/>
            <a:ext cx="4133850" cy="981075"/>
          </a:xfrm>
          <a:prstGeom prst="rect">
            <a:avLst/>
          </a:prstGeom>
          <a:noFill/>
          <a:ln>
            <a:noFill/>
          </a:ln>
        </p:spPr>
      </p:pic>
      <p:pic>
        <p:nvPicPr>
          <p:cNvPr id="215" name="Google Shape;215;p24"/>
          <p:cNvPicPr preferRelativeResize="0"/>
          <p:nvPr/>
        </p:nvPicPr>
        <p:blipFill>
          <a:blip r:embed="rId4">
            <a:alphaModFix/>
          </a:blip>
          <a:stretch>
            <a:fillRect/>
          </a:stretch>
        </p:blipFill>
        <p:spPr>
          <a:xfrm>
            <a:off x="4549094" y="1638600"/>
            <a:ext cx="4594905" cy="896792"/>
          </a:xfrm>
          <a:prstGeom prst="rect">
            <a:avLst/>
          </a:prstGeom>
          <a:noFill/>
          <a:ln>
            <a:noFill/>
          </a:ln>
        </p:spPr>
      </p:pic>
      <p:pic>
        <p:nvPicPr>
          <p:cNvPr id="216" name="Google Shape;216;p24"/>
          <p:cNvPicPr preferRelativeResize="0"/>
          <p:nvPr/>
        </p:nvPicPr>
        <p:blipFill>
          <a:blip r:embed="rId5">
            <a:alphaModFix/>
          </a:blip>
          <a:stretch>
            <a:fillRect/>
          </a:stretch>
        </p:blipFill>
        <p:spPr>
          <a:xfrm>
            <a:off x="637950" y="3140525"/>
            <a:ext cx="6030400" cy="1684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3eb5933c57_0_30"/>
          <p:cNvSpPr txBox="1"/>
          <p:nvPr/>
        </p:nvSpPr>
        <p:spPr>
          <a:xfrm>
            <a:off x="558200" y="458525"/>
            <a:ext cx="735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FF0000"/>
                </a:solidFill>
                <a:latin typeface="Calibri"/>
                <a:ea typeface="Calibri"/>
                <a:cs typeface="Calibri"/>
                <a:sym typeface="Calibri"/>
              </a:rPr>
              <a:t>Lasso regression</a:t>
            </a:r>
            <a:endParaRPr sz="1800">
              <a:solidFill>
                <a:srgbClr val="FF0000"/>
              </a:solidFill>
              <a:latin typeface="Calibri"/>
              <a:ea typeface="Calibri"/>
              <a:cs typeface="Calibri"/>
              <a:sym typeface="Calibri"/>
            </a:endParaRPr>
          </a:p>
        </p:txBody>
      </p:sp>
      <p:sp>
        <p:nvSpPr>
          <p:cNvPr id="222" name="Google Shape;222;g13eb5933c57_0_30"/>
          <p:cNvSpPr txBox="1"/>
          <p:nvPr/>
        </p:nvSpPr>
        <p:spPr>
          <a:xfrm>
            <a:off x="777525" y="1076550"/>
            <a:ext cx="7352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600">
                <a:solidFill>
                  <a:srgbClr val="FF0000"/>
                </a:solidFill>
                <a:latin typeface="Calibri"/>
                <a:ea typeface="Calibri"/>
                <a:cs typeface="Calibri"/>
                <a:sym typeface="Calibri"/>
              </a:rPr>
              <a:t>Test set                                                                                                         Train set</a:t>
            </a:r>
            <a:endParaRPr>
              <a:latin typeface="Calibri"/>
              <a:ea typeface="Calibri"/>
              <a:cs typeface="Calibri"/>
              <a:sym typeface="Calibri"/>
            </a:endParaRPr>
          </a:p>
        </p:txBody>
      </p:sp>
      <p:pic>
        <p:nvPicPr>
          <p:cNvPr id="223" name="Google Shape;223;g13eb5933c57_0_30"/>
          <p:cNvPicPr preferRelativeResize="0"/>
          <p:nvPr/>
        </p:nvPicPr>
        <p:blipFill>
          <a:blip r:embed="rId3">
            <a:alphaModFix/>
          </a:blip>
          <a:stretch>
            <a:fillRect/>
          </a:stretch>
        </p:blipFill>
        <p:spPr>
          <a:xfrm>
            <a:off x="0" y="1824950"/>
            <a:ext cx="4266325" cy="805525"/>
          </a:xfrm>
          <a:prstGeom prst="rect">
            <a:avLst/>
          </a:prstGeom>
          <a:noFill/>
          <a:ln>
            <a:noFill/>
          </a:ln>
        </p:spPr>
      </p:pic>
      <p:pic>
        <p:nvPicPr>
          <p:cNvPr id="224" name="Google Shape;224;g13eb5933c57_0_30"/>
          <p:cNvPicPr preferRelativeResize="0"/>
          <p:nvPr/>
        </p:nvPicPr>
        <p:blipFill>
          <a:blip r:embed="rId4">
            <a:alphaModFix/>
          </a:blip>
          <a:stretch>
            <a:fillRect/>
          </a:stretch>
        </p:blipFill>
        <p:spPr>
          <a:xfrm>
            <a:off x="4618850" y="1824950"/>
            <a:ext cx="4525156" cy="805525"/>
          </a:xfrm>
          <a:prstGeom prst="rect">
            <a:avLst/>
          </a:prstGeom>
          <a:noFill/>
          <a:ln>
            <a:noFill/>
          </a:ln>
        </p:spPr>
      </p:pic>
      <p:pic>
        <p:nvPicPr>
          <p:cNvPr id="225" name="Google Shape;225;g13eb5933c57_0_30"/>
          <p:cNvPicPr preferRelativeResize="0"/>
          <p:nvPr/>
        </p:nvPicPr>
        <p:blipFill>
          <a:blip r:embed="rId5">
            <a:alphaModFix/>
          </a:blip>
          <a:stretch>
            <a:fillRect/>
          </a:stretch>
        </p:blipFill>
        <p:spPr>
          <a:xfrm>
            <a:off x="0" y="2947775"/>
            <a:ext cx="3286125" cy="1624225"/>
          </a:xfrm>
          <a:prstGeom prst="rect">
            <a:avLst/>
          </a:prstGeom>
          <a:noFill/>
          <a:ln>
            <a:noFill/>
          </a:ln>
        </p:spPr>
      </p:pic>
      <p:sp>
        <p:nvSpPr>
          <p:cNvPr id="226" name="Google Shape;226;g13eb5933c57_0_30"/>
          <p:cNvSpPr txBox="1"/>
          <p:nvPr/>
        </p:nvSpPr>
        <p:spPr>
          <a:xfrm>
            <a:off x="3286125" y="2947775"/>
            <a:ext cx="81102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latin typeface="Calibri"/>
                <a:ea typeface="Calibri"/>
                <a:cs typeface="Calibri"/>
                <a:sym typeface="Calibri"/>
              </a:rPr>
              <a:t>- </a:t>
            </a:r>
            <a:r>
              <a:rPr lang="en-US" sz="1150">
                <a:solidFill>
                  <a:schemeClr val="dk1"/>
                </a:solidFill>
                <a:highlight>
                  <a:srgbClr val="FFFFFE"/>
                </a:highlight>
                <a:latin typeface="Courier New"/>
                <a:ea typeface="Courier New"/>
                <a:cs typeface="Courier New"/>
                <a:sym typeface="Courier New"/>
              </a:rPr>
              <a:t>pickup longit</a:t>
            </a:r>
            <a:r>
              <a:rPr lang="en-US" sz="1250">
                <a:solidFill>
                  <a:schemeClr val="dk1"/>
                </a:solidFill>
                <a:highlight>
                  <a:srgbClr val="FFFFFE"/>
                </a:highlight>
                <a:latin typeface="Courier New"/>
                <a:ea typeface="Courier New"/>
                <a:cs typeface="Courier New"/>
                <a:sym typeface="Courier New"/>
              </a:rPr>
              <a:t>u</a:t>
            </a:r>
            <a:r>
              <a:rPr lang="en-US" sz="1150">
                <a:solidFill>
                  <a:schemeClr val="dk1"/>
                </a:solidFill>
                <a:highlight>
                  <a:srgbClr val="FFFFFE"/>
                </a:highlight>
                <a:latin typeface="Courier New"/>
                <a:ea typeface="Courier New"/>
                <a:cs typeface="Courier New"/>
                <a:sym typeface="Courier New"/>
              </a:rPr>
              <a:t>de</a:t>
            </a:r>
            <a:endParaRPr sz="11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rPr lang="en-US" sz="1500">
                <a:latin typeface="Calibri"/>
                <a:ea typeface="Calibri"/>
                <a:cs typeface="Calibri"/>
                <a:sym typeface="Calibri"/>
              </a:rPr>
              <a:t>- </a:t>
            </a:r>
            <a:r>
              <a:rPr lang="en-US" sz="1150">
                <a:solidFill>
                  <a:schemeClr val="dk1"/>
                </a:solidFill>
                <a:highlight>
                  <a:srgbClr val="FFFFFE"/>
                </a:highlight>
                <a:latin typeface="Courier New"/>
                <a:ea typeface="Courier New"/>
                <a:cs typeface="Courier New"/>
                <a:sym typeface="Courier New"/>
              </a:rPr>
              <a:t>pickup_latitude</a:t>
            </a:r>
            <a:endParaRPr sz="11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rPr lang="en-US" sz="1500">
                <a:latin typeface="Calibri"/>
                <a:ea typeface="Calibri"/>
                <a:cs typeface="Calibri"/>
                <a:sym typeface="Calibri"/>
              </a:rPr>
              <a:t>- </a:t>
            </a:r>
            <a:r>
              <a:rPr lang="en-US" sz="1300">
                <a:latin typeface="Calibri"/>
                <a:ea typeface="Calibri"/>
                <a:cs typeface="Calibri"/>
                <a:sym typeface="Calibri"/>
              </a:rPr>
              <a:t>distance</a:t>
            </a:r>
            <a:endParaRPr sz="1300">
              <a:latin typeface="Calibri"/>
              <a:ea typeface="Calibri"/>
              <a:cs typeface="Calibri"/>
              <a:sym typeface="Calibri"/>
            </a:endParaRPr>
          </a:p>
          <a:p>
            <a:pPr indent="0" lvl="0" marL="0" rtl="0" algn="l">
              <a:spcBef>
                <a:spcPts val="0"/>
              </a:spcBef>
              <a:spcAft>
                <a:spcPts val="0"/>
              </a:spcAft>
              <a:buNone/>
            </a:pPr>
            <a:r>
              <a:rPr lang="en-US" sz="1500">
                <a:latin typeface="Calibri"/>
                <a:ea typeface="Calibri"/>
                <a:cs typeface="Calibri"/>
                <a:sym typeface="Calibri"/>
              </a:rPr>
              <a:t>-  </a:t>
            </a:r>
            <a:r>
              <a:rPr lang="en-US" sz="1300">
                <a:latin typeface="Calibri"/>
                <a:ea typeface="Calibri"/>
                <a:cs typeface="Calibri"/>
                <a:sym typeface="Calibri"/>
              </a:rPr>
              <a:t>speed</a:t>
            </a:r>
            <a:endParaRPr sz="1300">
              <a:latin typeface="Calibri"/>
              <a:ea typeface="Calibri"/>
              <a:cs typeface="Calibri"/>
              <a:sym typeface="Calibri"/>
            </a:endParaRPr>
          </a:p>
          <a:p>
            <a:pPr indent="0" lvl="0" marL="0" rtl="0" algn="l">
              <a:spcBef>
                <a:spcPts val="0"/>
              </a:spcBef>
              <a:spcAft>
                <a:spcPts val="0"/>
              </a:spcAft>
              <a:buNone/>
            </a:pPr>
            <a:r>
              <a:rPr lang="en-US" sz="1500">
                <a:latin typeface="Calibri"/>
                <a:ea typeface="Calibri"/>
                <a:cs typeface="Calibri"/>
                <a:sym typeface="Calibri"/>
              </a:rPr>
              <a:t>-  </a:t>
            </a:r>
            <a:r>
              <a:rPr lang="en-US" sz="1150">
                <a:solidFill>
                  <a:schemeClr val="dk1"/>
                </a:solidFill>
                <a:highlight>
                  <a:srgbClr val="FFFFFE"/>
                </a:highlight>
                <a:latin typeface="Courier New"/>
                <a:ea typeface="Courier New"/>
                <a:cs typeface="Courier New"/>
                <a:sym typeface="Courier New"/>
              </a:rPr>
              <a:t>weekday_num_0</a:t>
            </a:r>
            <a:endParaRPr sz="11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rPr lang="en-US" sz="1500">
                <a:latin typeface="Calibri"/>
                <a:ea typeface="Calibri"/>
                <a:cs typeface="Calibri"/>
                <a:sym typeface="Calibri"/>
              </a:rPr>
              <a:t>-  </a:t>
            </a:r>
            <a:r>
              <a:rPr lang="en-US" sz="1150">
                <a:solidFill>
                  <a:schemeClr val="dk1"/>
                </a:solidFill>
                <a:highlight>
                  <a:srgbClr val="FFFFFE"/>
                </a:highlight>
                <a:latin typeface="Courier New"/>
                <a:ea typeface="Courier New"/>
                <a:cs typeface="Courier New"/>
                <a:sym typeface="Courier New"/>
              </a:rPr>
              <a:t>month_no_6</a:t>
            </a:r>
            <a:endParaRPr sz="15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3eb5933c57_0_43"/>
          <p:cNvSpPr txBox="1"/>
          <p:nvPr/>
        </p:nvSpPr>
        <p:spPr>
          <a:xfrm>
            <a:off x="1036700" y="338925"/>
            <a:ext cx="735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FF0000"/>
                </a:solidFill>
                <a:latin typeface="Calibri"/>
                <a:ea typeface="Calibri"/>
                <a:cs typeface="Calibri"/>
                <a:sym typeface="Calibri"/>
              </a:rPr>
              <a:t>Ridge regression</a:t>
            </a:r>
            <a:endParaRPr sz="1800">
              <a:solidFill>
                <a:srgbClr val="FF0000"/>
              </a:solidFill>
              <a:latin typeface="Calibri"/>
              <a:ea typeface="Calibri"/>
              <a:cs typeface="Calibri"/>
              <a:sym typeface="Calibri"/>
            </a:endParaRPr>
          </a:p>
        </p:txBody>
      </p:sp>
      <p:sp>
        <p:nvSpPr>
          <p:cNvPr id="232" name="Google Shape;232;g13eb5933c57_0_43"/>
          <p:cNvSpPr txBox="1"/>
          <p:nvPr/>
        </p:nvSpPr>
        <p:spPr>
          <a:xfrm>
            <a:off x="797450" y="917050"/>
            <a:ext cx="7352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600">
                <a:solidFill>
                  <a:srgbClr val="FF0000"/>
                </a:solidFill>
                <a:latin typeface="Calibri"/>
                <a:ea typeface="Calibri"/>
                <a:cs typeface="Calibri"/>
                <a:sym typeface="Calibri"/>
              </a:rPr>
              <a:t>Test set                                                                                                         Train set</a:t>
            </a:r>
            <a:endParaRPr>
              <a:latin typeface="Calibri"/>
              <a:ea typeface="Calibri"/>
              <a:cs typeface="Calibri"/>
              <a:sym typeface="Calibri"/>
            </a:endParaRPr>
          </a:p>
        </p:txBody>
      </p:sp>
      <p:pic>
        <p:nvPicPr>
          <p:cNvPr id="233" name="Google Shape;233;g13eb5933c57_0_43"/>
          <p:cNvPicPr preferRelativeResize="0"/>
          <p:nvPr/>
        </p:nvPicPr>
        <p:blipFill>
          <a:blip r:embed="rId3">
            <a:alphaModFix/>
          </a:blip>
          <a:stretch>
            <a:fillRect/>
          </a:stretch>
        </p:blipFill>
        <p:spPr>
          <a:xfrm>
            <a:off x="152400" y="1500550"/>
            <a:ext cx="4193650" cy="763125"/>
          </a:xfrm>
          <a:prstGeom prst="rect">
            <a:avLst/>
          </a:prstGeom>
          <a:noFill/>
          <a:ln>
            <a:noFill/>
          </a:ln>
        </p:spPr>
      </p:pic>
      <p:pic>
        <p:nvPicPr>
          <p:cNvPr id="234" name="Google Shape;234;g13eb5933c57_0_43"/>
          <p:cNvPicPr preferRelativeResize="0"/>
          <p:nvPr/>
        </p:nvPicPr>
        <p:blipFill>
          <a:blip r:embed="rId4">
            <a:alphaModFix/>
          </a:blip>
          <a:stretch>
            <a:fillRect/>
          </a:stretch>
        </p:blipFill>
        <p:spPr>
          <a:xfrm>
            <a:off x="4346049" y="1464575"/>
            <a:ext cx="4398929" cy="799100"/>
          </a:xfrm>
          <a:prstGeom prst="rect">
            <a:avLst/>
          </a:prstGeom>
          <a:noFill/>
          <a:ln>
            <a:noFill/>
          </a:ln>
        </p:spPr>
      </p:pic>
      <p:pic>
        <p:nvPicPr>
          <p:cNvPr id="235" name="Google Shape;235;g13eb5933c57_0_43"/>
          <p:cNvPicPr preferRelativeResize="0"/>
          <p:nvPr/>
        </p:nvPicPr>
        <p:blipFill>
          <a:blip r:embed="rId5">
            <a:alphaModFix/>
          </a:blip>
          <a:stretch>
            <a:fillRect/>
          </a:stretch>
        </p:blipFill>
        <p:spPr>
          <a:xfrm>
            <a:off x="152400" y="2794850"/>
            <a:ext cx="6105525" cy="1657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3eb5933c57_0_51"/>
          <p:cNvSpPr txBox="1"/>
          <p:nvPr/>
        </p:nvSpPr>
        <p:spPr>
          <a:xfrm>
            <a:off x="530325" y="471775"/>
            <a:ext cx="735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Random Forest  Regressor                                                                                 </a:t>
            </a:r>
            <a:endParaRPr b="1">
              <a:solidFill>
                <a:srgbClr val="FF0000"/>
              </a:solidFill>
              <a:latin typeface="Calibri"/>
              <a:ea typeface="Calibri"/>
              <a:cs typeface="Calibri"/>
              <a:sym typeface="Calibri"/>
            </a:endParaRPr>
          </a:p>
        </p:txBody>
      </p:sp>
      <p:pic>
        <p:nvPicPr>
          <p:cNvPr id="241" name="Google Shape;241;g13eb5933c57_0_51"/>
          <p:cNvPicPr preferRelativeResize="0"/>
          <p:nvPr/>
        </p:nvPicPr>
        <p:blipFill>
          <a:blip r:embed="rId3">
            <a:alphaModFix/>
          </a:blip>
          <a:stretch>
            <a:fillRect/>
          </a:stretch>
        </p:blipFill>
        <p:spPr>
          <a:xfrm>
            <a:off x="152400" y="1070925"/>
            <a:ext cx="5369875" cy="1457875"/>
          </a:xfrm>
          <a:prstGeom prst="rect">
            <a:avLst/>
          </a:prstGeom>
          <a:noFill/>
          <a:ln>
            <a:noFill/>
          </a:ln>
        </p:spPr>
      </p:pic>
      <p:pic>
        <p:nvPicPr>
          <p:cNvPr id="242" name="Google Shape;242;g13eb5933c57_0_51"/>
          <p:cNvPicPr preferRelativeResize="0"/>
          <p:nvPr/>
        </p:nvPicPr>
        <p:blipFill>
          <a:blip r:embed="rId4">
            <a:alphaModFix/>
          </a:blip>
          <a:stretch>
            <a:fillRect/>
          </a:stretch>
        </p:blipFill>
        <p:spPr>
          <a:xfrm>
            <a:off x="233363" y="3342175"/>
            <a:ext cx="6391275" cy="942975"/>
          </a:xfrm>
          <a:prstGeom prst="rect">
            <a:avLst/>
          </a:prstGeom>
          <a:noFill/>
          <a:ln>
            <a:noFill/>
          </a:ln>
        </p:spPr>
      </p:pic>
      <p:sp>
        <p:nvSpPr>
          <p:cNvPr id="243" name="Google Shape;243;g13eb5933c57_0_51"/>
          <p:cNvSpPr txBox="1"/>
          <p:nvPr/>
        </p:nvSpPr>
        <p:spPr>
          <a:xfrm>
            <a:off x="737625" y="2826988"/>
            <a:ext cx="6937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rgbClr val="FF0000"/>
                </a:solidFill>
                <a:latin typeface="Calibri"/>
                <a:ea typeface="Calibri"/>
                <a:cs typeface="Calibri"/>
                <a:sym typeface="Calibri"/>
              </a:rPr>
              <a:t>XGboost Regressor</a:t>
            </a:r>
            <a:endParaRPr b="1" sz="1500">
              <a:solidFill>
                <a:srgbClr val="FF0000"/>
              </a:solidFill>
              <a:latin typeface="Calibri"/>
              <a:ea typeface="Calibri"/>
              <a:cs typeface="Calibri"/>
              <a:sym typeface="Calibri"/>
            </a:endParaRPr>
          </a:p>
        </p:txBody>
      </p:sp>
      <p:pic>
        <p:nvPicPr>
          <p:cNvPr id="244" name="Google Shape;244;g13eb5933c57_0_51"/>
          <p:cNvPicPr preferRelativeResize="0"/>
          <p:nvPr/>
        </p:nvPicPr>
        <p:blipFill>
          <a:blip r:embed="rId5">
            <a:alphaModFix/>
          </a:blip>
          <a:stretch>
            <a:fillRect/>
          </a:stretch>
        </p:blipFill>
        <p:spPr>
          <a:xfrm>
            <a:off x="233375" y="3218338"/>
            <a:ext cx="6553200" cy="1190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type="title"/>
          </p:nvPr>
        </p:nvSpPr>
        <p:spPr>
          <a:xfrm>
            <a:off x="384325" y="323624"/>
            <a:ext cx="7588134" cy="611796"/>
          </a:xfrm>
          <a:prstGeom prst="rect">
            <a:avLst/>
          </a:prstGeom>
          <a:noFill/>
          <a:ln>
            <a:noFill/>
          </a:ln>
        </p:spPr>
        <p:txBody>
          <a:bodyPr anchorCtr="0" anchor="t" bIns="0" lIns="0" spcFirstLastPara="1" rIns="0" wrap="square" tIns="212825">
            <a:spAutoFit/>
          </a:bodyPr>
          <a:lstStyle/>
          <a:p>
            <a:pPr indent="0" lvl="0" marL="12700" rtl="0" algn="l">
              <a:lnSpc>
                <a:spcPct val="100000"/>
              </a:lnSpc>
              <a:spcBef>
                <a:spcPts val="0"/>
              </a:spcBef>
              <a:spcAft>
                <a:spcPts val="0"/>
              </a:spcAft>
              <a:buNone/>
            </a:pPr>
            <a:r>
              <a:rPr lang="en-US" sz="1800"/>
              <a:t>Model Validation and Selection (Regression)</a:t>
            </a:r>
            <a:endParaRPr sz="1800"/>
          </a:p>
        </p:txBody>
      </p:sp>
      <p:sp>
        <p:nvSpPr>
          <p:cNvPr id="250" name="Google Shape;250;p25"/>
          <p:cNvSpPr txBox="1"/>
          <p:nvPr/>
        </p:nvSpPr>
        <p:spPr>
          <a:xfrm>
            <a:off x="567738" y="1555788"/>
            <a:ext cx="7221300" cy="2031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400">
                <a:solidFill>
                  <a:srgbClr val="CC0000"/>
                </a:solidFill>
                <a:latin typeface="Arial"/>
                <a:ea typeface="Arial"/>
                <a:cs typeface="Arial"/>
                <a:sym typeface="Arial"/>
              </a:rPr>
              <a:t>Observation 1:</a:t>
            </a:r>
            <a:endParaRPr sz="1400">
              <a:latin typeface="Arial"/>
              <a:ea typeface="Arial"/>
              <a:cs typeface="Arial"/>
              <a:sym typeface="Arial"/>
            </a:endParaRPr>
          </a:p>
          <a:p>
            <a:pPr indent="0" lvl="0" marL="12700" rtl="0" algn="l">
              <a:lnSpc>
                <a:spcPct val="100000"/>
              </a:lnSpc>
              <a:spcBef>
                <a:spcPts val="0"/>
              </a:spcBef>
              <a:spcAft>
                <a:spcPts val="0"/>
              </a:spcAft>
              <a:buNone/>
            </a:pPr>
            <a:r>
              <a:rPr lang="en-US" sz="1400">
                <a:latin typeface="Arial"/>
                <a:ea typeface="Arial"/>
                <a:cs typeface="Arial"/>
                <a:sym typeface="Arial"/>
              </a:rPr>
              <a:t>Linear, Lasso and Ridge regression have the same r^2 score of 80% which is a good score.</a:t>
            </a:r>
            <a:endParaRPr sz="1400">
              <a:latin typeface="Arial"/>
              <a:ea typeface="Arial"/>
              <a:cs typeface="Arial"/>
              <a:sym typeface="Arial"/>
            </a:endParaRPr>
          </a:p>
          <a:p>
            <a:pPr indent="0" lvl="0" marL="0" rtl="0" algn="l">
              <a:lnSpc>
                <a:spcPct val="100000"/>
              </a:lnSpc>
              <a:spcBef>
                <a:spcPts val="0"/>
              </a:spcBef>
              <a:spcAft>
                <a:spcPts val="0"/>
              </a:spcAft>
              <a:buNone/>
            </a:pPr>
            <a:r>
              <a:t/>
            </a:r>
            <a:endParaRPr sz="1500">
              <a:latin typeface="Arial"/>
              <a:ea typeface="Arial"/>
              <a:cs typeface="Arial"/>
              <a:sym typeface="Arial"/>
            </a:endParaRPr>
          </a:p>
          <a:p>
            <a:pPr indent="0" lvl="0" marL="0" rtl="0" algn="l">
              <a:lnSpc>
                <a:spcPct val="100000"/>
              </a:lnSpc>
              <a:spcBef>
                <a:spcPts val="20"/>
              </a:spcBef>
              <a:spcAft>
                <a:spcPts val="0"/>
              </a:spcAft>
              <a:buNone/>
            </a:pPr>
            <a:r>
              <a:t/>
            </a:r>
            <a:endParaRPr sz="1700">
              <a:latin typeface="Arial"/>
              <a:ea typeface="Arial"/>
              <a:cs typeface="Arial"/>
              <a:sym typeface="Arial"/>
            </a:endParaRPr>
          </a:p>
          <a:p>
            <a:pPr indent="0" lvl="0" marL="12700" rtl="0" algn="l">
              <a:lnSpc>
                <a:spcPct val="100000"/>
              </a:lnSpc>
              <a:spcBef>
                <a:spcPts val="0"/>
              </a:spcBef>
              <a:spcAft>
                <a:spcPts val="0"/>
              </a:spcAft>
              <a:buNone/>
            </a:pPr>
            <a:r>
              <a:rPr b="1" lang="en-US" sz="1400">
                <a:solidFill>
                  <a:srgbClr val="CC0000"/>
                </a:solidFill>
                <a:latin typeface="Arial"/>
                <a:ea typeface="Arial"/>
                <a:cs typeface="Arial"/>
                <a:sym typeface="Arial"/>
              </a:rPr>
              <a:t>Observation 2:</a:t>
            </a:r>
            <a:endParaRPr sz="1400">
              <a:latin typeface="Arial"/>
              <a:ea typeface="Arial"/>
              <a:cs typeface="Arial"/>
              <a:sym typeface="Arial"/>
            </a:endParaRPr>
          </a:p>
          <a:p>
            <a:pPr indent="0" lvl="0" marL="12700" marR="563245" rtl="0" algn="l">
              <a:lnSpc>
                <a:spcPct val="100000"/>
              </a:lnSpc>
              <a:spcBef>
                <a:spcPts val="0"/>
              </a:spcBef>
              <a:spcAft>
                <a:spcPts val="0"/>
              </a:spcAft>
              <a:buNone/>
            </a:pPr>
            <a:r>
              <a:rPr lang="en-US"/>
              <a:t>Random Forest</a:t>
            </a:r>
            <a:r>
              <a:rPr lang="en-US" sz="1400">
                <a:latin typeface="Arial"/>
                <a:ea typeface="Arial"/>
                <a:cs typeface="Arial"/>
                <a:sym typeface="Arial"/>
              </a:rPr>
              <a:t> is </a:t>
            </a:r>
            <a:r>
              <a:rPr lang="en-US"/>
              <a:t>best</a:t>
            </a:r>
            <a:r>
              <a:rPr lang="en-US" sz="1400">
                <a:latin typeface="Arial"/>
                <a:ea typeface="Arial"/>
                <a:cs typeface="Arial"/>
                <a:sym typeface="Arial"/>
              </a:rPr>
              <a:t> when compared to </a:t>
            </a:r>
            <a:r>
              <a:rPr lang="en-US"/>
              <a:t>all other models, </a:t>
            </a:r>
            <a:r>
              <a:rPr lang="en-US" sz="1400">
                <a:latin typeface="Arial"/>
                <a:ea typeface="Arial"/>
                <a:cs typeface="Arial"/>
                <a:sym typeface="Arial"/>
              </a:rPr>
              <a:t>also it has </a:t>
            </a:r>
            <a:r>
              <a:rPr lang="en-US"/>
              <a:t>the lowest MSE of all </a:t>
            </a:r>
            <a:endParaRPr sz="1400">
              <a:latin typeface="Arial"/>
              <a:ea typeface="Arial"/>
              <a:cs typeface="Arial"/>
              <a:sym typeface="Arial"/>
            </a:endParaRPr>
          </a:p>
          <a:p>
            <a:pPr indent="0" lvl="0" marL="0" rtl="0" algn="l">
              <a:lnSpc>
                <a:spcPct val="100000"/>
              </a:lnSpc>
              <a:spcBef>
                <a:spcPts val="0"/>
              </a:spcBef>
              <a:spcAft>
                <a:spcPts val="0"/>
              </a:spcAft>
              <a:buNone/>
            </a:pPr>
            <a:r>
              <a:t/>
            </a:r>
            <a:endParaRPr sz="1500">
              <a:latin typeface="Arial"/>
              <a:ea typeface="Arial"/>
              <a:cs typeface="Arial"/>
              <a:sym typeface="Arial"/>
            </a:endParaRPr>
          </a:p>
          <a:p>
            <a:pPr indent="0" lvl="0" marL="0" rtl="0" algn="l">
              <a:lnSpc>
                <a:spcPct val="100000"/>
              </a:lnSpc>
              <a:spcBef>
                <a:spcPts val="0"/>
              </a:spcBef>
              <a:spcAft>
                <a:spcPts val="0"/>
              </a:spcAft>
              <a:buNone/>
            </a:pPr>
            <a:r>
              <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3"/>
          <p:cNvSpPr txBox="1"/>
          <p:nvPr>
            <p:ph type="title"/>
          </p:nvPr>
        </p:nvSpPr>
        <p:spPr>
          <a:xfrm>
            <a:off x="3189344" y="323624"/>
            <a:ext cx="215900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Data Summary</a:t>
            </a:r>
            <a:endParaRPr sz="2400"/>
          </a:p>
        </p:txBody>
      </p:sp>
      <p:graphicFrame>
        <p:nvGraphicFramePr>
          <p:cNvPr id="59" name="Google Shape;59;p3"/>
          <p:cNvGraphicFramePr/>
          <p:nvPr/>
        </p:nvGraphicFramePr>
        <p:xfrm>
          <a:off x="834537" y="898132"/>
          <a:ext cx="3000000" cy="3000000"/>
        </p:xfrm>
        <a:graphic>
          <a:graphicData uri="http://schemas.openxmlformats.org/drawingml/2006/table">
            <a:tbl>
              <a:tblPr bandRow="1" firstRow="1">
                <a:noFill/>
                <a:tableStyleId>{C4A368D0-A3B8-4B15-93BF-F0751343CFDE}</a:tableStyleId>
              </a:tblPr>
              <a:tblGrid>
                <a:gridCol w="1426200"/>
                <a:gridCol w="5812800"/>
              </a:tblGrid>
              <a:tr h="426075">
                <a:tc>
                  <a:txBody>
                    <a:bodyPr/>
                    <a:lstStyle/>
                    <a:p>
                      <a:pPr indent="0" lvl="0" marL="85725" marR="0" rtl="0" algn="l">
                        <a:lnSpc>
                          <a:spcPct val="100000"/>
                        </a:lnSpc>
                        <a:spcBef>
                          <a:spcPts val="0"/>
                        </a:spcBef>
                        <a:spcAft>
                          <a:spcPts val="0"/>
                        </a:spcAft>
                        <a:buNone/>
                      </a:pPr>
                      <a:r>
                        <a:rPr b="1" lang="en-US" sz="1600" u="none" cap="none" strike="noStrike">
                          <a:solidFill>
                            <a:srgbClr val="CC0000"/>
                          </a:solidFill>
                          <a:latin typeface="Arial"/>
                          <a:ea typeface="Arial"/>
                          <a:cs typeface="Arial"/>
                          <a:sym typeface="Arial"/>
                        </a:rPr>
                        <a:t>Dataset</a:t>
                      </a:r>
                      <a:endParaRPr sz="1600" u="none" cap="none" strike="noStrike">
                        <a:latin typeface="Arial"/>
                        <a:ea typeface="Arial"/>
                        <a:cs typeface="Arial"/>
                        <a:sym typeface="Arial"/>
                      </a:endParaRPr>
                    </a:p>
                  </a:txBody>
                  <a:tcPr marT="77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400" u="none" cap="none" strike="noStrike">
                          <a:solidFill>
                            <a:srgbClr val="212121"/>
                          </a:solidFill>
                          <a:latin typeface="Arial"/>
                          <a:ea typeface="Arial"/>
                          <a:cs typeface="Arial"/>
                          <a:sym typeface="Arial"/>
                        </a:rPr>
                        <a:t>NYC Taxi Data.csv</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74125">
                <a:tc>
                  <a:txBody>
                    <a:bodyPr/>
                    <a:lstStyle/>
                    <a:p>
                      <a:pPr indent="0" lvl="0" marL="85725" marR="215900" rtl="0" algn="l">
                        <a:lnSpc>
                          <a:spcPct val="100000"/>
                        </a:lnSpc>
                        <a:spcBef>
                          <a:spcPts val="0"/>
                        </a:spcBef>
                        <a:spcAft>
                          <a:spcPts val="0"/>
                        </a:spcAft>
                        <a:buNone/>
                      </a:pPr>
                      <a:r>
                        <a:rPr b="1" lang="en-US" sz="1600" u="none" cap="none" strike="noStrike">
                          <a:solidFill>
                            <a:srgbClr val="CC0000"/>
                          </a:solidFill>
                          <a:latin typeface="Arial"/>
                          <a:ea typeface="Arial"/>
                          <a:cs typeface="Arial"/>
                          <a:sym typeface="Arial"/>
                        </a:rPr>
                        <a:t>Data Description</a:t>
                      </a:r>
                      <a:endParaRPr sz="1600" u="none" cap="none" strike="noStrike">
                        <a:latin typeface="Arial"/>
                        <a:ea typeface="Arial"/>
                        <a:cs typeface="Arial"/>
                        <a:sym typeface="Arial"/>
                      </a:endParaRPr>
                    </a:p>
                  </a:txBody>
                  <a:tcPr marT="77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102870" rtl="0" algn="l">
                        <a:lnSpc>
                          <a:spcPct val="114999"/>
                        </a:lnSpc>
                        <a:spcBef>
                          <a:spcPts val="0"/>
                        </a:spcBef>
                        <a:spcAft>
                          <a:spcPts val="0"/>
                        </a:spcAft>
                        <a:buNone/>
                      </a:pPr>
                      <a:r>
                        <a:rPr lang="en-US" sz="1400" u="none" cap="none" strike="noStrike">
                          <a:latin typeface="Arial"/>
                          <a:ea typeface="Arial"/>
                          <a:cs typeface="Arial"/>
                          <a:sym typeface="Arial"/>
                        </a:rPr>
                        <a:t>The dataset is based on the 2016 NYC Yellow Cab trip record data made available in Big Query on Google Cloud Platform. The data was originally published by the NYC Taxi and Limousine Commission (TLC). The data was sampled and cleaned for the purposes of this project.</a:t>
                      </a:r>
                      <a:endParaRPr sz="1400" u="none" cap="none" strike="noStrike">
                        <a:latin typeface="Arial"/>
                        <a:ea typeface="Arial"/>
                        <a:cs typeface="Arial"/>
                        <a:sym typeface="Arial"/>
                      </a:endParaRPr>
                    </a:p>
                  </a:txBody>
                  <a:tcPr marT="463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63625">
                <a:tc>
                  <a:txBody>
                    <a:bodyPr/>
                    <a:lstStyle/>
                    <a:p>
                      <a:pPr indent="0" lvl="0" marL="85725" marR="215900" rtl="0" algn="l">
                        <a:lnSpc>
                          <a:spcPct val="100000"/>
                        </a:lnSpc>
                        <a:spcBef>
                          <a:spcPts val="0"/>
                        </a:spcBef>
                        <a:spcAft>
                          <a:spcPts val="0"/>
                        </a:spcAft>
                        <a:buNone/>
                      </a:pPr>
                      <a:r>
                        <a:rPr b="1" lang="en-US" sz="1600" u="none" cap="none" strike="noStrike">
                          <a:solidFill>
                            <a:srgbClr val="CC0000"/>
                          </a:solidFill>
                          <a:latin typeface="Arial"/>
                          <a:ea typeface="Arial"/>
                          <a:cs typeface="Arial"/>
                          <a:sym typeface="Arial"/>
                        </a:rPr>
                        <a:t>Problem Description</a:t>
                      </a:r>
                      <a:endParaRPr sz="1600" u="none" cap="none" strike="noStrike">
                        <a:latin typeface="Arial"/>
                        <a:ea typeface="Arial"/>
                        <a:cs typeface="Arial"/>
                        <a:sym typeface="Arial"/>
                      </a:endParaRPr>
                    </a:p>
                  </a:txBody>
                  <a:tcPr marT="77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112395" rtl="0" algn="l">
                        <a:lnSpc>
                          <a:spcPct val="100000"/>
                        </a:lnSpc>
                        <a:spcBef>
                          <a:spcPts val="0"/>
                        </a:spcBef>
                        <a:spcAft>
                          <a:spcPts val="0"/>
                        </a:spcAft>
                        <a:buNone/>
                      </a:pPr>
                      <a:r>
                        <a:rPr lang="en-US" sz="1400" u="none" cap="none" strike="noStrike">
                          <a:latin typeface="Arial"/>
                          <a:ea typeface="Arial"/>
                          <a:cs typeface="Arial"/>
                          <a:sym typeface="Arial"/>
                        </a:rPr>
                        <a:t>The task is to build a model that predicts the total ride duration of taxi trips in New York City. Your primary dataset is one released by the NYC Taxi and Limousine Commission, which includes pickup time,</a:t>
                      </a:r>
                      <a:endParaRPr sz="1400" u="none" cap="none" strike="noStrike">
                        <a:latin typeface="Arial"/>
                        <a:ea typeface="Arial"/>
                        <a:cs typeface="Arial"/>
                        <a:sym typeface="Arial"/>
                      </a:endParaRPr>
                    </a:p>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geo-coordinates, number of passengers, and several other variables.</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6075">
                <a:tc>
                  <a:txBody>
                    <a:bodyPr/>
                    <a:lstStyle/>
                    <a:p>
                      <a:pPr indent="0" lvl="0" marL="85725" marR="0" rtl="0" algn="l">
                        <a:lnSpc>
                          <a:spcPct val="100000"/>
                        </a:lnSpc>
                        <a:spcBef>
                          <a:spcPts val="0"/>
                        </a:spcBef>
                        <a:spcAft>
                          <a:spcPts val="0"/>
                        </a:spcAft>
                        <a:buNone/>
                      </a:pPr>
                      <a:r>
                        <a:rPr b="1" lang="en-US" sz="1600" u="none" cap="none" strike="noStrike">
                          <a:solidFill>
                            <a:srgbClr val="CC0000"/>
                          </a:solidFill>
                          <a:latin typeface="Arial"/>
                          <a:ea typeface="Arial"/>
                          <a:cs typeface="Arial"/>
                          <a:sym typeface="Arial"/>
                        </a:rPr>
                        <a:t>Shape</a:t>
                      </a:r>
                      <a:endParaRPr sz="1600" u="none" cap="none" strike="noStrike">
                        <a:latin typeface="Arial"/>
                        <a:ea typeface="Arial"/>
                        <a:cs typeface="Arial"/>
                        <a:sym typeface="Arial"/>
                      </a:endParaRPr>
                    </a:p>
                  </a:txBody>
                  <a:tcPr marT="77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1458644 rows and 11 columns</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384325" y="323624"/>
            <a:ext cx="7588134" cy="611796"/>
          </a:xfrm>
          <a:prstGeom prst="rect">
            <a:avLst/>
          </a:prstGeom>
          <a:noFill/>
          <a:ln>
            <a:noFill/>
          </a:ln>
        </p:spPr>
        <p:txBody>
          <a:bodyPr anchorCtr="0" anchor="t" bIns="0" lIns="0" spcFirstLastPara="1" rIns="0" wrap="square" tIns="172375">
            <a:spAutoFit/>
          </a:bodyPr>
          <a:lstStyle/>
          <a:p>
            <a:pPr indent="0" lvl="0" marL="3655059" rtl="0" algn="l">
              <a:lnSpc>
                <a:spcPct val="100000"/>
              </a:lnSpc>
              <a:spcBef>
                <a:spcPts val="0"/>
              </a:spcBef>
              <a:spcAft>
                <a:spcPts val="0"/>
              </a:spcAft>
              <a:buNone/>
            </a:pPr>
            <a:r>
              <a:rPr lang="en-US" sz="2800">
                <a:latin typeface="Times New Roman"/>
                <a:ea typeface="Times New Roman"/>
                <a:cs typeface="Times New Roman"/>
                <a:sym typeface="Times New Roman"/>
              </a:rPr>
              <a:t>Challenges</a:t>
            </a:r>
            <a:endParaRPr sz="2800">
              <a:latin typeface="Times New Roman"/>
              <a:ea typeface="Times New Roman"/>
              <a:cs typeface="Times New Roman"/>
              <a:sym typeface="Times New Roman"/>
            </a:endParaRPr>
          </a:p>
        </p:txBody>
      </p:sp>
      <p:sp>
        <p:nvSpPr>
          <p:cNvPr id="256" name="Google Shape;256;p27"/>
          <p:cNvSpPr txBox="1"/>
          <p:nvPr/>
        </p:nvSpPr>
        <p:spPr>
          <a:xfrm>
            <a:off x="559749" y="1617646"/>
            <a:ext cx="2309400" cy="843900"/>
          </a:xfrm>
          <a:prstGeom prst="rect">
            <a:avLst/>
          </a:prstGeom>
          <a:noFill/>
          <a:ln>
            <a:noFill/>
          </a:ln>
        </p:spPr>
        <p:txBody>
          <a:bodyPr anchorCtr="0" anchor="t" bIns="0" lIns="0" spcFirstLastPara="1" rIns="0" wrap="square" tIns="149850">
            <a:spAutoFit/>
          </a:bodyPr>
          <a:lstStyle/>
          <a:p>
            <a:pPr indent="-367030" lvl="0" marL="379095" rtl="0" algn="l">
              <a:lnSpc>
                <a:spcPct val="100000"/>
              </a:lnSpc>
              <a:spcBef>
                <a:spcPts val="0"/>
              </a:spcBef>
              <a:spcAft>
                <a:spcPts val="0"/>
              </a:spcAft>
              <a:buSzPts val="1800"/>
              <a:buFont typeface="Arial"/>
              <a:buChar char="●"/>
            </a:pPr>
            <a:r>
              <a:rPr lang="en-US" sz="1800">
                <a:latin typeface="Arial"/>
                <a:ea typeface="Arial"/>
                <a:cs typeface="Arial"/>
                <a:sym typeface="Arial"/>
              </a:rPr>
              <a:t>Huge dataset.</a:t>
            </a:r>
            <a:endParaRPr sz="1800"/>
          </a:p>
          <a:p>
            <a:pPr indent="-367030" lvl="0" marL="379095" rtl="0" algn="l">
              <a:lnSpc>
                <a:spcPct val="100000"/>
              </a:lnSpc>
              <a:spcBef>
                <a:spcPts val="1080"/>
              </a:spcBef>
              <a:spcAft>
                <a:spcPts val="0"/>
              </a:spcAft>
              <a:buSzPts val="1800"/>
              <a:buFont typeface="Arial"/>
              <a:buChar char="●"/>
            </a:pPr>
            <a:r>
              <a:rPr lang="en-US" sz="1800">
                <a:latin typeface="Arial"/>
                <a:ea typeface="Arial"/>
                <a:cs typeface="Arial"/>
                <a:sym typeface="Arial"/>
              </a:rPr>
              <a:t>Computation Time.</a:t>
            </a:r>
            <a:endParaRPr sz="18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384325" y="323624"/>
            <a:ext cx="7588134" cy="611796"/>
          </a:xfrm>
          <a:prstGeom prst="rect">
            <a:avLst/>
          </a:prstGeom>
          <a:noFill/>
          <a:ln>
            <a:noFill/>
          </a:ln>
        </p:spPr>
        <p:txBody>
          <a:bodyPr anchorCtr="0" anchor="t" bIns="0" lIns="0" spcFirstLastPara="1" rIns="0" wrap="square" tIns="204725">
            <a:spAutoFit/>
          </a:bodyPr>
          <a:lstStyle/>
          <a:p>
            <a:pPr indent="0" lvl="0" marL="3480434" rtl="0" algn="l">
              <a:lnSpc>
                <a:spcPct val="100000"/>
              </a:lnSpc>
              <a:spcBef>
                <a:spcPts val="0"/>
              </a:spcBef>
              <a:spcAft>
                <a:spcPts val="0"/>
              </a:spcAft>
              <a:buNone/>
            </a:pPr>
            <a:r>
              <a:rPr lang="en-US"/>
              <a:t>CONCLUSION</a:t>
            </a:r>
            <a:endParaRPr/>
          </a:p>
        </p:txBody>
      </p:sp>
      <p:sp>
        <p:nvSpPr>
          <p:cNvPr id="262" name="Google Shape;262;p28"/>
          <p:cNvSpPr txBox="1"/>
          <p:nvPr/>
        </p:nvSpPr>
        <p:spPr>
          <a:xfrm>
            <a:off x="375900" y="935425"/>
            <a:ext cx="8116800" cy="4122600"/>
          </a:xfrm>
          <a:prstGeom prst="rect">
            <a:avLst/>
          </a:prstGeom>
          <a:noFill/>
          <a:ln>
            <a:noFill/>
          </a:ln>
        </p:spPr>
        <p:txBody>
          <a:bodyPr anchorCtr="0" anchor="t" bIns="0" lIns="0" spcFirstLastPara="1" rIns="0" wrap="square" tIns="12700">
            <a:spAutoFit/>
          </a:bodyPr>
          <a:lstStyle/>
          <a:p>
            <a:pPr indent="0" lvl="0" marL="0" rtl="0" algn="l">
              <a:lnSpc>
                <a:spcPct val="135714"/>
              </a:lnSpc>
              <a:spcBef>
                <a:spcPts val="0"/>
              </a:spcBef>
              <a:spcAft>
                <a:spcPts val="0"/>
              </a:spcAft>
              <a:buClr>
                <a:schemeClr val="dk1"/>
              </a:buClr>
              <a:buSzPts val="1100"/>
              <a:buFont typeface="Arial"/>
              <a:buNone/>
            </a:pPr>
            <a:r>
              <a:t/>
            </a:r>
            <a:endParaRPr sz="1300"/>
          </a:p>
          <a:p>
            <a:pPr indent="0" lvl="0" marL="0" rtl="0" algn="l">
              <a:lnSpc>
                <a:spcPct val="135714"/>
              </a:lnSpc>
              <a:spcBef>
                <a:spcPts val="0"/>
              </a:spcBef>
              <a:spcAft>
                <a:spcPts val="0"/>
              </a:spcAft>
              <a:buClr>
                <a:schemeClr val="dk1"/>
              </a:buClr>
              <a:buSzPts val="1100"/>
              <a:buFont typeface="Arial"/>
              <a:buNone/>
            </a:pPr>
            <a:r>
              <a:rPr lang="en-US" sz="1300">
                <a:solidFill>
                  <a:srgbClr val="0000FF"/>
                </a:solidFill>
                <a:highlight>
                  <a:srgbClr val="FFFFFE"/>
                </a:highlight>
                <a:latin typeface="Courier New"/>
                <a:ea typeface="Courier New"/>
                <a:cs typeface="Courier New"/>
                <a:sym typeface="Courier New"/>
              </a:rPr>
              <a:t>* </a:t>
            </a:r>
            <a:r>
              <a:rPr lang="en-US" sz="1300">
                <a:solidFill>
                  <a:schemeClr val="dk1"/>
                </a:solidFill>
                <a:highlight>
                  <a:srgbClr val="FFFFFE"/>
                </a:highlight>
                <a:latin typeface="Courier New"/>
                <a:ea typeface="Courier New"/>
                <a:cs typeface="Courier New"/>
                <a:sym typeface="Courier New"/>
              </a:rPr>
              <a:t>  Out of all the models Randomforest Regressor performed well in prediction of trip duration time with R2 score of 99.99% and also XGBoost Regressor did well too</a:t>
            </a:r>
            <a:endParaRPr sz="13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3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300">
                <a:solidFill>
                  <a:srgbClr val="0000FF"/>
                </a:solidFill>
                <a:highlight>
                  <a:srgbClr val="FFFFFE"/>
                </a:highlight>
                <a:latin typeface="Courier New"/>
                <a:ea typeface="Courier New"/>
                <a:cs typeface="Courier New"/>
                <a:sym typeface="Courier New"/>
              </a:rPr>
              <a:t>* </a:t>
            </a:r>
            <a:r>
              <a:rPr lang="en-US" sz="1300">
                <a:solidFill>
                  <a:schemeClr val="dk1"/>
                </a:solidFill>
                <a:highlight>
                  <a:srgbClr val="FFFFFE"/>
                </a:highlight>
                <a:latin typeface="Courier New"/>
                <a:ea typeface="Courier New"/>
                <a:cs typeface="Courier New"/>
                <a:sym typeface="Courier New"/>
              </a:rPr>
              <a:t>  Linear Regression model too performed well with R2 score of 80.48% which is'nt a bad score but we had to drop correlated variables for linear assumption</a:t>
            </a:r>
            <a:endParaRPr sz="13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3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300">
                <a:solidFill>
                  <a:srgbClr val="0000FF"/>
                </a:solidFill>
                <a:highlight>
                  <a:srgbClr val="FFFFFE"/>
                </a:highlight>
                <a:latin typeface="Courier New"/>
                <a:ea typeface="Courier New"/>
                <a:cs typeface="Courier New"/>
                <a:sym typeface="Courier New"/>
              </a:rPr>
              <a:t>* </a:t>
            </a:r>
            <a:r>
              <a:rPr lang="en-US" sz="1300">
                <a:solidFill>
                  <a:schemeClr val="dk1"/>
                </a:solidFill>
                <a:highlight>
                  <a:srgbClr val="FFFFFE"/>
                </a:highlight>
                <a:latin typeface="Courier New"/>
                <a:ea typeface="Courier New"/>
                <a:cs typeface="Courier New"/>
                <a:sym typeface="Courier New"/>
              </a:rPr>
              <a:t> Whereas both ensemble models did well when we included correlated variables since they're Non parametric models</a:t>
            </a:r>
            <a:endParaRPr sz="13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300">
                <a:solidFill>
                  <a:srgbClr val="0000FF"/>
                </a:solidFill>
                <a:highlight>
                  <a:srgbClr val="FFFFFE"/>
                </a:highlight>
                <a:latin typeface="Courier New"/>
                <a:ea typeface="Courier New"/>
                <a:cs typeface="Courier New"/>
                <a:sym typeface="Courier New"/>
              </a:rPr>
              <a:t>* </a:t>
            </a:r>
            <a:r>
              <a:rPr lang="en-US" sz="1300">
                <a:solidFill>
                  <a:schemeClr val="dk1"/>
                </a:solidFill>
                <a:highlight>
                  <a:srgbClr val="FFFFFE"/>
                </a:highlight>
                <a:latin typeface="Courier New"/>
                <a:ea typeface="Courier New"/>
                <a:cs typeface="Courier New"/>
                <a:sym typeface="Courier New"/>
              </a:rPr>
              <a:t>  RandomForest Regressor has the best score and less error, also if we compare with Residual sum squares this model has the least value</a:t>
            </a:r>
            <a:endParaRPr sz="13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3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300">
                <a:solidFill>
                  <a:srgbClr val="0000FF"/>
                </a:solidFill>
                <a:highlight>
                  <a:srgbClr val="FFFFFE"/>
                </a:highlight>
                <a:latin typeface="Courier New"/>
                <a:ea typeface="Courier New"/>
                <a:cs typeface="Courier New"/>
                <a:sym typeface="Courier New"/>
              </a:rPr>
              <a:t>* </a:t>
            </a:r>
            <a:r>
              <a:rPr lang="en-US" sz="1300">
                <a:solidFill>
                  <a:schemeClr val="dk1"/>
                </a:solidFill>
                <a:highlight>
                  <a:srgbClr val="FFFFFE"/>
                </a:highlight>
                <a:latin typeface="Courier New"/>
                <a:ea typeface="Courier New"/>
                <a:cs typeface="Courier New"/>
                <a:sym typeface="Courier New"/>
              </a:rPr>
              <a:t>  RandomForest Regressor is the best model for trip duration prediction</a:t>
            </a:r>
            <a:endParaRPr sz="1300">
              <a:solidFill>
                <a:schemeClr val="dk1"/>
              </a:solidFill>
              <a:highlight>
                <a:srgbClr val="FFFFFE"/>
              </a:highlight>
              <a:latin typeface="Courier New"/>
              <a:ea typeface="Courier New"/>
              <a:cs typeface="Courier New"/>
              <a:sym typeface="Courier New"/>
            </a:endParaRPr>
          </a:p>
          <a:p>
            <a:pPr indent="0" lvl="0" marL="0" rtl="0" algn="l">
              <a:lnSpc>
                <a:spcPct val="100000"/>
              </a:lnSpc>
              <a:spcBef>
                <a:spcPts val="840"/>
              </a:spcBef>
              <a:spcAft>
                <a:spcPts val="0"/>
              </a:spcAft>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4"/>
          <p:cNvSpPr txBox="1"/>
          <p:nvPr>
            <p:ph type="title"/>
          </p:nvPr>
        </p:nvSpPr>
        <p:spPr>
          <a:xfrm>
            <a:off x="402600" y="271531"/>
            <a:ext cx="131699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t>Data Fields</a:t>
            </a:r>
            <a:r>
              <a:rPr lang="en-US" sz="1700">
                <a:solidFill>
                  <a:srgbClr val="000000"/>
                </a:solidFill>
              </a:rPr>
              <a:t>:</a:t>
            </a:r>
            <a:endParaRPr sz="1700"/>
          </a:p>
        </p:txBody>
      </p:sp>
      <p:sp>
        <p:nvSpPr>
          <p:cNvPr id="65" name="Google Shape;65;p4"/>
          <p:cNvSpPr txBox="1"/>
          <p:nvPr/>
        </p:nvSpPr>
        <p:spPr>
          <a:xfrm>
            <a:off x="508496" y="586490"/>
            <a:ext cx="7766050" cy="3670935"/>
          </a:xfrm>
          <a:prstGeom prst="rect">
            <a:avLst/>
          </a:prstGeom>
          <a:noFill/>
          <a:ln>
            <a:noFill/>
          </a:ln>
        </p:spPr>
        <p:txBody>
          <a:bodyPr anchorCtr="0" anchor="t" bIns="0" lIns="0" spcFirstLastPara="1" rIns="0" wrap="square" tIns="48875">
            <a:spAutoFit/>
          </a:bodyPr>
          <a:lstStyle/>
          <a:p>
            <a:pPr indent="-351790" lvl="0" marL="363855" rtl="0" algn="l">
              <a:lnSpc>
                <a:spcPct val="100000"/>
              </a:lnSpc>
              <a:spcBef>
                <a:spcPts val="0"/>
              </a:spcBef>
              <a:spcAft>
                <a:spcPts val="0"/>
              </a:spcAft>
              <a:buClr>
                <a:srgbClr val="212121"/>
              </a:buClr>
              <a:buSzPts val="1600"/>
              <a:buFont typeface="Arial"/>
              <a:buChar char="●"/>
            </a:pPr>
            <a:r>
              <a:rPr b="1" lang="en-US" sz="1600">
                <a:solidFill>
                  <a:srgbClr val="212121"/>
                </a:solidFill>
                <a:latin typeface="Trebuchet MS"/>
                <a:ea typeface="Trebuchet MS"/>
                <a:cs typeface="Trebuchet MS"/>
                <a:sym typeface="Trebuchet MS"/>
              </a:rPr>
              <a:t>id </a:t>
            </a:r>
            <a:r>
              <a:rPr lang="en-US" sz="1600">
                <a:solidFill>
                  <a:srgbClr val="212121"/>
                </a:solidFill>
                <a:latin typeface="Trebuchet MS"/>
                <a:ea typeface="Trebuchet MS"/>
                <a:cs typeface="Trebuchet MS"/>
                <a:sym typeface="Trebuchet MS"/>
              </a:rPr>
              <a:t>- a unique identiﬁer for each trip</a:t>
            </a:r>
            <a:endParaRPr sz="1600">
              <a:latin typeface="Trebuchet MS"/>
              <a:ea typeface="Trebuchet MS"/>
              <a:cs typeface="Trebuchet MS"/>
              <a:sym typeface="Trebuchet MS"/>
            </a:endParaRPr>
          </a:p>
          <a:p>
            <a:pPr indent="-351790" lvl="0" marL="363855" rtl="0" algn="l">
              <a:lnSpc>
                <a:spcPct val="100000"/>
              </a:lnSpc>
              <a:spcBef>
                <a:spcPts val="290"/>
              </a:spcBef>
              <a:spcAft>
                <a:spcPts val="0"/>
              </a:spcAft>
              <a:buClr>
                <a:srgbClr val="212121"/>
              </a:buClr>
              <a:buSzPts val="1600"/>
              <a:buFont typeface="Arial"/>
              <a:buChar char="●"/>
            </a:pPr>
            <a:r>
              <a:rPr b="1" lang="en-US" sz="1600">
                <a:solidFill>
                  <a:srgbClr val="212121"/>
                </a:solidFill>
                <a:latin typeface="Trebuchet MS"/>
                <a:ea typeface="Trebuchet MS"/>
                <a:cs typeface="Trebuchet MS"/>
                <a:sym typeface="Trebuchet MS"/>
              </a:rPr>
              <a:t>vendor_id </a:t>
            </a:r>
            <a:r>
              <a:rPr lang="en-US" sz="1600">
                <a:solidFill>
                  <a:srgbClr val="212121"/>
                </a:solidFill>
                <a:latin typeface="Trebuchet MS"/>
                <a:ea typeface="Trebuchet MS"/>
                <a:cs typeface="Trebuchet MS"/>
                <a:sym typeface="Trebuchet MS"/>
              </a:rPr>
              <a:t>- a code indicating the provider associated with the trip record</a:t>
            </a:r>
            <a:endParaRPr sz="1600">
              <a:latin typeface="Trebuchet MS"/>
              <a:ea typeface="Trebuchet MS"/>
              <a:cs typeface="Trebuchet MS"/>
              <a:sym typeface="Trebuchet MS"/>
            </a:endParaRPr>
          </a:p>
          <a:p>
            <a:pPr indent="-351790" lvl="0" marL="363855" rtl="0" algn="l">
              <a:lnSpc>
                <a:spcPct val="100000"/>
              </a:lnSpc>
              <a:spcBef>
                <a:spcPts val="290"/>
              </a:spcBef>
              <a:spcAft>
                <a:spcPts val="0"/>
              </a:spcAft>
              <a:buClr>
                <a:srgbClr val="212121"/>
              </a:buClr>
              <a:buSzPts val="1600"/>
              <a:buFont typeface="Arial"/>
              <a:buChar char="●"/>
            </a:pPr>
            <a:r>
              <a:rPr b="1" lang="en-US" sz="1600">
                <a:solidFill>
                  <a:srgbClr val="212121"/>
                </a:solidFill>
                <a:latin typeface="Trebuchet MS"/>
                <a:ea typeface="Trebuchet MS"/>
                <a:cs typeface="Trebuchet MS"/>
                <a:sym typeface="Trebuchet MS"/>
              </a:rPr>
              <a:t>pickup_datetime </a:t>
            </a:r>
            <a:r>
              <a:rPr lang="en-US" sz="1600">
                <a:solidFill>
                  <a:srgbClr val="212121"/>
                </a:solidFill>
                <a:latin typeface="Trebuchet MS"/>
                <a:ea typeface="Trebuchet MS"/>
                <a:cs typeface="Trebuchet MS"/>
                <a:sym typeface="Trebuchet MS"/>
              </a:rPr>
              <a:t>- date and time when the meter was engaged</a:t>
            </a:r>
            <a:endParaRPr sz="1600">
              <a:latin typeface="Trebuchet MS"/>
              <a:ea typeface="Trebuchet MS"/>
              <a:cs typeface="Trebuchet MS"/>
              <a:sym typeface="Trebuchet MS"/>
            </a:endParaRPr>
          </a:p>
          <a:p>
            <a:pPr indent="-351790" lvl="0" marL="363855" rtl="0" algn="l">
              <a:lnSpc>
                <a:spcPct val="100000"/>
              </a:lnSpc>
              <a:spcBef>
                <a:spcPts val="285"/>
              </a:spcBef>
              <a:spcAft>
                <a:spcPts val="0"/>
              </a:spcAft>
              <a:buClr>
                <a:srgbClr val="212121"/>
              </a:buClr>
              <a:buSzPts val="1600"/>
              <a:buFont typeface="Arial"/>
              <a:buChar char="●"/>
            </a:pPr>
            <a:r>
              <a:rPr b="1" lang="en-US" sz="1600">
                <a:solidFill>
                  <a:srgbClr val="212121"/>
                </a:solidFill>
                <a:latin typeface="Trebuchet MS"/>
                <a:ea typeface="Trebuchet MS"/>
                <a:cs typeface="Trebuchet MS"/>
                <a:sym typeface="Trebuchet MS"/>
              </a:rPr>
              <a:t>dropoff_datetime </a:t>
            </a:r>
            <a:r>
              <a:rPr lang="en-US" sz="1600">
                <a:solidFill>
                  <a:srgbClr val="212121"/>
                </a:solidFill>
                <a:latin typeface="Trebuchet MS"/>
                <a:ea typeface="Trebuchet MS"/>
                <a:cs typeface="Trebuchet MS"/>
                <a:sym typeface="Trebuchet MS"/>
              </a:rPr>
              <a:t>- date and time when the meter was disengaged</a:t>
            </a:r>
            <a:endParaRPr sz="1600">
              <a:latin typeface="Trebuchet MS"/>
              <a:ea typeface="Trebuchet MS"/>
              <a:cs typeface="Trebuchet MS"/>
              <a:sym typeface="Trebuchet MS"/>
            </a:endParaRPr>
          </a:p>
          <a:p>
            <a:pPr indent="-351790" lvl="0" marL="363855" rtl="0" algn="l">
              <a:lnSpc>
                <a:spcPct val="100000"/>
              </a:lnSpc>
              <a:spcBef>
                <a:spcPts val="290"/>
              </a:spcBef>
              <a:spcAft>
                <a:spcPts val="0"/>
              </a:spcAft>
              <a:buClr>
                <a:srgbClr val="212121"/>
              </a:buClr>
              <a:buSzPts val="1600"/>
              <a:buFont typeface="Arial"/>
              <a:buChar char="●"/>
            </a:pPr>
            <a:r>
              <a:rPr b="1" lang="en-US" sz="1600">
                <a:solidFill>
                  <a:srgbClr val="212121"/>
                </a:solidFill>
                <a:latin typeface="Trebuchet MS"/>
                <a:ea typeface="Trebuchet MS"/>
                <a:cs typeface="Trebuchet MS"/>
                <a:sym typeface="Trebuchet MS"/>
              </a:rPr>
              <a:t>passenger_count </a:t>
            </a:r>
            <a:r>
              <a:rPr lang="en-US" sz="1600">
                <a:solidFill>
                  <a:srgbClr val="212121"/>
                </a:solidFill>
                <a:latin typeface="Trebuchet MS"/>
                <a:ea typeface="Trebuchet MS"/>
                <a:cs typeface="Trebuchet MS"/>
                <a:sym typeface="Trebuchet MS"/>
              </a:rPr>
              <a:t>- the number of passengers in the vehicle (driver entered value)</a:t>
            </a:r>
            <a:endParaRPr sz="1600">
              <a:latin typeface="Trebuchet MS"/>
              <a:ea typeface="Trebuchet MS"/>
              <a:cs typeface="Trebuchet MS"/>
              <a:sym typeface="Trebuchet MS"/>
            </a:endParaRPr>
          </a:p>
          <a:p>
            <a:pPr indent="-351790" lvl="0" marL="363855" rtl="0" algn="l">
              <a:lnSpc>
                <a:spcPct val="100000"/>
              </a:lnSpc>
              <a:spcBef>
                <a:spcPts val="285"/>
              </a:spcBef>
              <a:spcAft>
                <a:spcPts val="0"/>
              </a:spcAft>
              <a:buClr>
                <a:srgbClr val="212121"/>
              </a:buClr>
              <a:buSzPts val="1600"/>
              <a:buFont typeface="Arial"/>
              <a:buChar char="●"/>
            </a:pPr>
            <a:r>
              <a:rPr b="1" lang="en-US" sz="1600">
                <a:solidFill>
                  <a:srgbClr val="212121"/>
                </a:solidFill>
                <a:latin typeface="Trebuchet MS"/>
                <a:ea typeface="Trebuchet MS"/>
                <a:cs typeface="Trebuchet MS"/>
                <a:sym typeface="Trebuchet MS"/>
              </a:rPr>
              <a:t>pickup_longitude </a:t>
            </a:r>
            <a:r>
              <a:rPr lang="en-US" sz="1600">
                <a:solidFill>
                  <a:srgbClr val="212121"/>
                </a:solidFill>
                <a:latin typeface="Trebuchet MS"/>
                <a:ea typeface="Trebuchet MS"/>
                <a:cs typeface="Trebuchet MS"/>
                <a:sym typeface="Trebuchet MS"/>
              </a:rPr>
              <a:t>- the longitude where the meter was engaged</a:t>
            </a:r>
            <a:endParaRPr sz="1600">
              <a:latin typeface="Trebuchet MS"/>
              <a:ea typeface="Trebuchet MS"/>
              <a:cs typeface="Trebuchet MS"/>
              <a:sym typeface="Trebuchet MS"/>
            </a:endParaRPr>
          </a:p>
          <a:p>
            <a:pPr indent="-351790" lvl="0" marL="363855" rtl="0" algn="l">
              <a:lnSpc>
                <a:spcPct val="100000"/>
              </a:lnSpc>
              <a:spcBef>
                <a:spcPts val="290"/>
              </a:spcBef>
              <a:spcAft>
                <a:spcPts val="0"/>
              </a:spcAft>
              <a:buClr>
                <a:srgbClr val="212121"/>
              </a:buClr>
              <a:buSzPts val="1600"/>
              <a:buFont typeface="Arial"/>
              <a:buChar char="●"/>
            </a:pPr>
            <a:r>
              <a:rPr b="1" lang="en-US" sz="1600">
                <a:solidFill>
                  <a:srgbClr val="212121"/>
                </a:solidFill>
                <a:latin typeface="Trebuchet MS"/>
                <a:ea typeface="Trebuchet MS"/>
                <a:cs typeface="Trebuchet MS"/>
                <a:sym typeface="Trebuchet MS"/>
              </a:rPr>
              <a:t>pickup_latitude </a:t>
            </a:r>
            <a:r>
              <a:rPr lang="en-US" sz="1600">
                <a:solidFill>
                  <a:srgbClr val="212121"/>
                </a:solidFill>
                <a:latin typeface="Trebuchet MS"/>
                <a:ea typeface="Trebuchet MS"/>
                <a:cs typeface="Trebuchet MS"/>
                <a:sym typeface="Trebuchet MS"/>
              </a:rPr>
              <a:t>- the latitude where the meter was engaged</a:t>
            </a:r>
            <a:endParaRPr sz="1600">
              <a:latin typeface="Trebuchet MS"/>
              <a:ea typeface="Trebuchet MS"/>
              <a:cs typeface="Trebuchet MS"/>
              <a:sym typeface="Trebuchet MS"/>
            </a:endParaRPr>
          </a:p>
          <a:p>
            <a:pPr indent="-351790" lvl="0" marL="363855" rtl="0" algn="l">
              <a:lnSpc>
                <a:spcPct val="100000"/>
              </a:lnSpc>
              <a:spcBef>
                <a:spcPts val="285"/>
              </a:spcBef>
              <a:spcAft>
                <a:spcPts val="0"/>
              </a:spcAft>
              <a:buClr>
                <a:srgbClr val="212121"/>
              </a:buClr>
              <a:buSzPts val="1600"/>
              <a:buFont typeface="Arial"/>
              <a:buChar char="●"/>
            </a:pPr>
            <a:r>
              <a:rPr b="1" lang="en-US" sz="1600">
                <a:solidFill>
                  <a:srgbClr val="212121"/>
                </a:solidFill>
                <a:latin typeface="Trebuchet MS"/>
                <a:ea typeface="Trebuchet MS"/>
                <a:cs typeface="Trebuchet MS"/>
                <a:sym typeface="Trebuchet MS"/>
              </a:rPr>
              <a:t>dropoff_longitude </a:t>
            </a:r>
            <a:r>
              <a:rPr lang="en-US" sz="1600">
                <a:solidFill>
                  <a:srgbClr val="212121"/>
                </a:solidFill>
                <a:latin typeface="Trebuchet MS"/>
                <a:ea typeface="Trebuchet MS"/>
                <a:cs typeface="Trebuchet MS"/>
                <a:sym typeface="Trebuchet MS"/>
              </a:rPr>
              <a:t>- the longitude where the meter was disengaged</a:t>
            </a:r>
            <a:endParaRPr sz="1600">
              <a:latin typeface="Trebuchet MS"/>
              <a:ea typeface="Trebuchet MS"/>
              <a:cs typeface="Trebuchet MS"/>
              <a:sym typeface="Trebuchet MS"/>
            </a:endParaRPr>
          </a:p>
          <a:p>
            <a:pPr indent="-351790" lvl="0" marL="363855" rtl="0" algn="l">
              <a:lnSpc>
                <a:spcPct val="100000"/>
              </a:lnSpc>
              <a:spcBef>
                <a:spcPts val="290"/>
              </a:spcBef>
              <a:spcAft>
                <a:spcPts val="0"/>
              </a:spcAft>
              <a:buClr>
                <a:srgbClr val="212121"/>
              </a:buClr>
              <a:buSzPts val="1600"/>
              <a:buFont typeface="Arial"/>
              <a:buChar char="●"/>
            </a:pPr>
            <a:r>
              <a:rPr b="1" lang="en-US" sz="1600">
                <a:solidFill>
                  <a:srgbClr val="212121"/>
                </a:solidFill>
                <a:latin typeface="Trebuchet MS"/>
                <a:ea typeface="Trebuchet MS"/>
                <a:cs typeface="Trebuchet MS"/>
                <a:sym typeface="Trebuchet MS"/>
              </a:rPr>
              <a:t>dropoff_latitude </a:t>
            </a:r>
            <a:r>
              <a:rPr lang="en-US" sz="1600">
                <a:solidFill>
                  <a:srgbClr val="212121"/>
                </a:solidFill>
                <a:latin typeface="Trebuchet MS"/>
                <a:ea typeface="Trebuchet MS"/>
                <a:cs typeface="Trebuchet MS"/>
                <a:sym typeface="Trebuchet MS"/>
              </a:rPr>
              <a:t>- the latitude where the meter was disengaged</a:t>
            </a:r>
            <a:endParaRPr sz="1600">
              <a:latin typeface="Trebuchet MS"/>
              <a:ea typeface="Trebuchet MS"/>
              <a:cs typeface="Trebuchet MS"/>
              <a:sym typeface="Trebuchet MS"/>
            </a:endParaRPr>
          </a:p>
          <a:p>
            <a:pPr indent="-351790" lvl="0" marL="363855" marR="5080" rtl="0" algn="l">
              <a:lnSpc>
                <a:spcPct val="114999"/>
              </a:lnSpc>
              <a:spcBef>
                <a:spcPts val="0"/>
              </a:spcBef>
              <a:spcAft>
                <a:spcPts val="0"/>
              </a:spcAft>
              <a:buClr>
                <a:srgbClr val="212121"/>
              </a:buClr>
              <a:buSzPts val="1600"/>
              <a:buFont typeface="Arial"/>
              <a:buChar char="●"/>
            </a:pPr>
            <a:r>
              <a:rPr b="1" lang="en-US" sz="1600">
                <a:solidFill>
                  <a:srgbClr val="212121"/>
                </a:solidFill>
                <a:latin typeface="Trebuchet MS"/>
                <a:ea typeface="Trebuchet MS"/>
                <a:cs typeface="Trebuchet MS"/>
                <a:sym typeface="Trebuchet MS"/>
              </a:rPr>
              <a:t>store_and_fwd_ﬂag </a:t>
            </a:r>
            <a:r>
              <a:rPr lang="en-US" sz="1600">
                <a:solidFill>
                  <a:srgbClr val="212121"/>
                </a:solidFill>
                <a:latin typeface="Trebuchet MS"/>
                <a:ea typeface="Trebuchet MS"/>
                <a:cs typeface="Trebuchet MS"/>
                <a:sym typeface="Trebuchet MS"/>
              </a:rPr>
              <a:t>- This ﬂag indicates whether the trip record was held in vehicle memory before sending to the vendor because the vehicle did not have a connection to the server - Y=store and forward; N=not a store and forward trip</a:t>
            </a:r>
            <a:endParaRPr sz="1600">
              <a:latin typeface="Trebuchet MS"/>
              <a:ea typeface="Trebuchet MS"/>
              <a:cs typeface="Trebuchet MS"/>
              <a:sym typeface="Trebuchet MS"/>
            </a:endParaRPr>
          </a:p>
          <a:p>
            <a:pPr indent="-351790" lvl="0" marL="363855" rtl="0" algn="l">
              <a:lnSpc>
                <a:spcPct val="100000"/>
              </a:lnSpc>
              <a:spcBef>
                <a:spcPts val="290"/>
              </a:spcBef>
              <a:spcAft>
                <a:spcPts val="0"/>
              </a:spcAft>
              <a:buClr>
                <a:srgbClr val="212121"/>
              </a:buClr>
              <a:buSzPts val="1600"/>
              <a:buFont typeface="Arial"/>
              <a:buChar char="●"/>
            </a:pPr>
            <a:r>
              <a:rPr b="1" lang="en-US" sz="1600">
                <a:solidFill>
                  <a:srgbClr val="212121"/>
                </a:solidFill>
                <a:latin typeface="Trebuchet MS"/>
                <a:ea typeface="Trebuchet MS"/>
                <a:cs typeface="Trebuchet MS"/>
                <a:sym typeface="Trebuchet MS"/>
              </a:rPr>
              <a:t>trip_duration </a:t>
            </a:r>
            <a:r>
              <a:rPr lang="en-US" sz="1600">
                <a:solidFill>
                  <a:srgbClr val="212121"/>
                </a:solidFill>
                <a:latin typeface="Trebuchet MS"/>
                <a:ea typeface="Trebuchet MS"/>
                <a:cs typeface="Trebuchet MS"/>
                <a:sym typeface="Trebuchet MS"/>
              </a:rPr>
              <a:t>- Duration of the trip in seconds. This is also our target variable.</a:t>
            </a:r>
            <a:endParaRPr sz="160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5"/>
          <p:cNvSpPr txBox="1"/>
          <p:nvPr>
            <p:ph type="title"/>
          </p:nvPr>
        </p:nvSpPr>
        <p:spPr>
          <a:xfrm>
            <a:off x="1367750" y="669283"/>
            <a:ext cx="307213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Data Preprocessing :</a:t>
            </a:r>
            <a:endParaRPr sz="2400"/>
          </a:p>
        </p:txBody>
      </p:sp>
      <p:sp>
        <p:nvSpPr>
          <p:cNvPr id="71" name="Google Shape;71;p5"/>
          <p:cNvSpPr txBox="1"/>
          <p:nvPr/>
        </p:nvSpPr>
        <p:spPr>
          <a:xfrm>
            <a:off x="624646" y="1591451"/>
            <a:ext cx="4678680" cy="1854200"/>
          </a:xfrm>
          <a:prstGeom prst="rect">
            <a:avLst/>
          </a:prstGeom>
          <a:noFill/>
          <a:ln>
            <a:noFill/>
          </a:ln>
        </p:spPr>
        <p:txBody>
          <a:bodyPr anchorCtr="0" anchor="t" bIns="0" lIns="0" spcFirstLastPara="1" rIns="0" wrap="square" tIns="134600">
            <a:spAutoFit/>
          </a:bodyPr>
          <a:lstStyle/>
          <a:p>
            <a:pPr indent="-351790" lvl="0" marL="363855" rtl="0" algn="l">
              <a:lnSpc>
                <a:spcPct val="100000"/>
              </a:lnSpc>
              <a:spcBef>
                <a:spcPts val="0"/>
              </a:spcBef>
              <a:spcAft>
                <a:spcPts val="0"/>
              </a:spcAft>
              <a:buSzPts val="1600"/>
              <a:buFont typeface="Arial"/>
              <a:buChar char="●"/>
            </a:pPr>
            <a:r>
              <a:rPr lang="en-US" sz="1600">
                <a:latin typeface="Arial"/>
                <a:ea typeface="Arial"/>
                <a:cs typeface="Arial"/>
                <a:sym typeface="Arial"/>
              </a:rPr>
              <a:t>Checking for null values and removing them.</a:t>
            </a:r>
            <a:endParaRPr sz="1600">
              <a:latin typeface="Arial"/>
              <a:ea typeface="Arial"/>
              <a:cs typeface="Arial"/>
              <a:sym typeface="Arial"/>
            </a:endParaRPr>
          </a:p>
          <a:p>
            <a:pPr indent="-351790" lvl="0" marL="363855" rtl="0" algn="l">
              <a:lnSpc>
                <a:spcPct val="100000"/>
              </a:lnSpc>
              <a:spcBef>
                <a:spcPts val="960"/>
              </a:spcBef>
              <a:spcAft>
                <a:spcPts val="0"/>
              </a:spcAft>
              <a:buSzPts val="1600"/>
              <a:buFont typeface="Arial"/>
              <a:buChar char="●"/>
            </a:pPr>
            <a:r>
              <a:rPr lang="en-US" sz="1600">
                <a:latin typeface="Arial"/>
                <a:ea typeface="Arial"/>
                <a:cs typeface="Arial"/>
                <a:sym typeface="Arial"/>
              </a:rPr>
              <a:t>Converting data types.</a:t>
            </a:r>
            <a:endParaRPr sz="1600">
              <a:latin typeface="Arial"/>
              <a:ea typeface="Arial"/>
              <a:cs typeface="Arial"/>
              <a:sym typeface="Arial"/>
            </a:endParaRPr>
          </a:p>
          <a:p>
            <a:pPr indent="-351790" lvl="0" marL="363855" rtl="0" algn="l">
              <a:lnSpc>
                <a:spcPct val="100000"/>
              </a:lnSpc>
              <a:spcBef>
                <a:spcPts val="960"/>
              </a:spcBef>
              <a:spcAft>
                <a:spcPts val="0"/>
              </a:spcAft>
              <a:buSzPts val="1600"/>
              <a:buFont typeface="Arial"/>
              <a:buChar char="●"/>
            </a:pPr>
            <a:r>
              <a:rPr lang="en-US" sz="1600">
                <a:latin typeface="Arial"/>
                <a:ea typeface="Arial"/>
                <a:cs typeface="Arial"/>
                <a:sym typeface="Arial"/>
              </a:rPr>
              <a:t>Checking whether column renaming is required.</a:t>
            </a:r>
            <a:endParaRPr sz="1600">
              <a:latin typeface="Arial"/>
              <a:ea typeface="Arial"/>
              <a:cs typeface="Arial"/>
              <a:sym typeface="Arial"/>
            </a:endParaRPr>
          </a:p>
          <a:p>
            <a:pPr indent="-351790" lvl="0" marL="363855" rtl="0" algn="l">
              <a:lnSpc>
                <a:spcPct val="100000"/>
              </a:lnSpc>
              <a:spcBef>
                <a:spcPts val="960"/>
              </a:spcBef>
              <a:spcAft>
                <a:spcPts val="0"/>
              </a:spcAft>
              <a:buSzPts val="1600"/>
              <a:buFont typeface="Arial"/>
              <a:buChar char="●"/>
            </a:pPr>
            <a:r>
              <a:rPr lang="en-US" sz="1600">
                <a:latin typeface="Arial"/>
                <a:ea typeface="Arial"/>
                <a:cs typeface="Arial"/>
                <a:sym typeface="Arial"/>
              </a:rPr>
              <a:t>Creating new columns if required.</a:t>
            </a:r>
            <a:endParaRPr sz="1600">
              <a:latin typeface="Arial"/>
              <a:ea typeface="Arial"/>
              <a:cs typeface="Arial"/>
              <a:sym typeface="Arial"/>
            </a:endParaRPr>
          </a:p>
          <a:p>
            <a:pPr indent="-351790" lvl="0" marL="363855" rtl="0" algn="l">
              <a:lnSpc>
                <a:spcPct val="100000"/>
              </a:lnSpc>
              <a:spcBef>
                <a:spcPts val="960"/>
              </a:spcBef>
              <a:spcAft>
                <a:spcPts val="0"/>
              </a:spcAft>
              <a:buSzPts val="1600"/>
              <a:buFont typeface="Arial"/>
              <a:buChar char="●"/>
            </a:pPr>
            <a:r>
              <a:rPr lang="en-US" sz="1600">
                <a:latin typeface="Arial"/>
                <a:ea typeface="Arial"/>
                <a:cs typeface="Arial"/>
                <a:sym typeface="Arial"/>
              </a:rPr>
              <a:t>One hot encoding.</a:t>
            </a:r>
            <a:endParaRPr sz="1600">
              <a:latin typeface="Arial"/>
              <a:ea typeface="Arial"/>
              <a:cs typeface="Arial"/>
              <a:sym typeface="Arial"/>
            </a:endParaRPr>
          </a:p>
        </p:txBody>
      </p:sp>
      <p:pic>
        <p:nvPicPr>
          <p:cNvPr id="72" name="Google Shape;72;p5"/>
          <p:cNvPicPr preferRelativeResize="0"/>
          <p:nvPr/>
        </p:nvPicPr>
        <p:blipFill rotWithShape="1">
          <a:blip r:embed="rId3">
            <a:alphaModFix/>
          </a:blip>
          <a:srcRect b="0" l="0" r="0" t="0"/>
          <a:stretch/>
        </p:blipFill>
        <p:spPr>
          <a:xfrm>
            <a:off x="5732500" y="1566300"/>
            <a:ext cx="2764524" cy="20729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6"/>
          <p:cNvSpPr txBox="1"/>
          <p:nvPr>
            <p:ph type="title"/>
          </p:nvPr>
        </p:nvSpPr>
        <p:spPr>
          <a:xfrm>
            <a:off x="2214725" y="2184331"/>
            <a:ext cx="5039995" cy="680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300"/>
              <a:t>Univariate Analysis</a:t>
            </a:r>
            <a:endParaRPr sz="4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7"/>
          <p:cNvPicPr preferRelativeResize="0"/>
          <p:nvPr/>
        </p:nvPicPr>
        <p:blipFill rotWithShape="1">
          <a:blip r:embed="rId3">
            <a:alphaModFix/>
          </a:blip>
          <a:srcRect b="0" l="0" r="0" t="0"/>
          <a:stretch/>
        </p:blipFill>
        <p:spPr>
          <a:xfrm>
            <a:off x="246270" y="874050"/>
            <a:ext cx="3977685" cy="2100716"/>
          </a:xfrm>
          <a:prstGeom prst="rect">
            <a:avLst/>
          </a:prstGeom>
          <a:noFill/>
          <a:ln>
            <a:noFill/>
          </a:ln>
        </p:spPr>
      </p:pic>
      <p:grpSp>
        <p:nvGrpSpPr>
          <p:cNvPr id="83" name="Google Shape;83;p7"/>
          <p:cNvGrpSpPr/>
          <p:nvPr/>
        </p:nvGrpSpPr>
        <p:grpSpPr>
          <a:xfrm>
            <a:off x="902578" y="909425"/>
            <a:ext cx="7841373" cy="3999829"/>
            <a:chOff x="902578" y="909425"/>
            <a:chExt cx="7841373" cy="3999829"/>
          </a:xfrm>
        </p:grpSpPr>
        <p:pic>
          <p:nvPicPr>
            <p:cNvPr id="84" name="Google Shape;84;p7"/>
            <p:cNvPicPr preferRelativeResize="0"/>
            <p:nvPr/>
          </p:nvPicPr>
          <p:blipFill rotWithShape="1">
            <a:blip r:embed="rId4">
              <a:alphaModFix/>
            </a:blip>
            <a:srcRect b="0" l="0" r="0" t="0"/>
            <a:stretch/>
          </p:blipFill>
          <p:spPr>
            <a:xfrm>
              <a:off x="4489350" y="909425"/>
              <a:ext cx="4254601" cy="2087538"/>
            </a:xfrm>
            <a:prstGeom prst="rect">
              <a:avLst/>
            </a:prstGeom>
            <a:noFill/>
            <a:ln>
              <a:noFill/>
            </a:ln>
          </p:spPr>
        </p:pic>
        <p:pic>
          <p:nvPicPr>
            <p:cNvPr id="85" name="Google Shape;85;p7"/>
            <p:cNvPicPr preferRelativeResize="0"/>
            <p:nvPr/>
          </p:nvPicPr>
          <p:blipFill rotWithShape="1">
            <a:blip r:embed="rId5">
              <a:alphaModFix/>
            </a:blip>
            <a:srcRect b="0" l="0" r="0" t="0"/>
            <a:stretch/>
          </p:blipFill>
          <p:spPr>
            <a:xfrm>
              <a:off x="902578" y="3035150"/>
              <a:ext cx="7217125" cy="1874104"/>
            </a:xfrm>
            <a:prstGeom prst="rect">
              <a:avLst/>
            </a:prstGeom>
            <a:noFill/>
            <a:ln>
              <a:noFill/>
            </a:ln>
          </p:spPr>
        </p:pic>
      </p:grpSp>
      <p:sp>
        <p:nvSpPr>
          <p:cNvPr id="86" name="Google Shape;86;p7"/>
          <p:cNvSpPr txBox="1"/>
          <p:nvPr/>
        </p:nvSpPr>
        <p:spPr>
          <a:xfrm>
            <a:off x="660250" y="305446"/>
            <a:ext cx="3352800" cy="2692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600">
                <a:solidFill>
                  <a:srgbClr val="CC0000"/>
                </a:solidFill>
                <a:latin typeface="Arial"/>
                <a:ea typeface="Arial"/>
                <a:cs typeface="Arial"/>
                <a:sym typeface="Arial"/>
              </a:rPr>
              <a:t>Dependent Variable - Trip Duration</a:t>
            </a:r>
            <a:endParaRPr sz="16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8"/>
          <p:cNvPicPr preferRelativeResize="0"/>
          <p:nvPr/>
        </p:nvPicPr>
        <p:blipFill rotWithShape="1">
          <a:blip r:embed="rId3">
            <a:alphaModFix/>
          </a:blip>
          <a:srcRect b="0" l="0" r="0" t="0"/>
          <a:stretch/>
        </p:blipFill>
        <p:spPr>
          <a:xfrm>
            <a:off x="1214270" y="1032552"/>
            <a:ext cx="6670510" cy="3366249"/>
          </a:xfrm>
          <a:prstGeom prst="rect">
            <a:avLst/>
          </a:prstGeom>
          <a:noFill/>
          <a:ln>
            <a:noFill/>
          </a:ln>
        </p:spPr>
      </p:pic>
      <p:sp>
        <p:nvSpPr>
          <p:cNvPr id="92" name="Google Shape;92;p8"/>
          <p:cNvSpPr txBox="1"/>
          <p:nvPr/>
        </p:nvSpPr>
        <p:spPr>
          <a:xfrm>
            <a:off x="964475" y="375689"/>
            <a:ext cx="4088129" cy="2844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700">
                <a:solidFill>
                  <a:srgbClr val="CC0000"/>
                </a:solidFill>
                <a:latin typeface="Times New Roman"/>
                <a:ea typeface="Times New Roman"/>
                <a:cs typeface="Times New Roman"/>
                <a:sym typeface="Times New Roman"/>
              </a:rPr>
              <a:t>Trip counts grouped in terms of 600 seconds</a:t>
            </a:r>
            <a:endParaRPr sz="17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9"/>
          <p:cNvPicPr preferRelativeResize="0"/>
          <p:nvPr/>
        </p:nvPicPr>
        <p:blipFill rotWithShape="1">
          <a:blip r:embed="rId3">
            <a:alphaModFix/>
          </a:blip>
          <a:srcRect b="0" l="0" r="0" t="0"/>
          <a:stretch/>
        </p:blipFill>
        <p:spPr>
          <a:xfrm>
            <a:off x="711325" y="1155150"/>
            <a:ext cx="3352799" cy="3007876"/>
          </a:xfrm>
          <a:prstGeom prst="rect">
            <a:avLst/>
          </a:prstGeom>
          <a:noFill/>
          <a:ln>
            <a:noFill/>
          </a:ln>
        </p:spPr>
      </p:pic>
      <p:pic>
        <p:nvPicPr>
          <p:cNvPr id="98" name="Google Shape;98;p9"/>
          <p:cNvPicPr preferRelativeResize="0"/>
          <p:nvPr/>
        </p:nvPicPr>
        <p:blipFill rotWithShape="1">
          <a:blip r:embed="rId4">
            <a:alphaModFix/>
          </a:blip>
          <a:srcRect b="0" l="0" r="0" t="0"/>
          <a:stretch/>
        </p:blipFill>
        <p:spPr>
          <a:xfrm>
            <a:off x="4737399" y="882412"/>
            <a:ext cx="3581399" cy="3581399"/>
          </a:xfrm>
          <a:prstGeom prst="rect">
            <a:avLst/>
          </a:prstGeom>
          <a:noFill/>
          <a:ln>
            <a:noFill/>
          </a:ln>
        </p:spPr>
      </p:pic>
      <p:sp>
        <p:nvSpPr>
          <p:cNvPr id="99" name="Google Shape;99;p9"/>
          <p:cNvSpPr txBox="1"/>
          <p:nvPr/>
        </p:nvSpPr>
        <p:spPr>
          <a:xfrm>
            <a:off x="817699" y="471937"/>
            <a:ext cx="3045460" cy="238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400">
                <a:solidFill>
                  <a:srgbClr val="CC0000"/>
                </a:solidFill>
                <a:latin typeface="Arial"/>
                <a:ea typeface="Arial"/>
                <a:cs typeface="Arial"/>
                <a:sym typeface="Arial"/>
              </a:rPr>
              <a:t>Vendor id and passenger count plot</a:t>
            </a:r>
            <a:endParaRPr sz="1400">
              <a:latin typeface="Arial"/>
              <a:ea typeface="Arial"/>
              <a:cs typeface="Arial"/>
              <a:sym typeface="Arial"/>
            </a:endParaRPr>
          </a:p>
        </p:txBody>
      </p:sp>
      <p:pic>
        <p:nvPicPr>
          <p:cNvPr id="100" name="Google Shape;100;p9"/>
          <p:cNvPicPr preferRelativeResize="0"/>
          <p:nvPr/>
        </p:nvPicPr>
        <p:blipFill>
          <a:blip r:embed="rId5">
            <a:alphaModFix/>
          </a:blip>
          <a:stretch>
            <a:fillRect/>
          </a:stretch>
        </p:blipFill>
        <p:spPr>
          <a:xfrm>
            <a:off x="399050" y="1155150"/>
            <a:ext cx="4338350" cy="2678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2022-07-23T19:06:37Z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