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who like to play I-Spy, I have hidden a heart in each slide for you
-Fun fact: The data size is approximately - 11,081,073 rows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90% of time spent and logged comes from sedantry, doing nothing. 
69% Users track their sleep. 23 out of the 35 have records. A gap. 
33% Users track their heartbeat, only 7 of the 35 users logged data here. Signifies a gap
66% Users missing in weight, only 11 of the 35 users logged data here. Signifies a gap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slideLayout" Target="../slideLayouts/slideLayout1.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image" Target="../media/image-11-6.png"/><Relationship Id="rId7" Type="http://schemas.openxmlformats.org/officeDocument/2006/relationships/image" Target="../media/image-11-7.png"/><Relationship Id="rId8" Type="http://schemas.openxmlformats.org/officeDocument/2006/relationships/slideLayout" Target="../slideLayouts/slideLayout1.xml"/><Relationship Id="rId9"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slideLayout" Target="../slideLayouts/slideLayout1.xml"/><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2-10.png"/><Relationship Id="rId11" Type="http://schemas.openxmlformats.org/officeDocument/2006/relationships/image" Target="../media/image-2-11.png"/><Relationship Id="rId12" Type="http://schemas.openxmlformats.org/officeDocument/2006/relationships/slideLayout" Target="../slideLayouts/slideLayout1.xml"/><Relationship Id="rId1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arashnic/fitbit"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DFDFDF"/>
        </a:solidFill>
      </p:bgPr>
    </p:bg>
    <p:spTree>
      <p:nvGrpSpPr>
        <p:cNvPr id="1" name=""/>
        <p:cNvGrpSpPr/>
        <p:nvPr/>
      </p:nvGrpSpPr>
      <p:grpSpPr>
        <a:xfrm>
          <a:off x="0" y="0"/>
          <a:ext cx="0" cy="0"/>
          <a:chOff x="0" y="0"/>
          <a:chExt cx="0" cy="0"/>
        </a:xfrm>
      </p:grpSpPr>
      <p:sp>
        <p:nvSpPr>
          <p:cNvPr id="3" name="Text 0"/>
          <p:cNvSpPr/>
          <p:nvPr/>
        </p:nvSpPr>
        <p:spPr>
          <a:xfrm>
            <a:off x="612158" y="609600"/>
            <a:ext cx="3428046" cy="1647825"/>
          </a:xfrm>
          <a:prstGeom prst="rect">
            <a:avLst/>
          </a:prstGeom>
          <a:solidFill>
            <a:srgbClr val="EE5375"/>
          </a:solidFill>
          <a:ln/>
        </p:spPr>
        <p:txBody>
          <a:bodyPr wrap="square" rtlCol="0" anchor="ctr"/>
          <a:lstStyle/>
          <a:p>
            <a:pPr indent="0" marL="0">
              <a:buNone/>
            </a:pPr>
            <a:endParaRPr lang="en-US" dirty="0"/>
          </a:p>
        </p:txBody>
      </p:sp>
      <p:sp>
        <p:nvSpPr>
          <p:cNvPr id="4" name="Text 1"/>
          <p:cNvSpPr/>
          <p:nvPr/>
        </p:nvSpPr>
        <p:spPr>
          <a:xfrm>
            <a:off x="2333504" y="3435962"/>
            <a:ext cx="1704501" cy="971550"/>
          </a:xfrm>
          <a:prstGeom prst="rect">
            <a:avLst/>
          </a:prstGeom>
          <a:solidFill>
            <a:srgbClr val="FFFFFF"/>
          </a:solidFill>
          <a:ln/>
        </p:spPr>
        <p:txBody>
          <a:bodyPr wrap="square" rtlCol="0" anchor="ctr"/>
          <a:lstStyle/>
          <a:p>
            <a:pPr indent="0" marL="0">
              <a:buNone/>
            </a:pPr>
            <a:endParaRPr lang="en-US" dirty="0"/>
          </a:p>
        </p:txBody>
      </p:sp>
      <p:sp>
        <p:nvSpPr>
          <p:cNvPr id="5" name="Text 2"/>
          <p:cNvSpPr/>
          <p:nvPr/>
        </p:nvSpPr>
        <p:spPr>
          <a:xfrm>
            <a:off x="2333504" y="2378784"/>
            <a:ext cx="1704501" cy="971550"/>
          </a:xfrm>
          <a:prstGeom prst="rect">
            <a:avLst/>
          </a:prstGeom>
          <a:solidFill>
            <a:srgbClr val="FFCDCD"/>
          </a:solidFill>
          <a:ln/>
        </p:spPr>
        <p:txBody>
          <a:bodyPr wrap="square" rtlCol="0" anchor="ctr"/>
          <a:lstStyle/>
          <a:p>
            <a:pPr indent="0" marL="0">
              <a:buNone/>
            </a:pPr>
            <a:endParaRPr lang="en-US" dirty="0"/>
          </a:p>
        </p:txBody>
      </p:sp>
      <p:sp>
        <p:nvSpPr>
          <p:cNvPr id="6" name="Text 3"/>
          <p:cNvSpPr/>
          <p:nvPr/>
        </p:nvSpPr>
        <p:spPr>
          <a:xfrm>
            <a:off x="612158" y="2378784"/>
            <a:ext cx="1614038" cy="2033588"/>
          </a:xfrm>
          <a:prstGeom prst="rect">
            <a:avLst/>
          </a:prstGeom>
          <a:solidFill>
            <a:srgbClr val="D0CECE"/>
          </a:solidFill>
          <a:ln/>
        </p:spPr>
        <p:txBody>
          <a:bodyPr wrap="square" rtlCol="0" anchor="ctr"/>
          <a:lstStyle/>
          <a:p>
            <a:pPr indent="0" marL="0">
              <a:buNone/>
            </a:pPr>
            <a:endParaRPr lang="en-US" dirty="0"/>
          </a:p>
        </p:txBody>
      </p:sp>
      <p:pic>
        <p:nvPicPr>
          <p:cNvPr id="7" name="Image 0" descr="preencoded.png">    </p:cNvPr>
          <p:cNvPicPr>
            <a:picLocks noChangeAspect="1"/>
          </p:cNvPicPr>
          <p:nvPr/>
        </p:nvPicPr>
        <p:blipFill>
          <a:blip r:embed="rId1"/>
          <a:stretch>
            <a:fillRect/>
          </a:stretch>
        </p:blipFill>
        <p:spPr>
          <a:xfrm>
            <a:off x="638168" y="2333625"/>
            <a:ext cx="1590232" cy="2081212"/>
          </a:xfrm>
          <a:prstGeom prst="rect">
            <a:avLst/>
          </a:prstGeom>
        </p:spPr>
      </p:pic>
      <p:pic>
        <p:nvPicPr>
          <p:cNvPr id="8" name="Image 1" descr="preencoded.png">    </p:cNvPr>
          <p:cNvPicPr>
            <a:picLocks noChangeAspect="1"/>
          </p:cNvPicPr>
          <p:nvPr/>
        </p:nvPicPr>
        <p:blipFill>
          <a:blip r:embed="rId2"/>
          <a:stretch>
            <a:fillRect/>
          </a:stretch>
        </p:blipFill>
        <p:spPr>
          <a:xfrm>
            <a:off x="7253288" y="3655277"/>
            <a:ext cx="646011" cy="573823"/>
          </a:xfrm>
          <a:prstGeom prst="rect">
            <a:avLst/>
          </a:prstGeom>
        </p:spPr>
      </p:pic>
      <p:sp>
        <p:nvSpPr>
          <p:cNvPr id="9" name="Text 4"/>
          <p:cNvSpPr/>
          <p:nvPr/>
        </p:nvSpPr>
        <p:spPr>
          <a:xfrm>
            <a:off x="4404257" y="685800"/>
            <a:ext cx="4585138" cy="1028700"/>
          </a:xfrm>
          <a:prstGeom prst="rect">
            <a:avLst/>
          </a:prstGeom>
          <a:noFill/>
          <a:ln/>
        </p:spPr>
        <p:txBody>
          <a:bodyPr wrap="square" rtlCol="0" anchor="ctr"/>
          <a:lstStyle/>
          <a:p>
            <a:pPr algn="l" indent="0" marL="0">
              <a:lnSpc>
                <a:spcPts val="4050"/>
              </a:lnSpc>
              <a:buNone/>
            </a:pPr>
            <a:r>
              <a:rPr lang="en-US" sz="3375" spc="-37" kern="0" dirty="0">
                <a:solidFill>
                  <a:srgbClr val="000000">
                    <a:alpha val="99000"/>
                  </a:srgbClr>
                </a:solidFill>
                <a:latin typeface="Instrument Sans" pitchFamily="34" charset="0"/>
                <a:ea typeface="Instrument Sans" pitchFamily="34" charset="-122"/>
                <a:cs typeface="Instrument Sans" pitchFamily="34" charset="-120"/>
              </a:rPr>
              <a:t>Overview of Key </a:t>
            </a:r>
            <a:endParaRPr lang="en-US" sz="3375" dirty="0"/>
          </a:p>
          <a:p>
            <a:pPr algn="l" indent="0" marL="0">
              <a:lnSpc>
                <a:spcPts val="4050"/>
              </a:lnSpc>
              <a:buNone/>
            </a:pPr>
            <a:r>
              <a:rPr lang="en-US" sz="3375" spc="-37" kern="0" dirty="0">
                <a:solidFill>
                  <a:srgbClr val="000000">
                    <a:alpha val="99000"/>
                  </a:srgbClr>
                </a:solidFill>
                <a:latin typeface="Instrument Sans" pitchFamily="34" charset="0"/>
                <a:ea typeface="Instrument Sans" pitchFamily="34" charset="-122"/>
                <a:cs typeface="Instrument Sans" pitchFamily="34" charset="-120"/>
              </a:rPr>
              <a:t>Analytics &amp; Insights </a:t>
            </a:r>
            <a:endParaRPr lang="en-US" sz="3375" dirty="0"/>
          </a:p>
        </p:txBody>
      </p:sp>
      <p:sp>
        <p:nvSpPr>
          <p:cNvPr id="10" name="Text 5"/>
          <p:cNvSpPr/>
          <p:nvPr/>
        </p:nvSpPr>
        <p:spPr>
          <a:xfrm>
            <a:off x="4405215" y="1819275"/>
            <a:ext cx="3728127" cy="1228725"/>
          </a:xfrm>
          <a:prstGeom prst="rect">
            <a:avLst/>
          </a:prstGeom>
          <a:noFill/>
          <a:ln/>
        </p:spPr>
        <p:txBody>
          <a:bodyPr wrap="square" rtlCol="0" anchor="ctr"/>
          <a:lstStyle/>
          <a:p>
            <a:pPr algn="l" indent="0" marL="0">
              <a:lnSpc>
                <a:spcPts val="1600"/>
              </a:lnSpc>
              <a:buNone/>
            </a:pPr>
            <a:r>
              <a:rPr lang="en-US" sz="1067" b="1" spc="-12" kern="0" dirty="0">
                <a:solidFill>
                  <a:srgbClr val="000000">
                    <a:alpha val="99000"/>
                  </a:srgbClr>
                </a:solidFill>
                <a:latin typeface="Instrument Sans" pitchFamily="34" charset="0"/>
                <a:ea typeface="Instrument Sans" pitchFamily="34" charset="-122"/>
                <a:cs typeface="Instrument Sans" pitchFamily="34" charset="-120"/>
              </a:rPr>
              <a:t>July 25, 2025</a:t>
            </a:r>
            <a:pPr algn="l" indent="0" marL="0">
              <a:lnSpc>
                <a:spcPts val="1600"/>
              </a:lnSpc>
              <a:buNone/>
            </a:pPr>
            <a:r>
              <a:rPr lang="en-US" sz="1067" spc="-12" kern="0" dirty="0">
                <a:solidFill>
                  <a:srgbClr val="000000">
                    <a:alpha val="99000"/>
                  </a:srgbClr>
                </a:solidFill>
                <a:latin typeface="Instrument Sans" pitchFamily="34" charset="0"/>
                <a:ea typeface="Instrument Sans" pitchFamily="34" charset="-122"/>
                <a:cs typeface="Instrument Sans" pitchFamily="34" charset="-120"/>
              </a:rPr>
              <a:t> - Data Analytics Case Study BellaBeats  </a:t>
            </a:r>
            <a:pPr algn="l" indent="0" marL="0">
              <a:lnSpc>
                <a:spcPts val="1600"/>
              </a:lnSpc>
              <a:buNone/>
            </a:pPr>
            <a:r>
              <a:rPr lang="en-US" sz="1067" b="1" spc="-12" kern="0" dirty="0">
                <a:solidFill>
                  <a:srgbClr val="000000">
                    <a:alpha val="99000"/>
                  </a:srgbClr>
                </a:solidFill>
                <a:latin typeface="Instrument Sans" pitchFamily="34" charset="0"/>
                <a:ea typeface="Instrument Sans" pitchFamily="34" charset="-122"/>
                <a:cs typeface="Instrument Sans" pitchFamily="34" charset="-120"/>
              </a:rPr>
              <a:t>Author </a:t>
            </a:r>
            <a:pPr algn="l" indent="0" marL="0">
              <a:lnSpc>
                <a:spcPts val="1600"/>
              </a:lnSpc>
              <a:buNone/>
            </a:pPr>
            <a:r>
              <a:rPr lang="en-US" sz="1067" spc="-12" kern="0" dirty="0">
                <a:solidFill>
                  <a:srgbClr val="000000">
                    <a:alpha val="99000"/>
                  </a:srgbClr>
                </a:solidFill>
                <a:latin typeface="Instrument Sans" pitchFamily="34" charset="0"/>
                <a:ea typeface="Instrument Sans" pitchFamily="34" charset="-122"/>
                <a:cs typeface="Instrument Sans" pitchFamily="34" charset="-120"/>
              </a:rPr>
              <a:t>- Ruben D. Velasco</a:t>
            </a:r>
            <a:endParaRPr lang="en-US" sz="1067" dirty="0"/>
          </a:p>
          <a:p>
            <a:pPr algn="l" indent="0" marL="0">
              <a:lnSpc>
                <a:spcPts val="1600"/>
              </a:lnSpc>
              <a:buNone/>
            </a:pPr>
            <a:r>
              <a:rPr lang="en-US" sz="1067" b="1" spc="-12" kern="0" dirty="0">
                <a:solidFill>
                  <a:srgbClr val="000000">
                    <a:alpha val="99000"/>
                  </a:srgbClr>
                </a:solidFill>
                <a:latin typeface="Instrument Sans" pitchFamily="34" charset="0"/>
                <a:ea typeface="Instrument Sans" pitchFamily="34" charset="-122"/>
                <a:cs typeface="Instrument Sans" pitchFamily="34" charset="-120"/>
              </a:rPr>
              <a:t>Stakeholders:</a:t>
            </a:r>
            <a:pPr algn="l" indent="0" marL="0">
              <a:lnSpc>
                <a:spcPts val="1600"/>
              </a:lnSpc>
              <a:buNone/>
            </a:pPr>
            <a:r>
              <a:rPr lang="en-US" sz="1067" spc="-12" kern="0" dirty="0">
                <a:solidFill>
                  <a:srgbClr val="000000">
                    <a:alpha val="99000"/>
                  </a:srgbClr>
                </a:solidFill>
                <a:latin typeface="Instrument Sans" pitchFamily="34" charset="0"/>
                <a:ea typeface="Instrument Sans" pitchFamily="34" charset="-122"/>
                <a:cs typeface="Instrument Sans" pitchFamily="34" charset="-120"/>
              </a:rPr>
              <a:t> Cofounder Sršen, Executive Mur, &amp;   Bellabeats Marketing Analytics Team</a:t>
            </a:r>
            <a:endParaRPr lang="en-US" sz="1067" dirty="0"/>
          </a:p>
          <a:p>
            <a:pPr algn="l" indent="0" marL="0">
              <a:lnSpc>
                <a:spcPts val="1600"/>
              </a:lnSpc>
              <a:buNone/>
            </a:pPr>
            <a:r>
              <a:rPr lang="en-US" sz="1067" b="1" spc="-12" kern="0" dirty="0">
                <a:solidFill>
                  <a:srgbClr val="000000">
                    <a:alpha val="99000"/>
                  </a:srgbClr>
                </a:solidFill>
                <a:latin typeface="Instrument Sans" pitchFamily="34" charset="0"/>
                <a:ea typeface="Instrument Sans" pitchFamily="34" charset="-122"/>
                <a:cs typeface="Instrument Sans" pitchFamily="34" charset="-120"/>
              </a:rPr>
              <a:t>With focus on one product</a:t>
            </a:r>
            <a:pPr algn="l" indent="0" marL="0">
              <a:lnSpc>
                <a:spcPts val="1600"/>
              </a:lnSpc>
              <a:buNone/>
            </a:pPr>
            <a:r>
              <a:rPr lang="en-US" sz="1067" spc="-12" kern="0" dirty="0">
                <a:solidFill>
                  <a:srgbClr val="000000">
                    <a:alpha val="99000"/>
                  </a:srgbClr>
                </a:solidFill>
                <a:latin typeface="Instrument Sans" pitchFamily="34" charset="0"/>
                <a:ea typeface="Instrument Sans" pitchFamily="34" charset="-122"/>
                <a:cs typeface="Instrument Sans" pitchFamily="34" charset="-120"/>
              </a:rPr>
              <a:t> :</a:t>
            </a:r>
            <a:endParaRPr lang="en-US" sz="1067" dirty="0"/>
          </a:p>
        </p:txBody>
      </p:sp>
      <p:sp>
        <p:nvSpPr>
          <p:cNvPr id="11" name="Text 6"/>
          <p:cNvSpPr/>
          <p:nvPr/>
        </p:nvSpPr>
        <p:spPr>
          <a:xfrm>
            <a:off x="666735" y="1033462"/>
            <a:ext cx="3304383" cy="2962275"/>
          </a:xfrm>
          <a:prstGeom prst="rect">
            <a:avLst/>
          </a:prstGeom>
          <a:noFill/>
          <a:ln/>
        </p:spPr>
        <p:txBody>
          <a:bodyPr wrap="square" rtlCol="0" anchor="ctr"/>
          <a:lstStyle/>
          <a:p>
            <a:pPr algn="l" indent="0" marL="0">
              <a:lnSpc>
                <a:spcPts val="11644"/>
              </a:lnSpc>
              <a:buNone/>
            </a:pPr>
            <a:r>
              <a:rPr lang="en-US" sz="7763" spc="-85" kern="0" dirty="0">
                <a:solidFill>
                  <a:srgbClr val="000000">
                    <a:alpha val="99000"/>
                  </a:srgbClr>
                </a:solidFill>
                <a:latin typeface="Instrument Sans" pitchFamily="34" charset="0"/>
                <a:ea typeface="Instrument Sans" pitchFamily="34" charset="-122"/>
                <a:cs typeface="Instrument Sans" pitchFamily="34" charset="-120"/>
              </a:rPr>
              <a:t>11M+</a:t>
            </a:r>
            <a:endParaRPr lang="en-US" sz="7763" dirty="0"/>
          </a:p>
        </p:txBody>
      </p:sp>
      <p:sp>
        <p:nvSpPr>
          <p:cNvPr id="12" name="Text 7"/>
          <p:cNvSpPr/>
          <p:nvPr/>
        </p:nvSpPr>
        <p:spPr>
          <a:xfrm>
            <a:off x="2390280" y="2386013"/>
            <a:ext cx="1956970" cy="685800"/>
          </a:xfrm>
          <a:prstGeom prst="rect">
            <a:avLst/>
          </a:prstGeom>
          <a:noFill/>
          <a:ln/>
        </p:spPr>
        <p:txBody>
          <a:bodyPr wrap="square" rtlCol="0" anchor="ctr"/>
          <a:lstStyle/>
          <a:p>
            <a:pPr algn="l" indent="0" marL="0">
              <a:lnSpc>
                <a:spcPts val="5400"/>
              </a:lnSpc>
              <a:buNone/>
            </a:pPr>
            <a:r>
              <a:rPr lang="en-US" sz="3600" spc="-40" kern="0" dirty="0">
                <a:solidFill>
                  <a:srgbClr val="000000">
                    <a:alpha val="99000"/>
                  </a:srgbClr>
                </a:solidFill>
                <a:latin typeface="Instrument Sans" pitchFamily="34" charset="0"/>
                <a:ea typeface="Instrument Sans" pitchFamily="34" charset="-122"/>
                <a:cs typeface="Instrument Sans" pitchFamily="34" charset="-120"/>
              </a:rPr>
              <a:t>Kaggle</a:t>
            </a:r>
            <a:endParaRPr lang="en-US" sz="3600" dirty="0"/>
          </a:p>
        </p:txBody>
      </p:sp>
      <p:sp>
        <p:nvSpPr>
          <p:cNvPr id="13" name="Text 8"/>
          <p:cNvSpPr/>
          <p:nvPr/>
        </p:nvSpPr>
        <p:spPr>
          <a:xfrm>
            <a:off x="2390280" y="2995613"/>
            <a:ext cx="1856985" cy="204788"/>
          </a:xfrm>
          <a:prstGeom prst="rect">
            <a:avLst/>
          </a:prstGeom>
          <a:noFill/>
          <a:ln/>
        </p:spPr>
        <p:txBody>
          <a:bodyPr wrap="square" rtlCol="0" anchor="ctr"/>
          <a:lstStyle/>
          <a:p>
            <a:pPr algn="l" indent="0" marL="0">
              <a:lnSpc>
                <a:spcPts val="1600"/>
              </a:lnSpc>
              <a:buNone/>
            </a:pPr>
            <a:r>
              <a:rPr lang="en-US" sz="1067" spc="-12" kern="0" dirty="0">
                <a:solidFill>
                  <a:srgbClr val="000000">
                    <a:alpha val="99000"/>
                  </a:srgbClr>
                </a:solidFill>
                <a:latin typeface="Instrument Sans" pitchFamily="34" charset="0"/>
                <a:ea typeface="Instrument Sans" pitchFamily="34" charset="-122"/>
                <a:cs typeface="Instrument Sans" pitchFamily="34" charset="-120"/>
              </a:rPr>
              <a:t>Data Source Used</a:t>
            </a:r>
            <a:endParaRPr lang="en-US" sz="1067" dirty="0"/>
          </a:p>
        </p:txBody>
      </p:sp>
      <p:sp>
        <p:nvSpPr>
          <p:cNvPr id="14" name="Text 9"/>
          <p:cNvSpPr/>
          <p:nvPr/>
        </p:nvSpPr>
        <p:spPr>
          <a:xfrm>
            <a:off x="2390280" y="3631136"/>
            <a:ext cx="1685583" cy="357188"/>
          </a:xfrm>
          <a:prstGeom prst="rect">
            <a:avLst/>
          </a:prstGeom>
          <a:noFill/>
          <a:ln/>
        </p:spPr>
        <p:txBody>
          <a:bodyPr wrap="square" rtlCol="0" anchor="ctr"/>
          <a:lstStyle/>
          <a:p>
            <a:pPr algn="l" indent="0" marL="0">
              <a:lnSpc>
                <a:spcPts val="2813"/>
              </a:lnSpc>
              <a:buNone/>
            </a:pPr>
            <a:r>
              <a:rPr lang="en-US" sz="1875" spc="-21" kern="0" dirty="0">
                <a:solidFill>
                  <a:srgbClr val="000000">
                    <a:alpha val="99000"/>
                  </a:srgbClr>
                </a:solidFill>
                <a:latin typeface="Instrument Sans" pitchFamily="34" charset="0"/>
                <a:ea typeface="Instrument Sans" pitchFamily="34" charset="-122"/>
                <a:cs typeface="Instrument Sans" pitchFamily="34" charset="-120"/>
              </a:rPr>
              <a:t>Relational </a:t>
            </a:r>
            <a:endParaRPr lang="en-US" sz="1875" dirty="0"/>
          </a:p>
        </p:txBody>
      </p:sp>
      <p:sp>
        <p:nvSpPr>
          <p:cNvPr id="15" name="Text 10"/>
          <p:cNvSpPr/>
          <p:nvPr/>
        </p:nvSpPr>
        <p:spPr>
          <a:xfrm>
            <a:off x="2390280" y="3988905"/>
            <a:ext cx="1856985" cy="204788"/>
          </a:xfrm>
          <a:prstGeom prst="rect">
            <a:avLst/>
          </a:prstGeom>
          <a:noFill/>
          <a:ln/>
        </p:spPr>
        <p:txBody>
          <a:bodyPr wrap="square" rtlCol="0" anchor="ctr"/>
          <a:lstStyle/>
          <a:p>
            <a:pPr algn="l" indent="0" marL="0">
              <a:lnSpc>
                <a:spcPts val="1600"/>
              </a:lnSpc>
              <a:buNone/>
            </a:pPr>
            <a:r>
              <a:rPr lang="en-US" sz="1067" spc="-12" kern="0" dirty="0">
                <a:solidFill>
                  <a:srgbClr val="000000">
                    <a:alpha val="99000"/>
                  </a:srgbClr>
                </a:solidFill>
                <a:latin typeface="Instrument Sans" pitchFamily="34" charset="0"/>
                <a:ea typeface="Instrument Sans" pitchFamily="34" charset="-122"/>
                <a:cs typeface="Instrument Sans" pitchFamily="34" charset="-120"/>
              </a:rPr>
              <a:t>Database Type Format</a:t>
            </a:r>
            <a:endParaRPr lang="en-US" sz="1067" dirty="0"/>
          </a:p>
        </p:txBody>
      </p:sp>
      <p:sp>
        <p:nvSpPr>
          <p:cNvPr id="16" name="Text 11"/>
          <p:cNvSpPr/>
          <p:nvPr/>
        </p:nvSpPr>
        <p:spPr>
          <a:xfrm>
            <a:off x="668934" y="633778"/>
            <a:ext cx="1276122" cy="614363"/>
          </a:xfrm>
          <a:prstGeom prst="rect">
            <a:avLst/>
          </a:prstGeom>
          <a:noFill/>
          <a:ln/>
        </p:spPr>
        <p:txBody>
          <a:bodyPr wrap="square" rtlCol="0" anchor="ctr"/>
          <a:lstStyle/>
          <a:p>
            <a:pPr algn="l" indent="0" marL="0">
              <a:lnSpc>
                <a:spcPts val="1600"/>
              </a:lnSpc>
              <a:buNone/>
            </a:pPr>
            <a:r>
              <a:rPr lang="en-US" sz="1067" spc="-12" kern="0" dirty="0">
                <a:solidFill>
                  <a:srgbClr val="000000">
                    <a:alpha val="99000"/>
                  </a:srgbClr>
                </a:solidFill>
                <a:latin typeface="Instrument Sans" pitchFamily="34" charset="0"/>
                <a:ea typeface="Instrument Sans" pitchFamily="34" charset="-122"/>
                <a:cs typeface="Instrument Sans" pitchFamily="34" charset="-120"/>
              </a:rPr>
              <a:t>Data Size by number of rows</a:t>
            </a:r>
            <a:endParaRPr lang="en-US" sz="1067" dirty="0"/>
          </a:p>
        </p:txBody>
      </p:sp>
      <p:sp>
        <p:nvSpPr>
          <p:cNvPr id="17" name="Text 12"/>
          <p:cNvSpPr/>
          <p:nvPr/>
        </p:nvSpPr>
        <p:spPr>
          <a:xfrm>
            <a:off x="4414838" y="2638425"/>
            <a:ext cx="3652838" cy="2000250"/>
          </a:xfrm>
          <a:prstGeom prst="rect">
            <a:avLst/>
          </a:prstGeom>
          <a:noFill/>
          <a:ln/>
        </p:spPr>
        <p:txBody>
          <a:bodyPr wrap="square" rtlCol="0" anchor="ctr"/>
          <a:lstStyle/>
          <a:p>
            <a:pPr algn="l" indent="0" marL="0">
              <a:lnSpc>
                <a:spcPts val="15750"/>
              </a:lnSpc>
              <a:buNone/>
            </a:pPr>
            <a:r>
              <a:rPr lang="en-US" sz="10500" spc="-116" kern="0" dirty="0">
                <a:solidFill>
                  <a:srgbClr val="000000"/>
                </a:solidFill>
                <a:latin typeface="Instrument Sans" pitchFamily="34" charset="0"/>
                <a:ea typeface="Instrument Sans" pitchFamily="34" charset="-122"/>
                <a:cs typeface="Instrument Sans" pitchFamily="34" charset="-120"/>
              </a:rPr>
              <a:t>App</a:t>
            </a:r>
            <a:endParaRPr lang="en-US" sz="10500" dirty="0"/>
          </a:p>
        </p:txBody>
      </p:sp>
      <p:sp>
        <p:nvSpPr>
          <p:cNvPr id="18" name="Text 13"/>
          <p:cNvSpPr/>
          <p:nvPr/>
        </p:nvSpPr>
        <p:spPr>
          <a:xfrm>
            <a:off x="685780" y="4024313"/>
            <a:ext cx="1690344" cy="228600"/>
          </a:xfrm>
          <a:prstGeom prst="rect">
            <a:avLst/>
          </a:prstGeom>
          <a:noFill/>
          <a:ln/>
        </p:spPr>
        <p:txBody>
          <a:bodyPr wrap="square" rtlCol="0" anchor="ctr"/>
          <a:lstStyle/>
          <a:p>
            <a:pPr algn="l" indent="0" marL="0">
              <a:lnSpc>
                <a:spcPts val="1800"/>
              </a:lnSpc>
              <a:buNone/>
            </a:pPr>
            <a:r>
              <a:rPr lang="en-US" sz="1200" spc="-13" kern="0" dirty="0">
                <a:solidFill>
                  <a:srgbClr val="FFFFFF">
                    <a:alpha val="99000"/>
                  </a:srgbClr>
                </a:solidFill>
                <a:latin typeface="Instrument Sans" pitchFamily="34" charset="0"/>
                <a:ea typeface="Instrument Sans" pitchFamily="34" charset="-122"/>
                <a:cs typeface="Instrument Sans" pitchFamily="34" charset="-120"/>
              </a:rPr>
              <a:t># Users in Study</a:t>
            </a:r>
            <a:endParaRPr lang="en-US" sz="1200" dirty="0"/>
          </a:p>
        </p:txBody>
      </p:sp>
      <p:sp>
        <p:nvSpPr>
          <p:cNvPr id="19" name="Text 14"/>
          <p:cNvSpPr/>
          <p:nvPr/>
        </p:nvSpPr>
        <p:spPr>
          <a:xfrm>
            <a:off x="685780" y="2384259"/>
            <a:ext cx="1937925" cy="685800"/>
          </a:xfrm>
          <a:prstGeom prst="rect">
            <a:avLst/>
          </a:prstGeom>
          <a:noFill/>
          <a:ln/>
        </p:spPr>
        <p:txBody>
          <a:bodyPr wrap="square" rtlCol="0" anchor="ctr"/>
          <a:lstStyle/>
          <a:p>
            <a:pPr algn="l" indent="0" marL="0">
              <a:lnSpc>
                <a:spcPts val="5400"/>
              </a:lnSpc>
              <a:buNone/>
            </a:pPr>
            <a:r>
              <a:rPr lang="en-US" sz="3600" spc="-40" kern="0" dirty="0">
                <a:solidFill>
                  <a:srgbClr val="FFFFFF">
                    <a:alpha val="99000"/>
                  </a:srgbClr>
                </a:solidFill>
                <a:latin typeface="Instrument Sans" pitchFamily="34" charset="0"/>
                <a:ea typeface="Instrument Sans" pitchFamily="34" charset="-122"/>
                <a:cs typeface="Instrument Sans" pitchFamily="34" charset="-120"/>
              </a:rPr>
              <a:t>35</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CD6C"/>
        </a:solidFill>
      </p:bgPr>
    </p:bg>
    <p:spTree>
      <p:nvGrpSpPr>
        <p:cNvPr id="1" name=""/>
        <p:cNvGrpSpPr/>
        <p:nvPr/>
      </p:nvGrpSpPr>
      <p:grpSpPr>
        <a:xfrm>
          <a:off x="0" y="0"/>
          <a:ext cx="0" cy="0"/>
          <a:chOff x="0" y="0"/>
          <a:chExt cx="0" cy="0"/>
        </a:xfrm>
      </p:grpSpPr>
      <p:sp>
        <p:nvSpPr>
          <p:cNvPr id="2" name="Text 0"/>
          <p:cNvSpPr/>
          <p:nvPr/>
        </p:nvSpPr>
        <p:spPr>
          <a:xfrm>
            <a:off x="700171" y="3009840"/>
            <a:ext cx="5218437" cy="770567"/>
          </a:xfrm>
          <a:prstGeom prst="roundRect">
            <a:avLst>
              <a:gd name="adj" fmla="val 7120"/>
            </a:avLst>
          </a:prstGeom>
          <a:solidFill>
            <a:srgbClr val="FFFFFF"/>
          </a:solidFill>
          <a:ln/>
        </p:spPr>
        <p:txBody>
          <a:bodyPr wrap="square" rtlCol="0" anchor="ctr"/>
          <a:lstStyle/>
          <a:p>
            <a:pPr indent="0" marL="0">
              <a:buNone/>
            </a:pPr>
            <a:endParaRPr lang="en-US" dirty="0"/>
          </a:p>
        </p:txBody>
      </p:sp>
      <p:sp>
        <p:nvSpPr>
          <p:cNvPr id="3" name="Text 1"/>
          <p:cNvSpPr/>
          <p:nvPr/>
        </p:nvSpPr>
        <p:spPr>
          <a:xfrm>
            <a:off x="3925565" y="3975356"/>
            <a:ext cx="5218437" cy="770567"/>
          </a:xfrm>
          <a:prstGeom prst="roundRect">
            <a:avLst>
              <a:gd name="adj" fmla="val 7120"/>
            </a:avLst>
          </a:prstGeom>
          <a:solidFill>
            <a:srgbClr val="FFFFFF"/>
          </a:solidFill>
          <a:ln/>
        </p:spPr>
        <p:txBody>
          <a:bodyPr wrap="square" rtlCol="0" anchor="ctr"/>
          <a:lstStyle/>
          <a:p>
            <a:pPr indent="0" marL="0">
              <a:buNone/>
            </a:pPr>
            <a:endParaRPr lang="en-US" dirty="0"/>
          </a:p>
        </p:txBody>
      </p:sp>
      <p:sp>
        <p:nvSpPr>
          <p:cNvPr id="4" name="Text 2"/>
          <p:cNvSpPr/>
          <p:nvPr/>
        </p:nvSpPr>
        <p:spPr>
          <a:xfrm>
            <a:off x="2013114" y="2024062"/>
            <a:ext cx="6535620" cy="770566"/>
          </a:xfrm>
          <a:prstGeom prst="roundRect">
            <a:avLst>
              <a:gd name="adj" fmla="val 7120"/>
            </a:avLst>
          </a:prstGeom>
          <a:solidFill>
            <a:srgbClr val="FFFFFF"/>
          </a:solidFill>
          <a:ln/>
        </p:spPr>
        <p:txBody>
          <a:bodyPr wrap="square" rtlCol="0" anchor="ctr"/>
          <a:lstStyle/>
          <a:p>
            <a:pPr indent="0" marL="0">
              <a:buNone/>
            </a:pPr>
            <a:endParaRPr lang="en-US" dirty="0"/>
          </a:p>
        </p:txBody>
      </p:sp>
      <p:pic>
        <p:nvPicPr>
          <p:cNvPr id="5" name="Image 0" descr="preencoded.png">    </p:cNvPr>
          <p:cNvPicPr>
            <a:picLocks noChangeAspect="1"/>
          </p:cNvPicPr>
          <p:nvPr/>
        </p:nvPicPr>
        <p:blipFill>
          <a:blip r:embed="rId1"/>
          <a:stretch>
            <a:fillRect/>
          </a:stretch>
        </p:blipFill>
        <p:spPr>
          <a:xfrm>
            <a:off x="7824787" y="1195388"/>
            <a:ext cx="514350" cy="457200"/>
          </a:xfrm>
          <a:prstGeom prst="rect">
            <a:avLst/>
          </a:prstGeom>
        </p:spPr>
      </p:pic>
      <p:pic>
        <p:nvPicPr>
          <p:cNvPr id="6" name="Image 1" descr="preencoded.png">    </p:cNvPr>
          <p:cNvPicPr>
            <a:picLocks noChangeAspect="1"/>
          </p:cNvPicPr>
          <p:nvPr/>
        </p:nvPicPr>
        <p:blipFill>
          <a:blip r:embed="rId2"/>
          <a:stretch>
            <a:fillRect/>
          </a:stretch>
        </p:blipFill>
        <p:spPr>
          <a:xfrm>
            <a:off x="5723511" y="3598438"/>
            <a:ext cx="129490" cy="129489"/>
          </a:xfrm>
          <a:prstGeom prst="rect">
            <a:avLst/>
          </a:prstGeom>
        </p:spPr>
      </p:pic>
      <p:pic>
        <p:nvPicPr>
          <p:cNvPr id="7" name="Image 2" descr="preencoded.png">    </p:cNvPr>
          <p:cNvPicPr>
            <a:picLocks noChangeAspect="1"/>
          </p:cNvPicPr>
          <p:nvPr/>
        </p:nvPicPr>
        <p:blipFill>
          <a:blip r:embed="rId3"/>
          <a:stretch>
            <a:fillRect/>
          </a:stretch>
        </p:blipFill>
        <p:spPr>
          <a:xfrm>
            <a:off x="5723511" y="3598438"/>
            <a:ext cx="129490" cy="129489"/>
          </a:xfrm>
          <a:prstGeom prst="rect">
            <a:avLst/>
          </a:prstGeom>
        </p:spPr>
      </p:pic>
      <p:pic>
        <p:nvPicPr>
          <p:cNvPr id="8" name="Image 3" descr="preencoded.png">    </p:cNvPr>
          <p:cNvPicPr>
            <a:picLocks noChangeAspect="1"/>
          </p:cNvPicPr>
          <p:nvPr/>
        </p:nvPicPr>
        <p:blipFill>
          <a:blip r:embed="rId4"/>
          <a:stretch>
            <a:fillRect/>
          </a:stretch>
        </p:blipFill>
        <p:spPr>
          <a:xfrm>
            <a:off x="8370215" y="2608627"/>
            <a:ext cx="129490" cy="129489"/>
          </a:xfrm>
          <a:prstGeom prst="rect">
            <a:avLst/>
          </a:prstGeom>
        </p:spPr>
      </p:pic>
      <p:pic>
        <p:nvPicPr>
          <p:cNvPr id="9" name="Image 4" descr="preencoded.png">    </p:cNvPr>
          <p:cNvPicPr>
            <a:picLocks noChangeAspect="1"/>
          </p:cNvPicPr>
          <p:nvPr/>
        </p:nvPicPr>
        <p:blipFill>
          <a:blip r:embed="rId5"/>
          <a:stretch>
            <a:fillRect/>
          </a:stretch>
        </p:blipFill>
        <p:spPr>
          <a:xfrm>
            <a:off x="8370215" y="2608627"/>
            <a:ext cx="129490" cy="129489"/>
          </a:xfrm>
          <a:prstGeom prst="rect">
            <a:avLst/>
          </a:prstGeom>
        </p:spPr>
      </p:pic>
      <p:pic>
        <p:nvPicPr>
          <p:cNvPr id="10" name="Image 5" descr="preencoded.png">    </p:cNvPr>
          <p:cNvPicPr>
            <a:picLocks noChangeAspect="1"/>
          </p:cNvPicPr>
          <p:nvPr/>
        </p:nvPicPr>
        <p:blipFill>
          <a:blip r:embed="rId6"/>
          <a:stretch>
            <a:fillRect/>
          </a:stretch>
        </p:blipFill>
        <p:spPr>
          <a:xfrm>
            <a:off x="8948905" y="4542259"/>
            <a:ext cx="129490" cy="129489"/>
          </a:xfrm>
          <a:prstGeom prst="rect">
            <a:avLst/>
          </a:prstGeom>
        </p:spPr>
      </p:pic>
      <p:pic>
        <p:nvPicPr>
          <p:cNvPr id="11" name="Image 6" descr="preencoded.png">    </p:cNvPr>
          <p:cNvPicPr>
            <a:picLocks noChangeAspect="1"/>
          </p:cNvPicPr>
          <p:nvPr/>
        </p:nvPicPr>
        <p:blipFill>
          <a:blip r:embed="rId7"/>
          <a:stretch>
            <a:fillRect/>
          </a:stretch>
        </p:blipFill>
        <p:spPr>
          <a:xfrm>
            <a:off x="8948905" y="4542259"/>
            <a:ext cx="129490" cy="129489"/>
          </a:xfrm>
          <a:prstGeom prst="rect">
            <a:avLst/>
          </a:prstGeom>
        </p:spPr>
      </p:pic>
      <p:sp>
        <p:nvSpPr>
          <p:cNvPr id="12" name="Text 3"/>
          <p:cNvSpPr/>
          <p:nvPr/>
        </p:nvSpPr>
        <p:spPr>
          <a:xfrm>
            <a:off x="728663" y="738188"/>
            <a:ext cx="7605712" cy="914400"/>
          </a:xfrm>
          <a:prstGeom prst="rect">
            <a:avLst/>
          </a:prstGeom>
          <a:noFill/>
          <a:ln/>
        </p:spPr>
        <p:txBody>
          <a:bodyPr wrap="square" rtlCol="0" anchor="ctr"/>
          <a:lstStyle/>
          <a:p>
            <a:pPr algn="l" indent="0" marL="0">
              <a:lnSpc>
                <a:spcPts val="3600"/>
              </a:lnSpc>
              <a:buNone/>
            </a:pPr>
            <a:r>
              <a:rPr lang="en-US" sz="3000" spc="-33" kern="0" dirty="0">
                <a:solidFill>
                  <a:srgbClr val="000000">
                    <a:alpha val="99000"/>
                  </a:srgbClr>
                </a:solidFill>
                <a:latin typeface="Instrument Sans" pitchFamily="34" charset="0"/>
                <a:ea typeface="Instrument Sans" pitchFamily="34" charset="-122"/>
                <a:cs typeface="Instrument Sans" pitchFamily="34" charset="-120"/>
              </a:rPr>
              <a:t>Share - The Story: How Success in People, Transforms Success in Bellabeats</a:t>
            </a:r>
            <a:endParaRPr lang="en-US" sz="3000" dirty="0"/>
          </a:p>
        </p:txBody>
      </p:sp>
      <p:sp>
        <p:nvSpPr>
          <p:cNvPr id="13" name="Text 4"/>
          <p:cNvSpPr/>
          <p:nvPr/>
        </p:nvSpPr>
        <p:spPr>
          <a:xfrm>
            <a:off x="959011" y="3096492"/>
            <a:ext cx="4818431" cy="600075"/>
          </a:xfrm>
          <a:prstGeom prst="rect">
            <a:avLst/>
          </a:prstGeom>
          <a:noFill/>
          <a:ln/>
        </p:spPr>
        <p:txBody>
          <a:bodyPr wrap="square" rtlCol="0" anchor="ctr"/>
          <a:lstStyle/>
          <a:p>
            <a:pPr algn="l" indent="0" marL="0">
              <a:lnSpc>
                <a:spcPts val="2349"/>
              </a:lnSpc>
              <a:buNone/>
            </a:pPr>
            <a:r>
              <a:rPr lang="en-US" sz="1566" spc="-17" kern="0" dirty="0">
                <a:solidFill>
                  <a:srgbClr val="000000">
                    <a:alpha val="99000"/>
                  </a:srgbClr>
                </a:solidFill>
                <a:latin typeface="Instrument Sans" pitchFamily="34" charset="0"/>
                <a:ea typeface="Instrument Sans" pitchFamily="34" charset="-122"/>
                <a:cs typeface="Instrument Sans" pitchFamily="34" charset="-120"/>
              </a:rPr>
              <a:t>Rather than seeing the moments pass by, Bellabeats too can make the leap forward...</a:t>
            </a:r>
            <a:endParaRPr lang="en-US" sz="1566" dirty="0"/>
          </a:p>
        </p:txBody>
      </p:sp>
      <p:sp>
        <p:nvSpPr>
          <p:cNvPr id="14" name="Text 5"/>
          <p:cNvSpPr/>
          <p:nvPr/>
        </p:nvSpPr>
        <p:spPr>
          <a:xfrm>
            <a:off x="4181940" y="4069635"/>
            <a:ext cx="4818431" cy="600075"/>
          </a:xfrm>
          <a:prstGeom prst="rect">
            <a:avLst/>
          </a:prstGeom>
          <a:noFill/>
          <a:ln/>
        </p:spPr>
        <p:txBody>
          <a:bodyPr wrap="square" rtlCol="0" anchor="ctr"/>
          <a:lstStyle/>
          <a:p>
            <a:pPr algn="l" indent="0" marL="0">
              <a:lnSpc>
                <a:spcPts val="2349"/>
              </a:lnSpc>
              <a:buNone/>
            </a:pPr>
            <a:r>
              <a:rPr lang="en-US" sz="1566" spc="-17" kern="0" dirty="0">
                <a:solidFill>
                  <a:srgbClr val="000000">
                    <a:alpha val="99000"/>
                  </a:srgbClr>
                </a:solidFill>
                <a:latin typeface="Instrument Sans" pitchFamily="34" charset="0"/>
                <a:ea typeface="Instrument Sans" pitchFamily="34" charset="-122"/>
                <a:cs typeface="Instrument Sans" pitchFamily="34" charset="-120"/>
              </a:rPr>
              <a:t>The data does show there critical times for success, that cannot afford to be missed...</a:t>
            </a:r>
            <a:endParaRPr lang="en-US" sz="1566" dirty="0"/>
          </a:p>
        </p:txBody>
      </p:sp>
      <p:sp>
        <p:nvSpPr>
          <p:cNvPr id="15" name="Text 6"/>
          <p:cNvSpPr/>
          <p:nvPr/>
        </p:nvSpPr>
        <p:spPr>
          <a:xfrm>
            <a:off x="2320147" y="2107573"/>
            <a:ext cx="5962185" cy="600075"/>
          </a:xfrm>
          <a:prstGeom prst="rect">
            <a:avLst/>
          </a:prstGeom>
          <a:noFill/>
          <a:ln/>
        </p:spPr>
        <p:txBody>
          <a:bodyPr wrap="square" rtlCol="0" anchor="ctr"/>
          <a:lstStyle/>
          <a:p>
            <a:pPr algn="l" indent="0" marL="0">
              <a:lnSpc>
                <a:spcPts val="2349"/>
              </a:lnSpc>
              <a:buNone/>
            </a:pPr>
            <a:r>
              <a:rPr lang="en-US" sz="1566" spc="-17" kern="0" dirty="0">
                <a:solidFill>
                  <a:srgbClr val="000000">
                    <a:alpha val="99000"/>
                  </a:srgbClr>
                </a:solidFill>
                <a:latin typeface="Instrument Sans" pitchFamily="34" charset="0"/>
                <a:ea typeface="Instrument Sans" pitchFamily="34" charset="-122"/>
                <a:cs typeface="Instrument Sans" pitchFamily="34" charset="-120"/>
              </a:rPr>
              <a:t>The key is in the timing. A person has so many things in a day, yet what if they saw the most critical moments, and jumped...</a:t>
            </a:r>
            <a:endParaRPr lang="en-US" sz="1566"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A391FF"/>
        </a:solidFill>
      </p:bgPr>
    </p:bg>
    <p:spTree>
      <p:nvGrpSpPr>
        <p:cNvPr id="1" name=""/>
        <p:cNvGrpSpPr/>
        <p:nvPr/>
      </p:nvGrpSpPr>
      <p:grpSpPr>
        <a:xfrm>
          <a:off x="0" y="0"/>
          <a:ext cx="0" cy="0"/>
          <a:chOff x="0" y="0"/>
          <a:chExt cx="0" cy="0"/>
        </a:xfrm>
      </p:grpSpPr>
      <p:sp>
        <p:nvSpPr>
          <p:cNvPr id="2" name="Text 0"/>
          <p:cNvSpPr/>
          <p:nvPr/>
        </p:nvSpPr>
        <p:spPr>
          <a:xfrm>
            <a:off x="4854457" y="742950"/>
            <a:ext cx="3067050" cy="476250"/>
          </a:xfrm>
          <a:prstGeom prst="roundRect">
            <a:avLst>
              <a:gd name="adj" fmla="val 11520"/>
            </a:avLst>
          </a:prstGeom>
          <a:solidFill>
            <a:srgbClr val="FFFFFF"/>
          </a:solidFill>
          <a:ln/>
        </p:spPr>
        <p:txBody>
          <a:bodyPr wrap="square" rtlCol="0" anchor="ctr"/>
          <a:lstStyle/>
          <a:p>
            <a:pPr indent="0" marL="0">
              <a:buNone/>
            </a:pPr>
            <a:endParaRPr lang="en-US" dirty="0"/>
          </a:p>
        </p:txBody>
      </p:sp>
      <p:sp>
        <p:nvSpPr>
          <p:cNvPr id="3" name="Text 1"/>
          <p:cNvSpPr/>
          <p:nvPr/>
        </p:nvSpPr>
        <p:spPr>
          <a:xfrm>
            <a:off x="930157" y="1628775"/>
            <a:ext cx="2333625" cy="481012"/>
          </a:xfrm>
          <a:prstGeom prst="roundRect">
            <a:avLst>
              <a:gd name="adj" fmla="val 11406"/>
            </a:avLst>
          </a:prstGeom>
          <a:solidFill>
            <a:srgbClr val="FFFFFF"/>
          </a:solidFill>
          <a:ln/>
        </p:spPr>
        <p:txBody>
          <a:bodyPr wrap="square" rtlCol="0" anchor="ctr"/>
          <a:lstStyle/>
          <a:p>
            <a:pPr indent="0" marL="0">
              <a:buNone/>
            </a:pPr>
            <a:endParaRPr lang="en-US" dirty="0"/>
          </a:p>
        </p:txBody>
      </p:sp>
      <p:sp>
        <p:nvSpPr>
          <p:cNvPr id="4" name="Text 2"/>
          <p:cNvSpPr/>
          <p:nvPr/>
        </p:nvSpPr>
        <p:spPr>
          <a:xfrm>
            <a:off x="3744795" y="2505075"/>
            <a:ext cx="1924050" cy="476250"/>
          </a:xfrm>
          <a:prstGeom prst="roundRect">
            <a:avLst>
              <a:gd name="adj" fmla="val 11520"/>
            </a:avLst>
          </a:prstGeom>
          <a:solidFill>
            <a:srgbClr val="FFFFFF"/>
          </a:solidFill>
          <a:ln/>
        </p:spPr>
        <p:txBody>
          <a:bodyPr wrap="square" rtlCol="0" anchor="ctr"/>
          <a:lstStyle/>
          <a:p>
            <a:pPr indent="0" marL="0">
              <a:buNone/>
            </a:pPr>
            <a:endParaRPr lang="en-US" dirty="0"/>
          </a:p>
        </p:txBody>
      </p:sp>
      <p:pic>
        <p:nvPicPr>
          <p:cNvPr id="5" name="Image 0" descr="preencoded.png">    </p:cNvPr>
          <p:cNvPicPr>
            <a:picLocks noChangeAspect="1"/>
          </p:cNvPicPr>
          <p:nvPr/>
        </p:nvPicPr>
        <p:blipFill>
          <a:blip r:embed="rId1"/>
          <a:stretch>
            <a:fillRect/>
          </a:stretch>
        </p:blipFill>
        <p:spPr>
          <a:xfrm>
            <a:off x="7005638" y="695325"/>
            <a:ext cx="646007" cy="573823"/>
          </a:xfrm>
          <a:prstGeom prst="rect">
            <a:avLst/>
          </a:prstGeom>
        </p:spPr>
      </p:pic>
      <p:pic>
        <p:nvPicPr>
          <p:cNvPr id="6" name="Image 1" descr="preencoded.png">    </p:cNvPr>
          <p:cNvPicPr>
            <a:picLocks noChangeAspect="1"/>
          </p:cNvPicPr>
          <p:nvPr/>
        </p:nvPicPr>
        <p:blipFill>
          <a:blip r:embed="rId2"/>
          <a:stretch>
            <a:fillRect/>
          </a:stretch>
        </p:blipFill>
        <p:spPr>
          <a:xfrm>
            <a:off x="7745295" y="1038225"/>
            <a:ext cx="120346" cy="120346"/>
          </a:xfrm>
          <a:prstGeom prst="rect">
            <a:avLst/>
          </a:prstGeom>
        </p:spPr>
      </p:pic>
      <p:pic>
        <p:nvPicPr>
          <p:cNvPr id="7" name="Image 2" descr="preencoded.png">    </p:cNvPr>
          <p:cNvPicPr>
            <a:picLocks noChangeAspect="1"/>
          </p:cNvPicPr>
          <p:nvPr/>
        </p:nvPicPr>
        <p:blipFill>
          <a:blip r:embed="rId3"/>
          <a:stretch>
            <a:fillRect/>
          </a:stretch>
        </p:blipFill>
        <p:spPr>
          <a:xfrm>
            <a:off x="7745295" y="1039997"/>
            <a:ext cx="120346" cy="120346"/>
          </a:xfrm>
          <a:prstGeom prst="rect">
            <a:avLst/>
          </a:prstGeom>
        </p:spPr>
      </p:pic>
      <p:pic>
        <p:nvPicPr>
          <p:cNvPr id="8" name="Image 3" descr="preencoded.png">    </p:cNvPr>
          <p:cNvPicPr>
            <a:picLocks noChangeAspect="1"/>
          </p:cNvPicPr>
          <p:nvPr/>
        </p:nvPicPr>
        <p:blipFill>
          <a:blip r:embed="rId4"/>
          <a:stretch>
            <a:fillRect/>
          </a:stretch>
        </p:blipFill>
        <p:spPr>
          <a:xfrm>
            <a:off x="5492083" y="2803341"/>
            <a:ext cx="120346" cy="120346"/>
          </a:xfrm>
          <a:prstGeom prst="rect">
            <a:avLst/>
          </a:prstGeom>
        </p:spPr>
      </p:pic>
      <p:pic>
        <p:nvPicPr>
          <p:cNvPr id="9" name="Image 4" descr="preencoded.png">    </p:cNvPr>
          <p:cNvPicPr>
            <a:picLocks noChangeAspect="1"/>
          </p:cNvPicPr>
          <p:nvPr/>
        </p:nvPicPr>
        <p:blipFill>
          <a:blip r:embed="rId5"/>
          <a:stretch>
            <a:fillRect/>
          </a:stretch>
        </p:blipFill>
        <p:spPr>
          <a:xfrm>
            <a:off x="5492083" y="2805113"/>
            <a:ext cx="120346" cy="120346"/>
          </a:xfrm>
          <a:prstGeom prst="rect">
            <a:avLst/>
          </a:prstGeom>
        </p:spPr>
      </p:pic>
      <p:pic>
        <p:nvPicPr>
          <p:cNvPr id="10" name="Image 5" descr="preencoded.png">    </p:cNvPr>
          <p:cNvPicPr>
            <a:picLocks noChangeAspect="1"/>
          </p:cNvPicPr>
          <p:nvPr/>
        </p:nvPicPr>
        <p:blipFill>
          <a:blip r:embed="rId6"/>
          <a:stretch>
            <a:fillRect/>
          </a:stretch>
        </p:blipFill>
        <p:spPr>
          <a:xfrm>
            <a:off x="3082807" y="1938337"/>
            <a:ext cx="120346" cy="120346"/>
          </a:xfrm>
          <a:prstGeom prst="rect">
            <a:avLst/>
          </a:prstGeom>
        </p:spPr>
      </p:pic>
      <p:pic>
        <p:nvPicPr>
          <p:cNvPr id="11" name="Image 6" descr="preencoded.png">    </p:cNvPr>
          <p:cNvPicPr>
            <a:picLocks noChangeAspect="1"/>
          </p:cNvPicPr>
          <p:nvPr/>
        </p:nvPicPr>
        <p:blipFill>
          <a:blip r:embed="rId7"/>
          <a:stretch>
            <a:fillRect/>
          </a:stretch>
        </p:blipFill>
        <p:spPr>
          <a:xfrm>
            <a:off x="3082807" y="1938337"/>
            <a:ext cx="120346" cy="120346"/>
          </a:xfrm>
          <a:prstGeom prst="rect">
            <a:avLst/>
          </a:prstGeom>
        </p:spPr>
      </p:pic>
      <p:sp>
        <p:nvSpPr>
          <p:cNvPr id="12" name="Text 3"/>
          <p:cNvSpPr/>
          <p:nvPr/>
        </p:nvSpPr>
        <p:spPr>
          <a:xfrm>
            <a:off x="846004" y="-47625"/>
            <a:ext cx="7927992" cy="4557713"/>
          </a:xfrm>
          <a:prstGeom prst="rect">
            <a:avLst/>
          </a:prstGeom>
          <a:noFill/>
          <a:ln/>
        </p:spPr>
        <p:txBody>
          <a:bodyPr wrap="square" rtlCol="0" anchor="ctr"/>
          <a:lstStyle/>
          <a:p>
            <a:pPr algn="l" indent="0" marL="0">
              <a:lnSpc>
                <a:spcPts val="35879"/>
              </a:lnSpc>
              <a:buNone/>
            </a:pPr>
            <a:r>
              <a:rPr lang="en-US" sz="23919" spc="-263" kern="0" dirty="0">
                <a:solidFill>
                  <a:srgbClr val="000000">
                    <a:alpha val="99000"/>
                  </a:srgbClr>
                </a:solidFill>
                <a:latin typeface="Instrument Sans" pitchFamily="34" charset="0"/>
                <a:ea typeface="Instrument Sans" pitchFamily="34" charset="-122"/>
                <a:cs typeface="Instrument Sans" pitchFamily="34" charset="-120"/>
              </a:rPr>
              <a:t>Act</a:t>
            </a:r>
            <a:endParaRPr lang="en-US" sz="23919" dirty="0"/>
          </a:p>
        </p:txBody>
      </p:sp>
      <p:sp>
        <p:nvSpPr>
          <p:cNvPr id="13" name="Text 4"/>
          <p:cNvSpPr/>
          <p:nvPr/>
        </p:nvSpPr>
        <p:spPr>
          <a:xfrm>
            <a:off x="4965995" y="798259"/>
            <a:ext cx="2821626" cy="371475"/>
          </a:xfrm>
          <a:prstGeom prst="rect">
            <a:avLst/>
          </a:prstGeom>
          <a:noFill/>
          <a:ln/>
        </p:spPr>
        <p:txBody>
          <a:bodyPr wrap="square" rtlCol="0" anchor="ctr"/>
          <a:lstStyle/>
          <a:p>
            <a:pPr algn="l" indent="0" marL="0">
              <a:lnSpc>
                <a:spcPts val="1460"/>
              </a:lnSpc>
              <a:buNone/>
            </a:pPr>
            <a:r>
              <a:rPr lang="en-US" sz="973" spc="-11" kern="0" dirty="0">
                <a:solidFill>
                  <a:srgbClr val="000000">
                    <a:alpha val="99000"/>
                  </a:srgbClr>
                </a:solidFill>
                <a:latin typeface="Instrument Sans" pitchFamily="34" charset="0"/>
                <a:ea typeface="Instrument Sans" pitchFamily="34" charset="-122"/>
                <a:cs typeface="Instrument Sans" pitchFamily="34" charset="-120"/>
              </a:rPr>
              <a:t>What trends &amp; insights does the data show to help market Bellabeats </a:t>
            </a:r>
            <a:endParaRPr lang="en-US" sz="973" dirty="0"/>
          </a:p>
        </p:txBody>
      </p:sp>
      <p:sp>
        <p:nvSpPr>
          <p:cNvPr id="14" name="Text 5"/>
          <p:cNvSpPr/>
          <p:nvPr/>
        </p:nvSpPr>
        <p:spPr>
          <a:xfrm>
            <a:off x="1042699" y="1666136"/>
            <a:ext cx="2295094" cy="371475"/>
          </a:xfrm>
          <a:prstGeom prst="rect">
            <a:avLst/>
          </a:prstGeom>
          <a:noFill/>
          <a:ln/>
        </p:spPr>
        <p:txBody>
          <a:bodyPr wrap="square" rtlCol="0" anchor="ctr"/>
          <a:lstStyle/>
          <a:p>
            <a:pPr algn="l" indent="0" marL="0">
              <a:lnSpc>
                <a:spcPts val="1460"/>
              </a:lnSpc>
              <a:buNone/>
            </a:pPr>
            <a:r>
              <a:rPr lang="en-US" sz="973" spc="-11" kern="0" dirty="0">
                <a:solidFill>
                  <a:srgbClr val="000000">
                    <a:alpha val="99000"/>
                  </a:srgbClr>
                </a:solidFill>
                <a:latin typeface="Instrument Sans" pitchFamily="34" charset="0"/>
                <a:ea typeface="Instrument Sans" pitchFamily="34" charset="-122"/>
                <a:cs typeface="Instrument Sans" pitchFamily="34" charset="-120"/>
              </a:rPr>
              <a:t>Bellabeats can grow using the data,  users are needing help in...</a:t>
            </a:r>
            <a:endParaRPr lang="en-US" sz="973" dirty="0"/>
          </a:p>
        </p:txBody>
      </p:sp>
      <p:sp>
        <p:nvSpPr>
          <p:cNvPr id="15" name="Text 6"/>
          <p:cNvSpPr/>
          <p:nvPr/>
        </p:nvSpPr>
        <p:spPr>
          <a:xfrm>
            <a:off x="3854723" y="2540614"/>
            <a:ext cx="2096403" cy="371475"/>
          </a:xfrm>
          <a:prstGeom prst="rect">
            <a:avLst/>
          </a:prstGeom>
          <a:noFill/>
          <a:ln/>
        </p:spPr>
        <p:txBody>
          <a:bodyPr wrap="square" rtlCol="0" anchor="ctr"/>
          <a:lstStyle/>
          <a:p>
            <a:pPr algn="l" indent="0" marL="0">
              <a:lnSpc>
                <a:spcPts val="1460"/>
              </a:lnSpc>
              <a:buNone/>
            </a:pPr>
            <a:r>
              <a:rPr lang="en-US" sz="973" spc="-11" kern="0" dirty="0">
                <a:solidFill>
                  <a:srgbClr val="000000">
                    <a:alpha val="99000"/>
                  </a:srgbClr>
                </a:solidFill>
                <a:latin typeface="Instrument Sans" pitchFamily="34" charset="0"/>
                <a:ea typeface="Instrument Sans" pitchFamily="34" charset="-122"/>
                <a:cs typeface="Instrument Sans" pitchFamily="34" charset="-120"/>
              </a:rPr>
              <a:t>Current usage reveals what the company can do next</a:t>
            </a:r>
            <a:endParaRPr lang="en-US" sz="973" dirty="0"/>
          </a:p>
        </p:txBody>
      </p:sp>
      <p:sp>
        <p:nvSpPr>
          <p:cNvPr id="16" name="Text 7"/>
          <p:cNvSpPr/>
          <p:nvPr/>
        </p:nvSpPr>
        <p:spPr>
          <a:xfrm>
            <a:off x="828675" y="3586163"/>
            <a:ext cx="7758113" cy="1028700"/>
          </a:xfrm>
          <a:prstGeom prst="rect">
            <a:avLst/>
          </a:prstGeom>
          <a:noFill/>
          <a:ln/>
        </p:spPr>
        <p:txBody>
          <a:bodyPr wrap="square" rtlCol="0" anchor="ctr"/>
          <a:lstStyle/>
          <a:p>
            <a:pPr algn="l" indent="0" marL="0">
              <a:lnSpc>
                <a:spcPts val="4050"/>
              </a:lnSpc>
              <a:buNone/>
            </a:pPr>
            <a:r>
              <a:rPr lang="en-US" sz="3375" spc="-37" kern="0" dirty="0">
                <a:solidFill>
                  <a:srgbClr val="000000">
                    <a:alpha val="99000"/>
                  </a:srgbClr>
                </a:solidFill>
                <a:latin typeface="Instrument Sans" pitchFamily="34" charset="0"/>
                <a:ea typeface="Instrument Sans" pitchFamily="34" charset="-122"/>
                <a:cs typeface="Instrument Sans" pitchFamily="34" charset="-120"/>
              </a:rPr>
              <a:t>Recommendations: how Bellabeats can leverage their app &amp; marketing</a:t>
            </a:r>
            <a:endParaRPr lang="en-US" sz="337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CDFBE9"/>
        </a:solidFill>
      </p:bgPr>
    </p:bg>
    <p:spTree>
      <p:nvGrpSpPr>
        <p:cNvPr id="1" name=""/>
        <p:cNvGrpSpPr/>
        <p:nvPr/>
      </p:nvGrpSpPr>
      <p:grpSpPr>
        <a:xfrm>
          <a:off x="0" y="0"/>
          <a:ext cx="0" cy="0"/>
          <a:chOff x="0" y="0"/>
          <a:chExt cx="0" cy="0"/>
        </a:xfrm>
      </p:grpSpPr>
      <p:sp>
        <p:nvSpPr>
          <p:cNvPr id="2" name="Text 0"/>
          <p:cNvSpPr/>
          <p:nvPr/>
        </p:nvSpPr>
        <p:spPr>
          <a:xfrm>
            <a:off x="5724525" y="0"/>
            <a:ext cx="3419475" cy="5143500"/>
          </a:xfrm>
          <a:prstGeom prst="rect">
            <a:avLst/>
          </a:prstGeom>
          <a:solidFill>
            <a:srgbClr val="FFCDCD"/>
          </a:solidFill>
          <a:ln/>
        </p:spPr>
        <p:txBody>
          <a:bodyPr wrap="square" rtlCol="0" anchor="ctr"/>
          <a:lstStyle/>
          <a:p>
            <a:pPr indent="0" marL="0">
              <a:buNone/>
            </a:pPr>
            <a:endParaRPr lang="en-US" dirty="0"/>
          </a:p>
        </p:txBody>
      </p:sp>
      <p:pic>
        <p:nvPicPr>
          <p:cNvPr id="3" name="Image 0" descr="preencoded.png">    </p:cNvPr>
          <p:cNvPicPr>
            <a:picLocks noChangeAspect="1"/>
          </p:cNvPicPr>
          <p:nvPr/>
        </p:nvPicPr>
        <p:blipFill>
          <a:blip r:embed="rId1"/>
          <a:stretch>
            <a:fillRect/>
          </a:stretch>
        </p:blipFill>
        <p:spPr>
          <a:xfrm>
            <a:off x="8262938" y="752475"/>
            <a:ext cx="646007" cy="573823"/>
          </a:xfrm>
          <a:prstGeom prst="rect">
            <a:avLst/>
          </a:prstGeom>
        </p:spPr>
      </p:pic>
      <p:sp>
        <p:nvSpPr>
          <p:cNvPr id="4" name="Text 1"/>
          <p:cNvSpPr/>
          <p:nvPr/>
        </p:nvSpPr>
        <p:spPr>
          <a:xfrm>
            <a:off x="728663" y="553972"/>
            <a:ext cx="5135921" cy="1543050"/>
          </a:xfrm>
          <a:prstGeom prst="rect">
            <a:avLst/>
          </a:prstGeom>
          <a:noFill/>
          <a:ln/>
        </p:spPr>
        <p:txBody>
          <a:bodyPr wrap="square" rtlCol="0" anchor="ctr"/>
          <a:lstStyle/>
          <a:p>
            <a:pPr algn="l" indent="0" marL="0">
              <a:lnSpc>
                <a:spcPts val="4050"/>
              </a:lnSpc>
              <a:buNone/>
            </a:pPr>
            <a:r>
              <a:rPr lang="en-US" sz="3375" spc="-37" kern="0" dirty="0">
                <a:solidFill>
                  <a:srgbClr val="000000">
                    <a:alpha val="99000"/>
                  </a:srgbClr>
                </a:solidFill>
                <a:latin typeface="Instrument Sans" pitchFamily="34" charset="0"/>
                <a:ea typeface="Instrument Sans" pitchFamily="34" charset="-122"/>
                <a:cs typeface="Instrument Sans" pitchFamily="34" charset="-120"/>
              </a:rPr>
              <a:t>Launch Marketing Campaign around “Prime Time”</a:t>
            </a:r>
            <a:endParaRPr lang="en-US" sz="3375" dirty="0"/>
          </a:p>
        </p:txBody>
      </p:sp>
      <p:sp>
        <p:nvSpPr>
          <p:cNvPr id="5" name="Text 2"/>
          <p:cNvSpPr/>
          <p:nvPr/>
        </p:nvSpPr>
        <p:spPr>
          <a:xfrm>
            <a:off x="728663" y="2228850"/>
            <a:ext cx="4724193" cy="685800"/>
          </a:xfrm>
          <a:prstGeom prst="rect">
            <a:avLst/>
          </a:prstGeom>
          <a:noFill/>
          <a:ln/>
        </p:spPr>
        <p:txBody>
          <a:bodyPr wrap="square" rtlCol="0" anchor="ctr"/>
          <a:lstStyle/>
          <a:p>
            <a:pPr algn="l" indent="0" marL="0">
              <a:lnSpc>
                <a:spcPts val="1796"/>
              </a:lnSpc>
              <a:buNone/>
            </a:pPr>
            <a:r>
              <a:rPr lang="en-US" sz="1198" spc="-13" kern="0" dirty="0">
                <a:solidFill>
                  <a:srgbClr val="323F4F">
                    <a:alpha val="99000"/>
                  </a:srgbClr>
                </a:solidFill>
                <a:latin typeface="Instrument Sans" pitchFamily="34" charset="0"/>
                <a:ea typeface="Instrument Sans" pitchFamily="34" charset="-122"/>
                <a:cs typeface="Instrument Sans" pitchFamily="34" charset="-120"/>
              </a:rPr>
              <a:t>Here the app can be used to target reminders, workout routines, and motivational content around the peak periods 5PM to 7PM. As well as Thursdays and Saturdays. </a:t>
            </a:r>
            <a:endParaRPr lang="en-US" sz="1198" dirty="0"/>
          </a:p>
        </p:txBody>
      </p:sp>
      <p:sp>
        <p:nvSpPr>
          <p:cNvPr id="6" name="Text 3"/>
          <p:cNvSpPr/>
          <p:nvPr/>
        </p:nvSpPr>
        <p:spPr>
          <a:xfrm>
            <a:off x="6117654" y="335668"/>
            <a:ext cx="2740416" cy="1285875"/>
          </a:xfrm>
          <a:prstGeom prst="rect">
            <a:avLst/>
          </a:prstGeom>
          <a:noFill/>
          <a:ln/>
        </p:spPr>
        <p:txBody>
          <a:bodyPr wrap="square" rtlCol="0" anchor="ctr"/>
          <a:lstStyle/>
          <a:p>
            <a:pPr algn="l" indent="0" marL="0">
              <a:lnSpc>
                <a:spcPts val="10125"/>
              </a:lnSpc>
              <a:buNone/>
            </a:pPr>
            <a:r>
              <a:rPr lang="en-US" sz="6750" spc="-74" kern="0" dirty="0">
                <a:solidFill>
                  <a:srgbClr val="000000">
                    <a:alpha val="99000"/>
                  </a:srgbClr>
                </a:solidFill>
                <a:latin typeface="Instrument Sans" pitchFamily="34" charset="0"/>
                <a:ea typeface="Instrument Sans" pitchFamily="34" charset="-122"/>
                <a:cs typeface="Instrument Sans" pitchFamily="34" charset="-120"/>
              </a:rPr>
              <a:t>Sleep</a:t>
            </a:r>
            <a:endParaRPr lang="en-US" sz="6750" dirty="0"/>
          </a:p>
        </p:txBody>
      </p:sp>
      <p:sp>
        <p:nvSpPr>
          <p:cNvPr id="7" name="Text 4"/>
          <p:cNvSpPr/>
          <p:nvPr/>
        </p:nvSpPr>
        <p:spPr>
          <a:xfrm>
            <a:off x="6200775" y="1619250"/>
            <a:ext cx="1654952" cy="285750"/>
          </a:xfrm>
          <a:prstGeom prst="rect">
            <a:avLst/>
          </a:prstGeom>
          <a:noFill/>
          <a:ln/>
        </p:spPr>
        <p:txBody>
          <a:bodyPr wrap="square" rtlCol="0" anchor="ctr"/>
          <a:lstStyle/>
          <a:p>
            <a:pPr algn="l" indent="0" marL="0">
              <a:lnSpc>
                <a:spcPts val="2246"/>
              </a:lnSpc>
              <a:buNone/>
            </a:pPr>
            <a:r>
              <a:rPr lang="en-US" sz="1497" spc="-16" kern="0" dirty="0">
                <a:solidFill>
                  <a:srgbClr val="000000">
                    <a:alpha val="99000"/>
                  </a:srgbClr>
                </a:solidFill>
                <a:latin typeface="Instrument Sans" pitchFamily="34" charset="0"/>
                <a:ea typeface="Instrument Sans" pitchFamily="34" charset="-122"/>
                <a:cs typeface="Instrument Sans" pitchFamily="34" charset="-120"/>
              </a:rPr>
              <a:t>Better rest</a:t>
            </a:r>
            <a:endParaRPr lang="en-US" sz="1497" dirty="0"/>
          </a:p>
        </p:txBody>
      </p:sp>
      <p:sp>
        <p:nvSpPr>
          <p:cNvPr id="8" name="Text 5"/>
          <p:cNvSpPr/>
          <p:nvPr/>
        </p:nvSpPr>
        <p:spPr>
          <a:xfrm>
            <a:off x="6210300" y="2047875"/>
            <a:ext cx="2831317" cy="2700338"/>
          </a:xfrm>
          <a:prstGeom prst="rect">
            <a:avLst/>
          </a:prstGeom>
          <a:noFill/>
          <a:ln/>
        </p:spPr>
        <p:txBody>
          <a:bodyPr wrap="square" rtlCol="0" anchor="ctr"/>
          <a:lstStyle/>
          <a:p>
            <a:pPr algn="l" indent="0" marL="0">
              <a:lnSpc>
                <a:spcPts val="2363"/>
              </a:lnSpc>
              <a:buNone/>
            </a:pPr>
            <a:r>
              <a:rPr lang="en-US" sz="1575" spc="-17" kern="0" dirty="0">
                <a:solidFill>
                  <a:srgbClr val="000000">
                    <a:alpha val="99000"/>
                  </a:srgbClr>
                </a:solidFill>
                <a:latin typeface="Instrument Sans" pitchFamily="34" charset="0"/>
                <a:ea typeface="Instrument Sans" pitchFamily="34" charset="-122"/>
                <a:cs typeface="Instrument Sans" pitchFamily="34" charset="-120"/>
              </a:rPr>
              <a:t>In a holistic partnership with not only exercise, the app can remedy and improve sleeping habits. Promoting “Ready in Bed” Mode. Promoting mindful habits and relaxation exercise in key moments of the night.</a:t>
            </a:r>
            <a:endParaRPr lang="en-US" sz="1575" dirty="0"/>
          </a:p>
        </p:txBody>
      </p:sp>
      <p:sp>
        <p:nvSpPr>
          <p:cNvPr id="9" name="Text 6"/>
          <p:cNvSpPr/>
          <p:nvPr/>
        </p:nvSpPr>
        <p:spPr>
          <a:xfrm>
            <a:off x="728663" y="2952750"/>
            <a:ext cx="5133975" cy="1500188"/>
          </a:xfrm>
          <a:prstGeom prst="rect">
            <a:avLst/>
          </a:prstGeom>
          <a:noFill/>
          <a:ln/>
        </p:spPr>
        <p:txBody>
          <a:bodyPr wrap="square" rtlCol="0" anchor="ctr"/>
          <a:lstStyle/>
          <a:p>
            <a:pPr algn="l" indent="0" marL="0">
              <a:lnSpc>
                <a:spcPts val="3938"/>
              </a:lnSpc>
              <a:buNone/>
            </a:pPr>
            <a:r>
              <a:rPr lang="en-US" sz="2625" spc="-29" kern="0" dirty="0">
                <a:solidFill>
                  <a:srgbClr val="000000">
                    <a:alpha val="99000"/>
                  </a:srgbClr>
                </a:solidFill>
                <a:latin typeface="Instrument Sans" pitchFamily="34" charset="0"/>
                <a:ea typeface="Instrument Sans" pitchFamily="34" charset="-122"/>
                <a:cs typeface="Instrument Sans" pitchFamily="34" charset="-120"/>
              </a:rPr>
              <a:t>Building up user base, while encouraging success in powerful moments.</a:t>
            </a:r>
            <a:endParaRPr lang="en-US" sz="262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DFDFDF"/>
        </a:solidFill>
      </p:bgPr>
    </p:bg>
    <p:spTree>
      <p:nvGrpSpPr>
        <p:cNvPr id="1" name=""/>
        <p:cNvGrpSpPr/>
        <p:nvPr/>
      </p:nvGrpSpPr>
      <p:grpSpPr>
        <a:xfrm>
          <a:off x="0" y="0"/>
          <a:ext cx="0" cy="0"/>
          <a:chOff x="0" y="0"/>
          <a:chExt cx="0" cy="0"/>
        </a:xfrm>
      </p:grpSpPr>
      <p:sp>
        <p:nvSpPr>
          <p:cNvPr id="2" name="Text 0"/>
          <p:cNvSpPr/>
          <p:nvPr/>
        </p:nvSpPr>
        <p:spPr>
          <a:xfrm>
            <a:off x="661988" y="609600"/>
            <a:ext cx="3886799" cy="1309920"/>
          </a:xfrm>
          <a:prstGeom prst="roundRect">
            <a:avLst>
              <a:gd name="adj" fmla="val 4188"/>
            </a:avLst>
          </a:prstGeom>
          <a:solidFill>
            <a:srgbClr val="CDFBE9"/>
          </a:solidFill>
          <a:ln/>
        </p:spPr>
        <p:txBody>
          <a:bodyPr wrap="square" rtlCol="0" anchor="ctr"/>
          <a:lstStyle/>
          <a:p>
            <a:pPr indent="0" marL="0">
              <a:buNone/>
            </a:pPr>
            <a:endParaRPr lang="en-US" dirty="0"/>
          </a:p>
        </p:txBody>
      </p:sp>
      <p:sp>
        <p:nvSpPr>
          <p:cNvPr id="3" name="Text 1"/>
          <p:cNvSpPr/>
          <p:nvPr/>
        </p:nvSpPr>
        <p:spPr>
          <a:xfrm>
            <a:off x="661988" y="2008429"/>
            <a:ext cx="3886798" cy="1309920"/>
          </a:xfrm>
          <a:prstGeom prst="roundRect">
            <a:avLst>
              <a:gd name="adj" fmla="val 4188"/>
            </a:avLst>
          </a:prstGeom>
          <a:solidFill>
            <a:srgbClr val="ECE9FE"/>
          </a:solidFill>
          <a:ln/>
        </p:spPr>
        <p:txBody>
          <a:bodyPr wrap="square" rtlCol="0" anchor="ctr"/>
          <a:lstStyle/>
          <a:p>
            <a:pPr indent="0" marL="0">
              <a:buNone/>
            </a:pPr>
            <a:endParaRPr lang="en-US" dirty="0"/>
          </a:p>
        </p:txBody>
      </p:sp>
      <p:sp>
        <p:nvSpPr>
          <p:cNvPr id="4" name="Text 2"/>
          <p:cNvSpPr/>
          <p:nvPr/>
        </p:nvSpPr>
        <p:spPr>
          <a:xfrm>
            <a:off x="661988" y="3407259"/>
            <a:ext cx="3886796" cy="1309920"/>
          </a:xfrm>
          <a:prstGeom prst="roundRect">
            <a:avLst>
              <a:gd name="adj" fmla="val 4188"/>
            </a:avLst>
          </a:prstGeom>
          <a:solidFill>
            <a:srgbClr val="FEF4E1"/>
          </a:solidFill>
          <a:ln/>
        </p:spPr>
        <p:txBody>
          <a:bodyPr wrap="square" rtlCol="0" anchor="ctr"/>
          <a:lstStyle/>
          <a:p>
            <a:pPr indent="0" marL="0">
              <a:buNone/>
            </a:pPr>
            <a:endParaRPr lang="en-US" dirty="0"/>
          </a:p>
        </p:txBody>
      </p:sp>
      <p:sp>
        <p:nvSpPr>
          <p:cNvPr id="5" name="Text 3"/>
          <p:cNvSpPr/>
          <p:nvPr/>
        </p:nvSpPr>
        <p:spPr>
          <a:xfrm>
            <a:off x="661988" y="609602"/>
            <a:ext cx="1677199" cy="1309920"/>
          </a:xfrm>
          <a:prstGeom prst="roundRect">
            <a:avLst>
              <a:gd name="adj" fmla="val 4188"/>
            </a:avLst>
          </a:prstGeom>
          <a:solidFill>
            <a:srgbClr val="FFCDCD"/>
          </a:solidFill>
          <a:ln/>
        </p:spPr>
        <p:txBody>
          <a:bodyPr wrap="square" rtlCol="0" anchor="ctr"/>
          <a:lstStyle/>
          <a:p>
            <a:pPr indent="0" marL="0">
              <a:buNone/>
            </a:pPr>
            <a:endParaRPr lang="en-US" dirty="0"/>
          </a:p>
        </p:txBody>
      </p:sp>
      <p:sp>
        <p:nvSpPr>
          <p:cNvPr id="6" name="Text 4"/>
          <p:cNvSpPr/>
          <p:nvPr/>
        </p:nvSpPr>
        <p:spPr>
          <a:xfrm>
            <a:off x="661988" y="2008430"/>
            <a:ext cx="2187596" cy="1309920"/>
          </a:xfrm>
          <a:prstGeom prst="roundRect">
            <a:avLst>
              <a:gd name="adj" fmla="val 4188"/>
            </a:avLst>
          </a:prstGeom>
          <a:solidFill>
            <a:srgbClr val="A391FF"/>
          </a:solidFill>
          <a:ln/>
        </p:spPr>
        <p:txBody>
          <a:bodyPr wrap="square" rtlCol="0" anchor="ctr"/>
          <a:lstStyle/>
          <a:p>
            <a:pPr indent="0" marL="0">
              <a:buNone/>
            </a:pPr>
            <a:endParaRPr lang="en-US" dirty="0"/>
          </a:p>
        </p:txBody>
      </p:sp>
      <p:sp>
        <p:nvSpPr>
          <p:cNvPr id="7" name="Text 5"/>
          <p:cNvSpPr/>
          <p:nvPr/>
        </p:nvSpPr>
        <p:spPr>
          <a:xfrm>
            <a:off x="661988" y="3407259"/>
            <a:ext cx="2889747" cy="1309920"/>
          </a:xfrm>
          <a:prstGeom prst="roundRect">
            <a:avLst>
              <a:gd name="adj" fmla="val 4188"/>
            </a:avLst>
          </a:prstGeom>
          <a:solidFill>
            <a:srgbClr val="FFCD6C"/>
          </a:solidFill>
          <a:ln/>
        </p:spPr>
        <p:txBody>
          <a:bodyPr wrap="square" rtlCol="0" anchor="ctr"/>
          <a:lstStyle/>
          <a:p>
            <a:pPr indent="0" marL="0">
              <a:buNone/>
            </a:pPr>
            <a:endParaRPr lang="en-US" dirty="0"/>
          </a:p>
        </p:txBody>
      </p:sp>
      <p:pic>
        <p:nvPicPr>
          <p:cNvPr id="8" name="Image 0" descr="preencoded.png">    </p:cNvPr>
          <p:cNvPicPr>
            <a:picLocks noChangeAspect="1"/>
          </p:cNvPicPr>
          <p:nvPr/>
        </p:nvPicPr>
        <p:blipFill>
          <a:blip r:embed="rId1"/>
          <a:stretch>
            <a:fillRect/>
          </a:stretch>
        </p:blipFill>
        <p:spPr>
          <a:xfrm>
            <a:off x="3881438" y="619125"/>
            <a:ext cx="646007" cy="573823"/>
          </a:xfrm>
          <a:prstGeom prst="rect">
            <a:avLst/>
          </a:prstGeom>
        </p:spPr>
      </p:pic>
      <p:sp>
        <p:nvSpPr>
          <p:cNvPr id="9" name="Text 6"/>
          <p:cNvSpPr/>
          <p:nvPr/>
        </p:nvSpPr>
        <p:spPr>
          <a:xfrm>
            <a:off x="1261681" y="623164"/>
            <a:ext cx="1458648" cy="685800"/>
          </a:xfrm>
          <a:prstGeom prst="rect">
            <a:avLst/>
          </a:prstGeom>
          <a:noFill/>
          <a:ln/>
        </p:spPr>
        <p:txBody>
          <a:bodyPr wrap="square" rtlCol="0" anchor="ctr"/>
          <a:lstStyle/>
          <a:p>
            <a:pPr algn="l" indent="0" marL="0">
              <a:lnSpc>
                <a:spcPts val="2700"/>
              </a:lnSpc>
              <a:buNone/>
            </a:pPr>
            <a:r>
              <a:rPr lang="en-US" sz="1800" spc="-20" kern="0" dirty="0">
                <a:solidFill>
                  <a:srgbClr val="000000">
                    <a:alpha val="99000"/>
                  </a:srgbClr>
                </a:solidFill>
                <a:latin typeface="Instrument Sans" pitchFamily="34" charset="0"/>
                <a:ea typeface="Instrument Sans" pitchFamily="34" charset="-122"/>
                <a:cs typeface="Instrument Sans" pitchFamily="34" charset="-120"/>
              </a:rPr>
              <a:t>Prime Time</a:t>
            </a:r>
            <a:endParaRPr lang="en-US" sz="1800" dirty="0"/>
          </a:p>
        </p:txBody>
      </p:sp>
      <p:sp>
        <p:nvSpPr>
          <p:cNvPr id="10" name="Text 7"/>
          <p:cNvSpPr/>
          <p:nvPr/>
        </p:nvSpPr>
        <p:spPr>
          <a:xfrm>
            <a:off x="1749168" y="2023118"/>
            <a:ext cx="1433982" cy="342900"/>
          </a:xfrm>
          <a:prstGeom prst="rect">
            <a:avLst/>
          </a:prstGeom>
          <a:noFill/>
          <a:ln/>
        </p:spPr>
        <p:txBody>
          <a:bodyPr wrap="square" rtlCol="0" anchor="ctr"/>
          <a:lstStyle/>
          <a:p>
            <a:pPr algn="l" indent="0" marL="0">
              <a:lnSpc>
                <a:spcPts val="2700"/>
              </a:lnSpc>
              <a:buNone/>
            </a:pPr>
            <a:r>
              <a:rPr lang="en-US" sz="1800" spc="-20" kern="0" dirty="0">
                <a:solidFill>
                  <a:srgbClr val="000000">
                    <a:alpha val="99000"/>
                  </a:srgbClr>
                </a:solidFill>
                <a:latin typeface="Instrument Sans" pitchFamily="34" charset="0"/>
                <a:ea typeface="Instrument Sans" pitchFamily="34" charset="-122"/>
                <a:cs typeface="Instrument Sans" pitchFamily="34" charset="-120"/>
              </a:rPr>
              <a:t>Gamify</a:t>
            </a:r>
            <a:endParaRPr lang="en-US" sz="1800" dirty="0"/>
          </a:p>
        </p:txBody>
      </p:sp>
      <p:sp>
        <p:nvSpPr>
          <p:cNvPr id="11" name="Text 8"/>
          <p:cNvSpPr/>
          <p:nvPr/>
        </p:nvSpPr>
        <p:spPr>
          <a:xfrm>
            <a:off x="2509679" y="3432202"/>
            <a:ext cx="1414249" cy="342900"/>
          </a:xfrm>
          <a:prstGeom prst="rect">
            <a:avLst/>
          </a:prstGeom>
          <a:noFill/>
          <a:ln/>
        </p:spPr>
        <p:txBody>
          <a:bodyPr wrap="square" rtlCol="0" anchor="ctr"/>
          <a:lstStyle/>
          <a:p>
            <a:pPr algn="l" indent="0" marL="0">
              <a:lnSpc>
                <a:spcPts val="2700"/>
              </a:lnSpc>
              <a:buNone/>
            </a:pPr>
            <a:r>
              <a:rPr lang="en-US" sz="1800" spc="-20" kern="0" dirty="0">
                <a:solidFill>
                  <a:srgbClr val="000000">
                    <a:alpha val="99000"/>
                  </a:srgbClr>
                </a:solidFill>
                <a:latin typeface="Instrument Sans" pitchFamily="34" charset="0"/>
                <a:ea typeface="Instrument Sans" pitchFamily="34" charset="-122"/>
                <a:cs typeface="Instrument Sans" pitchFamily="34" charset="-120"/>
              </a:rPr>
              <a:t>Act now</a:t>
            </a:r>
            <a:endParaRPr lang="en-US" sz="1800" dirty="0"/>
          </a:p>
        </p:txBody>
      </p:sp>
      <p:sp>
        <p:nvSpPr>
          <p:cNvPr id="12" name="Text 9"/>
          <p:cNvSpPr/>
          <p:nvPr/>
        </p:nvSpPr>
        <p:spPr>
          <a:xfrm>
            <a:off x="710012" y="1574655"/>
            <a:ext cx="1068922" cy="366713"/>
          </a:xfrm>
          <a:prstGeom prst="rect">
            <a:avLst/>
          </a:prstGeom>
          <a:noFill/>
          <a:ln/>
        </p:spPr>
        <p:txBody>
          <a:bodyPr wrap="square" rtlCol="0" anchor="ctr"/>
          <a:lstStyle/>
          <a:p>
            <a:pPr algn="l" indent="0" marL="0">
              <a:lnSpc>
                <a:spcPts val="2900"/>
              </a:lnSpc>
              <a:buNone/>
            </a:pPr>
            <a:r>
              <a:rPr lang="en-US" sz="1934" spc="-21" kern="0" dirty="0">
                <a:solidFill>
                  <a:srgbClr val="000000">
                    <a:alpha val="99000"/>
                  </a:srgbClr>
                </a:solidFill>
                <a:latin typeface="Instrument Sans" pitchFamily="34" charset="0"/>
                <a:ea typeface="Instrument Sans" pitchFamily="34" charset="-122"/>
                <a:cs typeface="Instrument Sans" pitchFamily="34" charset="-120"/>
              </a:rPr>
              <a:t>2024</a:t>
            </a:r>
            <a:endParaRPr lang="en-US" sz="1934" dirty="0"/>
          </a:p>
        </p:txBody>
      </p:sp>
      <p:sp>
        <p:nvSpPr>
          <p:cNvPr id="13" name="Text 10"/>
          <p:cNvSpPr/>
          <p:nvPr/>
        </p:nvSpPr>
        <p:spPr>
          <a:xfrm>
            <a:off x="721128" y="2960305"/>
            <a:ext cx="1063989" cy="366713"/>
          </a:xfrm>
          <a:prstGeom prst="rect">
            <a:avLst/>
          </a:prstGeom>
          <a:noFill/>
          <a:ln/>
        </p:spPr>
        <p:txBody>
          <a:bodyPr wrap="square" rtlCol="0" anchor="ctr"/>
          <a:lstStyle/>
          <a:p>
            <a:pPr algn="l" indent="0" marL="0">
              <a:lnSpc>
                <a:spcPts val="2900"/>
              </a:lnSpc>
              <a:buNone/>
            </a:pPr>
            <a:r>
              <a:rPr lang="en-US" sz="1934" spc="-21" kern="0" dirty="0">
                <a:solidFill>
                  <a:srgbClr val="000000">
                    <a:alpha val="99000"/>
                  </a:srgbClr>
                </a:solidFill>
                <a:latin typeface="Instrument Sans" pitchFamily="34" charset="0"/>
                <a:ea typeface="Instrument Sans" pitchFamily="34" charset="-122"/>
                <a:cs typeface="Instrument Sans" pitchFamily="34" charset="-120"/>
              </a:rPr>
              <a:t>2025</a:t>
            </a:r>
            <a:endParaRPr lang="en-US" sz="1934" dirty="0"/>
          </a:p>
        </p:txBody>
      </p:sp>
      <p:sp>
        <p:nvSpPr>
          <p:cNvPr id="14" name="Text 11"/>
          <p:cNvSpPr/>
          <p:nvPr/>
        </p:nvSpPr>
        <p:spPr>
          <a:xfrm>
            <a:off x="711957" y="4362548"/>
            <a:ext cx="1068922" cy="366713"/>
          </a:xfrm>
          <a:prstGeom prst="rect">
            <a:avLst/>
          </a:prstGeom>
          <a:noFill/>
          <a:ln/>
        </p:spPr>
        <p:txBody>
          <a:bodyPr wrap="square" rtlCol="0" anchor="ctr"/>
          <a:lstStyle/>
          <a:p>
            <a:pPr algn="l" indent="0" marL="0">
              <a:lnSpc>
                <a:spcPts val="2900"/>
              </a:lnSpc>
              <a:buNone/>
            </a:pPr>
            <a:r>
              <a:rPr lang="en-US" sz="1934" spc="-21" kern="0" dirty="0">
                <a:solidFill>
                  <a:srgbClr val="000000">
                    <a:alpha val="99000"/>
                  </a:srgbClr>
                </a:solidFill>
                <a:latin typeface="Instrument Sans" pitchFamily="34" charset="0"/>
                <a:ea typeface="Instrument Sans" pitchFamily="34" charset="-122"/>
                <a:cs typeface="Instrument Sans" pitchFamily="34" charset="-120"/>
              </a:rPr>
              <a:t>2026</a:t>
            </a:r>
            <a:endParaRPr lang="en-US" sz="1934" dirty="0"/>
          </a:p>
        </p:txBody>
      </p:sp>
      <p:sp>
        <p:nvSpPr>
          <p:cNvPr id="15" name="Text 12"/>
          <p:cNvSpPr/>
          <p:nvPr/>
        </p:nvSpPr>
        <p:spPr>
          <a:xfrm>
            <a:off x="4819650" y="633413"/>
            <a:ext cx="4333875" cy="1028700"/>
          </a:xfrm>
          <a:prstGeom prst="rect">
            <a:avLst/>
          </a:prstGeom>
          <a:noFill/>
          <a:ln/>
        </p:spPr>
        <p:txBody>
          <a:bodyPr wrap="square" rtlCol="0" anchor="ctr"/>
          <a:lstStyle/>
          <a:p>
            <a:pPr algn="l" indent="0" marL="0">
              <a:lnSpc>
                <a:spcPts val="4050"/>
              </a:lnSpc>
              <a:buNone/>
            </a:pPr>
            <a:r>
              <a:rPr lang="en-US" sz="3375" spc="-37" kern="0" dirty="0">
                <a:solidFill>
                  <a:srgbClr val="000000">
                    <a:alpha val="99000"/>
                  </a:srgbClr>
                </a:solidFill>
                <a:latin typeface="Instrument Sans" pitchFamily="34" charset="0"/>
                <a:ea typeface="Instrument Sans" pitchFamily="34" charset="-122"/>
                <a:cs typeface="Instrument Sans" pitchFamily="34" charset="-120"/>
              </a:rPr>
              <a:t>Gamify Wrap: </a:t>
            </a:r>
            <a:endParaRPr lang="en-US" sz="3375" dirty="0"/>
          </a:p>
          <a:p>
            <a:pPr algn="l" indent="0" marL="0">
              <a:lnSpc>
                <a:spcPts val="4050"/>
              </a:lnSpc>
              <a:buNone/>
            </a:pPr>
            <a:r>
              <a:rPr lang="en-US" sz="3375" spc="-37" kern="0" dirty="0">
                <a:solidFill>
                  <a:srgbClr val="000000">
                    <a:alpha val="99000"/>
                  </a:srgbClr>
                </a:solidFill>
                <a:latin typeface="Instrument Sans" pitchFamily="34" charset="0"/>
                <a:ea typeface="Instrument Sans" pitchFamily="34" charset="-122"/>
                <a:cs typeface="Instrument Sans" pitchFamily="34" charset="-120"/>
              </a:rPr>
              <a:t>Yearly Wins</a:t>
            </a:r>
            <a:endParaRPr lang="en-US" sz="3375" dirty="0"/>
          </a:p>
        </p:txBody>
      </p:sp>
      <p:sp>
        <p:nvSpPr>
          <p:cNvPr id="16" name="Text 13"/>
          <p:cNvSpPr/>
          <p:nvPr/>
        </p:nvSpPr>
        <p:spPr>
          <a:xfrm>
            <a:off x="4819650" y="1785938"/>
            <a:ext cx="3846338" cy="2095500"/>
          </a:xfrm>
          <a:prstGeom prst="rect">
            <a:avLst/>
          </a:prstGeom>
          <a:noFill/>
          <a:ln/>
        </p:spPr>
        <p:txBody>
          <a:bodyPr wrap="square" rtlCol="0" anchor="ctr"/>
          <a:lstStyle/>
          <a:p>
            <a:pPr algn="l" indent="0" marL="0">
              <a:lnSpc>
                <a:spcPts val="1657"/>
              </a:lnSpc>
              <a:buNone/>
            </a:pPr>
            <a:r>
              <a:rPr lang="en-US" sz="1105" spc="-12" kern="0" dirty="0">
                <a:solidFill>
                  <a:srgbClr val="000000">
                    <a:alpha val="99000"/>
                  </a:srgbClr>
                </a:solidFill>
                <a:latin typeface="Instrument Sans" pitchFamily="34" charset="0"/>
                <a:ea typeface="Instrument Sans" pitchFamily="34" charset="-122"/>
                <a:cs typeface="Instrument Sans" pitchFamily="34" charset="-120"/>
              </a:rPr>
              <a:t>In a similar way Spotify Wrap summarizes achievements. Have users gamify their progress to include “sleep” streak” or “sleep score” with overall annual review of significant strides made by the end of the year.</a:t>
            </a:r>
            <a:endParaRPr lang="en-US" sz="1105" dirty="0"/>
          </a:p>
          <a:p>
            <a:pPr algn="l" indent="0" marL="0">
              <a:lnSpc>
                <a:spcPts val="1657"/>
              </a:lnSpc>
              <a:buNone/>
            </a:pPr>
            <a:r>
              <a:rPr lang="en-US" sz="1105" spc="-12" kern="0" dirty="0">
                <a:solidFill>
                  <a:srgbClr val="000000">
                    <a:alpha val="99000"/>
                  </a:srgbClr>
                </a:solidFill>
                <a:latin typeface="Instrument Sans" pitchFamily="34" charset="0"/>
                <a:ea typeface="Instrument Sans" pitchFamily="34" charset="-122"/>
                <a:cs typeface="Instrument Sans" pitchFamily="34" charset="-120"/>
              </a:rPr>
              <a:t>Another action: Bellabeat should integrate heart rate monitoring with stress and mindfulness features too. Notifications can be sent with guided breathing exercises during elevated periods of inactivity. </a:t>
            </a:r>
            <a:endParaRPr lang="en-US" sz="1105" dirty="0"/>
          </a:p>
        </p:txBody>
      </p:sp>
      <p:sp>
        <p:nvSpPr>
          <p:cNvPr id="17" name="Text 14"/>
          <p:cNvSpPr/>
          <p:nvPr/>
        </p:nvSpPr>
        <p:spPr>
          <a:xfrm>
            <a:off x="4819650" y="4000500"/>
            <a:ext cx="4201532" cy="714375"/>
          </a:xfrm>
          <a:prstGeom prst="rect">
            <a:avLst/>
          </a:prstGeom>
          <a:noFill/>
          <a:ln/>
        </p:spPr>
        <p:txBody>
          <a:bodyPr wrap="square" rtlCol="0" anchor="ctr"/>
          <a:lstStyle/>
          <a:p>
            <a:pPr algn="l" indent="0" marL="0">
              <a:lnSpc>
                <a:spcPts val="2813"/>
              </a:lnSpc>
              <a:buNone/>
            </a:pPr>
            <a:r>
              <a:rPr lang="en-US" sz="1875" spc="-21" kern="0" dirty="0">
                <a:solidFill>
                  <a:srgbClr val="000000">
                    <a:alpha val="99000"/>
                  </a:srgbClr>
                </a:solidFill>
                <a:latin typeface="Instrument Sans" pitchFamily="34" charset="0"/>
                <a:ea typeface="Instrument Sans" pitchFamily="34" charset="-122"/>
                <a:cs typeface="Instrument Sans" pitchFamily="34" charset="-120"/>
              </a:rPr>
              <a:t>Position tool for holistic wellness, not just fitness </a:t>
            </a:r>
            <a:endParaRPr lang="en-US" sz="187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DFDFDF"/>
        </a:solidFill>
      </p:bgPr>
    </p:bg>
    <p:spTree>
      <p:nvGrpSpPr>
        <p:cNvPr id="1" name=""/>
        <p:cNvGrpSpPr/>
        <p:nvPr/>
      </p:nvGrpSpPr>
      <p:grpSpPr>
        <a:xfrm>
          <a:off x="0" y="0"/>
          <a:ext cx="0" cy="0"/>
          <a:chOff x="0" y="0"/>
          <a:chExt cx="0" cy="0"/>
        </a:xfrm>
      </p:grpSpPr>
      <p:sp>
        <p:nvSpPr>
          <p:cNvPr id="2" name="Text 0"/>
          <p:cNvSpPr/>
          <p:nvPr/>
        </p:nvSpPr>
        <p:spPr>
          <a:xfrm>
            <a:off x="1914702" y="0"/>
            <a:ext cx="7357879" cy="2587039"/>
          </a:xfrm>
          <a:prstGeom prst="rect">
            <a:avLst/>
          </a:prstGeom>
          <a:solidFill>
            <a:srgbClr val="FFCD6C"/>
          </a:solidFill>
          <a:ln/>
        </p:spPr>
        <p:txBody>
          <a:bodyPr wrap="square" rtlCol="0" anchor="ctr"/>
          <a:lstStyle/>
          <a:p>
            <a:pPr indent="0" marL="0">
              <a:buNone/>
            </a:pPr>
            <a:endParaRPr lang="en-US" dirty="0"/>
          </a:p>
        </p:txBody>
      </p:sp>
      <p:sp>
        <p:nvSpPr>
          <p:cNvPr id="3" name="Text 1"/>
          <p:cNvSpPr/>
          <p:nvPr/>
        </p:nvSpPr>
        <p:spPr>
          <a:xfrm>
            <a:off x="4699239" y="2474641"/>
            <a:ext cx="4573348" cy="1732839"/>
          </a:xfrm>
          <a:prstGeom prst="rect">
            <a:avLst/>
          </a:prstGeom>
          <a:solidFill>
            <a:srgbClr val="FFE0A6"/>
          </a:solidFill>
          <a:ln/>
        </p:spPr>
        <p:txBody>
          <a:bodyPr wrap="square" rtlCol="0" anchor="ctr"/>
          <a:lstStyle/>
          <a:p>
            <a:pPr indent="0" marL="0">
              <a:buNone/>
            </a:pPr>
            <a:endParaRPr lang="en-US" dirty="0"/>
          </a:p>
        </p:txBody>
      </p:sp>
      <p:sp>
        <p:nvSpPr>
          <p:cNvPr id="4" name="Text 2"/>
          <p:cNvSpPr/>
          <p:nvPr/>
        </p:nvSpPr>
        <p:spPr>
          <a:xfrm>
            <a:off x="6352003" y="4110421"/>
            <a:ext cx="2920574" cy="1034596"/>
          </a:xfrm>
          <a:prstGeom prst="rect">
            <a:avLst/>
          </a:prstGeom>
          <a:solidFill>
            <a:srgbClr val="FEF4E1"/>
          </a:solidFill>
          <a:ln/>
        </p:spPr>
        <p:txBody>
          <a:bodyPr wrap="square" rtlCol="0" anchor="ctr"/>
          <a:lstStyle/>
          <a:p>
            <a:pPr indent="0" marL="0">
              <a:buNone/>
            </a:pPr>
            <a:endParaRPr lang="en-US" dirty="0"/>
          </a:p>
        </p:txBody>
      </p:sp>
      <p:pic>
        <p:nvPicPr>
          <p:cNvPr id="5" name="Image 0" descr="preencoded.png">    </p:cNvPr>
          <p:cNvPicPr>
            <a:picLocks noChangeAspect="1"/>
          </p:cNvPicPr>
          <p:nvPr/>
        </p:nvPicPr>
        <p:blipFill>
          <a:blip r:embed="rId1"/>
          <a:stretch>
            <a:fillRect/>
          </a:stretch>
        </p:blipFill>
        <p:spPr>
          <a:xfrm>
            <a:off x="6967538" y="3443288"/>
            <a:ext cx="646007" cy="573823"/>
          </a:xfrm>
          <a:prstGeom prst="rect">
            <a:avLst/>
          </a:prstGeom>
        </p:spPr>
      </p:pic>
      <p:sp>
        <p:nvSpPr>
          <p:cNvPr id="6" name="Text 3"/>
          <p:cNvSpPr/>
          <p:nvPr/>
        </p:nvSpPr>
        <p:spPr>
          <a:xfrm>
            <a:off x="2105025" y="-47625"/>
            <a:ext cx="4095750" cy="1071563"/>
          </a:xfrm>
          <a:prstGeom prst="rect">
            <a:avLst/>
          </a:prstGeom>
          <a:noFill/>
          <a:ln/>
        </p:spPr>
        <p:txBody>
          <a:bodyPr wrap="square" rtlCol="0" anchor="ctr"/>
          <a:lstStyle/>
          <a:p>
            <a:pPr algn="l" indent="0" marL="0">
              <a:lnSpc>
                <a:spcPts val="8438"/>
              </a:lnSpc>
              <a:buNone/>
            </a:pPr>
            <a:r>
              <a:rPr lang="en-US" sz="5625" spc="-62" kern="0" dirty="0">
                <a:solidFill>
                  <a:srgbClr val="000000">
                    <a:alpha val="99000"/>
                  </a:srgbClr>
                </a:solidFill>
                <a:latin typeface="Instrument Sans" pitchFamily="34" charset="0"/>
                <a:ea typeface="Instrument Sans" pitchFamily="34" charset="-122"/>
                <a:cs typeface="Instrument Sans" pitchFamily="34" charset="-120"/>
              </a:rPr>
              <a:t>User Base</a:t>
            </a:r>
            <a:endParaRPr lang="en-US" sz="5625" dirty="0"/>
          </a:p>
        </p:txBody>
      </p:sp>
      <p:sp>
        <p:nvSpPr>
          <p:cNvPr id="7" name="Text 4"/>
          <p:cNvSpPr/>
          <p:nvPr/>
        </p:nvSpPr>
        <p:spPr>
          <a:xfrm>
            <a:off x="2105025" y="1047750"/>
            <a:ext cx="2722501" cy="1028700"/>
          </a:xfrm>
          <a:prstGeom prst="rect">
            <a:avLst/>
          </a:prstGeom>
          <a:noFill/>
          <a:ln/>
        </p:spPr>
        <p:txBody>
          <a:bodyPr wrap="square" rtlCol="0" anchor="ctr"/>
          <a:lstStyle/>
          <a:p>
            <a:pPr algn="l" indent="0" marL="0">
              <a:lnSpc>
                <a:spcPts val="2024"/>
              </a:lnSpc>
              <a:buNone/>
            </a:pPr>
            <a:r>
              <a:rPr lang="en-US" sz="1349" spc="-15" kern="0" dirty="0">
                <a:solidFill>
                  <a:srgbClr val="323F4F">
                    <a:alpha val="99000"/>
                  </a:srgbClr>
                </a:solidFill>
                <a:latin typeface="Instrument Sans" pitchFamily="34" charset="0"/>
                <a:ea typeface="Instrument Sans" pitchFamily="34" charset="-122"/>
                <a:cs typeface="Instrument Sans" pitchFamily="34" charset="-120"/>
              </a:rPr>
              <a:t>Bellabeats users a highly active group with a clear, cyclical routine, make the app part of the routine</a:t>
            </a:r>
            <a:endParaRPr lang="en-US" sz="1349" dirty="0"/>
          </a:p>
        </p:txBody>
      </p:sp>
      <p:sp>
        <p:nvSpPr>
          <p:cNvPr id="8" name="Text 5"/>
          <p:cNvSpPr/>
          <p:nvPr/>
        </p:nvSpPr>
        <p:spPr>
          <a:xfrm>
            <a:off x="4867275" y="2438400"/>
            <a:ext cx="4576763" cy="642938"/>
          </a:xfrm>
          <a:prstGeom prst="rect">
            <a:avLst/>
          </a:prstGeom>
          <a:noFill/>
          <a:ln/>
        </p:spPr>
        <p:txBody>
          <a:bodyPr wrap="square" rtlCol="0" anchor="ctr"/>
          <a:lstStyle/>
          <a:p>
            <a:pPr algn="l" indent="0" marL="0">
              <a:lnSpc>
                <a:spcPts val="5063"/>
              </a:lnSpc>
              <a:buNone/>
            </a:pPr>
            <a:r>
              <a:rPr lang="en-US" sz="3375" spc="-37" kern="0" dirty="0">
                <a:solidFill>
                  <a:srgbClr val="000000">
                    <a:alpha val="99000"/>
                  </a:srgbClr>
                </a:solidFill>
                <a:latin typeface="Instrument Sans" pitchFamily="34" charset="0"/>
                <a:ea typeface="Instrument Sans" pitchFamily="34" charset="-122"/>
                <a:cs typeface="Instrument Sans" pitchFamily="34" charset="-120"/>
              </a:rPr>
              <a:t>BellaBeat Prime</a:t>
            </a:r>
            <a:endParaRPr lang="en-US" sz="3375" dirty="0"/>
          </a:p>
        </p:txBody>
      </p:sp>
      <p:sp>
        <p:nvSpPr>
          <p:cNvPr id="9" name="Text 6"/>
          <p:cNvSpPr/>
          <p:nvPr/>
        </p:nvSpPr>
        <p:spPr>
          <a:xfrm>
            <a:off x="4867275" y="3199169"/>
            <a:ext cx="2722501" cy="771525"/>
          </a:xfrm>
          <a:prstGeom prst="rect">
            <a:avLst/>
          </a:prstGeom>
          <a:noFill/>
          <a:ln/>
        </p:spPr>
        <p:txBody>
          <a:bodyPr wrap="square" rtlCol="0" anchor="ctr"/>
          <a:lstStyle/>
          <a:p>
            <a:pPr algn="l" indent="0" marL="0">
              <a:lnSpc>
                <a:spcPts val="2024"/>
              </a:lnSpc>
              <a:buNone/>
            </a:pPr>
            <a:r>
              <a:rPr lang="en-US" sz="1349" spc="-15" kern="0" dirty="0">
                <a:solidFill>
                  <a:srgbClr val="323F4F">
                    <a:alpha val="99000"/>
                  </a:srgbClr>
                </a:solidFill>
                <a:latin typeface="Instrument Sans" pitchFamily="34" charset="0"/>
                <a:ea typeface="Instrument Sans" pitchFamily="34" charset="-122"/>
                <a:cs typeface="Instrument Sans" pitchFamily="34" charset="-120"/>
              </a:rPr>
              <a:t>Market a campaign on BellaBeat Prime to capitalize on the key windows (5-7PM)</a:t>
            </a:r>
            <a:endParaRPr lang="en-US" sz="1349" dirty="0"/>
          </a:p>
        </p:txBody>
      </p:sp>
      <p:sp>
        <p:nvSpPr>
          <p:cNvPr id="10" name="Text 7"/>
          <p:cNvSpPr/>
          <p:nvPr/>
        </p:nvSpPr>
        <p:spPr>
          <a:xfrm>
            <a:off x="6467475" y="4148137"/>
            <a:ext cx="2976563" cy="285750"/>
          </a:xfrm>
          <a:prstGeom prst="rect">
            <a:avLst/>
          </a:prstGeom>
          <a:noFill/>
          <a:ln/>
        </p:spPr>
        <p:txBody>
          <a:bodyPr wrap="square" rtlCol="0" anchor="ctr"/>
          <a:lstStyle/>
          <a:p>
            <a:pPr algn="l" indent="0" marL="0">
              <a:lnSpc>
                <a:spcPts val="2250"/>
              </a:lnSpc>
              <a:buNone/>
            </a:pPr>
            <a:r>
              <a:rPr lang="en-US" sz="1500" spc="-17" kern="0" dirty="0">
                <a:solidFill>
                  <a:srgbClr val="000000">
                    <a:alpha val="99000"/>
                  </a:srgbClr>
                </a:solidFill>
                <a:latin typeface="Instrument Sans" pitchFamily="34" charset="0"/>
                <a:ea typeface="Instrument Sans" pitchFamily="34" charset="-122"/>
                <a:cs typeface="Instrument Sans" pitchFamily="34" charset="-120"/>
              </a:rPr>
              <a:t>Revise Product Descriptions</a:t>
            </a:r>
            <a:endParaRPr lang="en-US" sz="1500" dirty="0"/>
          </a:p>
        </p:txBody>
      </p:sp>
      <p:sp>
        <p:nvSpPr>
          <p:cNvPr id="11" name="Text 8"/>
          <p:cNvSpPr/>
          <p:nvPr/>
        </p:nvSpPr>
        <p:spPr>
          <a:xfrm>
            <a:off x="6481763" y="4471988"/>
            <a:ext cx="3109913" cy="514350"/>
          </a:xfrm>
          <a:prstGeom prst="rect">
            <a:avLst/>
          </a:prstGeom>
          <a:noFill/>
          <a:ln/>
        </p:spPr>
        <p:txBody>
          <a:bodyPr wrap="square" rtlCol="0" anchor="ctr"/>
          <a:lstStyle/>
          <a:p>
            <a:pPr algn="l" indent="0" marL="0">
              <a:lnSpc>
                <a:spcPts val="1350"/>
              </a:lnSpc>
              <a:buNone/>
            </a:pPr>
            <a:r>
              <a:rPr lang="en-US" sz="900" spc="-10" kern="0" dirty="0">
                <a:solidFill>
                  <a:srgbClr val="323F4F">
                    <a:alpha val="99000"/>
                  </a:srgbClr>
                </a:solidFill>
                <a:latin typeface="Instrument Sans" pitchFamily="34" charset="0"/>
                <a:ea typeface="Instrument Sans" pitchFamily="34" charset="-122"/>
                <a:cs typeface="Instrument Sans" pitchFamily="34" charset="-120"/>
              </a:rPr>
              <a:t>Highlight holistic wellness tracking capabilities. Capitalize on stress management and sleep health into fitness</a:t>
            </a:r>
            <a:endParaRPr lang="en-US" sz="900" dirty="0"/>
          </a:p>
        </p:txBody>
      </p:sp>
      <p:sp>
        <p:nvSpPr>
          <p:cNvPr id="12" name="Text 9"/>
          <p:cNvSpPr/>
          <p:nvPr/>
        </p:nvSpPr>
        <p:spPr>
          <a:xfrm>
            <a:off x="728663" y="2828925"/>
            <a:ext cx="4224338" cy="1028700"/>
          </a:xfrm>
          <a:prstGeom prst="rect">
            <a:avLst/>
          </a:prstGeom>
          <a:noFill/>
          <a:ln/>
        </p:spPr>
        <p:txBody>
          <a:bodyPr wrap="square" rtlCol="0" anchor="ctr"/>
          <a:lstStyle/>
          <a:p>
            <a:pPr algn="l" indent="0" marL="0">
              <a:lnSpc>
                <a:spcPts val="4050"/>
              </a:lnSpc>
              <a:buNone/>
            </a:pPr>
            <a:r>
              <a:rPr lang="en-US" sz="3375" spc="-37" kern="0" dirty="0">
                <a:solidFill>
                  <a:srgbClr val="000000">
                    <a:alpha val="99000"/>
                  </a:srgbClr>
                </a:solidFill>
                <a:latin typeface="Instrument Sans" pitchFamily="34" charset="0"/>
                <a:ea typeface="Instrument Sans" pitchFamily="34" charset="-122"/>
                <a:cs typeface="Instrument Sans" pitchFamily="34" charset="-120"/>
              </a:rPr>
              <a:t>Overview of the App - the new hub</a:t>
            </a:r>
            <a:endParaRPr lang="en-US" sz="3375" dirty="0"/>
          </a:p>
        </p:txBody>
      </p:sp>
      <p:sp>
        <p:nvSpPr>
          <p:cNvPr id="13" name="Text 10"/>
          <p:cNvSpPr/>
          <p:nvPr/>
        </p:nvSpPr>
        <p:spPr>
          <a:xfrm>
            <a:off x="733425" y="4071938"/>
            <a:ext cx="4224338" cy="685800"/>
          </a:xfrm>
          <a:prstGeom prst="rect">
            <a:avLst/>
          </a:prstGeom>
          <a:noFill/>
          <a:ln/>
        </p:spPr>
        <p:txBody>
          <a:bodyPr wrap="square" rtlCol="0" anchor="ctr"/>
          <a:lstStyle/>
          <a:p>
            <a:pPr algn="l" indent="0" marL="0">
              <a:lnSpc>
                <a:spcPts val="1799"/>
              </a:lnSpc>
              <a:buNone/>
            </a:pPr>
            <a:r>
              <a:rPr lang="en-US" sz="1199" spc="-13" kern="0" dirty="0">
                <a:solidFill>
                  <a:srgbClr val="323F4F">
                    <a:alpha val="99000"/>
                  </a:srgbClr>
                </a:solidFill>
                <a:latin typeface="Instrument Sans" pitchFamily="34" charset="0"/>
                <a:ea typeface="Instrument Sans" pitchFamily="34" charset="-122"/>
                <a:cs typeface="Instrument Sans" pitchFamily="34" charset="-120"/>
              </a:rPr>
              <a:t>Making the app central for personalized guidance. Providing also Sleep Quality Score and actionable tips “wind-down routine” as well. </a:t>
            </a:r>
            <a:endParaRPr lang="en-US" sz="1199"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DFDFDF"/>
        </a:solidFill>
      </p:bgPr>
    </p:bg>
    <p:spTree>
      <p:nvGrpSpPr>
        <p:cNvPr id="1" name=""/>
        <p:cNvGrpSpPr/>
        <p:nvPr/>
      </p:nvGrpSpPr>
      <p:grpSpPr>
        <a:xfrm>
          <a:off x="0" y="0"/>
          <a:ext cx="0" cy="0"/>
          <a:chOff x="0" y="0"/>
          <a:chExt cx="0" cy="0"/>
        </a:xfrm>
      </p:grpSpPr>
      <p:sp>
        <p:nvSpPr>
          <p:cNvPr id="2" name="Text 0"/>
          <p:cNvSpPr/>
          <p:nvPr/>
        </p:nvSpPr>
        <p:spPr>
          <a:xfrm rot="0">
            <a:off x="4458677" y="885860"/>
            <a:ext cx="1867454" cy="3467065"/>
          </a:xfrm>
          <a:prstGeom prst="rect">
            <a:avLst/>
          </a:prstGeom>
          <a:solidFill>
            <a:srgbClr val="A391FF"/>
          </a:solidFill>
          <a:ln/>
        </p:spPr>
        <p:txBody>
          <a:bodyPr wrap="square" rtlCol="0" anchor="ctr"/>
          <a:lstStyle/>
          <a:p>
            <a:pPr indent="0" marL="0">
              <a:buNone/>
            </a:pPr>
            <a:endParaRPr lang="en-US" dirty="0"/>
          </a:p>
        </p:txBody>
      </p:sp>
      <p:sp>
        <p:nvSpPr>
          <p:cNvPr id="3" name="Text 1"/>
          <p:cNvSpPr/>
          <p:nvPr/>
        </p:nvSpPr>
        <p:spPr>
          <a:xfrm rot="0">
            <a:off x="6447923" y="2686349"/>
            <a:ext cx="1972183" cy="1652155"/>
          </a:xfrm>
          <a:prstGeom prst="rect">
            <a:avLst/>
          </a:prstGeom>
          <a:solidFill>
            <a:srgbClr val="FFFFFF"/>
          </a:solidFill>
          <a:ln/>
        </p:spPr>
        <p:txBody>
          <a:bodyPr wrap="square" rtlCol="0" anchor="ctr"/>
          <a:lstStyle/>
          <a:p>
            <a:pPr indent="0" marL="0">
              <a:buNone/>
            </a:pPr>
            <a:endParaRPr lang="en-US" dirty="0"/>
          </a:p>
        </p:txBody>
      </p:sp>
      <p:sp>
        <p:nvSpPr>
          <p:cNvPr id="4" name="Text 2"/>
          <p:cNvSpPr/>
          <p:nvPr/>
        </p:nvSpPr>
        <p:spPr>
          <a:xfrm rot="0">
            <a:off x="6447923" y="885860"/>
            <a:ext cx="1972183" cy="1652155"/>
          </a:xfrm>
          <a:prstGeom prst="rect">
            <a:avLst/>
          </a:prstGeom>
          <a:solidFill>
            <a:srgbClr val="FFCDCD"/>
          </a:solidFill>
          <a:ln/>
        </p:spPr>
        <p:txBody>
          <a:bodyPr wrap="square" rtlCol="0" anchor="ctr"/>
          <a:lstStyle/>
          <a:p>
            <a:pPr indent="0" marL="0">
              <a:buNone/>
            </a:pPr>
            <a:endParaRPr lang="en-US" dirty="0"/>
          </a:p>
        </p:txBody>
      </p:sp>
      <p:pic>
        <p:nvPicPr>
          <p:cNvPr id="5" name="Image 0" descr="preencoded.png">    </p:cNvPr>
          <p:cNvPicPr>
            <a:picLocks noChangeAspect="1"/>
          </p:cNvPicPr>
          <p:nvPr/>
        </p:nvPicPr>
        <p:blipFill>
          <a:blip r:embed="rId1"/>
          <a:stretch>
            <a:fillRect/>
          </a:stretch>
        </p:blipFill>
        <p:spPr>
          <a:xfrm>
            <a:off x="2486025" y="2105025"/>
            <a:ext cx="646007" cy="573823"/>
          </a:xfrm>
          <a:prstGeom prst="rect">
            <a:avLst/>
          </a:prstGeom>
        </p:spPr>
      </p:pic>
      <p:pic>
        <p:nvPicPr>
          <p:cNvPr id="6" name="Image 1" descr="preencoded.png">    </p:cNvPr>
          <p:cNvPicPr>
            <a:picLocks noChangeAspect="1"/>
          </p:cNvPicPr>
          <p:nvPr/>
        </p:nvPicPr>
        <p:blipFill>
          <a:blip r:embed="rId2"/>
          <a:stretch>
            <a:fillRect/>
          </a:stretch>
        </p:blipFill>
        <p:spPr>
          <a:xfrm>
            <a:off x="766763" y="3882393"/>
            <a:ext cx="1178170" cy="376586"/>
          </a:xfrm>
          <a:prstGeom prst="rect">
            <a:avLst/>
          </a:prstGeom>
        </p:spPr>
      </p:pic>
      <p:sp>
        <p:nvSpPr>
          <p:cNvPr id="7" name="Text 3"/>
          <p:cNvSpPr/>
          <p:nvPr/>
        </p:nvSpPr>
        <p:spPr>
          <a:xfrm>
            <a:off x="766763" y="1100238"/>
            <a:ext cx="4377774" cy="2572540"/>
          </a:xfrm>
          <a:prstGeom prst="rect">
            <a:avLst/>
          </a:prstGeom>
          <a:noFill/>
          <a:ln/>
        </p:spPr>
        <p:txBody>
          <a:bodyPr wrap="square" rtlCol="0" anchor="ctr"/>
          <a:lstStyle/>
          <a:p>
            <a:pPr algn="l" indent="0" marL="0">
              <a:lnSpc>
                <a:spcPts val="4050"/>
              </a:lnSpc>
              <a:buNone/>
            </a:pPr>
            <a:r>
              <a:rPr lang="en-US" sz="3375" spc="-37" kern="0" dirty="0">
                <a:solidFill>
                  <a:srgbClr val="000000">
                    <a:alpha val="99000"/>
                  </a:srgbClr>
                </a:solidFill>
                <a:latin typeface="Instrument Sans" pitchFamily="34" charset="0"/>
                <a:ea typeface="Instrument Sans" pitchFamily="34" charset="-122"/>
                <a:cs typeface="Instrument Sans" pitchFamily="34" charset="-120"/>
              </a:rPr>
              <a:t>Closing Remarks: </a:t>
            </a:r>
            <a:endParaRPr lang="en-US" sz="3375" dirty="0"/>
          </a:p>
          <a:p>
            <a:pPr algn="l" indent="0" marL="0">
              <a:lnSpc>
                <a:spcPts val="4050"/>
              </a:lnSpc>
              <a:buNone/>
            </a:pPr>
            <a:r>
              <a:rPr lang="en-US" sz="3375" spc="-37" kern="0" dirty="0">
                <a:solidFill>
                  <a:srgbClr val="000000">
                    <a:alpha val="99000"/>
                  </a:srgbClr>
                </a:solidFill>
                <a:latin typeface="Instrument Sans" pitchFamily="34" charset="0"/>
                <a:ea typeface="Instrument Sans" pitchFamily="34" charset="-122"/>
                <a:cs typeface="Instrument Sans" pitchFamily="34" charset="-120"/>
              </a:rPr>
              <a:t>Looking Forward </a:t>
            </a:r>
            <a:endParaRPr lang="en-US" sz="3375" dirty="0"/>
          </a:p>
          <a:p>
            <a:pPr algn="l" indent="0" marL="0">
              <a:lnSpc>
                <a:spcPts val="4050"/>
              </a:lnSpc>
              <a:buNone/>
            </a:pPr>
            <a:r>
              <a:rPr lang="en-US" sz="3375" spc="-37" kern="0" dirty="0">
                <a:solidFill>
                  <a:srgbClr val="000000">
                    <a:alpha val="99000"/>
                  </a:srgbClr>
                </a:solidFill>
                <a:latin typeface="Instrument Sans" pitchFamily="34" charset="0"/>
                <a:ea typeface="Instrument Sans" pitchFamily="34" charset="-122"/>
                <a:cs typeface="Instrument Sans" pitchFamily="34" charset="-120"/>
              </a:rPr>
              <a:t>Together</a:t>
            </a:r>
            <a:endParaRPr lang="en-US" sz="3375" dirty="0"/>
          </a:p>
        </p:txBody>
      </p:sp>
      <p:sp>
        <p:nvSpPr>
          <p:cNvPr id="8" name="Text 4"/>
          <p:cNvSpPr/>
          <p:nvPr/>
        </p:nvSpPr>
        <p:spPr>
          <a:xfrm>
            <a:off x="790584" y="2910544"/>
            <a:ext cx="3634628" cy="657427"/>
          </a:xfrm>
          <a:prstGeom prst="rect">
            <a:avLst/>
          </a:prstGeom>
          <a:noFill/>
          <a:ln/>
        </p:spPr>
        <p:txBody>
          <a:bodyPr wrap="square" rtlCol="0" anchor="ctr"/>
          <a:lstStyle/>
          <a:p>
            <a:pPr algn="l" indent="0" marL="0">
              <a:lnSpc>
                <a:spcPts val="1742"/>
              </a:lnSpc>
              <a:buNone/>
            </a:pPr>
            <a:r>
              <a:rPr lang="en-US" sz="1161" spc="-13" kern="0" dirty="0">
                <a:solidFill>
                  <a:srgbClr val="000000">
                    <a:alpha val="99000"/>
                  </a:srgbClr>
                </a:solidFill>
                <a:latin typeface="Instrument Sans" pitchFamily="34" charset="0"/>
                <a:ea typeface="Instrument Sans" pitchFamily="34" charset="-122"/>
                <a:cs typeface="Instrument Sans" pitchFamily="34" charset="-120"/>
              </a:rPr>
              <a:t>Sharing the appendix of where R Project, Tableau, Excel, and Google Sheets are all stored related to the research conducted</a:t>
            </a:r>
            <a:endParaRPr lang="en-US" sz="1161" dirty="0"/>
          </a:p>
        </p:txBody>
      </p:sp>
      <p:sp>
        <p:nvSpPr>
          <p:cNvPr id="9" name="Text 5"/>
          <p:cNvSpPr/>
          <p:nvPr/>
        </p:nvSpPr>
        <p:spPr>
          <a:xfrm>
            <a:off x="4572000" y="1028700"/>
            <a:ext cx="2090934" cy="995668"/>
          </a:xfrm>
          <a:prstGeom prst="rect">
            <a:avLst/>
          </a:prstGeom>
          <a:noFill/>
          <a:ln/>
        </p:spPr>
        <p:txBody>
          <a:bodyPr wrap="square" rtlCol="0" anchor="ctr"/>
          <a:lstStyle/>
          <a:p>
            <a:pPr algn="l" indent="0" marL="0">
              <a:lnSpc>
                <a:spcPts val="4500"/>
              </a:lnSpc>
              <a:buNone/>
            </a:pPr>
            <a:r>
              <a:rPr lang="en-US" sz="3000" spc="-33" kern="0" dirty="0">
                <a:solidFill>
                  <a:srgbClr val="000000">
                    <a:alpha val="99000"/>
                  </a:srgbClr>
                </a:solidFill>
                <a:latin typeface="Instrument Sans" pitchFamily="34" charset="0"/>
                <a:ea typeface="Instrument Sans" pitchFamily="34" charset="-122"/>
                <a:cs typeface="Instrument Sans" pitchFamily="34" charset="-120"/>
              </a:rPr>
              <a:t>Tableau</a:t>
            </a:r>
            <a:endParaRPr lang="en-US" sz="3000" dirty="0"/>
          </a:p>
        </p:txBody>
      </p:sp>
      <p:sp>
        <p:nvSpPr>
          <p:cNvPr id="10" name="Text 6"/>
          <p:cNvSpPr/>
          <p:nvPr/>
        </p:nvSpPr>
        <p:spPr>
          <a:xfrm>
            <a:off x="4572000" y="1762125"/>
            <a:ext cx="2191208" cy="1657859"/>
          </a:xfrm>
          <a:prstGeom prst="rect">
            <a:avLst/>
          </a:prstGeom>
          <a:noFill/>
          <a:ln/>
        </p:spPr>
        <p:txBody>
          <a:bodyPr wrap="square" rtlCol="0" anchor="ctr"/>
          <a:lstStyle/>
          <a:p>
            <a:pPr algn="l" indent="0" marL="0">
              <a:lnSpc>
                <a:spcPts val="2177"/>
              </a:lnSpc>
              <a:buNone/>
            </a:pPr>
            <a:r>
              <a:rPr lang="en-US" sz="1452" spc="-16" kern="0" dirty="0">
                <a:solidFill>
                  <a:srgbClr val="000000">
                    <a:alpha val="99000"/>
                  </a:srgbClr>
                </a:solidFill>
                <a:latin typeface="Instrument Sans" pitchFamily="34" charset="0"/>
                <a:ea typeface="Instrument Sans" pitchFamily="34" charset="-122"/>
                <a:cs typeface="Instrument Sans" pitchFamily="34" charset="-120"/>
              </a:rPr>
              <a:t>https://public.tableau.com/app/profile/ruben.velasco/viz/Capstone_17535696193400/ExerciseActivities-ByEntrying</a:t>
            </a:r>
            <a:endParaRPr lang="en-US" sz="1452" dirty="0"/>
          </a:p>
        </p:txBody>
      </p:sp>
      <p:sp>
        <p:nvSpPr>
          <p:cNvPr id="11" name="Text 7"/>
          <p:cNvSpPr/>
          <p:nvPr/>
        </p:nvSpPr>
        <p:spPr>
          <a:xfrm>
            <a:off x="6572250" y="976312"/>
            <a:ext cx="1894796" cy="1069697"/>
          </a:xfrm>
          <a:prstGeom prst="rect">
            <a:avLst/>
          </a:prstGeom>
          <a:noFill/>
          <a:ln/>
        </p:spPr>
        <p:txBody>
          <a:bodyPr wrap="square" rtlCol="0" anchor="ctr"/>
          <a:lstStyle/>
          <a:p>
            <a:pPr algn="l" indent="0" marL="0">
              <a:lnSpc>
                <a:spcPts val="4835"/>
              </a:lnSpc>
              <a:buNone/>
            </a:pPr>
            <a:r>
              <a:rPr lang="en-US" sz="3223" spc="-35" kern="0" dirty="0">
                <a:solidFill>
                  <a:srgbClr val="000000">
                    <a:alpha val="99000"/>
                  </a:srgbClr>
                </a:solidFill>
                <a:latin typeface="Instrument Sans" pitchFamily="34" charset="0"/>
                <a:ea typeface="Instrument Sans" pitchFamily="34" charset="-122"/>
                <a:cs typeface="Instrument Sans" pitchFamily="34" charset="-120"/>
              </a:rPr>
              <a:t>Github</a:t>
            </a:r>
            <a:endParaRPr lang="en-US" sz="3223" dirty="0"/>
          </a:p>
        </p:txBody>
      </p:sp>
      <p:sp>
        <p:nvSpPr>
          <p:cNvPr id="12" name="Text 8"/>
          <p:cNvSpPr/>
          <p:nvPr/>
        </p:nvSpPr>
        <p:spPr>
          <a:xfrm>
            <a:off x="6572938" y="2772342"/>
            <a:ext cx="2286484" cy="995668"/>
          </a:xfrm>
          <a:prstGeom prst="rect">
            <a:avLst/>
          </a:prstGeom>
          <a:noFill/>
          <a:ln/>
        </p:spPr>
        <p:txBody>
          <a:bodyPr wrap="square" rtlCol="0" anchor="ctr"/>
          <a:lstStyle/>
          <a:p>
            <a:pPr algn="l" indent="0" marL="0">
              <a:lnSpc>
                <a:spcPts val="2813"/>
              </a:lnSpc>
              <a:buNone/>
            </a:pPr>
            <a:r>
              <a:rPr lang="en-US" sz="1875" spc="-21" kern="0" dirty="0">
                <a:solidFill>
                  <a:srgbClr val="000000">
                    <a:alpha val="99000"/>
                  </a:srgbClr>
                </a:solidFill>
                <a:latin typeface="Instrument Sans" pitchFamily="34" charset="0"/>
                <a:ea typeface="Instrument Sans" pitchFamily="34" charset="-122"/>
                <a:cs typeface="Instrument Sans" pitchFamily="34" charset="-120"/>
              </a:rPr>
              <a:t>Google Sheets</a:t>
            </a:r>
            <a:endParaRPr lang="en-US" sz="1875" dirty="0"/>
          </a:p>
        </p:txBody>
      </p:sp>
      <p:sp>
        <p:nvSpPr>
          <p:cNvPr id="13" name="Text 9"/>
          <p:cNvSpPr/>
          <p:nvPr/>
        </p:nvSpPr>
        <p:spPr>
          <a:xfrm>
            <a:off x="6557963" y="3133725"/>
            <a:ext cx="2151962" cy="489116"/>
          </a:xfrm>
          <a:prstGeom prst="rect">
            <a:avLst/>
          </a:prstGeom>
          <a:noFill/>
          <a:ln/>
        </p:spPr>
        <p:txBody>
          <a:bodyPr wrap="square" rtlCol="0" anchor="ctr"/>
          <a:lstStyle/>
          <a:p>
            <a:pPr algn="l" indent="0" marL="0">
              <a:lnSpc>
                <a:spcPts val="1238"/>
              </a:lnSpc>
              <a:buNone/>
            </a:pPr>
            <a:r>
              <a:rPr lang="en-US" sz="825" spc="-9" kern="0" dirty="0">
                <a:solidFill>
                  <a:srgbClr val="000000">
                    <a:alpha val="99000"/>
                  </a:srgbClr>
                </a:solidFill>
                <a:latin typeface="Instrument Sans" pitchFamily="34" charset="0"/>
                <a:ea typeface="Instrument Sans" pitchFamily="34" charset="-122"/>
                <a:cs typeface="Instrument Sans" pitchFamily="34" charset="-120"/>
              </a:rPr>
              <a:t>https://docs.google.com/spreadsheets/d/e/2PACX-1vSktKtNgDqyumH1Es-Wp7Gj0FplooS4yQ8tnFDcSVbEwPw2udKWJ2T1Z0u-i4DuKqjvNbs3gXgs6Oi5/pubhtml?gid=1732160294&amp;single=true</a:t>
            </a:r>
            <a:endParaRPr lang="en-US" sz="825" dirty="0"/>
          </a:p>
        </p:txBody>
      </p:sp>
      <p:sp>
        <p:nvSpPr>
          <p:cNvPr id="14" name="Text 10"/>
          <p:cNvSpPr/>
          <p:nvPr/>
        </p:nvSpPr>
        <p:spPr>
          <a:xfrm>
            <a:off x="6620563" y="1429107"/>
            <a:ext cx="2023637" cy="452081"/>
          </a:xfrm>
          <a:prstGeom prst="rect">
            <a:avLst/>
          </a:prstGeom>
          <a:noFill/>
          <a:ln/>
        </p:spPr>
        <p:txBody>
          <a:bodyPr wrap="square" rtlCol="0" anchor="ctr"/>
          <a:lstStyle/>
          <a:p>
            <a:pPr algn="l" indent="0" marL="0">
              <a:lnSpc>
                <a:spcPts val="1575"/>
              </a:lnSpc>
              <a:buNone/>
            </a:pPr>
            <a:r>
              <a:rPr lang="en-US" sz="1050" spc="-12" kern="0" dirty="0">
                <a:solidFill>
                  <a:srgbClr val="000000">
                    <a:alpha val="99000"/>
                  </a:srgbClr>
                </a:solidFill>
                <a:latin typeface="Instrument Sans" pitchFamily="34" charset="0"/>
                <a:ea typeface="Instrument Sans" pitchFamily="34" charset="-122"/>
                <a:cs typeface="Instrument Sans" pitchFamily="34" charset="-120"/>
              </a:rPr>
              <a:t>https://github.com/rubeskadoobs/CapStoneDataAnalyticsProject/blob/main/RProjectCapstone.R</a:t>
            </a:r>
            <a:endParaRPr lang="en-US" sz="1050" dirty="0"/>
          </a:p>
        </p:txBody>
      </p:sp>
      <p:sp>
        <p:nvSpPr>
          <p:cNvPr id="15" name="Text 11"/>
          <p:cNvSpPr/>
          <p:nvPr/>
        </p:nvSpPr>
        <p:spPr>
          <a:xfrm>
            <a:off x="925078" y="3937717"/>
            <a:ext cx="1287033" cy="247726"/>
          </a:xfrm>
          <a:prstGeom prst="rect">
            <a:avLst/>
          </a:prstGeom>
          <a:noFill/>
          <a:ln/>
        </p:spPr>
        <p:txBody>
          <a:bodyPr wrap="square" rtlCol="0" anchor="ctr"/>
          <a:lstStyle/>
          <a:p>
            <a:pPr algn="l" indent="0" marL="0">
              <a:lnSpc>
                <a:spcPts val="1960"/>
              </a:lnSpc>
              <a:buNone/>
            </a:pPr>
            <a:r>
              <a:rPr lang="en-US" sz="1306" spc="-14" kern="0" dirty="0">
                <a:solidFill>
                  <a:srgbClr val="000000">
                    <a:alpha val="99000"/>
                  </a:srgbClr>
                </a:solidFill>
                <a:latin typeface="Instrument Sans" pitchFamily="34" charset="0"/>
                <a:ea typeface="Instrument Sans" pitchFamily="34" charset="-122"/>
                <a:cs typeface="Instrument Sans" pitchFamily="34" charset="-120"/>
              </a:rPr>
              <a:t>View More</a:t>
            </a:r>
            <a:endParaRPr lang="en-US" sz="130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DFDFDF"/>
        </a:solidFill>
      </p:bgPr>
    </p:bg>
    <p:spTree>
      <p:nvGrpSpPr>
        <p:cNvPr id="1" name=""/>
        <p:cNvGrpSpPr/>
        <p:nvPr/>
      </p:nvGrpSpPr>
      <p:grpSpPr>
        <a:xfrm>
          <a:off x="0" y="0"/>
          <a:ext cx="0" cy="0"/>
          <a:chOff x="0" y="0"/>
          <a:chExt cx="0" cy="0"/>
        </a:xfrm>
      </p:grpSpPr>
      <p:sp>
        <p:nvSpPr>
          <p:cNvPr id="3" name="Text 0"/>
          <p:cNvSpPr/>
          <p:nvPr/>
        </p:nvSpPr>
        <p:spPr>
          <a:xfrm>
            <a:off x="707189" y="2715696"/>
            <a:ext cx="1471613" cy="2447925"/>
          </a:xfrm>
          <a:prstGeom prst="rect">
            <a:avLst/>
          </a:prstGeom>
          <a:solidFill>
            <a:srgbClr val="EE5375"/>
          </a:solidFill>
          <a:ln/>
        </p:spPr>
        <p:txBody>
          <a:bodyPr wrap="square" rtlCol="0" anchor="ctr"/>
          <a:lstStyle/>
          <a:p>
            <a:pPr indent="0" marL="0">
              <a:buNone/>
            </a:pPr>
            <a:endParaRPr lang="en-US" dirty="0"/>
          </a:p>
        </p:txBody>
      </p:sp>
      <p:sp>
        <p:nvSpPr>
          <p:cNvPr id="4" name="Text 1"/>
          <p:cNvSpPr/>
          <p:nvPr/>
        </p:nvSpPr>
        <p:spPr>
          <a:xfrm>
            <a:off x="2277354" y="3432408"/>
            <a:ext cx="1471613" cy="1733550"/>
          </a:xfrm>
          <a:prstGeom prst="rect">
            <a:avLst/>
          </a:prstGeom>
          <a:solidFill>
            <a:srgbClr val="EE5375"/>
          </a:solidFill>
          <a:ln/>
        </p:spPr>
        <p:txBody>
          <a:bodyPr wrap="square" rtlCol="0" anchor="ctr"/>
          <a:lstStyle/>
          <a:p>
            <a:pPr indent="0" marL="0">
              <a:buNone/>
            </a:pPr>
            <a:endParaRPr lang="en-US" dirty="0"/>
          </a:p>
        </p:txBody>
      </p:sp>
      <p:sp>
        <p:nvSpPr>
          <p:cNvPr id="5" name="Text 2"/>
          <p:cNvSpPr/>
          <p:nvPr/>
        </p:nvSpPr>
        <p:spPr>
          <a:xfrm>
            <a:off x="3847512" y="3830824"/>
            <a:ext cx="1471613" cy="1333500"/>
          </a:xfrm>
          <a:prstGeom prst="rect">
            <a:avLst/>
          </a:prstGeom>
          <a:solidFill>
            <a:srgbClr val="EE5375"/>
          </a:solidFill>
          <a:ln/>
        </p:spPr>
        <p:txBody>
          <a:bodyPr wrap="square" rtlCol="0" anchor="ctr"/>
          <a:lstStyle/>
          <a:p>
            <a:pPr indent="0" marL="0">
              <a:buNone/>
            </a:pPr>
            <a:endParaRPr lang="en-US" dirty="0"/>
          </a:p>
        </p:txBody>
      </p:sp>
      <p:sp>
        <p:nvSpPr>
          <p:cNvPr id="6" name="Text 3"/>
          <p:cNvSpPr/>
          <p:nvPr/>
        </p:nvSpPr>
        <p:spPr>
          <a:xfrm>
            <a:off x="5417674" y="3548310"/>
            <a:ext cx="1471613" cy="1614488"/>
          </a:xfrm>
          <a:prstGeom prst="rect">
            <a:avLst/>
          </a:prstGeom>
          <a:solidFill>
            <a:srgbClr val="EE5375"/>
          </a:solidFill>
          <a:ln/>
        </p:spPr>
        <p:txBody>
          <a:bodyPr wrap="square" rtlCol="0" anchor="ctr"/>
          <a:lstStyle/>
          <a:p>
            <a:pPr indent="0" marL="0">
              <a:buNone/>
            </a:pPr>
            <a:endParaRPr lang="en-US" dirty="0"/>
          </a:p>
        </p:txBody>
      </p:sp>
      <p:sp>
        <p:nvSpPr>
          <p:cNvPr id="7" name="Text 4"/>
          <p:cNvSpPr/>
          <p:nvPr/>
        </p:nvSpPr>
        <p:spPr>
          <a:xfrm>
            <a:off x="6987837" y="3044857"/>
            <a:ext cx="1471613" cy="2119313"/>
          </a:xfrm>
          <a:prstGeom prst="rect">
            <a:avLst/>
          </a:prstGeom>
          <a:solidFill>
            <a:srgbClr val="EE5375"/>
          </a:solidFill>
          <a:ln/>
        </p:spPr>
        <p:txBody>
          <a:bodyPr wrap="square" rtlCol="0" anchor="ctr"/>
          <a:lstStyle/>
          <a:p>
            <a:pPr indent="0" marL="0">
              <a:buNone/>
            </a:pPr>
            <a:endParaRPr lang="en-US" dirty="0"/>
          </a:p>
        </p:txBody>
      </p:sp>
      <p:pic>
        <p:nvPicPr>
          <p:cNvPr id="8" name="Image 0" descr="preencoded.png">    </p:cNvPr>
          <p:cNvPicPr>
            <a:picLocks noChangeAspect="1"/>
          </p:cNvPicPr>
          <p:nvPr/>
        </p:nvPicPr>
        <p:blipFill>
          <a:blip r:embed="rId1"/>
          <a:stretch>
            <a:fillRect/>
          </a:stretch>
        </p:blipFill>
        <p:spPr>
          <a:xfrm>
            <a:off x="828675" y="3667125"/>
            <a:ext cx="1223963" cy="1357313"/>
          </a:xfrm>
          <a:prstGeom prst="rect">
            <a:avLst/>
          </a:prstGeom>
        </p:spPr>
      </p:pic>
      <p:pic>
        <p:nvPicPr>
          <p:cNvPr id="9" name="Image 1" descr="preencoded.png">    </p:cNvPr>
          <p:cNvPicPr>
            <a:picLocks noChangeAspect="1"/>
          </p:cNvPicPr>
          <p:nvPr/>
        </p:nvPicPr>
        <p:blipFill>
          <a:blip r:embed="rId2"/>
          <a:stretch>
            <a:fillRect/>
          </a:stretch>
        </p:blipFill>
        <p:spPr>
          <a:xfrm>
            <a:off x="4619625" y="3957638"/>
            <a:ext cx="671513" cy="914400"/>
          </a:xfrm>
          <a:prstGeom prst="rect">
            <a:avLst/>
          </a:prstGeom>
        </p:spPr>
      </p:pic>
      <p:pic>
        <p:nvPicPr>
          <p:cNvPr id="10" name="Image 2" descr="preencoded.png">    </p:cNvPr>
          <p:cNvPicPr>
            <a:picLocks noChangeAspect="1"/>
          </p:cNvPicPr>
          <p:nvPr/>
        </p:nvPicPr>
        <p:blipFill>
          <a:blip r:embed="rId3"/>
          <a:stretch>
            <a:fillRect/>
          </a:stretch>
        </p:blipFill>
        <p:spPr>
          <a:xfrm>
            <a:off x="7153275" y="4376738"/>
            <a:ext cx="571500" cy="571500"/>
          </a:xfrm>
          <a:prstGeom prst="rect">
            <a:avLst/>
          </a:prstGeom>
        </p:spPr>
      </p:pic>
      <p:pic>
        <p:nvPicPr>
          <p:cNvPr id="11" name="Image 3" descr="preencoded.png">    </p:cNvPr>
          <p:cNvPicPr>
            <a:picLocks noChangeAspect="1"/>
          </p:cNvPicPr>
          <p:nvPr/>
        </p:nvPicPr>
        <p:blipFill>
          <a:blip r:embed="rId4"/>
          <a:stretch>
            <a:fillRect/>
          </a:stretch>
        </p:blipFill>
        <p:spPr>
          <a:xfrm>
            <a:off x="2428875" y="4414838"/>
            <a:ext cx="628650" cy="633413"/>
          </a:xfrm>
          <a:prstGeom prst="rect">
            <a:avLst/>
          </a:prstGeom>
        </p:spPr>
      </p:pic>
      <p:pic>
        <p:nvPicPr>
          <p:cNvPr id="12" name="Image 4" descr="preencoded.png">    </p:cNvPr>
          <p:cNvPicPr>
            <a:picLocks noChangeAspect="1"/>
          </p:cNvPicPr>
          <p:nvPr/>
        </p:nvPicPr>
        <p:blipFill>
          <a:blip r:embed="rId5"/>
          <a:stretch>
            <a:fillRect/>
          </a:stretch>
        </p:blipFill>
        <p:spPr>
          <a:xfrm>
            <a:off x="707189" y="2403772"/>
            <a:ext cx="1471613" cy="2739728"/>
          </a:xfrm>
          <a:prstGeom prst="rect">
            <a:avLst/>
          </a:prstGeom>
        </p:spPr>
      </p:pic>
      <p:pic>
        <p:nvPicPr>
          <p:cNvPr id="13" name="Image 5" descr="preencoded.png">    </p:cNvPr>
          <p:cNvPicPr>
            <a:picLocks noChangeAspect="1"/>
          </p:cNvPicPr>
          <p:nvPr/>
        </p:nvPicPr>
        <p:blipFill>
          <a:blip r:embed="rId6"/>
          <a:stretch>
            <a:fillRect/>
          </a:stretch>
        </p:blipFill>
        <p:spPr>
          <a:xfrm>
            <a:off x="2277354" y="2403772"/>
            <a:ext cx="1471613" cy="2739728"/>
          </a:xfrm>
          <a:prstGeom prst="rect">
            <a:avLst/>
          </a:prstGeom>
        </p:spPr>
      </p:pic>
      <p:pic>
        <p:nvPicPr>
          <p:cNvPr id="14" name="Image 6" descr="preencoded.png">    </p:cNvPr>
          <p:cNvPicPr>
            <a:picLocks noChangeAspect="1"/>
          </p:cNvPicPr>
          <p:nvPr/>
        </p:nvPicPr>
        <p:blipFill>
          <a:blip r:embed="rId7"/>
          <a:stretch>
            <a:fillRect/>
          </a:stretch>
        </p:blipFill>
        <p:spPr>
          <a:xfrm>
            <a:off x="3847512" y="2403772"/>
            <a:ext cx="1471613" cy="2739728"/>
          </a:xfrm>
          <a:prstGeom prst="rect">
            <a:avLst/>
          </a:prstGeom>
        </p:spPr>
      </p:pic>
      <p:pic>
        <p:nvPicPr>
          <p:cNvPr id="15" name="Image 7" descr="preencoded.png">    </p:cNvPr>
          <p:cNvPicPr>
            <a:picLocks noChangeAspect="1"/>
          </p:cNvPicPr>
          <p:nvPr/>
        </p:nvPicPr>
        <p:blipFill>
          <a:blip r:embed="rId8"/>
          <a:stretch>
            <a:fillRect/>
          </a:stretch>
        </p:blipFill>
        <p:spPr>
          <a:xfrm>
            <a:off x="5417674" y="2403771"/>
            <a:ext cx="1471613" cy="2739729"/>
          </a:xfrm>
          <a:prstGeom prst="rect">
            <a:avLst/>
          </a:prstGeom>
        </p:spPr>
      </p:pic>
      <p:pic>
        <p:nvPicPr>
          <p:cNvPr id="16" name="Image 8" descr="preencoded.png">    </p:cNvPr>
          <p:cNvPicPr>
            <a:picLocks noChangeAspect="1"/>
          </p:cNvPicPr>
          <p:nvPr/>
        </p:nvPicPr>
        <p:blipFill>
          <a:blip r:embed="rId9"/>
          <a:stretch>
            <a:fillRect/>
          </a:stretch>
        </p:blipFill>
        <p:spPr>
          <a:xfrm>
            <a:off x="6987837" y="2403770"/>
            <a:ext cx="1471614" cy="2739730"/>
          </a:xfrm>
          <a:prstGeom prst="rect">
            <a:avLst/>
          </a:prstGeom>
        </p:spPr>
      </p:pic>
      <p:pic>
        <p:nvPicPr>
          <p:cNvPr id="17" name="Image 9" descr="preencoded.png">    </p:cNvPr>
          <p:cNvPicPr>
            <a:picLocks noChangeAspect="1"/>
          </p:cNvPicPr>
          <p:nvPr/>
        </p:nvPicPr>
        <p:blipFill>
          <a:blip r:embed="rId10"/>
          <a:stretch>
            <a:fillRect/>
          </a:stretch>
        </p:blipFill>
        <p:spPr>
          <a:xfrm>
            <a:off x="8081962" y="2405063"/>
            <a:ext cx="361950" cy="347663"/>
          </a:xfrm>
          <a:prstGeom prst="rect">
            <a:avLst/>
          </a:prstGeom>
        </p:spPr>
      </p:pic>
      <p:pic>
        <p:nvPicPr>
          <p:cNvPr id="18" name="Image 10" descr="preencoded.png">    </p:cNvPr>
          <p:cNvPicPr>
            <a:picLocks noChangeAspect="1"/>
          </p:cNvPicPr>
          <p:nvPr/>
        </p:nvPicPr>
        <p:blipFill>
          <a:blip r:embed="rId11"/>
          <a:stretch>
            <a:fillRect/>
          </a:stretch>
        </p:blipFill>
        <p:spPr>
          <a:xfrm>
            <a:off x="6276975" y="3633788"/>
            <a:ext cx="571500" cy="928688"/>
          </a:xfrm>
          <a:prstGeom prst="rect">
            <a:avLst/>
          </a:prstGeom>
        </p:spPr>
      </p:pic>
      <p:sp>
        <p:nvSpPr>
          <p:cNvPr id="19" name="Text 5"/>
          <p:cNvSpPr/>
          <p:nvPr/>
        </p:nvSpPr>
        <p:spPr>
          <a:xfrm>
            <a:off x="700088" y="609600"/>
            <a:ext cx="6743700" cy="1028700"/>
          </a:xfrm>
          <a:prstGeom prst="rect">
            <a:avLst/>
          </a:prstGeom>
          <a:noFill/>
          <a:ln/>
        </p:spPr>
        <p:txBody>
          <a:bodyPr wrap="square" rtlCol="0" anchor="ctr"/>
          <a:lstStyle/>
          <a:p>
            <a:pPr algn="l" indent="0" marL="0">
              <a:lnSpc>
                <a:spcPts val="4050"/>
              </a:lnSpc>
              <a:buNone/>
            </a:pPr>
            <a:r>
              <a:rPr lang="en-US" sz="3375" spc="-37" kern="0" dirty="0">
                <a:solidFill>
                  <a:srgbClr val="000000">
                    <a:alpha val="99000"/>
                  </a:srgbClr>
                </a:solidFill>
                <a:latin typeface="Instrument Sans" pitchFamily="34" charset="0"/>
                <a:ea typeface="Instrument Sans" pitchFamily="34" charset="-122"/>
                <a:cs typeface="Instrument Sans" pitchFamily="34" charset="-120"/>
              </a:rPr>
              <a:t>The Ask - Business Task &amp; Problem Statement</a:t>
            </a:r>
            <a:endParaRPr lang="en-US" sz="3375" dirty="0"/>
          </a:p>
        </p:txBody>
      </p:sp>
      <p:sp>
        <p:nvSpPr>
          <p:cNvPr id="20" name="Text 6"/>
          <p:cNvSpPr/>
          <p:nvPr/>
        </p:nvSpPr>
        <p:spPr>
          <a:xfrm>
            <a:off x="704850" y="1695450"/>
            <a:ext cx="8196262" cy="514350"/>
          </a:xfrm>
          <a:prstGeom prst="rect">
            <a:avLst/>
          </a:prstGeom>
          <a:noFill/>
          <a:ln/>
        </p:spPr>
        <p:txBody>
          <a:bodyPr wrap="square" rtlCol="0" anchor="ctr"/>
          <a:lstStyle/>
          <a:p>
            <a:pPr algn="l" indent="0" marL="0">
              <a:lnSpc>
                <a:spcPts val="1350"/>
              </a:lnSpc>
              <a:buNone/>
            </a:pPr>
            <a:r>
              <a:rPr lang="en-US" sz="900" b="1" spc="-10" kern="0" dirty="0">
                <a:solidFill>
                  <a:srgbClr val="323F4F">
                    <a:alpha val="99000"/>
                  </a:srgbClr>
                </a:solidFill>
                <a:latin typeface="Instrument Sans" pitchFamily="34" charset="0"/>
                <a:ea typeface="Instrument Sans" pitchFamily="34" charset="-122"/>
                <a:cs typeface="Instrument Sans" pitchFamily="34" charset="-120"/>
              </a:rPr>
              <a:t>The Business Task </a:t>
            </a:r>
            <a:pPr algn="l" indent="0" marL="0">
              <a:lnSpc>
                <a:spcPts val="1350"/>
              </a:lnSpc>
              <a:buNone/>
            </a:pPr>
            <a:r>
              <a:rPr lang="en-US" sz="900" spc="-10" kern="0" dirty="0">
                <a:solidFill>
                  <a:srgbClr val="323F4F">
                    <a:alpha val="99000"/>
                  </a:srgbClr>
                </a:solidFill>
                <a:latin typeface="Instrument Sans" pitchFamily="34" charset="0"/>
                <a:ea typeface="Instrument Sans" pitchFamily="34" charset="-122"/>
                <a:cs typeface="Instrument Sans" pitchFamily="34" charset="-120"/>
              </a:rPr>
              <a:t>--  analyze smart device data to provide insights to help Bellabeat grow into a larger player in the global smart device market</a:t>
            </a:r>
            <a:endParaRPr lang="en-US" sz="900" dirty="0"/>
          </a:p>
          <a:p>
            <a:pPr algn="l" indent="0" marL="0">
              <a:lnSpc>
                <a:spcPts val="1350"/>
              </a:lnSpc>
              <a:buNone/>
            </a:pPr>
            <a:r>
              <a:rPr lang="en-US" sz="900" b="1" spc="-10" kern="0" dirty="0">
                <a:solidFill>
                  <a:srgbClr val="323F4F">
                    <a:alpha val="99000"/>
                  </a:srgbClr>
                </a:solidFill>
                <a:latin typeface="Instrument Sans" pitchFamily="34" charset="0"/>
                <a:ea typeface="Instrument Sans" pitchFamily="34" charset="-122"/>
                <a:cs typeface="Instrument Sans" pitchFamily="34" charset="-120"/>
              </a:rPr>
              <a:t>Problem Statement</a:t>
            </a:r>
            <a:pPr algn="l" indent="0" marL="0">
              <a:lnSpc>
                <a:spcPts val="1350"/>
              </a:lnSpc>
              <a:buNone/>
            </a:pPr>
            <a:r>
              <a:rPr lang="en-US" sz="900" spc="-10" kern="0" dirty="0">
                <a:solidFill>
                  <a:srgbClr val="323F4F">
                    <a:alpha val="99000"/>
                  </a:srgbClr>
                </a:solidFill>
                <a:latin typeface="Instrument Sans" pitchFamily="34" charset="0"/>
                <a:ea typeface="Instrument Sans" pitchFamily="34" charset="-122"/>
                <a:cs typeface="Instrument Sans" pitchFamily="34" charset="-120"/>
              </a:rPr>
              <a:t> -- how are users immersing with their smart devices, and which opportunities can Bellabeats capitalize on to enhance their product &amp; services based on this smart device data. Focus place on one from their suite of products, in this case the app. </a:t>
            </a:r>
            <a:pPr algn="l" indent="0" marL="0">
              <a:lnSpc>
                <a:spcPts val="1350"/>
              </a:lnSpc>
              <a:buNone/>
            </a:pPr>
            <a:r>
              <a:rPr lang="en-US" sz="900" b="1" spc="-10" kern="0" dirty="0">
                <a:solidFill>
                  <a:srgbClr val="323F4F">
                    <a:alpha val="99000"/>
                  </a:srgbClr>
                </a:solidFill>
                <a:latin typeface="Instrument Sans" pitchFamily="34" charset="0"/>
                <a:ea typeface="Instrument Sans" pitchFamily="34" charset="-122"/>
                <a:cs typeface="Instrument Sans" pitchFamily="34" charset="-120"/>
              </a:rPr>
              <a:t>Background at glance</a:t>
            </a:r>
            <a:pPr algn="l" indent="0" marL="0">
              <a:lnSpc>
                <a:spcPts val="1350"/>
              </a:lnSpc>
              <a:buNone/>
            </a:pPr>
            <a:r>
              <a:rPr lang="en-US" sz="900" spc="-10" kern="0" dirty="0">
                <a:solidFill>
                  <a:srgbClr val="323F4F">
                    <a:alpha val="99000"/>
                  </a:srgbClr>
                </a:solidFill>
                <a:latin typeface="Instrument Sans" pitchFamily="34" charset="0"/>
                <a:ea typeface="Instrument Sans" pitchFamily="34" charset="-122"/>
                <a:cs typeface="Instrument Sans" pitchFamily="34" charset="-120"/>
              </a:rPr>
              <a:t>:</a:t>
            </a:r>
            <a:endParaRPr lang="en-US" sz="900" dirty="0"/>
          </a:p>
        </p:txBody>
      </p:sp>
      <p:sp>
        <p:nvSpPr>
          <p:cNvPr id="21" name="Text 7"/>
          <p:cNvSpPr/>
          <p:nvPr/>
        </p:nvSpPr>
        <p:spPr>
          <a:xfrm>
            <a:off x="838200" y="3190875"/>
            <a:ext cx="1643063" cy="457200"/>
          </a:xfrm>
          <a:prstGeom prst="rect">
            <a:avLst/>
          </a:prstGeom>
          <a:noFill/>
          <a:ln/>
        </p:spPr>
        <p:txBody>
          <a:bodyPr wrap="square" rtlCol="0" anchor="ctr"/>
          <a:lstStyle/>
          <a:p>
            <a:pPr algn="l" indent="0" marL="0">
              <a:lnSpc>
                <a:spcPts val="1800"/>
              </a:lnSpc>
              <a:buNone/>
            </a:pPr>
            <a:r>
              <a:rPr lang="en-US" sz="1200" spc="-13" kern="0" dirty="0">
                <a:solidFill>
                  <a:srgbClr val="000000">
                    <a:alpha val="99000"/>
                  </a:srgbClr>
                </a:solidFill>
                <a:latin typeface="Instrument Sans" pitchFamily="34" charset="0"/>
                <a:ea typeface="Instrument Sans" pitchFamily="34" charset="-122"/>
                <a:cs typeface="Instrument Sans" pitchFamily="34" charset="-120"/>
              </a:rPr>
              <a:t>Spring Smart Bottler </a:t>
            </a:r>
            <a:endParaRPr lang="en-US" sz="1200" dirty="0"/>
          </a:p>
        </p:txBody>
      </p:sp>
      <p:sp>
        <p:nvSpPr>
          <p:cNvPr id="22" name="Text 8"/>
          <p:cNvSpPr/>
          <p:nvPr/>
        </p:nvSpPr>
        <p:spPr>
          <a:xfrm>
            <a:off x="814388" y="2721687"/>
            <a:ext cx="1481138" cy="457200"/>
          </a:xfrm>
          <a:prstGeom prst="rect">
            <a:avLst/>
          </a:prstGeom>
          <a:noFill/>
          <a:ln/>
        </p:spPr>
        <p:txBody>
          <a:bodyPr wrap="square" rtlCol="0" anchor="ctr"/>
          <a:lstStyle/>
          <a:p>
            <a:pPr algn="l" indent="0" marL="0">
              <a:lnSpc>
                <a:spcPts val="3600"/>
              </a:lnSpc>
              <a:buNone/>
            </a:pPr>
            <a:r>
              <a:rPr lang="en-US" sz="2400" spc="-26" kern="0" dirty="0">
                <a:solidFill>
                  <a:srgbClr val="000000">
                    <a:alpha val="99000"/>
                  </a:srgbClr>
                </a:solidFill>
                <a:latin typeface="Instrument Sans" pitchFamily="34" charset="0"/>
                <a:ea typeface="Instrument Sans" pitchFamily="34" charset="-122"/>
                <a:cs typeface="Instrument Sans" pitchFamily="34" charset="-120"/>
              </a:rPr>
              <a:t>Spring</a:t>
            </a:r>
            <a:endParaRPr lang="en-US" sz="2400" dirty="0"/>
          </a:p>
        </p:txBody>
      </p:sp>
      <p:sp>
        <p:nvSpPr>
          <p:cNvPr id="23" name="Text 9"/>
          <p:cNvSpPr/>
          <p:nvPr/>
        </p:nvSpPr>
        <p:spPr>
          <a:xfrm>
            <a:off x="2386013" y="3436717"/>
            <a:ext cx="1481138" cy="457200"/>
          </a:xfrm>
          <a:prstGeom prst="rect">
            <a:avLst/>
          </a:prstGeom>
          <a:noFill/>
          <a:ln/>
        </p:spPr>
        <p:txBody>
          <a:bodyPr wrap="square" rtlCol="0" anchor="ctr"/>
          <a:lstStyle/>
          <a:p>
            <a:pPr algn="l" indent="0" marL="0">
              <a:lnSpc>
                <a:spcPts val="3600"/>
              </a:lnSpc>
              <a:buNone/>
            </a:pPr>
            <a:r>
              <a:rPr lang="en-US" sz="2400" spc="-26" kern="0" dirty="0">
                <a:solidFill>
                  <a:srgbClr val="000000">
                    <a:alpha val="99000"/>
                  </a:srgbClr>
                </a:solidFill>
                <a:latin typeface="Instrument Sans" pitchFamily="34" charset="0"/>
                <a:ea typeface="Instrument Sans" pitchFamily="34" charset="-122"/>
                <a:cs typeface="Instrument Sans" pitchFamily="34" charset="-120"/>
              </a:rPr>
              <a:t>App</a:t>
            </a:r>
            <a:endParaRPr lang="en-US" sz="2400" dirty="0"/>
          </a:p>
        </p:txBody>
      </p:sp>
      <p:sp>
        <p:nvSpPr>
          <p:cNvPr id="24" name="Text 10"/>
          <p:cNvSpPr/>
          <p:nvPr/>
        </p:nvSpPr>
        <p:spPr>
          <a:xfrm>
            <a:off x="3957638" y="3852276"/>
            <a:ext cx="1471613" cy="457200"/>
          </a:xfrm>
          <a:prstGeom prst="rect">
            <a:avLst/>
          </a:prstGeom>
          <a:noFill/>
          <a:ln/>
        </p:spPr>
        <p:txBody>
          <a:bodyPr wrap="square" rtlCol="0" anchor="ctr"/>
          <a:lstStyle/>
          <a:p>
            <a:pPr algn="l" indent="0" marL="0">
              <a:lnSpc>
                <a:spcPts val="3600"/>
              </a:lnSpc>
              <a:buNone/>
            </a:pPr>
            <a:r>
              <a:rPr lang="en-US" sz="2400" spc="-26" kern="0" dirty="0">
                <a:solidFill>
                  <a:srgbClr val="000000">
                    <a:alpha val="99000"/>
                  </a:srgbClr>
                </a:solidFill>
                <a:latin typeface="Instrument Sans" pitchFamily="34" charset="0"/>
                <a:ea typeface="Instrument Sans" pitchFamily="34" charset="-122"/>
                <a:cs typeface="Instrument Sans" pitchFamily="34" charset="-120"/>
              </a:rPr>
              <a:t>Leaf</a:t>
            </a:r>
            <a:endParaRPr lang="en-US" sz="2400" dirty="0"/>
          </a:p>
        </p:txBody>
      </p:sp>
      <p:sp>
        <p:nvSpPr>
          <p:cNvPr id="25" name="Text 11"/>
          <p:cNvSpPr/>
          <p:nvPr/>
        </p:nvSpPr>
        <p:spPr>
          <a:xfrm>
            <a:off x="5524500" y="3553672"/>
            <a:ext cx="1466850" cy="914400"/>
          </a:xfrm>
          <a:prstGeom prst="rect">
            <a:avLst/>
          </a:prstGeom>
          <a:noFill/>
          <a:ln/>
        </p:spPr>
        <p:txBody>
          <a:bodyPr wrap="square" rtlCol="0" anchor="ctr"/>
          <a:lstStyle/>
          <a:p>
            <a:pPr algn="l" indent="0" marL="0">
              <a:lnSpc>
                <a:spcPts val="3600"/>
              </a:lnSpc>
              <a:buNone/>
            </a:pPr>
            <a:r>
              <a:rPr lang="en-US" sz="2400" spc="-26" kern="0" dirty="0">
                <a:solidFill>
                  <a:srgbClr val="000000">
                    <a:alpha val="99000"/>
                  </a:srgbClr>
                </a:solidFill>
                <a:latin typeface="Instrument Sans" pitchFamily="34" charset="0"/>
                <a:ea typeface="Instrument Sans" pitchFamily="34" charset="-122"/>
                <a:cs typeface="Instrument Sans" pitchFamily="34" charset="-120"/>
              </a:rPr>
              <a:t>Time</a:t>
            </a:r>
            <a:endParaRPr lang="en-US" sz="2400" dirty="0"/>
          </a:p>
        </p:txBody>
      </p:sp>
      <p:sp>
        <p:nvSpPr>
          <p:cNvPr id="26" name="Text 12"/>
          <p:cNvSpPr/>
          <p:nvPr/>
        </p:nvSpPr>
        <p:spPr>
          <a:xfrm>
            <a:off x="7096125" y="3052763"/>
            <a:ext cx="1443038" cy="685800"/>
          </a:xfrm>
          <a:prstGeom prst="rect">
            <a:avLst/>
          </a:prstGeom>
          <a:noFill/>
          <a:ln/>
        </p:spPr>
        <p:txBody>
          <a:bodyPr wrap="square" rtlCol="0" anchor="ctr"/>
          <a:lstStyle/>
          <a:p>
            <a:pPr algn="l" indent="0" marL="0">
              <a:lnSpc>
                <a:spcPts val="2700"/>
              </a:lnSpc>
              <a:buNone/>
            </a:pPr>
            <a:r>
              <a:rPr lang="en-US" sz="1800" spc="-20" kern="0" dirty="0">
                <a:solidFill>
                  <a:srgbClr val="000000">
                    <a:alpha val="99000"/>
                  </a:srgbClr>
                </a:solidFill>
                <a:latin typeface="Instrument Sans" pitchFamily="34" charset="0"/>
                <a:ea typeface="Instrument Sans" pitchFamily="34" charset="-122"/>
                <a:cs typeface="Instrument Sans" pitchFamily="34" charset="-120"/>
              </a:rPr>
              <a:t>Member-ship</a:t>
            </a:r>
            <a:endParaRPr lang="en-US" sz="1800" dirty="0"/>
          </a:p>
        </p:txBody>
      </p:sp>
      <p:sp>
        <p:nvSpPr>
          <p:cNvPr id="27" name="Text 13"/>
          <p:cNvSpPr/>
          <p:nvPr/>
        </p:nvSpPr>
        <p:spPr>
          <a:xfrm>
            <a:off x="2409825" y="3843338"/>
            <a:ext cx="1666875" cy="571500"/>
          </a:xfrm>
          <a:prstGeom prst="rect">
            <a:avLst/>
          </a:prstGeom>
          <a:noFill/>
          <a:ln/>
        </p:spPr>
        <p:txBody>
          <a:bodyPr wrap="square" rtlCol="0" anchor="ctr"/>
          <a:lstStyle/>
          <a:p>
            <a:pPr algn="l" indent="0" marL="0">
              <a:lnSpc>
                <a:spcPts val="2250"/>
              </a:lnSpc>
              <a:buNone/>
            </a:pPr>
            <a:r>
              <a:rPr lang="en-US" sz="1500" spc="-17" kern="0" dirty="0">
                <a:solidFill>
                  <a:srgbClr val="000000">
                    <a:alpha val="99000"/>
                  </a:srgbClr>
                </a:solidFill>
                <a:latin typeface="Instrument Sans" pitchFamily="34" charset="0"/>
                <a:ea typeface="Instrument Sans" pitchFamily="34" charset="-122"/>
                <a:cs typeface="Instrument Sans" pitchFamily="34" charset="-120"/>
              </a:rPr>
              <a:t>The Bellabeat App</a:t>
            </a:r>
            <a:endParaRPr lang="en-US" sz="1500" dirty="0"/>
          </a:p>
        </p:txBody>
      </p:sp>
      <p:sp>
        <p:nvSpPr>
          <p:cNvPr id="28" name="Text 14"/>
          <p:cNvSpPr/>
          <p:nvPr/>
        </p:nvSpPr>
        <p:spPr>
          <a:xfrm>
            <a:off x="3957638" y="4324350"/>
            <a:ext cx="1147763" cy="457200"/>
          </a:xfrm>
          <a:prstGeom prst="rect">
            <a:avLst/>
          </a:prstGeom>
          <a:noFill/>
          <a:ln/>
        </p:spPr>
        <p:txBody>
          <a:bodyPr wrap="square" rtlCol="0" anchor="ctr"/>
          <a:lstStyle/>
          <a:p>
            <a:pPr algn="l" indent="0" marL="0">
              <a:lnSpc>
                <a:spcPts val="1800"/>
              </a:lnSpc>
              <a:buNone/>
            </a:pPr>
            <a:r>
              <a:rPr lang="en-US" sz="1200" spc="-13" kern="0" dirty="0">
                <a:solidFill>
                  <a:srgbClr val="000000">
                    <a:alpha val="99000"/>
                  </a:srgbClr>
                </a:solidFill>
                <a:latin typeface="Instrument Sans" pitchFamily="34" charset="0"/>
                <a:ea typeface="Instrument Sans" pitchFamily="34" charset="-122"/>
                <a:cs typeface="Instrument Sans" pitchFamily="34" charset="-120"/>
              </a:rPr>
              <a:t>Wellness tracker</a:t>
            </a:r>
            <a:endParaRPr lang="en-US" sz="1200" dirty="0"/>
          </a:p>
        </p:txBody>
      </p:sp>
      <p:sp>
        <p:nvSpPr>
          <p:cNvPr id="29" name="Text 15"/>
          <p:cNvSpPr/>
          <p:nvPr/>
        </p:nvSpPr>
        <p:spPr>
          <a:xfrm>
            <a:off x="5529263" y="4105275"/>
            <a:ext cx="1171575" cy="457200"/>
          </a:xfrm>
          <a:prstGeom prst="rect">
            <a:avLst/>
          </a:prstGeom>
          <a:noFill/>
          <a:ln/>
        </p:spPr>
        <p:txBody>
          <a:bodyPr wrap="square" rtlCol="0" anchor="ctr"/>
          <a:lstStyle/>
          <a:p>
            <a:pPr algn="l" indent="0" marL="0">
              <a:lnSpc>
                <a:spcPts val="1800"/>
              </a:lnSpc>
              <a:buNone/>
            </a:pPr>
            <a:r>
              <a:rPr lang="en-US" sz="1200" spc="-13" kern="0" dirty="0">
                <a:solidFill>
                  <a:srgbClr val="000000">
                    <a:alpha val="99000"/>
                  </a:srgbClr>
                </a:solidFill>
                <a:latin typeface="Instrument Sans" pitchFamily="34" charset="0"/>
                <a:ea typeface="Instrument Sans" pitchFamily="34" charset="-122"/>
                <a:cs typeface="Instrument Sans" pitchFamily="34" charset="-120"/>
              </a:rPr>
              <a:t>Wellness watch</a:t>
            </a:r>
            <a:endParaRPr lang="en-US" sz="1200" dirty="0"/>
          </a:p>
        </p:txBody>
      </p:sp>
      <p:sp>
        <p:nvSpPr>
          <p:cNvPr id="30" name="Text 16"/>
          <p:cNvSpPr/>
          <p:nvPr/>
        </p:nvSpPr>
        <p:spPr>
          <a:xfrm>
            <a:off x="7119938" y="3843338"/>
            <a:ext cx="1666875" cy="457200"/>
          </a:xfrm>
          <a:prstGeom prst="rect">
            <a:avLst/>
          </a:prstGeom>
          <a:noFill/>
          <a:ln/>
        </p:spPr>
        <p:txBody>
          <a:bodyPr wrap="square" rtlCol="0" anchor="ctr"/>
          <a:lstStyle/>
          <a:p>
            <a:pPr algn="l" indent="0" marL="0">
              <a:lnSpc>
                <a:spcPts val="1800"/>
              </a:lnSpc>
              <a:buNone/>
            </a:pPr>
            <a:r>
              <a:rPr lang="en-US" sz="1200" spc="-13" kern="0" dirty="0">
                <a:solidFill>
                  <a:srgbClr val="000000">
                    <a:alpha val="99000"/>
                  </a:srgbClr>
                </a:solidFill>
                <a:latin typeface="Instrument Sans" pitchFamily="34" charset="0"/>
                <a:ea typeface="Instrument Sans" pitchFamily="34" charset="-122"/>
                <a:cs typeface="Instrument Sans" pitchFamily="34" charset="-120"/>
              </a:rPr>
              <a:t>The paid subscription </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DFDFDF"/>
        </a:solidFill>
      </p:bgPr>
    </p:bg>
    <p:spTree>
      <p:nvGrpSpPr>
        <p:cNvPr id="1" name=""/>
        <p:cNvGrpSpPr/>
        <p:nvPr/>
      </p:nvGrpSpPr>
      <p:grpSpPr>
        <a:xfrm>
          <a:off x="0" y="0"/>
          <a:ext cx="0" cy="0"/>
          <a:chOff x="0" y="0"/>
          <a:chExt cx="0" cy="0"/>
        </a:xfrm>
      </p:grpSpPr>
      <p:sp>
        <p:nvSpPr>
          <p:cNvPr id="2" name="Text 0"/>
          <p:cNvSpPr/>
          <p:nvPr/>
        </p:nvSpPr>
        <p:spPr>
          <a:xfrm>
            <a:off x="758293" y="2996060"/>
            <a:ext cx="2873597" cy="2153016"/>
          </a:xfrm>
          <a:prstGeom prst="roundRect">
            <a:avLst>
              <a:gd name="adj" fmla="val 2548"/>
            </a:avLst>
          </a:prstGeom>
          <a:solidFill>
            <a:srgbClr val="FFFFFF"/>
          </a:solidFill>
          <a:ln/>
        </p:spPr>
        <p:txBody>
          <a:bodyPr wrap="square" rtlCol="0" anchor="ctr"/>
          <a:lstStyle/>
          <a:p>
            <a:pPr indent="0" marL="0">
              <a:buNone/>
            </a:pPr>
            <a:endParaRPr lang="en-US" dirty="0"/>
          </a:p>
        </p:txBody>
      </p:sp>
      <p:sp>
        <p:nvSpPr>
          <p:cNvPr id="3" name="Text 1"/>
          <p:cNvSpPr/>
          <p:nvPr/>
        </p:nvSpPr>
        <p:spPr>
          <a:xfrm>
            <a:off x="3327034" y="2418807"/>
            <a:ext cx="1875525" cy="2733338"/>
          </a:xfrm>
          <a:prstGeom prst="rect">
            <a:avLst/>
          </a:prstGeom>
          <a:solidFill>
            <a:srgbClr val="FFCDCD"/>
          </a:solidFill>
          <a:ln/>
        </p:spPr>
        <p:txBody>
          <a:bodyPr wrap="square" rtlCol="0" anchor="ctr"/>
          <a:lstStyle/>
          <a:p>
            <a:pPr indent="0" marL="0">
              <a:buNone/>
            </a:pPr>
            <a:endParaRPr lang="en-US" dirty="0"/>
          </a:p>
        </p:txBody>
      </p:sp>
      <p:sp>
        <p:nvSpPr>
          <p:cNvPr id="4" name="Text 2"/>
          <p:cNvSpPr/>
          <p:nvPr/>
        </p:nvSpPr>
        <p:spPr>
          <a:xfrm>
            <a:off x="6468375" y="1828800"/>
            <a:ext cx="1875525" cy="3323345"/>
          </a:xfrm>
          <a:prstGeom prst="rect">
            <a:avLst/>
          </a:prstGeom>
          <a:solidFill>
            <a:srgbClr val="EE5375"/>
          </a:solidFill>
          <a:ln/>
        </p:spPr>
        <p:txBody>
          <a:bodyPr wrap="square" rtlCol="0" anchor="ctr"/>
          <a:lstStyle/>
          <a:p>
            <a:pPr indent="0" marL="0">
              <a:buNone/>
            </a:pPr>
            <a:endParaRPr lang="en-US" dirty="0"/>
          </a:p>
        </p:txBody>
      </p:sp>
      <p:pic>
        <p:nvPicPr>
          <p:cNvPr id="5" name="Image 0" descr="preencoded.png">    </p:cNvPr>
          <p:cNvPicPr>
            <a:picLocks noChangeAspect="1"/>
          </p:cNvPicPr>
          <p:nvPr/>
        </p:nvPicPr>
        <p:blipFill>
          <a:blip r:embed="rId1"/>
          <a:stretch>
            <a:fillRect/>
          </a:stretch>
        </p:blipFill>
        <p:spPr>
          <a:xfrm>
            <a:off x="4853964" y="2996060"/>
            <a:ext cx="2637525" cy="2404615"/>
          </a:xfrm>
          <a:prstGeom prst="rect">
            <a:avLst/>
          </a:prstGeom>
        </p:spPr>
      </p:pic>
      <p:pic>
        <p:nvPicPr>
          <p:cNvPr id="6" name="Image 1" descr="preencoded.png">    </p:cNvPr>
          <p:cNvPicPr>
            <a:picLocks noChangeAspect="1"/>
          </p:cNvPicPr>
          <p:nvPr/>
        </p:nvPicPr>
        <p:blipFill>
          <a:blip r:embed="rId2"/>
          <a:stretch>
            <a:fillRect/>
          </a:stretch>
        </p:blipFill>
        <p:spPr>
          <a:xfrm>
            <a:off x="4781550" y="2466975"/>
            <a:ext cx="361950" cy="347663"/>
          </a:xfrm>
          <a:prstGeom prst="rect">
            <a:avLst/>
          </a:prstGeom>
        </p:spPr>
      </p:pic>
      <p:sp>
        <p:nvSpPr>
          <p:cNvPr id="7" name="Text 3"/>
          <p:cNvSpPr/>
          <p:nvPr/>
        </p:nvSpPr>
        <p:spPr>
          <a:xfrm>
            <a:off x="3476625" y="2420441"/>
            <a:ext cx="1658831" cy="428625"/>
          </a:xfrm>
          <a:prstGeom prst="rect">
            <a:avLst/>
          </a:prstGeom>
          <a:noFill/>
          <a:ln/>
        </p:spPr>
        <p:txBody>
          <a:bodyPr wrap="square" rtlCol="0" anchor="ctr"/>
          <a:lstStyle/>
          <a:p>
            <a:pPr algn="l" indent="0" marL="0">
              <a:lnSpc>
                <a:spcPts val="3375"/>
              </a:lnSpc>
              <a:buNone/>
            </a:pPr>
            <a:r>
              <a:rPr lang="en-US" sz="2250" spc="-25" kern="0" dirty="0">
                <a:solidFill>
                  <a:srgbClr val="000000">
                    <a:alpha val="99000"/>
                  </a:srgbClr>
                </a:solidFill>
                <a:latin typeface="Instrument Sans" pitchFamily="34" charset="0"/>
                <a:ea typeface="Instrument Sans" pitchFamily="34" charset="-122"/>
                <a:cs typeface="Instrument Sans" pitchFamily="34" charset="-120"/>
              </a:rPr>
              <a:t>Privacy</a:t>
            </a:r>
            <a:endParaRPr lang="en-US" sz="2250" dirty="0"/>
          </a:p>
        </p:txBody>
      </p:sp>
      <p:sp>
        <p:nvSpPr>
          <p:cNvPr id="8" name="Text 4"/>
          <p:cNvSpPr/>
          <p:nvPr/>
        </p:nvSpPr>
        <p:spPr>
          <a:xfrm>
            <a:off x="5005388" y="2998087"/>
            <a:ext cx="1619594" cy="428625"/>
          </a:xfrm>
          <a:prstGeom prst="rect">
            <a:avLst/>
          </a:prstGeom>
          <a:noFill/>
          <a:ln/>
        </p:spPr>
        <p:txBody>
          <a:bodyPr wrap="square" rtlCol="0" anchor="ctr"/>
          <a:lstStyle/>
          <a:p>
            <a:pPr algn="l" indent="0" marL="0">
              <a:lnSpc>
                <a:spcPts val="3375"/>
              </a:lnSpc>
              <a:buNone/>
            </a:pPr>
            <a:r>
              <a:rPr lang="en-US" sz="2250" spc="-25" kern="0" dirty="0">
                <a:solidFill>
                  <a:srgbClr val="000000">
                    <a:alpha val="99000"/>
                  </a:srgbClr>
                </a:solidFill>
                <a:latin typeface="Instrument Sans" pitchFamily="34" charset="0"/>
                <a:ea typeface="Instrument Sans" pitchFamily="34" charset="-122"/>
                <a:cs typeface="Instrument Sans" pitchFamily="34" charset="-120"/>
              </a:rPr>
              <a:t>Format</a:t>
            </a:r>
            <a:endParaRPr lang="en-US" sz="2250" dirty="0"/>
          </a:p>
        </p:txBody>
      </p:sp>
      <p:sp>
        <p:nvSpPr>
          <p:cNvPr id="9" name="Text 5"/>
          <p:cNvSpPr/>
          <p:nvPr/>
        </p:nvSpPr>
        <p:spPr>
          <a:xfrm>
            <a:off x="6619875" y="1828800"/>
            <a:ext cx="2028825" cy="571500"/>
          </a:xfrm>
          <a:prstGeom prst="rect">
            <a:avLst/>
          </a:prstGeom>
          <a:noFill/>
          <a:ln/>
        </p:spPr>
        <p:txBody>
          <a:bodyPr wrap="square" rtlCol="0" anchor="ctr"/>
          <a:lstStyle/>
          <a:p>
            <a:pPr algn="l" indent="0" marL="0">
              <a:lnSpc>
                <a:spcPts val="4500"/>
              </a:lnSpc>
              <a:buNone/>
            </a:pPr>
            <a:r>
              <a:rPr lang="en-US" sz="3000" spc="-33" kern="0" dirty="0">
                <a:solidFill>
                  <a:srgbClr val="000000">
                    <a:alpha val="99000"/>
                  </a:srgbClr>
                </a:solidFill>
                <a:latin typeface="Instrument Sans" pitchFamily="34" charset="0"/>
                <a:ea typeface="Instrument Sans" pitchFamily="34" charset="-122"/>
                <a:cs typeface="Instrument Sans" pitchFamily="34" charset="-120"/>
              </a:rPr>
              <a:t>ROCCC</a:t>
            </a:r>
            <a:endParaRPr lang="en-US" sz="3000" dirty="0"/>
          </a:p>
        </p:txBody>
      </p:sp>
      <p:sp>
        <p:nvSpPr>
          <p:cNvPr id="10" name="Text 6"/>
          <p:cNvSpPr/>
          <p:nvPr/>
        </p:nvSpPr>
        <p:spPr>
          <a:xfrm>
            <a:off x="891620" y="3274628"/>
            <a:ext cx="2634849" cy="1800225"/>
          </a:xfrm>
          <a:prstGeom prst="rect">
            <a:avLst/>
          </a:prstGeom>
          <a:noFill/>
          <a:ln/>
        </p:spPr>
        <p:txBody>
          <a:bodyPr wrap="square" rtlCol="0" anchor="ctr"/>
          <a:lstStyle/>
          <a:p>
            <a:pPr algn="l" indent="0" marL="0">
              <a:lnSpc>
                <a:spcPts val="2025"/>
              </a:lnSpc>
              <a:buNone/>
            </a:pPr>
            <a:r>
              <a:rPr lang="en-US" sz="1350" spc="-15" kern="0" dirty="0">
                <a:solidFill>
                  <a:srgbClr val="000000">
                    <a:alpha val="99000"/>
                  </a:srgbClr>
                </a:solidFill>
                <a:latin typeface="Instrument Sans" pitchFamily="34" charset="0"/>
                <a:ea typeface="Instrument Sans" pitchFamily="34" charset="-122"/>
                <a:cs typeface="Instrument Sans" pitchFamily="34" charset="-120"/>
              </a:rPr>
              <a:t>Data is outdated</a:t>
            </a:r>
            <a:pPr algn="l" indent="0" marL="0">
              <a:lnSpc>
                <a:spcPts val="2025"/>
              </a:lnSpc>
              <a:buNone/>
            </a:pPr>
            <a:r>
              <a:rPr lang="en-US" sz="1350" spc="-15" kern="0" dirty="0">
                <a:solidFill>
                  <a:srgbClr val="000000">
                    <a:alpha val="99000"/>
                  </a:srgbClr>
                </a:solidFill>
                <a:latin typeface="Instrument Sans" pitchFamily="34" charset="0"/>
                <a:ea typeface="Instrument Sans" pitchFamily="34" charset="-122"/>
                <a:cs typeface="Instrument Sans" pitchFamily="34" charset="-120"/>
              </a:rPr>
              <a:t> </a:t>
            </a:r>
            <a:pPr algn="l" indent="0" marL="0">
              <a:lnSpc>
                <a:spcPts val="2025"/>
              </a:lnSpc>
              <a:buNone/>
            </a:pPr>
            <a:r>
              <a:rPr lang="en-US" sz="1350" spc="-15" kern="0" dirty="0">
                <a:solidFill>
                  <a:srgbClr val="000000">
                    <a:alpha val="99000"/>
                  </a:srgbClr>
                </a:solidFill>
                <a:latin typeface="Instrument Sans" pitchFamily="34" charset="0"/>
                <a:ea typeface="Instrument Sans" pitchFamily="34" charset="-122"/>
                <a:cs typeface="Instrument Sans" pitchFamily="34" charset="-120"/>
              </a:rPr>
              <a:t>with entries: </a:t>
            </a:r>
            <a:pPr algn="l" indent="0" marL="0">
              <a:lnSpc>
                <a:spcPts val="2025"/>
              </a:lnSpc>
              <a:buNone/>
            </a:pPr>
            <a:r>
              <a:rPr lang="en-US" sz="1350" spc="-15" kern="0" dirty="0">
                <a:solidFill>
                  <a:srgbClr val="000000">
                    <a:alpha val="99000"/>
                  </a:srgbClr>
                </a:solidFill>
                <a:latin typeface="Instrument Sans" pitchFamily="34" charset="0"/>
                <a:ea typeface="Instrument Sans" pitchFamily="34" charset="-122"/>
                <a:cs typeface="Instrument Sans" pitchFamily="34" charset="-120"/>
              </a:rPr>
              <a:t>3.12.16</a:t>
            </a:r>
            <a:pPr algn="l" indent="0" marL="0">
              <a:lnSpc>
                <a:spcPts val="2025"/>
              </a:lnSpc>
              <a:buNone/>
            </a:pPr>
            <a:r>
              <a:rPr lang="en-US" sz="1350" spc="-15" kern="0" dirty="0">
                <a:solidFill>
                  <a:srgbClr val="000000">
                    <a:alpha val="99000"/>
                  </a:srgbClr>
                </a:solidFill>
                <a:latin typeface="Instrument Sans" pitchFamily="34" charset="0"/>
                <a:ea typeface="Instrument Sans" pitchFamily="34" charset="-122"/>
                <a:cs typeface="Instrument Sans" pitchFamily="34" charset="-120"/>
              </a:rPr>
              <a:t> </a:t>
            </a:r>
            <a:pPr algn="l" indent="0" marL="0">
              <a:lnSpc>
                <a:spcPts val="2025"/>
              </a:lnSpc>
              <a:buNone/>
            </a:pPr>
            <a:r>
              <a:rPr lang="en-US" sz="1350" spc="-15" kern="0" dirty="0">
                <a:solidFill>
                  <a:srgbClr val="000000">
                    <a:alpha val="99000"/>
                  </a:srgbClr>
                </a:solidFill>
                <a:latin typeface="Instrument Sans" pitchFamily="34" charset="0"/>
                <a:ea typeface="Instrument Sans" pitchFamily="34" charset="-122"/>
                <a:cs typeface="Instrument Sans" pitchFamily="34" charset="-120"/>
              </a:rPr>
              <a:t>-</a:t>
            </a:r>
            <a:pPr algn="l" indent="0" marL="0">
              <a:lnSpc>
                <a:spcPts val="2025"/>
              </a:lnSpc>
              <a:buNone/>
            </a:pPr>
            <a:r>
              <a:rPr lang="en-US" sz="1350" spc="-15" kern="0" dirty="0">
                <a:solidFill>
                  <a:srgbClr val="000000">
                    <a:alpha val="99000"/>
                  </a:srgbClr>
                </a:solidFill>
                <a:latin typeface="Instrument Sans" pitchFamily="34" charset="0"/>
                <a:ea typeface="Instrument Sans" pitchFamily="34" charset="-122"/>
                <a:cs typeface="Instrument Sans" pitchFamily="34" charset="-120"/>
              </a:rPr>
              <a:t> </a:t>
            </a:r>
            <a:pPr algn="l" indent="0" marL="0">
              <a:lnSpc>
                <a:spcPts val="2025"/>
              </a:lnSpc>
              <a:buNone/>
            </a:pPr>
            <a:r>
              <a:rPr lang="en-US" sz="1350" spc="-15" kern="0" dirty="0">
                <a:solidFill>
                  <a:srgbClr val="000000">
                    <a:alpha val="99000"/>
                  </a:srgbClr>
                </a:solidFill>
                <a:latin typeface="Instrument Sans" pitchFamily="34" charset="0"/>
                <a:ea typeface="Instrument Sans" pitchFamily="34" charset="-122"/>
                <a:cs typeface="Instrument Sans" pitchFamily="34" charset="-120"/>
              </a:rPr>
              <a:t>4.11.16  </a:t>
            </a:r>
            <a:pPr algn="l" indent="0" marL="0">
              <a:lnSpc>
                <a:spcPts val="2025"/>
              </a:lnSpc>
              <a:buNone/>
            </a:pPr>
            <a:r>
              <a:rPr lang="en-US" sz="1350" spc="-15" kern="0" dirty="0">
                <a:solidFill>
                  <a:srgbClr val="000000">
                    <a:alpha val="99000"/>
                  </a:srgbClr>
                </a:solidFill>
                <a:latin typeface="Instrument Sans" pitchFamily="34" charset="0"/>
                <a:ea typeface="Instrument Sans" pitchFamily="34" charset="-122"/>
                <a:cs typeface="Instrument Sans" pitchFamily="34" charset="-120"/>
              </a:rPr>
              <a:t>&amp;</a:t>
            </a:r>
            <a:pPr algn="l" indent="0" marL="0">
              <a:lnSpc>
                <a:spcPts val="2025"/>
              </a:lnSpc>
              <a:buNone/>
            </a:pPr>
            <a:r>
              <a:rPr lang="en-US" sz="1350" spc="-15" kern="0" dirty="0">
                <a:solidFill>
                  <a:srgbClr val="000000">
                    <a:alpha val="99000"/>
                  </a:srgbClr>
                </a:solidFill>
                <a:latin typeface="Instrument Sans" pitchFamily="34" charset="0"/>
                <a:ea typeface="Instrument Sans" pitchFamily="34" charset="-122"/>
                <a:cs typeface="Instrument Sans" pitchFamily="34" charset="-120"/>
              </a:rPr>
              <a:t>  4.12.16</a:t>
            </a:r>
            <a:pPr algn="l" indent="0" marL="0">
              <a:lnSpc>
                <a:spcPts val="2025"/>
              </a:lnSpc>
              <a:buNone/>
            </a:pPr>
            <a:r>
              <a:rPr lang="en-US" sz="1350" spc="-15" kern="0" dirty="0">
                <a:solidFill>
                  <a:srgbClr val="000000">
                    <a:alpha val="99000"/>
                  </a:srgbClr>
                </a:solidFill>
                <a:latin typeface="Instrument Sans" pitchFamily="34" charset="0"/>
                <a:ea typeface="Instrument Sans" pitchFamily="34" charset="-122"/>
                <a:cs typeface="Instrument Sans" pitchFamily="34" charset="-120"/>
              </a:rPr>
              <a:t> </a:t>
            </a:r>
            <a:pPr algn="l" indent="0" marL="0">
              <a:lnSpc>
                <a:spcPts val="2025"/>
              </a:lnSpc>
              <a:buNone/>
            </a:pPr>
            <a:r>
              <a:rPr lang="en-US" sz="1350" spc="-15" kern="0" dirty="0">
                <a:solidFill>
                  <a:srgbClr val="000000">
                    <a:alpha val="99000"/>
                  </a:srgbClr>
                </a:solidFill>
                <a:latin typeface="Instrument Sans" pitchFamily="34" charset="0"/>
                <a:ea typeface="Instrument Sans" pitchFamily="34" charset="-122"/>
                <a:cs typeface="Instrument Sans" pitchFamily="34" charset="-120"/>
              </a:rPr>
              <a:t>-</a:t>
            </a:r>
            <a:pPr algn="l" indent="0" marL="0">
              <a:lnSpc>
                <a:spcPts val="2025"/>
              </a:lnSpc>
              <a:buNone/>
            </a:pPr>
            <a:r>
              <a:rPr lang="en-US" sz="1350" spc="-15" kern="0" dirty="0">
                <a:solidFill>
                  <a:srgbClr val="000000">
                    <a:alpha val="99000"/>
                  </a:srgbClr>
                </a:solidFill>
                <a:latin typeface="Instrument Sans" pitchFamily="34" charset="0"/>
                <a:ea typeface="Instrument Sans" pitchFamily="34" charset="-122"/>
                <a:cs typeface="Instrument Sans" pitchFamily="34" charset="-120"/>
              </a:rPr>
              <a:t> </a:t>
            </a:r>
            <a:pPr algn="l" indent="0" marL="0">
              <a:lnSpc>
                <a:spcPts val="2025"/>
              </a:lnSpc>
              <a:buNone/>
            </a:pPr>
            <a:r>
              <a:rPr lang="en-US" sz="1350" spc="-15" kern="0" dirty="0">
                <a:solidFill>
                  <a:srgbClr val="000000">
                    <a:alpha val="99000"/>
                  </a:srgbClr>
                </a:solidFill>
                <a:latin typeface="Instrument Sans" pitchFamily="34" charset="0"/>
                <a:ea typeface="Instrument Sans" pitchFamily="34" charset="-122"/>
                <a:cs typeface="Instrument Sans" pitchFamily="34" charset="-120"/>
              </a:rPr>
              <a:t>5.12.16 </a:t>
            </a:r>
            <a:endParaRPr lang="en-US" sz="1350" dirty="0"/>
          </a:p>
          <a:p>
            <a:pPr algn="l" indent="0" marL="0">
              <a:lnSpc>
                <a:spcPts val="2025"/>
              </a:lnSpc>
              <a:buNone/>
            </a:pPr>
            <a:r>
              <a:rPr lang="en-US" sz="1350" spc="-15" kern="0" dirty="0">
                <a:solidFill>
                  <a:srgbClr val="000000">
                    <a:alpha val="99000"/>
                  </a:srgbClr>
                </a:solidFill>
                <a:latin typeface="Instrument Sans" pitchFamily="34" charset="0"/>
                <a:ea typeface="Instrument Sans" pitchFamily="34" charset="-122"/>
                <a:cs typeface="Instrument Sans" pitchFamily="34" charset="-120"/>
              </a:rPr>
              <a:t>*For this study, analysis is applicable for year 2016. </a:t>
            </a:r>
            <a:endParaRPr lang="en-US" sz="1350" dirty="0"/>
          </a:p>
        </p:txBody>
      </p:sp>
      <p:sp>
        <p:nvSpPr>
          <p:cNvPr id="11" name="Text 7"/>
          <p:cNvSpPr/>
          <p:nvPr/>
        </p:nvSpPr>
        <p:spPr>
          <a:xfrm>
            <a:off x="685800" y="1685925"/>
            <a:ext cx="5938838" cy="419100"/>
          </a:xfrm>
          <a:prstGeom prst="rect">
            <a:avLst/>
          </a:prstGeom>
          <a:noFill/>
          <a:ln/>
        </p:spPr>
        <p:txBody>
          <a:bodyPr wrap="square" rtlCol="0" anchor="ctr"/>
          <a:lstStyle/>
          <a:p>
            <a:pPr algn="l" indent="0" marL="0">
              <a:lnSpc>
                <a:spcPts val="1648"/>
              </a:lnSpc>
              <a:buNone/>
            </a:pPr>
            <a:r>
              <a:rPr lang="en-US" sz="1098" spc="-12" kern="0" dirty="0">
                <a:solidFill>
                  <a:srgbClr val="323F4F">
                    <a:alpha val="99000"/>
                  </a:srgbClr>
                </a:solidFill>
                <a:latin typeface="Instrument Sans" pitchFamily="34" charset="0"/>
                <a:ea typeface="Instrument Sans" pitchFamily="34" charset="-122"/>
                <a:cs typeface="Instrument Sans" pitchFamily="34" charset="-120"/>
              </a:rPr>
              <a:t>There are 29 dataset cvs files </a:t>
            </a:r>
            <a:pPr algn="l" indent="0" marL="0">
              <a:lnSpc>
                <a:spcPts val="1648"/>
              </a:lnSpc>
              <a:buNone/>
            </a:pPr>
            <a:r>
              <a:rPr lang="en-US" sz="1098" spc="-12" kern="0" dirty="0">
                <a:solidFill>
                  <a:srgbClr val="323F4F">
                    <a:alpha val="99000"/>
                  </a:srgbClr>
                </a:solidFill>
                <a:latin typeface="Instrument Sans" pitchFamily="34" charset="0"/>
                <a:ea typeface="Instrument Sans" pitchFamily="34" charset="-122"/>
                <a:cs typeface="Instrument Sans" pitchFamily="34" charset="-120"/>
              </a:rPr>
              <a:t>(11 Million Rows of Data) </a:t>
            </a:r>
            <a:pPr algn="l" indent="0" marL="0">
              <a:lnSpc>
                <a:spcPts val="1648"/>
              </a:lnSpc>
              <a:buNone/>
            </a:pPr>
            <a:r>
              <a:rPr lang="en-US" sz="1098" spc="-12" kern="0" dirty="0">
                <a:solidFill>
                  <a:srgbClr val="323F4F">
                    <a:alpha val="99000"/>
                  </a:srgbClr>
                </a:solidFill>
                <a:latin typeface="Instrument Sans" pitchFamily="34" charset="0"/>
                <a:ea typeface="Instrument Sans" pitchFamily="34" charset="-122"/>
                <a:cs typeface="Instrument Sans" pitchFamily="34" charset="-120"/>
              </a:rPr>
              <a:t>pulled from Kaggle, </a:t>
            </a:r>
            <a:endParaRPr lang="en-US" sz="1098" dirty="0"/>
          </a:p>
          <a:p>
            <a:pPr algn="l" indent="0" marL="0">
              <a:lnSpc>
                <a:spcPts val="1648"/>
              </a:lnSpc>
              <a:buNone/>
            </a:pPr>
            <a:r>
              <a:rPr lang="en-US" sz="1098" spc="-12" kern="0" dirty="0">
                <a:solidFill>
                  <a:srgbClr val="323F4F">
                    <a:alpha val="99000"/>
                  </a:srgbClr>
                </a:solidFill>
                <a:latin typeface="Instrument Sans" pitchFamily="34" charset="0"/>
                <a:ea typeface="Instrument Sans" pitchFamily="34" charset="-122"/>
                <a:cs typeface="Instrument Sans" pitchFamily="34" charset="-120"/>
              </a:rPr>
              <a:t>Original Data Source -- </a:t>
            </a:r>
            <a:pPr algn="l" indent="0" marL="0">
              <a:lnSpc>
                <a:spcPts val="1648"/>
              </a:lnSpc>
              <a:buNone/>
            </a:pPr>
            <a:r>
              <a:rPr lang="en-US" sz="1098" u="sng" spc="-12" kern="0" dirty="0">
                <a:solidFill>
                  <a:srgbClr val="323F4F">
                    <a:alpha val="99000"/>
                  </a:srgbClr>
                </a:solidFill>
                <a:latin typeface="Instrument Sans" pitchFamily="34" charset="0"/>
                <a:ea typeface="Instrument Sans" pitchFamily="34" charset="-122"/>
                <a:cs typeface="Instrument Sans" pitchFamily="34" charset="-120"/>
                <a:hlinkClick r:id="rId3" invalidUrl="" action="" tgtFrame="" tooltip="" history="1" highlightClick="0" endSnd="0">
                  <a:extLst>
                    <a:ext uri="{A12FA001-AC4F-418D-AE19-62706E023703}">
                      <ahyp:hlinkClr xmlns:ahyp="http://schemas.microsoft.com/office/drawing/2018/hyperlinkcolor" val="tx"/>
                    </a:ext>
                  </a:extLst>
                </a:hlinkClick>
              </a:rPr>
              <a:t>https://www.kaggle.com/datasets/arashnic/fitbit</a:t>
            </a:r>
            <a:endParaRPr lang="en-US" sz="1098" dirty="0"/>
          </a:p>
        </p:txBody>
      </p:sp>
      <p:sp>
        <p:nvSpPr>
          <p:cNvPr id="12" name="Text 8"/>
          <p:cNvSpPr/>
          <p:nvPr/>
        </p:nvSpPr>
        <p:spPr>
          <a:xfrm>
            <a:off x="3476625" y="2814638"/>
            <a:ext cx="1673545" cy="1676400"/>
          </a:xfrm>
          <a:prstGeom prst="rect">
            <a:avLst/>
          </a:prstGeom>
          <a:noFill/>
          <a:ln/>
        </p:spPr>
        <p:txBody>
          <a:bodyPr wrap="square" rtlCol="0" anchor="ctr"/>
          <a:lstStyle/>
          <a:p>
            <a:pPr algn="l" indent="0" marL="0">
              <a:lnSpc>
                <a:spcPts val="1648"/>
              </a:lnSpc>
              <a:buNone/>
            </a:pPr>
            <a:r>
              <a:rPr lang="en-US" sz="1098" spc="-12" kern="0" dirty="0">
                <a:solidFill>
                  <a:srgbClr val="323F4F">
                    <a:alpha val="99000"/>
                  </a:srgbClr>
                </a:solidFill>
                <a:latin typeface="Instrument Sans" pitchFamily="34" charset="0"/>
                <a:ea typeface="Instrument Sans" pitchFamily="34" charset="-122"/>
                <a:cs typeface="Instrument Sans" pitchFamily="34" charset="-120"/>
              </a:rPr>
              <a:t>Only data provided with consent of users is used. IDs found in datasets are notated by anonymous numbers and not names. </a:t>
            </a:r>
            <a:endParaRPr lang="en-US" sz="1098" dirty="0"/>
          </a:p>
        </p:txBody>
      </p:sp>
      <p:sp>
        <p:nvSpPr>
          <p:cNvPr id="13" name="Text 9"/>
          <p:cNvSpPr/>
          <p:nvPr/>
        </p:nvSpPr>
        <p:spPr>
          <a:xfrm>
            <a:off x="5005388" y="3424238"/>
            <a:ext cx="1673545" cy="838200"/>
          </a:xfrm>
          <a:prstGeom prst="rect">
            <a:avLst/>
          </a:prstGeom>
          <a:noFill/>
          <a:ln/>
        </p:spPr>
        <p:txBody>
          <a:bodyPr wrap="square" rtlCol="0" anchor="ctr"/>
          <a:lstStyle/>
          <a:p>
            <a:pPr algn="l" indent="0" marL="0">
              <a:lnSpc>
                <a:spcPts val="1648"/>
              </a:lnSpc>
              <a:buNone/>
            </a:pPr>
            <a:r>
              <a:rPr lang="en-US" sz="1098" spc="-12" kern="0" dirty="0">
                <a:solidFill>
                  <a:srgbClr val="323F4F">
                    <a:alpha val="99000"/>
                  </a:srgbClr>
                </a:solidFill>
                <a:latin typeface="Instrument Sans" pitchFamily="34" charset="0"/>
                <a:ea typeface="Instrument Sans" pitchFamily="34" charset="-122"/>
                <a:cs typeface="Instrument Sans" pitchFamily="34" charset="-120"/>
              </a:rPr>
              <a:t>The data format used here is Long</a:t>
            </a:r>
            <a:endParaRPr lang="en-US" sz="1098" dirty="0"/>
          </a:p>
        </p:txBody>
      </p:sp>
      <p:sp>
        <p:nvSpPr>
          <p:cNvPr id="14" name="Text 10"/>
          <p:cNvSpPr/>
          <p:nvPr/>
        </p:nvSpPr>
        <p:spPr>
          <a:xfrm>
            <a:off x="6619875" y="2471738"/>
            <a:ext cx="2028825" cy="2305050"/>
          </a:xfrm>
          <a:prstGeom prst="rect">
            <a:avLst/>
          </a:prstGeom>
          <a:noFill/>
          <a:ln/>
        </p:spPr>
        <p:txBody>
          <a:bodyPr wrap="square" rtlCol="0" anchor="ctr"/>
          <a:lstStyle/>
          <a:p>
            <a:pPr algn="l" indent="0" marL="0">
              <a:lnSpc>
                <a:spcPts val="1648"/>
              </a:lnSpc>
              <a:buNone/>
            </a:pPr>
            <a:r>
              <a:rPr lang="en-US" sz="1098" spc="-12" kern="0" dirty="0">
                <a:solidFill>
                  <a:srgbClr val="323F4F">
                    <a:alpha val="99000"/>
                  </a:srgbClr>
                </a:solidFill>
                <a:latin typeface="Instrument Sans" pitchFamily="34" charset="0"/>
                <a:ea typeface="Instrument Sans" pitchFamily="34" charset="-122"/>
                <a:cs typeface="Instrument Sans" pitchFamily="34" charset="-120"/>
              </a:rPr>
              <a:t>The data does meet reliability, original, and cited.  The only exceptions are comprehensive and current. This is due to the diminished unique user count in some datasets and outdated entries which are no longer relevant/current</a:t>
            </a:r>
            <a:endParaRPr lang="en-US" sz="1098" dirty="0"/>
          </a:p>
        </p:txBody>
      </p:sp>
      <p:sp>
        <p:nvSpPr>
          <p:cNvPr id="15" name="Text 11"/>
          <p:cNvSpPr/>
          <p:nvPr/>
        </p:nvSpPr>
        <p:spPr>
          <a:xfrm>
            <a:off x="700088" y="609600"/>
            <a:ext cx="4957763" cy="1028700"/>
          </a:xfrm>
          <a:prstGeom prst="rect">
            <a:avLst/>
          </a:prstGeom>
          <a:noFill/>
          <a:ln/>
        </p:spPr>
        <p:txBody>
          <a:bodyPr wrap="square" rtlCol="0" anchor="ctr"/>
          <a:lstStyle/>
          <a:p>
            <a:pPr algn="l" indent="0" marL="0">
              <a:lnSpc>
                <a:spcPts val="4050"/>
              </a:lnSpc>
              <a:buNone/>
            </a:pPr>
            <a:r>
              <a:rPr lang="en-US" sz="3375" spc="-37" kern="0" dirty="0">
                <a:solidFill>
                  <a:srgbClr val="000000">
                    <a:alpha val="99000"/>
                  </a:srgbClr>
                </a:solidFill>
                <a:latin typeface="Instrument Sans" pitchFamily="34" charset="0"/>
                <a:ea typeface="Instrument Sans" pitchFamily="34" charset="-122"/>
                <a:cs typeface="Instrument Sans" pitchFamily="34" charset="-120"/>
              </a:rPr>
              <a:t>The Prep  - Limitations &amp; Data Detail Review</a:t>
            </a:r>
            <a:endParaRPr lang="en-US" sz="337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A391FF"/>
        </a:solidFill>
      </p:bgPr>
    </p:bg>
    <p:spTree>
      <p:nvGrpSpPr>
        <p:cNvPr id="1" name=""/>
        <p:cNvGrpSpPr/>
        <p:nvPr/>
      </p:nvGrpSpPr>
      <p:grpSpPr>
        <a:xfrm>
          <a:off x="0" y="0"/>
          <a:ext cx="0" cy="0"/>
          <a:chOff x="0" y="0"/>
          <a:chExt cx="0" cy="0"/>
        </a:xfrm>
      </p:grpSpPr>
      <p:sp>
        <p:nvSpPr>
          <p:cNvPr id="2" name="Text 0"/>
          <p:cNvSpPr/>
          <p:nvPr/>
        </p:nvSpPr>
        <p:spPr>
          <a:xfrm>
            <a:off x="0" y="1362379"/>
            <a:ext cx="9144000" cy="1580381"/>
          </a:xfrm>
          <a:prstGeom prst="rect">
            <a:avLst/>
          </a:prstGeom>
          <a:solidFill>
            <a:srgbClr val="A391FF"/>
          </a:solidFill>
          <a:ln/>
        </p:spPr>
        <p:txBody>
          <a:bodyPr wrap="square" rtlCol="0" anchor="ctr"/>
          <a:lstStyle/>
          <a:p>
            <a:pPr indent="0" marL="0">
              <a:buNone/>
            </a:pPr>
            <a:endParaRPr lang="en-US" dirty="0"/>
          </a:p>
        </p:txBody>
      </p:sp>
      <p:sp>
        <p:nvSpPr>
          <p:cNvPr id="3" name="Text 1"/>
          <p:cNvSpPr/>
          <p:nvPr/>
        </p:nvSpPr>
        <p:spPr>
          <a:xfrm>
            <a:off x="0" y="2943225"/>
            <a:ext cx="9144000" cy="1343025"/>
          </a:xfrm>
          <a:prstGeom prst="rect">
            <a:avLst/>
          </a:prstGeom>
          <a:solidFill>
            <a:srgbClr val="C7BDFF"/>
          </a:solidFill>
          <a:ln/>
        </p:spPr>
        <p:txBody>
          <a:bodyPr wrap="square" rtlCol="0" anchor="ctr"/>
          <a:lstStyle/>
          <a:p>
            <a:pPr indent="0" marL="0">
              <a:buNone/>
            </a:pPr>
            <a:endParaRPr lang="en-US" dirty="0"/>
          </a:p>
        </p:txBody>
      </p:sp>
      <p:sp>
        <p:nvSpPr>
          <p:cNvPr id="4" name="Text 2"/>
          <p:cNvSpPr/>
          <p:nvPr/>
        </p:nvSpPr>
        <p:spPr>
          <a:xfrm>
            <a:off x="0" y="4286250"/>
            <a:ext cx="9144000" cy="857250"/>
          </a:xfrm>
          <a:prstGeom prst="rect">
            <a:avLst/>
          </a:prstGeom>
          <a:solidFill>
            <a:srgbClr val="ECE9FE"/>
          </a:solidFill>
          <a:ln/>
        </p:spPr>
        <p:txBody>
          <a:bodyPr wrap="square" rtlCol="0" anchor="ctr"/>
          <a:lstStyle/>
          <a:p>
            <a:pPr indent="0" marL="0">
              <a:buNone/>
            </a:pPr>
            <a:endParaRPr lang="en-US" dirty="0"/>
          </a:p>
        </p:txBody>
      </p:sp>
      <p:pic>
        <p:nvPicPr>
          <p:cNvPr id="5" name="Image 0" descr="preencoded.png">    </p:cNvPr>
          <p:cNvPicPr>
            <a:picLocks noChangeAspect="1"/>
          </p:cNvPicPr>
          <p:nvPr/>
        </p:nvPicPr>
        <p:blipFill>
          <a:blip r:embed="rId1"/>
          <a:stretch>
            <a:fillRect/>
          </a:stretch>
        </p:blipFill>
        <p:spPr>
          <a:xfrm>
            <a:off x="7567612" y="723900"/>
            <a:ext cx="361950" cy="347663"/>
          </a:xfrm>
          <a:prstGeom prst="rect">
            <a:avLst/>
          </a:prstGeom>
        </p:spPr>
      </p:pic>
      <p:sp>
        <p:nvSpPr>
          <p:cNvPr id="6" name="Text 3"/>
          <p:cNvSpPr/>
          <p:nvPr/>
        </p:nvSpPr>
        <p:spPr>
          <a:xfrm>
            <a:off x="700088" y="1147763"/>
            <a:ext cx="7962900" cy="419100"/>
          </a:xfrm>
          <a:prstGeom prst="rect">
            <a:avLst/>
          </a:prstGeom>
          <a:noFill/>
          <a:ln/>
        </p:spPr>
        <p:txBody>
          <a:bodyPr wrap="square" rtlCol="0" anchor="ctr"/>
          <a:lstStyle/>
          <a:p>
            <a:pPr algn="l" indent="0" marL="0">
              <a:lnSpc>
                <a:spcPts val="1648"/>
              </a:lnSpc>
              <a:buNone/>
            </a:pPr>
            <a:r>
              <a:rPr lang="en-US" sz="1098" spc="-12" kern="0" dirty="0">
                <a:solidFill>
                  <a:srgbClr val="323F4F">
                    <a:alpha val="99000"/>
                  </a:srgbClr>
                </a:solidFill>
                <a:latin typeface="Instrument Sans" pitchFamily="34" charset="0"/>
                <a:ea typeface="Instrument Sans" pitchFamily="34" charset="-122"/>
                <a:cs typeface="Instrument Sans" pitchFamily="34" charset="-120"/>
              </a:rPr>
              <a:t>Datasets uploaded to several tools - BigQuery, Excel, Google Sheets,  R Project, Tableau, and Gemini Ai.  Each tool was chosen to avoid dependency on any given one tool and increased redundancy.</a:t>
            </a:r>
            <a:endParaRPr lang="en-US" sz="1098" dirty="0"/>
          </a:p>
        </p:txBody>
      </p:sp>
      <p:sp>
        <p:nvSpPr>
          <p:cNvPr id="7" name="Text 4"/>
          <p:cNvSpPr/>
          <p:nvPr/>
        </p:nvSpPr>
        <p:spPr>
          <a:xfrm>
            <a:off x="685800" y="1628775"/>
            <a:ext cx="4562475" cy="928688"/>
          </a:xfrm>
          <a:prstGeom prst="rect">
            <a:avLst/>
          </a:prstGeom>
          <a:noFill/>
          <a:ln/>
        </p:spPr>
        <p:txBody>
          <a:bodyPr wrap="square" rtlCol="0" anchor="ctr"/>
          <a:lstStyle/>
          <a:p>
            <a:pPr algn="l" indent="0" marL="0">
              <a:lnSpc>
                <a:spcPts val="7313"/>
              </a:lnSpc>
              <a:buNone/>
            </a:pPr>
            <a:r>
              <a:rPr lang="en-US" sz="4875" spc="-54" kern="0" dirty="0">
                <a:solidFill>
                  <a:srgbClr val="F7F1DD">
                    <a:alpha val="99000"/>
                  </a:srgbClr>
                </a:solidFill>
                <a:latin typeface="Instrument Sans" pitchFamily="34" charset="0"/>
                <a:ea typeface="Instrument Sans" pitchFamily="34" charset="-122"/>
                <a:cs typeface="Instrument Sans" pitchFamily="34" charset="-120"/>
              </a:rPr>
              <a:t>BigQuery</a:t>
            </a:r>
            <a:endParaRPr lang="en-US" sz="4875" dirty="0"/>
          </a:p>
        </p:txBody>
      </p:sp>
      <p:sp>
        <p:nvSpPr>
          <p:cNvPr id="8" name="Text 5"/>
          <p:cNvSpPr/>
          <p:nvPr/>
        </p:nvSpPr>
        <p:spPr>
          <a:xfrm>
            <a:off x="685800" y="2443163"/>
            <a:ext cx="8286750" cy="285750"/>
          </a:xfrm>
          <a:prstGeom prst="rect">
            <a:avLst/>
          </a:prstGeom>
          <a:noFill/>
          <a:ln/>
        </p:spPr>
        <p:txBody>
          <a:bodyPr wrap="square" rtlCol="0" anchor="ctr"/>
          <a:lstStyle/>
          <a:p>
            <a:pPr algn="l" indent="0" marL="0">
              <a:lnSpc>
                <a:spcPts val="2250"/>
              </a:lnSpc>
              <a:buNone/>
            </a:pPr>
            <a:r>
              <a:rPr lang="en-US" sz="1500" spc="-17" kern="0" dirty="0">
                <a:solidFill>
                  <a:srgbClr val="000000">
                    <a:alpha val="99000"/>
                  </a:srgbClr>
                </a:solidFill>
                <a:latin typeface="Instrument Sans" pitchFamily="34" charset="0"/>
                <a:ea typeface="Instrument Sans" pitchFamily="34" charset="-122"/>
                <a:cs typeface="Instrument Sans" pitchFamily="34" charset="-120"/>
              </a:rPr>
              <a:t>Data Cleaning: All datasets containing “date/time” were separated for BigQuery upload</a:t>
            </a:r>
            <a:endParaRPr lang="en-US" sz="1500" dirty="0"/>
          </a:p>
        </p:txBody>
      </p:sp>
      <p:sp>
        <p:nvSpPr>
          <p:cNvPr id="9" name="Text 6"/>
          <p:cNvSpPr/>
          <p:nvPr/>
        </p:nvSpPr>
        <p:spPr>
          <a:xfrm>
            <a:off x="1500188" y="3028950"/>
            <a:ext cx="7443788" cy="895350"/>
          </a:xfrm>
          <a:prstGeom prst="rect">
            <a:avLst/>
          </a:prstGeom>
          <a:noFill/>
          <a:ln/>
        </p:spPr>
        <p:txBody>
          <a:bodyPr wrap="square" rtlCol="0" anchor="ctr"/>
          <a:lstStyle/>
          <a:p>
            <a:pPr algn="r" indent="0" marL="0">
              <a:lnSpc>
                <a:spcPts val="7031"/>
              </a:lnSpc>
              <a:buNone/>
            </a:pPr>
            <a:r>
              <a:rPr lang="en-US" sz="4688" spc="-52" kern="0" dirty="0">
                <a:solidFill>
                  <a:srgbClr val="FFCDCD">
                    <a:alpha val="99000"/>
                  </a:srgbClr>
                </a:solidFill>
                <a:latin typeface="Instrument Sans" pitchFamily="34" charset="0"/>
                <a:ea typeface="Instrument Sans" pitchFamily="34" charset="-122"/>
                <a:cs typeface="Instrument Sans" pitchFamily="34" charset="-120"/>
              </a:rPr>
              <a:t>Google Sheets + Excel</a:t>
            </a:r>
            <a:endParaRPr lang="en-US" sz="4688" dirty="0"/>
          </a:p>
        </p:txBody>
      </p:sp>
      <p:sp>
        <p:nvSpPr>
          <p:cNvPr id="10" name="Text 7"/>
          <p:cNvSpPr/>
          <p:nvPr/>
        </p:nvSpPr>
        <p:spPr>
          <a:xfrm>
            <a:off x="1170045" y="3814763"/>
            <a:ext cx="7772400" cy="228600"/>
          </a:xfrm>
          <a:prstGeom prst="rect">
            <a:avLst/>
          </a:prstGeom>
          <a:noFill/>
          <a:ln/>
        </p:spPr>
        <p:txBody>
          <a:bodyPr wrap="square" rtlCol="0" anchor="ctr"/>
          <a:lstStyle/>
          <a:p>
            <a:pPr algn="r" indent="0" marL="0">
              <a:lnSpc>
                <a:spcPts val="1799"/>
              </a:lnSpc>
              <a:buNone/>
            </a:pPr>
            <a:r>
              <a:rPr lang="en-US" sz="1199" spc="-13" kern="0" dirty="0">
                <a:solidFill>
                  <a:srgbClr val="000000">
                    <a:alpha val="99000"/>
                  </a:srgbClr>
                </a:solidFill>
                <a:latin typeface="Instrument Sans" pitchFamily="34" charset="0"/>
                <a:ea typeface="Instrument Sans" pitchFamily="34" charset="-122"/>
                <a:cs typeface="Instrument Sans" pitchFamily="34" charset="-120"/>
              </a:rPr>
              <a:t>Inspected contents to verify data for columns and rows made sense, no string text where values should be</a:t>
            </a:r>
            <a:endParaRPr lang="en-US" sz="1199" dirty="0"/>
          </a:p>
        </p:txBody>
      </p:sp>
      <p:sp>
        <p:nvSpPr>
          <p:cNvPr id="11" name="Text 8"/>
          <p:cNvSpPr/>
          <p:nvPr/>
        </p:nvSpPr>
        <p:spPr>
          <a:xfrm>
            <a:off x="685800" y="4333875"/>
            <a:ext cx="5329238" cy="609600"/>
          </a:xfrm>
          <a:prstGeom prst="rect">
            <a:avLst/>
          </a:prstGeom>
          <a:noFill/>
          <a:ln/>
        </p:spPr>
        <p:txBody>
          <a:bodyPr wrap="square" rtlCol="0" anchor="ctr"/>
          <a:lstStyle/>
          <a:p>
            <a:pPr algn="l" indent="0" marL="0">
              <a:lnSpc>
                <a:spcPts val="4781"/>
              </a:lnSpc>
              <a:buNone/>
            </a:pPr>
            <a:r>
              <a:rPr lang="en-US" sz="3188" spc="-35" kern="0" dirty="0">
                <a:solidFill>
                  <a:srgbClr val="EE5375">
                    <a:alpha val="99000"/>
                  </a:srgbClr>
                </a:solidFill>
                <a:latin typeface="Instrument Sans" pitchFamily="34" charset="0"/>
                <a:ea typeface="Instrument Sans" pitchFamily="34" charset="-122"/>
                <a:cs typeface="Instrument Sans" pitchFamily="34" charset="-120"/>
              </a:rPr>
              <a:t>Gemini Ai &amp; R Project</a:t>
            </a:r>
            <a:endParaRPr lang="en-US" sz="3188" dirty="0"/>
          </a:p>
        </p:txBody>
      </p:sp>
      <p:sp>
        <p:nvSpPr>
          <p:cNvPr id="12" name="Text 9"/>
          <p:cNvSpPr/>
          <p:nvPr/>
        </p:nvSpPr>
        <p:spPr>
          <a:xfrm>
            <a:off x="685800" y="4867275"/>
            <a:ext cx="8763000" cy="200025"/>
          </a:xfrm>
          <a:prstGeom prst="rect">
            <a:avLst/>
          </a:prstGeom>
          <a:noFill/>
          <a:ln/>
        </p:spPr>
        <p:txBody>
          <a:bodyPr wrap="square" rtlCol="0" anchor="ctr"/>
          <a:lstStyle/>
          <a:p>
            <a:pPr algn="l" indent="0" marL="0">
              <a:lnSpc>
                <a:spcPts val="1574"/>
              </a:lnSpc>
              <a:buNone/>
            </a:pPr>
            <a:r>
              <a:rPr lang="en-US" sz="1049" spc="-12" kern="0" dirty="0">
                <a:solidFill>
                  <a:srgbClr val="000000">
                    <a:alpha val="99000"/>
                  </a:srgbClr>
                </a:solidFill>
                <a:latin typeface="Instrument Sans" pitchFamily="34" charset="0"/>
                <a:ea typeface="Instrument Sans" pitchFamily="34" charset="-122"/>
                <a:cs typeface="Instrument Sans" pitchFamily="34" charset="-120"/>
              </a:rPr>
              <a:t>Ran analysis through Ai &amp; R Project which performed calculations to find mean, min, max, sums, quartiles. Duplicates removed here as well</a:t>
            </a:r>
            <a:endParaRPr lang="en-US" sz="1049" dirty="0"/>
          </a:p>
        </p:txBody>
      </p:sp>
      <p:sp>
        <p:nvSpPr>
          <p:cNvPr id="13" name="Text 10"/>
          <p:cNvSpPr/>
          <p:nvPr/>
        </p:nvSpPr>
        <p:spPr>
          <a:xfrm>
            <a:off x="700088" y="609600"/>
            <a:ext cx="7358063" cy="514350"/>
          </a:xfrm>
          <a:prstGeom prst="rect">
            <a:avLst/>
          </a:prstGeom>
          <a:noFill/>
          <a:ln/>
        </p:spPr>
        <p:txBody>
          <a:bodyPr wrap="square" rtlCol="0" anchor="ctr"/>
          <a:lstStyle/>
          <a:p>
            <a:pPr algn="l" indent="0" marL="0">
              <a:lnSpc>
                <a:spcPts val="4050"/>
              </a:lnSpc>
              <a:buNone/>
            </a:pPr>
            <a:r>
              <a:rPr lang="en-US" sz="3375" spc="-37" kern="0" dirty="0">
                <a:solidFill>
                  <a:srgbClr val="000000">
                    <a:alpha val="99000"/>
                  </a:srgbClr>
                </a:solidFill>
                <a:latin typeface="Instrument Sans" pitchFamily="34" charset="0"/>
                <a:ea typeface="Instrument Sans" pitchFamily="34" charset="-122"/>
                <a:cs typeface="Instrument Sans" pitchFamily="34" charset="-120"/>
              </a:rPr>
              <a:t>The Process -  Tool Sets &amp; Cleaning</a:t>
            </a:r>
            <a:endParaRPr lang="en-US" sz="337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DFDFDF"/>
        </a:solidFill>
      </p:bgPr>
    </p:bg>
    <p:spTree>
      <p:nvGrpSpPr>
        <p:cNvPr id="1" name=""/>
        <p:cNvGrpSpPr/>
        <p:nvPr/>
      </p:nvGrpSpPr>
      <p:grpSpPr>
        <a:xfrm>
          <a:off x="0" y="0"/>
          <a:ext cx="0" cy="0"/>
          <a:chOff x="0" y="0"/>
          <a:chExt cx="0" cy="0"/>
        </a:xfrm>
      </p:grpSpPr>
      <p:sp>
        <p:nvSpPr>
          <p:cNvPr id="2" name="Text 0"/>
          <p:cNvSpPr/>
          <p:nvPr/>
        </p:nvSpPr>
        <p:spPr>
          <a:xfrm rot="0">
            <a:off x="4695811" y="2109301"/>
            <a:ext cx="1781175" cy="2451841"/>
          </a:xfrm>
          <a:prstGeom prst="rect">
            <a:avLst/>
          </a:prstGeom>
          <a:solidFill>
            <a:srgbClr val="FFCDCD"/>
          </a:solidFill>
          <a:ln/>
        </p:spPr>
        <p:txBody>
          <a:bodyPr wrap="square" rtlCol="0" anchor="ctr"/>
          <a:lstStyle/>
          <a:p>
            <a:pPr indent="0" marL="0">
              <a:buNone/>
            </a:pPr>
            <a:endParaRPr lang="en-US" dirty="0"/>
          </a:p>
        </p:txBody>
      </p:sp>
      <p:sp>
        <p:nvSpPr>
          <p:cNvPr id="3" name="Text 1"/>
          <p:cNvSpPr/>
          <p:nvPr/>
        </p:nvSpPr>
        <p:spPr>
          <a:xfrm rot="0">
            <a:off x="6591007" y="3382739"/>
            <a:ext cx="1881187" cy="1166410"/>
          </a:xfrm>
          <a:prstGeom prst="rect">
            <a:avLst/>
          </a:prstGeom>
          <a:solidFill>
            <a:srgbClr val="F2F2F2"/>
          </a:solidFill>
          <a:ln/>
        </p:spPr>
        <p:txBody>
          <a:bodyPr wrap="square" rtlCol="0" anchor="ctr"/>
          <a:lstStyle/>
          <a:p>
            <a:pPr indent="0" marL="0">
              <a:buNone/>
            </a:pPr>
            <a:endParaRPr lang="en-US" dirty="0"/>
          </a:p>
        </p:txBody>
      </p:sp>
      <p:sp>
        <p:nvSpPr>
          <p:cNvPr id="4" name="Text 2"/>
          <p:cNvSpPr/>
          <p:nvPr/>
        </p:nvSpPr>
        <p:spPr>
          <a:xfrm rot="0">
            <a:off x="6591007" y="2109301"/>
            <a:ext cx="1881187" cy="1166410"/>
          </a:xfrm>
          <a:prstGeom prst="rect">
            <a:avLst/>
          </a:prstGeom>
          <a:solidFill>
            <a:srgbClr val="FFCD6C"/>
          </a:solidFill>
          <a:ln/>
        </p:spPr>
        <p:txBody>
          <a:bodyPr wrap="square" rtlCol="0" anchor="ctr"/>
          <a:lstStyle/>
          <a:p>
            <a:pPr indent="0" marL="0">
              <a:buNone/>
            </a:pPr>
            <a:endParaRPr lang="en-US" dirty="0"/>
          </a:p>
        </p:txBody>
      </p:sp>
      <p:sp>
        <p:nvSpPr>
          <p:cNvPr id="5" name="Text 3"/>
          <p:cNvSpPr/>
          <p:nvPr/>
        </p:nvSpPr>
        <p:spPr>
          <a:xfrm rot="0">
            <a:off x="671513" y="2109301"/>
            <a:ext cx="3910013" cy="2451841"/>
          </a:xfrm>
          <a:prstGeom prst="rect">
            <a:avLst/>
          </a:prstGeom>
          <a:solidFill>
            <a:srgbClr val="A391FF"/>
          </a:solidFill>
          <a:ln/>
        </p:spPr>
        <p:txBody>
          <a:bodyPr wrap="square" rtlCol="0" anchor="ctr"/>
          <a:lstStyle/>
          <a:p>
            <a:pPr indent="0" marL="0">
              <a:buNone/>
            </a:pPr>
            <a:endParaRPr lang="en-US" dirty="0"/>
          </a:p>
        </p:txBody>
      </p:sp>
      <p:pic>
        <p:nvPicPr>
          <p:cNvPr id="6" name="Image 0" descr="preencoded.png">    </p:cNvPr>
          <p:cNvPicPr>
            <a:picLocks noChangeAspect="1"/>
          </p:cNvPicPr>
          <p:nvPr/>
        </p:nvPicPr>
        <p:blipFill>
          <a:blip r:embed="rId1"/>
          <a:stretch>
            <a:fillRect/>
          </a:stretch>
        </p:blipFill>
        <p:spPr>
          <a:xfrm>
            <a:off x="676275" y="3143250"/>
            <a:ext cx="3895725" cy="428625"/>
          </a:xfrm>
          <a:prstGeom prst="rect">
            <a:avLst/>
          </a:prstGeom>
        </p:spPr>
      </p:pic>
      <p:pic>
        <p:nvPicPr>
          <p:cNvPr id="7" name="Image 1" descr="preencoded.png">    </p:cNvPr>
          <p:cNvPicPr>
            <a:picLocks noChangeAspect="1"/>
          </p:cNvPicPr>
          <p:nvPr/>
        </p:nvPicPr>
        <p:blipFill>
          <a:blip r:embed="rId2"/>
          <a:stretch>
            <a:fillRect/>
          </a:stretch>
        </p:blipFill>
        <p:spPr>
          <a:xfrm>
            <a:off x="6677025" y="3462338"/>
            <a:ext cx="1700213" cy="971550"/>
          </a:xfrm>
          <a:prstGeom prst="rect">
            <a:avLst/>
          </a:prstGeom>
        </p:spPr>
      </p:pic>
      <p:pic>
        <p:nvPicPr>
          <p:cNvPr id="8" name="Image 2" descr="preencoded.png">    </p:cNvPr>
          <p:cNvPicPr>
            <a:picLocks noChangeAspect="1"/>
          </p:cNvPicPr>
          <p:nvPr/>
        </p:nvPicPr>
        <p:blipFill>
          <a:blip r:embed="rId3"/>
          <a:stretch>
            <a:fillRect/>
          </a:stretch>
        </p:blipFill>
        <p:spPr>
          <a:xfrm>
            <a:off x="671513" y="2686050"/>
            <a:ext cx="3900488" cy="947737"/>
          </a:xfrm>
          <a:prstGeom prst="rect">
            <a:avLst/>
          </a:prstGeom>
        </p:spPr>
      </p:pic>
      <p:pic>
        <p:nvPicPr>
          <p:cNvPr id="9" name="Image 3" descr="preencoded.png">    </p:cNvPr>
          <p:cNvPicPr>
            <a:picLocks noChangeAspect="1"/>
          </p:cNvPicPr>
          <p:nvPr/>
        </p:nvPicPr>
        <p:blipFill>
          <a:blip r:embed="rId4"/>
          <a:stretch>
            <a:fillRect/>
          </a:stretch>
        </p:blipFill>
        <p:spPr>
          <a:xfrm>
            <a:off x="4210050" y="2128838"/>
            <a:ext cx="361950" cy="347663"/>
          </a:xfrm>
          <a:prstGeom prst="rect">
            <a:avLst/>
          </a:prstGeom>
        </p:spPr>
      </p:pic>
      <p:pic>
        <p:nvPicPr>
          <p:cNvPr id="10" name="Image 4" descr="preencoded.png">    </p:cNvPr>
          <p:cNvPicPr>
            <a:picLocks noChangeAspect="1"/>
          </p:cNvPicPr>
          <p:nvPr/>
        </p:nvPicPr>
        <p:blipFill>
          <a:blip r:embed="rId5"/>
          <a:stretch>
            <a:fillRect/>
          </a:stretch>
        </p:blipFill>
        <p:spPr>
          <a:xfrm>
            <a:off x="4781550" y="2562225"/>
            <a:ext cx="1576388" cy="1957388"/>
          </a:xfrm>
          <a:prstGeom prst="rect">
            <a:avLst/>
          </a:prstGeom>
        </p:spPr>
      </p:pic>
      <p:sp>
        <p:nvSpPr>
          <p:cNvPr id="11" name="Text 4"/>
          <p:cNvSpPr/>
          <p:nvPr/>
        </p:nvSpPr>
        <p:spPr>
          <a:xfrm>
            <a:off x="2324100" y="1366608"/>
            <a:ext cx="4953000" cy="614151"/>
          </a:xfrm>
          <a:prstGeom prst="rect">
            <a:avLst/>
          </a:prstGeom>
          <a:noFill/>
          <a:ln/>
        </p:spPr>
        <p:txBody>
          <a:bodyPr wrap="square" rtlCol="0" anchor="ctr"/>
          <a:lstStyle/>
          <a:p>
            <a:pPr algn="ctr" indent="0" marL="0">
              <a:lnSpc>
                <a:spcPts val="1600"/>
              </a:lnSpc>
              <a:buNone/>
            </a:pPr>
            <a:r>
              <a:rPr lang="en-US" sz="1067" spc="-12" kern="0" dirty="0">
                <a:solidFill>
                  <a:srgbClr val="323F4F">
                    <a:alpha val="99000"/>
                  </a:srgbClr>
                </a:solidFill>
                <a:latin typeface="Instrument Sans" pitchFamily="34" charset="0"/>
                <a:ea typeface="Instrument Sans" pitchFamily="34" charset="-122"/>
                <a:cs typeface="Instrument Sans" pitchFamily="34" charset="-120"/>
              </a:rPr>
              <a:t>Examples: </a:t>
            </a:r>
            <a:pPr algn="ctr" indent="0" marL="0">
              <a:lnSpc>
                <a:spcPts val="1600"/>
              </a:lnSpc>
              <a:buNone/>
            </a:pPr>
            <a:r>
              <a:rPr lang="en-US" sz="1067" b="1" spc="-12" kern="0" dirty="0">
                <a:solidFill>
                  <a:srgbClr val="323F4F">
                    <a:alpha val="99000"/>
                  </a:srgbClr>
                </a:solidFill>
                <a:latin typeface="Instrument Sans" pitchFamily="34" charset="0"/>
                <a:ea typeface="Instrument Sans" pitchFamily="34" charset="-122"/>
                <a:cs typeface="Instrument Sans" pitchFamily="34" charset="-120"/>
              </a:rPr>
              <a:t>BigQuery (SQL) </a:t>
            </a:r>
            <a:pPr algn="ctr" indent="0" marL="0">
              <a:lnSpc>
                <a:spcPts val="1600"/>
              </a:lnSpc>
              <a:buNone/>
            </a:pPr>
            <a:r>
              <a:rPr lang="en-US" sz="1067" spc="-12" kern="0" dirty="0">
                <a:solidFill>
                  <a:srgbClr val="323F4F">
                    <a:alpha val="99000"/>
                  </a:srgbClr>
                </a:solidFill>
                <a:latin typeface="Instrument Sans" pitchFamily="34" charset="0"/>
                <a:ea typeface="Instrument Sans" pitchFamily="34" charset="-122"/>
                <a:cs typeface="Instrument Sans" pitchFamily="34" charset="-120"/>
              </a:rPr>
              <a:t>for # Unique IDs in Datasets</a:t>
            </a:r>
            <a:endParaRPr lang="en-US" sz="1067" dirty="0"/>
          </a:p>
          <a:p>
            <a:pPr algn="ctr" indent="0" marL="0">
              <a:lnSpc>
                <a:spcPts val="1600"/>
              </a:lnSpc>
              <a:buNone/>
            </a:pPr>
            <a:r>
              <a:rPr lang="en-US" sz="1067" b="1" spc="-12" kern="0" dirty="0">
                <a:solidFill>
                  <a:srgbClr val="323F4F">
                    <a:alpha val="99000"/>
                  </a:srgbClr>
                </a:solidFill>
                <a:latin typeface="Instrument Sans" pitchFamily="34" charset="0"/>
                <a:ea typeface="Instrument Sans" pitchFamily="34" charset="-122"/>
                <a:cs typeface="Instrument Sans" pitchFamily="34" charset="-120"/>
              </a:rPr>
              <a:t>R Project</a:t>
            </a:r>
            <a:pPr algn="ctr" indent="0" marL="0">
              <a:lnSpc>
                <a:spcPts val="1600"/>
              </a:lnSpc>
              <a:buNone/>
            </a:pPr>
            <a:r>
              <a:rPr lang="en-US" sz="1067" spc="-12" kern="0" dirty="0">
                <a:solidFill>
                  <a:srgbClr val="323F4F">
                    <a:alpha val="99000"/>
                  </a:srgbClr>
                </a:solidFill>
                <a:latin typeface="Instrument Sans" pitchFamily="34" charset="0"/>
                <a:ea typeface="Instrument Sans" pitchFamily="34" charset="-122"/>
                <a:cs typeface="Instrument Sans" pitchFamily="34" charset="-120"/>
              </a:rPr>
              <a:t> for quartiles, mean, median, etc </a:t>
            </a:r>
            <a:endParaRPr lang="en-US" sz="1067" dirty="0"/>
          </a:p>
          <a:p>
            <a:pPr algn="ctr" indent="0" marL="0">
              <a:lnSpc>
                <a:spcPts val="1600"/>
              </a:lnSpc>
              <a:buNone/>
            </a:pPr>
            <a:r>
              <a:rPr lang="en-US" sz="1067" b="1" spc="-12" kern="0" dirty="0">
                <a:solidFill>
                  <a:srgbClr val="323F4F">
                    <a:alpha val="99000"/>
                  </a:srgbClr>
                </a:solidFill>
                <a:latin typeface="Instrument Sans" pitchFamily="34" charset="0"/>
                <a:ea typeface="Instrument Sans" pitchFamily="34" charset="-122"/>
                <a:cs typeface="Instrument Sans" pitchFamily="34" charset="-120"/>
              </a:rPr>
              <a:t>Tableau </a:t>
            </a:r>
            <a:pPr algn="ctr" indent="0" marL="0">
              <a:lnSpc>
                <a:spcPts val="1600"/>
              </a:lnSpc>
              <a:buNone/>
            </a:pPr>
            <a:r>
              <a:rPr lang="en-US" sz="1067" spc="-12" kern="0" dirty="0">
                <a:solidFill>
                  <a:srgbClr val="323F4F">
                    <a:alpha val="99000"/>
                  </a:srgbClr>
                </a:solidFill>
                <a:latin typeface="Instrument Sans" pitchFamily="34" charset="0"/>
                <a:ea typeface="Instrument Sans" pitchFamily="34" charset="-122"/>
                <a:cs typeface="Instrument Sans" pitchFamily="34" charset="-120"/>
              </a:rPr>
              <a:t>for new calculated totals such as Overall Daily Activity</a:t>
            </a:r>
            <a:endParaRPr lang="en-US" sz="1067" dirty="0"/>
          </a:p>
        </p:txBody>
      </p:sp>
      <p:sp>
        <p:nvSpPr>
          <p:cNvPr id="12" name="Text 5"/>
          <p:cNvSpPr/>
          <p:nvPr/>
        </p:nvSpPr>
        <p:spPr>
          <a:xfrm>
            <a:off x="4800600" y="2153328"/>
            <a:ext cx="1995488" cy="571303"/>
          </a:xfrm>
          <a:prstGeom prst="rect">
            <a:avLst/>
          </a:prstGeom>
          <a:noFill/>
          <a:ln/>
        </p:spPr>
        <p:txBody>
          <a:bodyPr wrap="square" rtlCol="0" anchor="ctr"/>
          <a:lstStyle/>
          <a:p>
            <a:pPr algn="l" indent="0" marL="0">
              <a:lnSpc>
                <a:spcPts val="3600"/>
              </a:lnSpc>
              <a:buNone/>
            </a:pPr>
            <a:r>
              <a:rPr lang="en-US" sz="2400" spc="-26" kern="0" dirty="0">
                <a:solidFill>
                  <a:srgbClr val="000000">
                    <a:alpha val="99000"/>
                  </a:srgbClr>
                </a:solidFill>
                <a:latin typeface="Instrument Sans" pitchFamily="34" charset="0"/>
                <a:ea typeface="Instrument Sans" pitchFamily="34" charset="-122"/>
                <a:cs typeface="Instrument Sans" pitchFamily="34" charset="-120"/>
              </a:rPr>
              <a:t>R Project</a:t>
            </a:r>
            <a:endParaRPr lang="en-US" sz="2400" dirty="0"/>
          </a:p>
        </p:txBody>
      </p:sp>
      <p:sp>
        <p:nvSpPr>
          <p:cNvPr id="13" name="Text 6"/>
          <p:cNvSpPr/>
          <p:nvPr/>
        </p:nvSpPr>
        <p:spPr>
          <a:xfrm>
            <a:off x="4795838" y="2685365"/>
            <a:ext cx="1985963" cy="1562968"/>
          </a:xfrm>
          <a:prstGeom prst="rect">
            <a:avLst/>
          </a:prstGeom>
          <a:noFill/>
          <a:ln/>
        </p:spPr>
        <p:txBody>
          <a:bodyPr wrap="square" rtlCol="0" anchor="ctr"/>
          <a:lstStyle/>
          <a:p>
            <a:pPr algn="l" indent="0" marL="0">
              <a:lnSpc>
                <a:spcPts val="1231"/>
              </a:lnSpc>
              <a:buNone/>
            </a:pPr>
            <a:r>
              <a:rPr lang="en-US" sz="821" spc="-9" kern="0" dirty="0">
                <a:solidFill>
                  <a:srgbClr val="323F4F">
                    <a:alpha val="99000"/>
                  </a:srgbClr>
                </a:solidFill>
                <a:latin typeface="Instrument Sans" pitchFamily="34" charset="0"/>
                <a:ea typeface="Instrument Sans" pitchFamily="34" charset="-122"/>
                <a:cs typeface="Instrument Sans" pitchFamily="34" charset="-120"/>
              </a:rPr>
              <a:t>Unique IDs in Hourly Intensity </a:t>
            </a:r>
            <a:endParaRPr lang="en-US" sz="821" dirty="0"/>
          </a:p>
          <a:p>
            <a:pPr algn="l" indent="0" marL="0">
              <a:lnSpc>
                <a:spcPts val="1231"/>
              </a:lnSpc>
              <a:buNone/>
            </a:pPr>
            <a:r>
              <a:rPr lang="en-US" sz="821" spc="-9" kern="0" dirty="0">
                <a:solidFill>
                  <a:srgbClr val="323F4F">
                    <a:alpha val="99000"/>
                  </a:srgbClr>
                </a:solidFill>
                <a:latin typeface="Instrument Sans" pitchFamily="34" charset="0"/>
                <a:ea typeface="Instrument Sans" pitchFamily="34" charset="-122"/>
                <a:cs typeface="Instrument Sans" pitchFamily="34" charset="-120"/>
              </a:rPr>
              <a:t>R Project -</a:t>
            </a:r>
            <a:endParaRPr lang="en-US" sz="821" dirty="0"/>
          </a:p>
          <a:p>
            <a:pPr algn="l" indent="0" marL="0">
              <a:lnSpc>
                <a:spcPts val="1231"/>
              </a:lnSpc>
              <a:buNone/>
            </a:pPr>
            <a:r>
              <a:rPr lang="en-US" sz="821" spc="-9" kern="0" dirty="0">
                <a:solidFill>
                  <a:srgbClr val="323F4F">
                    <a:alpha val="99000"/>
                  </a:srgbClr>
                </a:solidFill>
                <a:latin typeface="Instrument Sans" pitchFamily="34" charset="0"/>
                <a:ea typeface="Instrument Sans" pitchFamily="34" charset="-122"/>
                <a:cs typeface="Instrument Sans" pitchFamily="34" charset="-120"/>
              </a:rPr>
              <a:t>intensity &lt;- read.csv("~/Data Analytics Path to Power May 2025/RubensCapstone7.9.25/mturkfitbit_export_3.12.16-4.11.16/Fitabase Data 3.12.16-4.11.16/hourlyIntensities_merged.csv")</a:t>
            </a:r>
            <a:endParaRPr lang="en-US" sz="821" dirty="0"/>
          </a:p>
          <a:p>
            <a:pPr algn="l" indent="0" marL="0">
              <a:lnSpc>
                <a:spcPts val="1231"/>
              </a:lnSpc>
              <a:buNone/>
            </a:pPr>
            <a:r>
              <a:rPr lang="en-US" sz="821" spc="-9" kern="0" dirty="0">
                <a:solidFill>
                  <a:srgbClr val="323F4F">
                    <a:alpha val="99000"/>
                  </a:srgbClr>
                </a:solidFill>
                <a:latin typeface="Instrument Sans" pitchFamily="34" charset="0"/>
                <a:ea typeface="Instrument Sans" pitchFamily="34" charset="-122"/>
                <a:cs typeface="Instrument Sans" pitchFamily="34" charset="-120"/>
              </a:rPr>
              <a:t>head(intensity)</a:t>
            </a:r>
            <a:endParaRPr lang="en-US" sz="821" dirty="0"/>
          </a:p>
        </p:txBody>
      </p:sp>
      <p:sp>
        <p:nvSpPr>
          <p:cNvPr id="14" name="Text 7"/>
          <p:cNvSpPr/>
          <p:nvPr/>
        </p:nvSpPr>
        <p:spPr>
          <a:xfrm>
            <a:off x="6691313" y="2128345"/>
            <a:ext cx="2166938" cy="285651"/>
          </a:xfrm>
          <a:prstGeom prst="rect">
            <a:avLst/>
          </a:prstGeom>
          <a:noFill/>
          <a:ln/>
        </p:spPr>
        <p:txBody>
          <a:bodyPr wrap="square" rtlCol="0" anchor="ctr"/>
          <a:lstStyle/>
          <a:p>
            <a:pPr algn="l" indent="0" marL="0">
              <a:lnSpc>
                <a:spcPts val="2250"/>
              </a:lnSpc>
              <a:buNone/>
            </a:pPr>
            <a:r>
              <a:rPr lang="en-US" sz="1500" spc="-17" kern="0" dirty="0">
                <a:solidFill>
                  <a:srgbClr val="000000">
                    <a:alpha val="99000"/>
                  </a:srgbClr>
                </a:solidFill>
                <a:latin typeface="Instrument Sans" pitchFamily="34" charset="0"/>
                <a:ea typeface="Instrument Sans" pitchFamily="34" charset="-122"/>
                <a:cs typeface="Instrument Sans" pitchFamily="34" charset="-120"/>
              </a:rPr>
              <a:t>Tableau</a:t>
            </a:r>
            <a:endParaRPr lang="en-US" sz="1500" dirty="0"/>
          </a:p>
        </p:txBody>
      </p:sp>
      <p:sp>
        <p:nvSpPr>
          <p:cNvPr id="15" name="Text 8"/>
          <p:cNvSpPr/>
          <p:nvPr/>
        </p:nvSpPr>
        <p:spPr>
          <a:xfrm>
            <a:off x="6715125" y="2418791"/>
            <a:ext cx="2233612" cy="942650"/>
          </a:xfrm>
          <a:prstGeom prst="rect">
            <a:avLst/>
          </a:prstGeom>
          <a:noFill/>
          <a:ln/>
        </p:spPr>
        <p:txBody>
          <a:bodyPr wrap="square" rtlCol="0" anchor="ctr"/>
          <a:lstStyle/>
          <a:p>
            <a:pPr algn="l" indent="0" marL="0">
              <a:lnSpc>
                <a:spcPts val="1238"/>
              </a:lnSpc>
              <a:buNone/>
            </a:pPr>
            <a:r>
              <a:rPr lang="en-US" sz="825" spc="-9" kern="0" dirty="0">
                <a:solidFill>
                  <a:srgbClr val="000000">
                    <a:alpha val="99000"/>
                  </a:srgbClr>
                </a:solidFill>
                <a:latin typeface="Instrument Sans" pitchFamily="34" charset="0"/>
                <a:ea typeface="Instrument Sans" pitchFamily="34" charset="-122"/>
                <a:cs typeface="Instrument Sans" pitchFamily="34" charset="-120"/>
              </a:rPr>
              <a:t>Highest  Mins. Entry in Daily Activity</a:t>
            </a:r>
            <a:endParaRPr lang="en-US" sz="825" dirty="0"/>
          </a:p>
          <a:p>
            <a:pPr algn="l" indent="0" marL="0">
              <a:lnSpc>
                <a:spcPts val="1238"/>
              </a:lnSpc>
              <a:buNone/>
            </a:pPr>
            <a:r>
              <a:rPr lang="en-US" sz="825" spc="-9" kern="0" dirty="0">
                <a:solidFill>
                  <a:srgbClr val="000000">
                    <a:alpha val="99000"/>
                  </a:srgbClr>
                </a:solidFill>
                <a:latin typeface="Instrument Sans" pitchFamily="34" charset="0"/>
                <a:ea typeface="Instrument Sans" pitchFamily="34" charset="-122"/>
                <a:cs typeface="Instrument Sans" pitchFamily="34" charset="-120"/>
              </a:rPr>
              <a:t>Tableau - ([Sedentary Minutes]+[Lightly Active Minutes]+[Fairly Active Minutes]+[Very Active Minutes])</a:t>
            </a:r>
            <a:endParaRPr lang="en-US" sz="825" dirty="0"/>
          </a:p>
        </p:txBody>
      </p:sp>
      <p:sp>
        <p:nvSpPr>
          <p:cNvPr id="16" name="Text 9"/>
          <p:cNvSpPr/>
          <p:nvPr/>
        </p:nvSpPr>
        <p:spPr>
          <a:xfrm>
            <a:off x="6691313" y="3418537"/>
            <a:ext cx="2090737" cy="466564"/>
          </a:xfrm>
          <a:prstGeom prst="rect">
            <a:avLst/>
          </a:prstGeom>
          <a:noFill/>
          <a:ln/>
        </p:spPr>
        <p:txBody>
          <a:bodyPr wrap="square" rtlCol="0" anchor="ctr"/>
          <a:lstStyle/>
          <a:p>
            <a:pPr algn="l" indent="0" marL="0">
              <a:lnSpc>
                <a:spcPts val="3656"/>
              </a:lnSpc>
              <a:buNone/>
            </a:pPr>
            <a:r>
              <a:rPr lang="en-US" sz="2438" spc="-27" kern="0" dirty="0">
                <a:solidFill>
                  <a:srgbClr val="000000">
                    <a:alpha val="99000"/>
                  </a:srgbClr>
                </a:solidFill>
                <a:latin typeface="Instrument Sans" pitchFamily="34" charset="0"/>
                <a:ea typeface="Instrument Sans" pitchFamily="34" charset="-122"/>
                <a:cs typeface="Instrument Sans" pitchFamily="34" charset="-120"/>
              </a:rPr>
              <a:t>16 Hrs</a:t>
            </a:r>
            <a:endParaRPr lang="en-US" sz="2438" dirty="0"/>
          </a:p>
        </p:txBody>
      </p:sp>
      <p:sp>
        <p:nvSpPr>
          <p:cNvPr id="17" name="Text 10"/>
          <p:cNvSpPr/>
          <p:nvPr/>
        </p:nvSpPr>
        <p:spPr>
          <a:xfrm>
            <a:off x="6715125" y="3856536"/>
            <a:ext cx="2143125" cy="723650"/>
          </a:xfrm>
          <a:prstGeom prst="rect">
            <a:avLst/>
          </a:prstGeom>
          <a:noFill/>
          <a:ln/>
        </p:spPr>
        <p:txBody>
          <a:bodyPr wrap="square" rtlCol="0" anchor="ctr"/>
          <a:lstStyle/>
          <a:p>
            <a:pPr algn="l" indent="0" marL="0">
              <a:lnSpc>
                <a:spcPts val="1406"/>
              </a:lnSpc>
              <a:buNone/>
            </a:pPr>
            <a:r>
              <a:rPr lang="en-US" sz="938" spc="-10" kern="0" dirty="0">
                <a:solidFill>
                  <a:srgbClr val="000000">
                    <a:alpha val="99000"/>
                  </a:srgbClr>
                </a:solidFill>
                <a:latin typeface="Instrument Sans" pitchFamily="34" charset="0"/>
                <a:ea typeface="Instrument Sans" pitchFamily="34" charset="-122"/>
                <a:cs typeface="Instrument Sans" pitchFamily="34" charset="-120"/>
              </a:rPr>
              <a:t>Average Seda. Mins</a:t>
            </a:r>
            <a:endParaRPr lang="en-US" sz="938" dirty="0"/>
          </a:p>
          <a:p>
            <a:pPr algn="l" indent="0" marL="0">
              <a:lnSpc>
                <a:spcPts val="1406"/>
              </a:lnSpc>
              <a:buNone/>
            </a:pPr>
            <a:r>
              <a:rPr lang="en-US" sz="938" spc="-10" kern="0" dirty="0">
                <a:solidFill>
                  <a:srgbClr val="000000">
                    <a:alpha val="99000"/>
                  </a:srgbClr>
                </a:solidFill>
                <a:latin typeface="Instrument Sans" pitchFamily="34" charset="0"/>
                <a:ea typeface="Instrument Sans" pitchFamily="34" charset="-122"/>
                <a:cs typeface="Instrument Sans" pitchFamily="34" charset="-120"/>
              </a:rPr>
              <a:t>In Daily Act. by Excel &amp; Google Sheets =Average(H5:H44)</a:t>
            </a:r>
            <a:endParaRPr lang="en-US" sz="938" dirty="0"/>
          </a:p>
        </p:txBody>
      </p:sp>
      <p:sp>
        <p:nvSpPr>
          <p:cNvPr id="18" name="Text 11"/>
          <p:cNvSpPr/>
          <p:nvPr/>
        </p:nvSpPr>
        <p:spPr>
          <a:xfrm>
            <a:off x="771525" y="3396131"/>
            <a:ext cx="4352925" cy="1356844"/>
          </a:xfrm>
          <a:prstGeom prst="rect">
            <a:avLst/>
          </a:prstGeom>
          <a:noFill/>
          <a:ln/>
        </p:spPr>
        <p:txBody>
          <a:bodyPr wrap="square" rtlCol="0" anchor="ctr"/>
          <a:lstStyle/>
          <a:p>
            <a:pPr algn="l" indent="0" marL="0">
              <a:lnSpc>
                <a:spcPts val="10688"/>
              </a:lnSpc>
              <a:buNone/>
            </a:pPr>
            <a:r>
              <a:rPr lang="en-US" sz="7125" spc="-78" kern="0" dirty="0">
                <a:solidFill>
                  <a:srgbClr val="000000">
                    <a:alpha val="99000"/>
                  </a:srgbClr>
                </a:solidFill>
                <a:latin typeface="Instrument Sans" pitchFamily="34" charset="0"/>
                <a:ea typeface="Instrument Sans" pitchFamily="34" charset="-122"/>
                <a:cs typeface="Instrument Sans" pitchFamily="34" charset="-120"/>
              </a:rPr>
              <a:t>SQL</a:t>
            </a:r>
            <a:endParaRPr lang="en-US" sz="7125" dirty="0"/>
          </a:p>
        </p:txBody>
      </p:sp>
      <p:sp>
        <p:nvSpPr>
          <p:cNvPr id="19" name="Text 12"/>
          <p:cNvSpPr/>
          <p:nvPr/>
        </p:nvSpPr>
        <p:spPr>
          <a:xfrm>
            <a:off x="800100" y="2180714"/>
            <a:ext cx="4238625" cy="1428257"/>
          </a:xfrm>
          <a:prstGeom prst="rect">
            <a:avLst/>
          </a:prstGeom>
          <a:noFill/>
          <a:ln/>
        </p:spPr>
        <p:txBody>
          <a:bodyPr wrap="square" rtlCol="0" anchor="ctr"/>
          <a:lstStyle/>
          <a:p>
            <a:pPr algn="l" indent="0" marL="0">
              <a:lnSpc>
                <a:spcPts val="1868"/>
              </a:lnSpc>
              <a:buNone/>
            </a:pPr>
            <a:r>
              <a:rPr lang="en-US" sz="1245" spc="-14" kern="0" dirty="0">
                <a:solidFill>
                  <a:srgbClr val="000000">
                    <a:alpha val="99000"/>
                  </a:srgbClr>
                </a:solidFill>
                <a:latin typeface="Instrument Sans" pitchFamily="34" charset="0"/>
                <a:ea typeface="Instrument Sans" pitchFamily="34" charset="-122"/>
                <a:cs typeface="Instrument Sans" pitchFamily="34" charset="-120"/>
              </a:rPr>
              <a:t>Calculations used to find # of Unique IDs in </a:t>
            </a:r>
            <a:endParaRPr lang="en-US" sz="1245" dirty="0"/>
          </a:p>
          <a:p>
            <a:pPr algn="l" indent="0" marL="0">
              <a:lnSpc>
                <a:spcPts val="1868"/>
              </a:lnSpc>
              <a:buNone/>
            </a:pPr>
            <a:r>
              <a:rPr lang="en-US" sz="1245" spc="-14" kern="0" dirty="0">
                <a:solidFill>
                  <a:srgbClr val="000000">
                    <a:alpha val="99000"/>
                  </a:srgbClr>
                </a:solidFill>
                <a:latin typeface="Instrument Sans" pitchFamily="34" charset="0"/>
                <a:ea typeface="Instrument Sans" pitchFamily="34" charset="-122"/>
                <a:cs typeface="Instrument Sans" pitchFamily="34" charset="-120"/>
              </a:rPr>
              <a:t>weightLogInfo and other datasets - BigQuery (SQL)</a:t>
            </a:r>
            <a:endParaRPr lang="en-US" sz="1245" dirty="0"/>
          </a:p>
          <a:p>
            <a:pPr algn="l" indent="0" marL="0">
              <a:lnSpc>
                <a:spcPts val="1868"/>
              </a:lnSpc>
              <a:buNone/>
            </a:pPr>
            <a:r>
              <a:rPr lang="en-US" sz="1245" spc="-14" kern="0" dirty="0">
                <a:solidFill>
                  <a:srgbClr val="000000">
                    <a:alpha val="99000"/>
                  </a:srgbClr>
                </a:solidFill>
                <a:latin typeface="Instrument Sans" pitchFamily="34" charset="0"/>
                <a:ea typeface="Instrument Sans" pitchFamily="34" charset="-122"/>
                <a:cs typeface="Instrument Sans" pitchFamily="34" charset="-120"/>
              </a:rPr>
              <a:t>BigQuery (SQL) - </a:t>
            </a:r>
            <a:endParaRPr lang="en-US" sz="1245" dirty="0"/>
          </a:p>
          <a:p>
            <a:pPr algn="l" indent="0" marL="0">
              <a:lnSpc>
                <a:spcPts val="1868"/>
              </a:lnSpc>
              <a:buNone/>
            </a:pPr>
            <a:r>
              <a:rPr lang="en-US" sz="1245" spc="-14" kern="0" dirty="0">
                <a:solidFill>
                  <a:srgbClr val="000000">
                    <a:alpha val="99000"/>
                  </a:srgbClr>
                </a:solidFill>
                <a:latin typeface="Instrument Sans" pitchFamily="34" charset="0"/>
                <a:ea typeface="Instrument Sans" pitchFamily="34" charset="-122"/>
                <a:cs typeface="Instrument Sans" pitchFamily="34" charset="-120"/>
              </a:rPr>
              <a:t>SELECT Distinct ID FROM `woven-environs-460417-p8.PathtoPower.weightLogInfo_merged` LIMIT 1000</a:t>
            </a:r>
            <a:endParaRPr lang="en-US" sz="1245" dirty="0"/>
          </a:p>
        </p:txBody>
      </p:sp>
      <p:sp>
        <p:nvSpPr>
          <p:cNvPr id="20" name="Text 13"/>
          <p:cNvSpPr/>
          <p:nvPr/>
        </p:nvSpPr>
        <p:spPr>
          <a:xfrm>
            <a:off x="757238" y="700088"/>
            <a:ext cx="8243888" cy="514173"/>
          </a:xfrm>
          <a:prstGeom prst="rect">
            <a:avLst/>
          </a:prstGeom>
          <a:noFill/>
          <a:ln/>
        </p:spPr>
        <p:txBody>
          <a:bodyPr wrap="square" rtlCol="0" anchor="ctr"/>
          <a:lstStyle/>
          <a:p>
            <a:pPr algn="ctr" indent="0" marL="0">
              <a:lnSpc>
                <a:spcPts val="4050"/>
              </a:lnSpc>
              <a:buNone/>
            </a:pPr>
            <a:r>
              <a:rPr lang="en-US" sz="3375" spc="-37" kern="0" dirty="0">
                <a:solidFill>
                  <a:srgbClr val="000000">
                    <a:alpha val="99000"/>
                  </a:srgbClr>
                </a:solidFill>
                <a:latin typeface="Instrument Sans" pitchFamily="34" charset="0"/>
                <a:ea typeface="Instrument Sans" pitchFamily="34" charset="-122"/>
                <a:cs typeface="Instrument Sans" pitchFamily="34" charset="-120"/>
              </a:rPr>
              <a:t>Data Manipulations - Calculations</a:t>
            </a:r>
            <a:endParaRPr lang="en-US" sz="337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EF4E1"/>
        </a:solidFill>
      </p:bgPr>
    </p:bg>
    <p:spTree>
      <p:nvGrpSpPr>
        <p:cNvPr id="1" name=""/>
        <p:cNvGrpSpPr/>
        <p:nvPr/>
      </p:nvGrpSpPr>
      <p:grpSpPr>
        <a:xfrm>
          <a:off x="0" y="0"/>
          <a:ext cx="0" cy="0"/>
          <a:chOff x="0" y="0"/>
          <a:chExt cx="0" cy="0"/>
        </a:xfrm>
      </p:grpSpPr>
      <p:sp>
        <p:nvSpPr>
          <p:cNvPr id="2" name="Text 0"/>
          <p:cNvSpPr/>
          <p:nvPr/>
        </p:nvSpPr>
        <p:spPr>
          <a:xfrm>
            <a:off x="0" y="0"/>
            <a:ext cx="4257675" cy="5133975"/>
          </a:xfrm>
          <a:prstGeom prst="rect">
            <a:avLst/>
          </a:prstGeom>
          <a:solidFill>
            <a:srgbClr val="FFCD6C"/>
          </a:solidFill>
          <a:ln/>
        </p:spPr>
        <p:txBody>
          <a:bodyPr wrap="square" rtlCol="0" anchor="ctr"/>
          <a:lstStyle/>
          <a:p>
            <a:pPr indent="0" marL="0">
              <a:buNone/>
            </a:pPr>
            <a:endParaRPr lang="en-US" dirty="0"/>
          </a:p>
        </p:txBody>
      </p:sp>
      <p:pic>
        <p:nvPicPr>
          <p:cNvPr id="3" name="Image 0" descr="preencoded.png">    </p:cNvPr>
          <p:cNvPicPr>
            <a:picLocks noChangeAspect="1"/>
          </p:cNvPicPr>
          <p:nvPr/>
        </p:nvPicPr>
        <p:blipFill>
          <a:blip r:embed="rId1"/>
          <a:stretch>
            <a:fillRect/>
          </a:stretch>
        </p:blipFill>
        <p:spPr>
          <a:xfrm>
            <a:off x="4800600" y="1119187"/>
            <a:ext cx="3848100" cy="3929062"/>
          </a:xfrm>
          <a:prstGeom prst="rect">
            <a:avLst/>
          </a:prstGeom>
        </p:spPr>
      </p:pic>
      <p:pic>
        <p:nvPicPr>
          <p:cNvPr id="4" name="Image 1" descr="preencoded.png">    </p:cNvPr>
          <p:cNvPicPr>
            <a:picLocks noChangeAspect="1"/>
          </p:cNvPicPr>
          <p:nvPr/>
        </p:nvPicPr>
        <p:blipFill>
          <a:blip r:embed="rId2"/>
          <a:stretch>
            <a:fillRect/>
          </a:stretch>
        </p:blipFill>
        <p:spPr>
          <a:xfrm>
            <a:off x="681038" y="2057400"/>
            <a:ext cx="3171825" cy="3019425"/>
          </a:xfrm>
          <a:prstGeom prst="rect">
            <a:avLst/>
          </a:prstGeom>
        </p:spPr>
      </p:pic>
      <p:pic>
        <p:nvPicPr>
          <p:cNvPr id="5" name="Image 2" descr="preencoded.png">    </p:cNvPr>
          <p:cNvPicPr>
            <a:picLocks noChangeAspect="1"/>
          </p:cNvPicPr>
          <p:nvPr/>
        </p:nvPicPr>
        <p:blipFill>
          <a:blip r:embed="rId3"/>
          <a:stretch>
            <a:fillRect/>
          </a:stretch>
        </p:blipFill>
        <p:spPr>
          <a:xfrm>
            <a:off x="3638550" y="4848225"/>
            <a:ext cx="209550" cy="200025"/>
          </a:xfrm>
          <a:prstGeom prst="rect">
            <a:avLst/>
          </a:prstGeom>
        </p:spPr>
      </p:pic>
      <p:sp>
        <p:nvSpPr>
          <p:cNvPr id="6" name="Text 1"/>
          <p:cNvSpPr/>
          <p:nvPr/>
        </p:nvSpPr>
        <p:spPr>
          <a:xfrm>
            <a:off x="681038" y="381000"/>
            <a:ext cx="4033838" cy="685800"/>
          </a:xfrm>
          <a:prstGeom prst="rect">
            <a:avLst/>
          </a:prstGeom>
          <a:noFill/>
          <a:ln/>
        </p:spPr>
        <p:txBody>
          <a:bodyPr wrap="square" rtlCol="0" anchor="ctr"/>
          <a:lstStyle/>
          <a:p>
            <a:pPr algn="l" indent="0" marL="0">
              <a:lnSpc>
                <a:spcPts val="5400"/>
              </a:lnSpc>
              <a:buNone/>
            </a:pPr>
            <a:r>
              <a:rPr lang="en-US" sz="3600" spc="-40" kern="0" dirty="0">
                <a:solidFill>
                  <a:srgbClr val="FFFFFF">
                    <a:alpha val="99000"/>
                  </a:srgbClr>
                </a:solidFill>
                <a:latin typeface="Instrument Sans" pitchFamily="34" charset="0"/>
                <a:ea typeface="Instrument Sans" pitchFamily="34" charset="-122"/>
                <a:cs typeface="Instrument Sans" pitchFamily="34" charset="-120"/>
              </a:rPr>
              <a:t>Before &amp; After</a:t>
            </a:r>
            <a:endParaRPr lang="en-US" sz="3600" dirty="0"/>
          </a:p>
        </p:txBody>
      </p:sp>
      <p:sp>
        <p:nvSpPr>
          <p:cNvPr id="7" name="Text 2"/>
          <p:cNvSpPr/>
          <p:nvPr/>
        </p:nvSpPr>
        <p:spPr>
          <a:xfrm>
            <a:off x="681038" y="1090613"/>
            <a:ext cx="3881437" cy="857250"/>
          </a:xfrm>
          <a:prstGeom prst="rect">
            <a:avLst/>
          </a:prstGeom>
          <a:noFill/>
          <a:ln/>
        </p:spPr>
        <p:txBody>
          <a:bodyPr wrap="square" rtlCol="0" anchor="ctr"/>
          <a:lstStyle/>
          <a:p>
            <a:pPr algn="l" indent="0" marL="0">
              <a:lnSpc>
                <a:spcPts val="2250"/>
              </a:lnSpc>
              <a:buNone/>
            </a:pPr>
            <a:r>
              <a:rPr lang="en-US" sz="1500" spc="-17" kern="0" dirty="0">
                <a:solidFill>
                  <a:srgbClr val="FFFFFF">
                    <a:alpha val="99000"/>
                  </a:srgbClr>
                </a:solidFill>
                <a:latin typeface="Instrument Sans" pitchFamily="34" charset="0"/>
                <a:ea typeface="Instrument Sans" pitchFamily="34" charset="-122"/>
                <a:cs typeface="Instrument Sans" pitchFamily="34" charset="-120"/>
              </a:rPr>
              <a:t>After saving csv datasets locally, data time column needed to be formatted to be uploaded successfully in BigQuery</a:t>
            </a:r>
            <a:endParaRPr lang="en-US" sz="1500" dirty="0"/>
          </a:p>
        </p:txBody>
      </p:sp>
      <p:sp>
        <p:nvSpPr>
          <p:cNvPr id="8" name="Text 3"/>
          <p:cNvSpPr/>
          <p:nvPr/>
        </p:nvSpPr>
        <p:spPr>
          <a:xfrm>
            <a:off x="4800600" y="504825"/>
            <a:ext cx="4586288" cy="514350"/>
          </a:xfrm>
          <a:prstGeom prst="rect">
            <a:avLst/>
          </a:prstGeom>
          <a:noFill/>
          <a:ln/>
        </p:spPr>
        <p:txBody>
          <a:bodyPr wrap="square" rtlCol="0" anchor="ctr"/>
          <a:lstStyle/>
          <a:p>
            <a:pPr algn="l" indent="0" marL="0">
              <a:lnSpc>
                <a:spcPts val="4050"/>
              </a:lnSpc>
              <a:buNone/>
            </a:pPr>
            <a:r>
              <a:rPr lang="en-US" sz="3375" spc="-37" kern="0" dirty="0">
                <a:solidFill>
                  <a:srgbClr val="EE5375">
                    <a:alpha val="99000"/>
                  </a:srgbClr>
                </a:solidFill>
                <a:latin typeface="Instrument Sans" pitchFamily="34" charset="0"/>
                <a:ea typeface="Instrument Sans" pitchFamily="34" charset="-122"/>
                <a:cs typeface="Instrument Sans" pitchFamily="34" charset="-120"/>
              </a:rPr>
              <a:t>Split Text to Column </a:t>
            </a:r>
            <a:endParaRPr lang="en-US" sz="337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DFDFDF"/>
        </a:solidFill>
      </p:bgPr>
    </p:bg>
    <p:spTree>
      <p:nvGrpSpPr>
        <p:cNvPr id="1" name=""/>
        <p:cNvGrpSpPr/>
        <p:nvPr/>
      </p:nvGrpSpPr>
      <p:grpSpPr>
        <a:xfrm>
          <a:off x="0" y="0"/>
          <a:ext cx="0" cy="0"/>
          <a:chOff x="0" y="0"/>
          <a:chExt cx="0" cy="0"/>
        </a:xfrm>
      </p:grpSpPr>
      <p:sp>
        <p:nvSpPr>
          <p:cNvPr id="2" name="Text 0"/>
          <p:cNvSpPr/>
          <p:nvPr/>
        </p:nvSpPr>
        <p:spPr>
          <a:xfrm rot="0">
            <a:off x="5619810" y="1814762"/>
            <a:ext cx="1885579" cy="1885944"/>
          </a:xfrm>
          <a:prstGeom prst="ellipse">
            <a:avLst/>
          </a:prstGeom>
          <a:solidFill>
            <a:srgbClr val="DFDFDF"/>
          </a:solidFill>
          <a:ln/>
        </p:spPr>
        <p:txBody>
          <a:bodyPr wrap="square" rtlCol="0" anchor="ctr"/>
          <a:lstStyle/>
          <a:p>
            <a:pPr indent="0" marL="0">
              <a:buNone/>
            </a:pPr>
            <a:endParaRPr lang="en-US" dirty="0"/>
          </a:p>
        </p:txBody>
      </p:sp>
      <p:sp>
        <p:nvSpPr>
          <p:cNvPr id="3" name="Text 1"/>
          <p:cNvSpPr/>
          <p:nvPr/>
        </p:nvSpPr>
        <p:spPr>
          <a:xfrm rot="0">
            <a:off x="3152296" y="2780143"/>
            <a:ext cx="299978" cy="304799"/>
          </a:xfrm>
          <a:prstGeom prst="roundRect">
            <a:avLst>
              <a:gd name="adj" fmla="val 18289"/>
            </a:avLst>
          </a:prstGeom>
          <a:solidFill>
            <a:srgbClr val="3F5B7D"/>
          </a:solidFill>
          <a:ln/>
        </p:spPr>
        <p:txBody>
          <a:bodyPr wrap="square" rtlCol="0" anchor="ctr"/>
          <a:lstStyle/>
          <a:p>
            <a:pPr indent="0" marL="0">
              <a:buNone/>
            </a:pPr>
            <a:endParaRPr lang="en-US" dirty="0"/>
          </a:p>
        </p:txBody>
      </p:sp>
      <p:sp>
        <p:nvSpPr>
          <p:cNvPr id="4" name="Text 2"/>
          <p:cNvSpPr/>
          <p:nvPr/>
        </p:nvSpPr>
        <p:spPr>
          <a:xfrm rot="0">
            <a:off x="3152296" y="3231462"/>
            <a:ext cx="299978" cy="304799"/>
          </a:xfrm>
          <a:prstGeom prst="roundRect">
            <a:avLst>
              <a:gd name="adj" fmla="val 18289"/>
            </a:avLst>
          </a:prstGeom>
          <a:solidFill>
            <a:srgbClr val="A053EE"/>
          </a:solidFill>
          <a:ln/>
        </p:spPr>
        <p:txBody>
          <a:bodyPr wrap="square" rtlCol="0" anchor="ctr"/>
          <a:lstStyle/>
          <a:p>
            <a:pPr indent="0" marL="0">
              <a:buNone/>
            </a:pPr>
            <a:endParaRPr lang="en-US" dirty="0"/>
          </a:p>
        </p:txBody>
      </p:sp>
      <p:sp>
        <p:nvSpPr>
          <p:cNvPr id="5" name="Text 3"/>
          <p:cNvSpPr/>
          <p:nvPr/>
        </p:nvSpPr>
        <p:spPr>
          <a:xfrm rot="0">
            <a:off x="3152296" y="3685565"/>
            <a:ext cx="299978" cy="304799"/>
          </a:xfrm>
          <a:prstGeom prst="roundRect">
            <a:avLst>
              <a:gd name="adj" fmla="val 18289"/>
            </a:avLst>
          </a:prstGeom>
          <a:solidFill>
            <a:srgbClr val="FFCD6C"/>
          </a:solidFill>
          <a:ln/>
        </p:spPr>
        <p:txBody>
          <a:bodyPr wrap="square" rtlCol="0" anchor="ctr"/>
          <a:lstStyle/>
          <a:p>
            <a:pPr indent="0" marL="0">
              <a:buNone/>
            </a:pPr>
            <a:endParaRPr lang="en-US" dirty="0"/>
          </a:p>
        </p:txBody>
      </p:sp>
      <p:sp>
        <p:nvSpPr>
          <p:cNvPr id="6" name="Text 4"/>
          <p:cNvSpPr/>
          <p:nvPr/>
        </p:nvSpPr>
        <p:spPr>
          <a:xfrm rot="0">
            <a:off x="3152296" y="4139667"/>
            <a:ext cx="299978" cy="304799"/>
          </a:xfrm>
          <a:prstGeom prst="roundRect">
            <a:avLst>
              <a:gd name="adj" fmla="val 18289"/>
            </a:avLst>
          </a:prstGeom>
          <a:solidFill>
            <a:srgbClr val="CD4141"/>
          </a:solidFill>
          <a:ln/>
        </p:spPr>
        <p:txBody>
          <a:bodyPr wrap="square" rtlCol="0" anchor="ctr"/>
          <a:lstStyle/>
          <a:p>
            <a:pPr indent="0" marL="0">
              <a:buNone/>
            </a:pPr>
            <a:endParaRPr lang="en-US" dirty="0"/>
          </a:p>
        </p:txBody>
      </p:sp>
      <p:pic>
        <p:nvPicPr>
          <p:cNvPr id="7" name="Image 0" descr="preencoded.png">    </p:cNvPr>
          <p:cNvPicPr>
            <a:picLocks noChangeAspect="1"/>
          </p:cNvPicPr>
          <p:nvPr/>
        </p:nvPicPr>
        <p:blipFill>
          <a:blip r:embed="rId1"/>
          <a:stretch>
            <a:fillRect/>
          </a:stretch>
        </p:blipFill>
        <p:spPr>
          <a:xfrm>
            <a:off x="5133975" y="633413"/>
            <a:ext cx="3752850" cy="3905250"/>
          </a:xfrm>
          <a:prstGeom prst="rect">
            <a:avLst/>
          </a:prstGeom>
        </p:spPr>
      </p:pic>
      <p:pic>
        <p:nvPicPr>
          <p:cNvPr id="8" name="Image 1" descr="preencoded.png">    </p:cNvPr>
          <p:cNvPicPr>
            <a:picLocks noChangeAspect="1"/>
          </p:cNvPicPr>
          <p:nvPr/>
        </p:nvPicPr>
        <p:blipFill>
          <a:blip r:embed="rId2"/>
          <a:stretch>
            <a:fillRect/>
          </a:stretch>
        </p:blipFill>
        <p:spPr>
          <a:xfrm>
            <a:off x="3128963" y="2805113"/>
            <a:ext cx="317222" cy="257310"/>
          </a:xfrm>
          <a:prstGeom prst="rect">
            <a:avLst/>
          </a:prstGeom>
        </p:spPr>
      </p:pic>
      <p:sp>
        <p:nvSpPr>
          <p:cNvPr id="9" name="Text 5"/>
          <p:cNvSpPr/>
          <p:nvPr/>
        </p:nvSpPr>
        <p:spPr>
          <a:xfrm>
            <a:off x="780827" y="1632877"/>
            <a:ext cx="4114079" cy="419099"/>
          </a:xfrm>
          <a:prstGeom prst="rect">
            <a:avLst/>
          </a:prstGeom>
          <a:noFill/>
          <a:ln/>
        </p:spPr>
        <p:txBody>
          <a:bodyPr wrap="square" rtlCol="0" anchor="ctr"/>
          <a:lstStyle/>
          <a:p>
            <a:pPr algn="l" indent="0" marL="0">
              <a:lnSpc>
                <a:spcPts val="1648"/>
              </a:lnSpc>
              <a:buNone/>
            </a:pPr>
            <a:r>
              <a:rPr lang="en-US" sz="1098" spc="-12" kern="0" dirty="0">
                <a:solidFill>
                  <a:srgbClr val="323F4F">
                    <a:alpha val="99000"/>
                  </a:srgbClr>
                </a:solidFill>
                <a:latin typeface="Instrument Sans" pitchFamily="34" charset="0"/>
                <a:ea typeface="Instrument Sans" pitchFamily="34" charset="-122"/>
                <a:cs typeface="Instrument Sans" pitchFamily="34" charset="-120"/>
              </a:rPr>
              <a:t>Surprisingly, the most notable trend is the high amount of sedantry minutes (idle) activity across all users. Analyzed using Tableau. For a fitness focused device having this being the single largest outlier metric is alarming. </a:t>
            </a:r>
            <a:endParaRPr lang="en-US" sz="1098" dirty="0"/>
          </a:p>
        </p:txBody>
      </p:sp>
      <p:sp>
        <p:nvSpPr>
          <p:cNvPr id="10" name="Text 6"/>
          <p:cNvSpPr/>
          <p:nvPr/>
        </p:nvSpPr>
        <p:spPr>
          <a:xfrm>
            <a:off x="800100" y="2757488"/>
            <a:ext cx="3667125" cy="552450"/>
          </a:xfrm>
          <a:prstGeom prst="rect">
            <a:avLst/>
          </a:prstGeom>
          <a:noFill/>
          <a:ln/>
        </p:spPr>
        <p:txBody>
          <a:bodyPr wrap="square" rtlCol="0" anchor="ctr"/>
          <a:lstStyle/>
          <a:p>
            <a:pPr algn="l" indent="0" marL="0">
              <a:lnSpc>
                <a:spcPts val="2180"/>
              </a:lnSpc>
              <a:buNone/>
            </a:pPr>
            <a:r>
              <a:rPr lang="en-US" sz="1454" spc="-16" kern="0" dirty="0">
                <a:solidFill>
                  <a:srgbClr val="323F4F">
                    <a:alpha val="99000"/>
                  </a:srgbClr>
                </a:solidFill>
                <a:latin typeface="Instrument Sans" pitchFamily="34" charset="0"/>
                <a:ea typeface="Instrument Sans" pitchFamily="34" charset="-122"/>
                <a:cs typeface="Instrument Sans" pitchFamily="34" charset="-120"/>
              </a:rPr>
              <a:t>Sedantary Levels by Hue</a:t>
            </a:r>
            <a:endParaRPr lang="en-US" sz="1454" dirty="0"/>
          </a:p>
        </p:txBody>
      </p:sp>
      <p:sp>
        <p:nvSpPr>
          <p:cNvPr id="11" name="Text 7"/>
          <p:cNvSpPr/>
          <p:nvPr/>
        </p:nvSpPr>
        <p:spPr>
          <a:xfrm>
            <a:off x="3505200" y="2809875"/>
            <a:ext cx="1981200" cy="276225"/>
          </a:xfrm>
          <a:prstGeom prst="rect">
            <a:avLst/>
          </a:prstGeom>
          <a:noFill/>
          <a:ln/>
        </p:spPr>
        <p:txBody>
          <a:bodyPr wrap="square" rtlCol="0" anchor="ctr"/>
          <a:lstStyle/>
          <a:p>
            <a:pPr algn="l" indent="0" marL="0">
              <a:lnSpc>
                <a:spcPts val="2025"/>
              </a:lnSpc>
              <a:buNone/>
            </a:pPr>
            <a:r>
              <a:rPr lang="en-US" sz="1350" spc="-15" kern="0" dirty="0">
                <a:solidFill>
                  <a:srgbClr val="000000">
                    <a:alpha val="99000"/>
                  </a:srgbClr>
                </a:solidFill>
                <a:latin typeface="Instrument Sans" pitchFamily="34" charset="0"/>
                <a:ea typeface="Instrument Sans" pitchFamily="34" charset="-122"/>
                <a:cs typeface="Instrument Sans" pitchFamily="34" charset="-120"/>
              </a:rPr>
              <a:t>Highest Sedantary</a:t>
            </a:r>
            <a:endParaRPr lang="en-US" sz="1350" dirty="0"/>
          </a:p>
        </p:txBody>
      </p:sp>
      <p:sp>
        <p:nvSpPr>
          <p:cNvPr id="12" name="Text 8"/>
          <p:cNvSpPr/>
          <p:nvPr/>
        </p:nvSpPr>
        <p:spPr>
          <a:xfrm>
            <a:off x="3509963" y="3271838"/>
            <a:ext cx="2024063" cy="261937"/>
          </a:xfrm>
          <a:prstGeom prst="rect">
            <a:avLst/>
          </a:prstGeom>
          <a:noFill/>
          <a:ln/>
        </p:spPr>
        <p:txBody>
          <a:bodyPr wrap="square" rtlCol="0" anchor="ctr"/>
          <a:lstStyle/>
          <a:p>
            <a:pPr algn="l" indent="0" marL="0">
              <a:lnSpc>
                <a:spcPts val="2070"/>
              </a:lnSpc>
              <a:buNone/>
            </a:pPr>
            <a:r>
              <a:rPr lang="en-US" sz="1380" spc="-15" kern="0" dirty="0">
                <a:solidFill>
                  <a:srgbClr val="000000">
                    <a:alpha val="99000"/>
                  </a:srgbClr>
                </a:solidFill>
                <a:latin typeface="Instrument Sans" pitchFamily="34" charset="0"/>
                <a:ea typeface="Instrument Sans" pitchFamily="34" charset="-122"/>
                <a:cs typeface="Instrument Sans" pitchFamily="34" charset="-120"/>
              </a:rPr>
              <a:t>High Sedantry</a:t>
            </a:r>
            <a:endParaRPr lang="en-US" sz="1380" dirty="0"/>
          </a:p>
        </p:txBody>
      </p:sp>
      <p:sp>
        <p:nvSpPr>
          <p:cNvPr id="13" name="Text 9"/>
          <p:cNvSpPr/>
          <p:nvPr/>
        </p:nvSpPr>
        <p:spPr>
          <a:xfrm>
            <a:off x="3510376" y="3703208"/>
            <a:ext cx="1504744" cy="261937"/>
          </a:xfrm>
          <a:prstGeom prst="rect">
            <a:avLst/>
          </a:prstGeom>
          <a:noFill/>
          <a:ln/>
        </p:spPr>
        <p:txBody>
          <a:bodyPr wrap="square" rtlCol="0" anchor="ctr"/>
          <a:lstStyle/>
          <a:p>
            <a:pPr algn="l" indent="0" marL="0">
              <a:lnSpc>
                <a:spcPts val="2070"/>
              </a:lnSpc>
              <a:buNone/>
            </a:pPr>
            <a:r>
              <a:rPr lang="en-US" sz="1380" spc="-15" kern="0" dirty="0">
                <a:solidFill>
                  <a:srgbClr val="000000">
                    <a:alpha val="99000"/>
                  </a:srgbClr>
                </a:solidFill>
                <a:latin typeface="Instrument Sans" pitchFamily="34" charset="0"/>
                <a:ea typeface="Instrument Sans" pitchFamily="34" charset="-122"/>
                <a:cs typeface="Instrument Sans" pitchFamily="34" charset="-120"/>
              </a:rPr>
              <a:t>Moderate</a:t>
            </a:r>
            <a:endParaRPr lang="en-US" sz="1380" dirty="0"/>
          </a:p>
        </p:txBody>
      </p:sp>
      <p:sp>
        <p:nvSpPr>
          <p:cNvPr id="14" name="Text 10"/>
          <p:cNvSpPr/>
          <p:nvPr/>
        </p:nvSpPr>
        <p:spPr>
          <a:xfrm>
            <a:off x="3510376" y="4181241"/>
            <a:ext cx="1499982" cy="261937"/>
          </a:xfrm>
          <a:prstGeom prst="rect">
            <a:avLst/>
          </a:prstGeom>
          <a:noFill/>
          <a:ln/>
        </p:spPr>
        <p:txBody>
          <a:bodyPr wrap="square" rtlCol="0" anchor="ctr"/>
          <a:lstStyle/>
          <a:p>
            <a:pPr algn="l" indent="0" marL="0">
              <a:lnSpc>
                <a:spcPts val="2070"/>
              </a:lnSpc>
              <a:buNone/>
            </a:pPr>
            <a:r>
              <a:rPr lang="en-US" sz="1380" spc="-15" kern="0" dirty="0">
                <a:solidFill>
                  <a:srgbClr val="000000">
                    <a:alpha val="99000"/>
                  </a:srgbClr>
                </a:solidFill>
                <a:latin typeface="Instrument Sans" pitchFamily="34" charset="0"/>
                <a:ea typeface="Instrument Sans" pitchFamily="34" charset="-122"/>
                <a:cs typeface="Instrument Sans" pitchFamily="34" charset="-120"/>
              </a:rPr>
              <a:t>Low</a:t>
            </a:r>
            <a:endParaRPr lang="en-US" sz="1380" dirty="0"/>
          </a:p>
        </p:txBody>
      </p:sp>
      <p:sp>
        <p:nvSpPr>
          <p:cNvPr id="15" name="Text 11"/>
          <p:cNvSpPr/>
          <p:nvPr/>
        </p:nvSpPr>
        <p:spPr>
          <a:xfrm>
            <a:off x="800100" y="3133725"/>
            <a:ext cx="2614613" cy="1407281"/>
          </a:xfrm>
          <a:prstGeom prst="rect">
            <a:avLst/>
          </a:prstGeom>
          <a:noFill/>
          <a:ln/>
        </p:spPr>
        <p:txBody>
          <a:bodyPr wrap="square" rtlCol="0" anchor="ctr"/>
          <a:lstStyle/>
          <a:p>
            <a:pPr algn="l" indent="0" marL="0">
              <a:lnSpc>
                <a:spcPts val="2025"/>
              </a:lnSpc>
              <a:buNone/>
            </a:pPr>
            <a:r>
              <a:rPr lang="en-US" sz="1350" spc="-15" kern="0" dirty="0">
                <a:solidFill>
                  <a:srgbClr val="000000">
                    <a:alpha val="99000"/>
                  </a:srgbClr>
                </a:solidFill>
                <a:latin typeface="Instrument Sans" pitchFamily="34" charset="0"/>
                <a:ea typeface="Instrument Sans" pitchFamily="34" charset="-122"/>
                <a:cs typeface="Instrument Sans" pitchFamily="34" charset="-120"/>
              </a:rPr>
              <a:t>The glaring metric is there’s no big red circles, only small ones. This means most of the large amounts consist of idle time</a:t>
            </a:r>
            <a:endParaRPr lang="en-US" sz="1350" dirty="0"/>
          </a:p>
        </p:txBody>
      </p:sp>
      <p:sp>
        <p:nvSpPr>
          <p:cNvPr id="16" name="Text 12"/>
          <p:cNvSpPr/>
          <p:nvPr/>
        </p:nvSpPr>
        <p:spPr>
          <a:xfrm>
            <a:off x="733425" y="504825"/>
            <a:ext cx="4956876" cy="914397"/>
          </a:xfrm>
          <a:prstGeom prst="rect">
            <a:avLst/>
          </a:prstGeom>
          <a:noFill/>
          <a:ln/>
        </p:spPr>
        <p:txBody>
          <a:bodyPr wrap="square" rtlCol="0" anchor="ctr"/>
          <a:lstStyle/>
          <a:p>
            <a:pPr algn="l" indent="0" marL="0">
              <a:lnSpc>
                <a:spcPts val="3600"/>
              </a:lnSpc>
              <a:buNone/>
            </a:pPr>
            <a:r>
              <a:rPr lang="en-US" sz="3000" spc="-33" kern="0" dirty="0">
                <a:solidFill>
                  <a:srgbClr val="000000">
                    <a:alpha val="99000"/>
                  </a:srgbClr>
                </a:solidFill>
                <a:latin typeface="Instrument Sans" pitchFamily="34" charset="0"/>
                <a:ea typeface="Instrument Sans" pitchFamily="34" charset="-122"/>
                <a:cs typeface="Instrument Sans" pitchFamily="34" charset="-120"/>
              </a:rPr>
              <a:t>The Analysis -  Focus on Trends, Gaps, &amp; Insights</a:t>
            </a:r>
            <a:endParaRPr lang="en-US"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DFDFD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572000" y="2357438"/>
            <a:ext cx="4381500" cy="2614613"/>
          </a:xfrm>
          <a:prstGeom prst="rect">
            <a:avLst/>
          </a:prstGeom>
        </p:spPr>
      </p:pic>
      <p:pic>
        <p:nvPicPr>
          <p:cNvPr id="3" name="Image 1" descr="preencoded.png">    </p:cNvPr>
          <p:cNvPicPr>
            <a:picLocks noChangeAspect="1"/>
          </p:cNvPicPr>
          <p:nvPr/>
        </p:nvPicPr>
        <p:blipFill>
          <a:blip r:embed="rId2"/>
          <a:stretch>
            <a:fillRect/>
          </a:stretch>
        </p:blipFill>
        <p:spPr>
          <a:xfrm>
            <a:off x="704850" y="2738438"/>
            <a:ext cx="646012" cy="573823"/>
          </a:xfrm>
          <a:prstGeom prst="rect">
            <a:avLst/>
          </a:prstGeom>
        </p:spPr>
      </p:pic>
      <p:pic>
        <p:nvPicPr>
          <p:cNvPr id="4" name="Image 2" descr="preencoded.png">    </p:cNvPr>
          <p:cNvPicPr>
            <a:picLocks noChangeAspect="1"/>
          </p:cNvPicPr>
          <p:nvPr/>
        </p:nvPicPr>
        <p:blipFill>
          <a:blip r:embed="rId3"/>
          <a:stretch>
            <a:fillRect/>
          </a:stretch>
        </p:blipFill>
        <p:spPr>
          <a:xfrm>
            <a:off x="333375" y="2357438"/>
            <a:ext cx="4262438" cy="2619375"/>
          </a:xfrm>
          <a:prstGeom prst="rect">
            <a:avLst/>
          </a:prstGeom>
        </p:spPr>
      </p:pic>
      <p:sp>
        <p:nvSpPr>
          <p:cNvPr id="5" name="Text 0"/>
          <p:cNvSpPr/>
          <p:nvPr/>
        </p:nvSpPr>
        <p:spPr>
          <a:xfrm>
            <a:off x="703287" y="619125"/>
            <a:ext cx="7400925" cy="1028700"/>
          </a:xfrm>
          <a:prstGeom prst="rect">
            <a:avLst/>
          </a:prstGeom>
          <a:noFill/>
          <a:ln/>
        </p:spPr>
        <p:txBody>
          <a:bodyPr wrap="square" rtlCol="0" anchor="ctr"/>
          <a:lstStyle/>
          <a:p>
            <a:pPr algn="l" indent="0" marL="0">
              <a:lnSpc>
                <a:spcPts val="4050"/>
              </a:lnSpc>
              <a:buNone/>
            </a:pPr>
            <a:r>
              <a:rPr lang="en-US" sz="3375" spc="-37" kern="0" dirty="0">
                <a:solidFill>
                  <a:srgbClr val="000000">
                    <a:alpha val="99000"/>
                  </a:srgbClr>
                </a:solidFill>
                <a:latin typeface="Inter" pitchFamily="34" charset="0"/>
                <a:ea typeface="Inter" pitchFamily="34" charset="-122"/>
                <a:cs typeface="Inter" pitchFamily="34" charset="-120"/>
              </a:rPr>
              <a:t>The Analysis Continued - Gaps, Timings, and Insights</a:t>
            </a:r>
            <a:endParaRPr lang="en-US" sz="3375" dirty="0"/>
          </a:p>
        </p:txBody>
      </p:sp>
      <p:sp>
        <p:nvSpPr>
          <p:cNvPr id="6" name="Text 1"/>
          <p:cNvSpPr/>
          <p:nvPr/>
        </p:nvSpPr>
        <p:spPr>
          <a:xfrm>
            <a:off x="704850" y="1709738"/>
            <a:ext cx="8472488" cy="514350"/>
          </a:xfrm>
          <a:prstGeom prst="rect">
            <a:avLst/>
          </a:prstGeom>
          <a:noFill/>
          <a:ln/>
        </p:spPr>
        <p:txBody>
          <a:bodyPr wrap="square" rtlCol="0" anchor="ctr"/>
          <a:lstStyle/>
          <a:p>
            <a:pPr algn="l" indent="0" marL="0">
              <a:lnSpc>
                <a:spcPts val="1350"/>
              </a:lnSpc>
              <a:buNone/>
            </a:pPr>
            <a:r>
              <a:rPr lang="en-US" sz="900" spc="-10" kern="0" dirty="0">
                <a:solidFill>
                  <a:srgbClr val="323F4F">
                    <a:alpha val="99000"/>
                  </a:srgbClr>
                </a:solidFill>
                <a:latin typeface="Inter" pitchFamily="34" charset="0"/>
                <a:ea typeface="Inter" pitchFamily="34" charset="-122"/>
                <a:cs typeface="Inter" pitchFamily="34" charset="-120"/>
              </a:rPr>
              <a:t>For Peak Intensity, relationship exists where consistent user higher activity exists and peak times between 5PM to 7PM.  We also see an insight of people on average 7.6 hrs (460 Mins.) in bed, yet only asleep for 7 hrs (420 Mins.) of that time.  Surprisingly, there is a high “Time Awake In Bed.”  Analyzed using R Project and Gemini Ai, respectively. </a:t>
            </a:r>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CDCD"/>
        </a:solidFill>
      </p:bgPr>
    </p:bg>
    <p:spTree>
      <p:nvGrpSpPr>
        <p:cNvPr id="1" name=""/>
        <p:cNvGrpSpPr/>
        <p:nvPr/>
      </p:nvGrpSpPr>
      <p:grpSpPr>
        <a:xfrm>
          <a:off x="0" y="0"/>
          <a:ext cx="0" cy="0"/>
          <a:chOff x="0" y="0"/>
          <a:chExt cx="0" cy="0"/>
        </a:xfrm>
      </p:grpSpPr>
      <p:sp>
        <p:nvSpPr>
          <p:cNvPr id="2" name="Text 0"/>
          <p:cNvSpPr/>
          <p:nvPr/>
        </p:nvSpPr>
        <p:spPr>
          <a:xfrm>
            <a:off x="681038" y="1905000"/>
            <a:ext cx="7753350" cy="1404938"/>
          </a:xfrm>
          <a:prstGeom prst="rect">
            <a:avLst/>
          </a:prstGeom>
          <a:solidFill>
            <a:srgbClr val="FFFFFF"/>
          </a:solidFill>
          <a:ln/>
        </p:spPr>
        <p:txBody>
          <a:bodyPr wrap="square" rtlCol="0" anchor="ctr"/>
          <a:lstStyle/>
          <a:p>
            <a:pPr indent="0" marL="0">
              <a:buNone/>
            </a:pPr>
            <a:endParaRPr lang="en-US" dirty="0"/>
          </a:p>
        </p:txBody>
      </p:sp>
      <p:sp>
        <p:nvSpPr>
          <p:cNvPr id="3" name="Text 1"/>
          <p:cNvSpPr/>
          <p:nvPr/>
        </p:nvSpPr>
        <p:spPr>
          <a:xfrm>
            <a:off x="728663" y="3519488"/>
            <a:ext cx="3595688" cy="1166813"/>
          </a:xfrm>
          <a:prstGeom prst="rect">
            <a:avLst/>
          </a:prstGeom>
          <a:solidFill>
            <a:srgbClr val="FFCD6C"/>
          </a:solidFill>
          <a:ln/>
        </p:spPr>
        <p:txBody>
          <a:bodyPr wrap="square" rtlCol="0" anchor="ctr"/>
          <a:lstStyle/>
          <a:p>
            <a:pPr indent="0" marL="0">
              <a:buNone/>
            </a:pPr>
            <a:endParaRPr lang="en-US" dirty="0"/>
          </a:p>
        </p:txBody>
      </p:sp>
      <p:sp>
        <p:nvSpPr>
          <p:cNvPr id="4" name="Text 2"/>
          <p:cNvSpPr/>
          <p:nvPr/>
        </p:nvSpPr>
        <p:spPr>
          <a:xfrm>
            <a:off x="4838700" y="538163"/>
            <a:ext cx="3595688" cy="1166813"/>
          </a:xfrm>
          <a:prstGeom prst="rect">
            <a:avLst/>
          </a:prstGeom>
          <a:solidFill>
            <a:srgbClr val="A391FF"/>
          </a:solidFill>
          <a:ln/>
        </p:spPr>
        <p:txBody>
          <a:bodyPr wrap="square" rtlCol="0" anchor="ctr"/>
          <a:lstStyle/>
          <a:p>
            <a:pPr indent="0" marL="0">
              <a:buNone/>
            </a:pPr>
            <a:endParaRPr lang="en-US" dirty="0"/>
          </a:p>
        </p:txBody>
      </p:sp>
      <p:pic>
        <p:nvPicPr>
          <p:cNvPr id="5" name="Image 0" descr="preencoded.png">    </p:cNvPr>
          <p:cNvPicPr>
            <a:picLocks noChangeAspect="1"/>
          </p:cNvPicPr>
          <p:nvPr/>
        </p:nvPicPr>
        <p:blipFill>
          <a:blip r:embed="rId1"/>
          <a:stretch>
            <a:fillRect/>
          </a:stretch>
        </p:blipFill>
        <p:spPr>
          <a:xfrm>
            <a:off x="7781925" y="1933575"/>
            <a:ext cx="646007" cy="573823"/>
          </a:xfrm>
          <a:prstGeom prst="rect">
            <a:avLst/>
          </a:prstGeom>
        </p:spPr>
      </p:pic>
      <p:sp>
        <p:nvSpPr>
          <p:cNvPr id="6" name="Text 3"/>
          <p:cNvSpPr/>
          <p:nvPr/>
        </p:nvSpPr>
        <p:spPr>
          <a:xfrm>
            <a:off x="728663" y="400050"/>
            <a:ext cx="3305175" cy="1462088"/>
          </a:xfrm>
          <a:prstGeom prst="rect">
            <a:avLst/>
          </a:prstGeom>
          <a:noFill/>
          <a:ln/>
        </p:spPr>
        <p:txBody>
          <a:bodyPr wrap="square" rtlCol="0" anchor="ctr"/>
          <a:lstStyle/>
          <a:p>
            <a:pPr algn="l" indent="0" marL="0">
              <a:lnSpc>
                <a:spcPts val="11500"/>
              </a:lnSpc>
              <a:buNone/>
            </a:pPr>
            <a:r>
              <a:rPr lang="en-US" sz="7667" spc="-84" kern="0" dirty="0">
                <a:solidFill>
                  <a:srgbClr val="000000">
                    <a:alpha val="99000"/>
                  </a:srgbClr>
                </a:solidFill>
                <a:latin typeface="Instrument Sans" pitchFamily="34" charset="0"/>
                <a:ea typeface="Instrument Sans" pitchFamily="34" charset="-122"/>
                <a:cs typeface="Instrument Sans" pitchFamily="34" charset="-120"/>
              </a:rPr>
              <a:t>Share</a:t>
            </a:r>
            <a:endParaRPr lang="en-US" sz="7667" dirty="0"/>
          </a:p>
        </p:txBody>
      </p:sp>
      <p:sp>
        <p:nvSpPr>
          <p:cNvPr id="7" name="Text 4"/>
          <p:cNvSpPr/>
          <p:nvPr/>
        </p:nvSpPr>
        <p:spPr>
          <a:xfrm>
            <a:off x="1414463" y="2095500"/>
            <a:ext cx="6710363" cy="1028700"/>
          </a:xfrm>
          <a:prstGeom prst="rect">
            <a:avLst/>
          </a:prstGeom>
          <a:noFill/>
          <a:ln/>
        </p:spPr>
        <p:txBody>
          <a:bodyPr wrap="square" rtlCol="0" anchor="ctr"/>
          <a:lstStyle/>
          <a:p>
            <a:pPr algn="ctr" indent="0" marL="0">
              <a:lnSpc>
                <a:spcPts val="4050"/>
              </a:lnSpc>
              <a:buNone/>
            </a:pPr>
            <a:r>
              <a:rPr lang="en-US" sz="3375" spc="-37" kern="0" dirty="0">
                <a:solidFill>
                  <a:srgbClr val="000000">
                    <a:alpha val="99000"/>
                  </a:srgbClr>
                </a:solidFill>
                <a:latin typeface="Instrument Sans" pitchFamily="34" charset="0"/>
                <a:ea typeface="Instrument Sans" pitchFamily="34" charset="-122"/>
                <a:cs typeface="Instrument Sans" pitchFamily="34" charset="-120"/>
              </a:rPr>
              <a:t>Peak Usage Trend:</a:t>
            </a:r>
            <a:endParaRPr lang="en-US" sz="3375" dirty="0"/>
          </a:p>
          <a:p>
            <a:pPr algn="ctr" indent="0" marL="0">
              <a:lnSpc>
                <a:spcPts val="4050"/>
              </a:lnSpc>
              <a:buNone/>
            </a:pPr>
            <a:r>
              <a:rPr lang="en-US" sz="3375" spc="-37" kern="0" dirty="0">
                <a:solidFill>
                  <a:srgbClr val="000000">
                    <a:alpha val="99000"/>
                  </a:srgbClr>
                </a:solidFill>
                <a:latin typeface="Instrument Sans" pitchFamily="34" charset="0"/>
                <a:ea typeface="Instrument Sans" pitchFamily="34" charset="-122"/>
                <a:cs typeface="Instrument Sans" pitchFamily="34" charset="-120"/>
              </a:rPr>
              <a:t>Most in 5 - 7PM window</a:t>
            </a:r>
            <a:endParaRPr lang="en-US" sz="3375" dirty="0"/>
          </a:p>
        </p:txBody>
      </p:sp>
      <p:sp>
        <p:nvSpPr>
          <p:cNvPr id="8" name="Text 5"/>
          <p:cNvSpPr/>
          <p:nvPr/>
        </p:nvSpPr>
        <p:spPr>
          <a:xfrm>
            <a:off x="3571875" y="714375"/>
            <a:ext cx="1614488" cy="628650"/>
          </a:xfrm>
          <a:prstGeom prst="rect">
            <a:avLst/>
          </a:prstGeom>
          <a:noFill/>
          <a:ln/>
        </p:spPr>
        <p:txBody>
          <a:bodyPr wrap="square" rtlCol="0" anchor="ctr"/>
          <a:lstStyle/>
          <a:p>
            <a:pPr algn="l" indent="0" marL="0">
              <a:lnSpc>
                <a:spcPts val="1660"/>
              </a:lnSpc>
              <a:buNone/>
            </a:pPr>
            <a:r>
              <a:rPr lang="en-US" sz="1107" spc="-12" kern="0" dirty="0">
                <a:solidFill>
                  <a:srgbClr val="000000">
                    <a:alpha val="99000"/>
                  </a:srgbClr>
                </a:solidFill>
                <a:latin typeface="Instrument Sans" pitchFamily="34" charset="0"/>
                <a:ea typeface="Instrument Sans" pitchFamily="34" charset="-122"/>
                <a:cs typeface="Instrument Sans" pitchFamily="34" charset="-120"/>
              </a:rPr>
              <a:t>Highest Recorded Metrics &amp; Outliers Reveal</a:t>
            </a:r>
            <a:endParaRPr lang="en-US" sz="1107" dirty="0"/>
          </a:p>
        </p:txBody>
      </p:sp>
      <p:sp>
        <p:nvSpPr>
          <p:cNvPr id="9" name="Text 6"/>
          <p:cNvSpPr/>
          <p:nvPr/>
        </p:nvSpPr>
        <p:spPr>
          <a:xfrm>
            <a:off x="6729413" y="3690937"/>
            <a:ext cx="2438400" cy="1257300"/>
          </a:xfrm>
          <a:prstGeom prst="rect">
            <a:avLst/>
          </a:prstGeom>
          <a:noFill/>
          <a:ln/>
        </p:spPr>
        <p:txBody>
          <a:bodyPr wrap="square" rtlCol="0" anchor="ctr"/>
          <a:lstStyle/>
          <a:p>
            <a:pPr algn="l" indent="0" marL="0">
              <a:lnSpc>
                <a:spcPts val="1660"/>
              </a:lnSpc>
              <a:buNone/>
            </a:pPr>
            <a:r>
              <a:rPr lang="en-US" sz="1107" spc="-12" kern="0" dirty="0">
                <a:solidFill>
                  <a:srgbClr val="000000">
                    <a:alpha val="99000"/>
                  </a:srgbClr>
                </a:solidFill>
                <a:latin typeface="Instrument Sans" pitchFamily="34" charset="0"/>
                <a:ea typeface="Instrument Sans" pitchFamily="34" charset="-122"/>
                <a:cs typeface="Instrument Sans" pitchFamily="34" charset="-120"/>
              </a:rPr>
              <a:t>Relationships exists where Users are most active on Thursdays and Saturdays;  Sunday and Monday being lower activity days. Valuable weekly routine insight</a:t>
            </a:r>
            <a:endParaRPr lang="en-US" sz="1107" dirty="0"/>
          </a:p>
        </p:txBody>
      </p:sp>
      <p:sp>
        <p:nvSpPr>
          <p:cNvPr id="10" name="Text 7"/>
          <p:cNvSpPr/>
          <p:nvPr/>
        </p:nvSpPr>
        <p:spPr>
          <a:xfrm>
            <a:off x="4948238" y="3709988"/>
            <a:ext cx="2214563" cy="914400"/>
          </a:xfrm>
          <a:prstGeom prst="rect">
            <a:avLst/>
          </a:prstGeom>
          <a:noFill/>
          <a:ln/>
        </p:spPr>
        <p:txBody>
          <a:bodyPr wrap="square" rtlCol="0" anchor="ctr"/>
          <a:lstStyle/>
          <a:p>
            <a:pPr algn="l" indent="0" marL="0">
              <a:lnSpc>
                <a:spcPts val="3600"/>
              </a:lnSpc>
              <a:buNone/>
            </a:pPr>
            <a:r>
              <a:rPr lang="en-US" sz="2400" spc="-26" kern="0" dirty="0">
                <a:solidFill>
                  <a:srgbClr val="000000">
                    <a:alpha val="99000"/>
                  </a:srgbClr>
                </a:solidFill>
                <a:latin typeface="Instrument Sans" pitchFamily="34" charset="0"/>
                <a:ea typeface="Instrument Sans" pitchFamily="34" charset="-122"/>
                <a:cs typeface="Instrument Sans" pitchFamily="34" charset="-120"/>
              </a:rPr>
              <a:t>Thursday &amp; Saturdays </a:t>
            </a:r>
            <a:endParaRPr lang="en-US" sz="2400" dirty="0"/>
          </a:p>
        </p:txBody>
      </p:sp>
      <p:sp>
        <p:nvSpPr>
          <p:cNvPr id="11" name="Text 8"/>
          <p:cNvSpPr/>
          <p:nvPr/>
        </p:nvSpPr>
        <p:spPr>
          <a:xfrm>
            <a:off x="914698" y="3525429"/>
            <a:ext cx="1801206" cy="709613"/>
          </a:xfrm>
          <a:prstGeom prst="rect">
            <a:avLst/>
          </a:prstGeom>
          <a:noFill/>
          <a:ln/>
        </p:spPr>
        <p:txBody>
          <a:bodyPr wrap="square" rtlCol="0" anchor="ctr"/>
          <a:lstStyle/>
          <a:p>
            <a:pPr algn="l" indent="0" marL="0">
              <a:lnSpc>
                <a:spcPts val="5603"/>
              </a:lnSpc>
              <a:buNone/>
            </a:pPr>
            <a:r>
              <a:rPr lang="en-US" sz="3735" spc="-41" kern="0" dirty="0">
                <a:solidFill>
                  <a:srgbClr val="000000">
                    <a:alpha val="99000"/>
                  </a:srgbClr>
                </a:solidFill>
                <a:latin typeface="Instrument Sans" pitchFamily="34" charset="0"/>
                <a:ea typeface="Instrument Sans" pitchFamily="34" charset="-122"/>
                <a:cs typeface="Instrument Sans" pitchFamily="34" charset="-120"/>
              </a:rPr>
              <a:t>39~</a:t>
            </a:r>
            <a:endParaRPr lang="en-US" sz="3735" dirty="0"/>
          </a:p>
        </p:txBody>
      </p:sp>
      <p:sp>
        <p:nvSpPr>
          <p:cNvPr id="12" name="Text 9"/>
          <p:cNvSpPr/>
          <p:nvPr/>
        </p:nvSpPr>
        <p:spPr>
          <a:xfrm>
            <a:off x="5024735" y="544104"/>
            <a:ext cx="1801206" cy="709613"/>
          </a:xfrm>
          <a:prstGeom prst="rect">
            <a:avLst/>
          </a:prstGeom>
          <a:noFill/>
          <a:ln/>
        </p:spPr>
        <p:txBody>
          <a:bodyPr wrap="square" rtlCol="0" anchor="ctr"/>
          <a:lstStyle/>
          <a:p>
            <a:pPr algn="l" indent="0" marL="0">
              <a:lnSpc>
                <a:spcPts val="5603"/>
              </a:lnSpc>
              <a:buNone/>
            </a:pPr>
            <a:r>
              <a:rPr lang="en-US" sz="3735" spc="-41" kern="0" dirty="0">
                <a:solidFill>
                  <a:srgbClr val="000000">
                    <a:alpha val="99000"/>
                  </a:srgbClr>
                </a:solidFill>
                <a:latin typeface="Instrument Sans" pitchFamily="34" charset="0"/>
                <a:ea typeface="Instrument Sans" pitchFamily="34" charset="-122"/>
                <a:cs typeface="Instrument Sans" pitchFamily="34" charset="-120"/>
              </a:rPr>
              <a:t>990~</a:t>
            </a:r>
            <a:endParaRPr lang="en-US" sz="3735" dirty="0"/>
          </a:p>
        </p:txBody>
      </p:sp>
      <p:sp>
        <p:nvSpPr>
          <p:cNvPr id="13" name="Text 10"/>
          <p:cNvSpPr/>
          <p:nvPr/>
        </p:nvSpPr>
        <p:spPr>
          <a:xfrm>
            <a:off x="914400" y="4167188"/>
            <a:ext cx="2000250" cy="361950"/>
          </a:xfrm>
          <a:prstGeom prst="rect">
            <a:avLst/>
          </a:prstGeom>
          <a:noFill/>
          <a:ln/>
        </p:spPr>
        <p:txBody>
          <a:bodyPr wrap="square" rtlCol="0" anchor="ctr"/>
          <a:lstStyle/>
          <a:p>
            <a:pPr algn="l" indent="0" marL="0">
              <a:lnSpc>
                <a:spcPts val="1440"/>
              </a:lnSpc>
              <a:buNone/>
            </a:pPr>
            <a:r>
              <a:rPr lang="en-US" sz="1200" spc="-13" kern="0" dirty="0">
                <a:solidFill>
                  <a:srgbClr val="000000">
                    <a:alpha val="99000"/>
                  </a:srgbClr>
                </a:solidFill>
                <a:latin typeface="Instrument Sans" pitchFamily="34" charset="0"/>
                <a:ea typeface="Instrument Sans" pitchFamily="34" charset="-122"/>
                <a:cs typeface="Instrument Sans" pitchFamily="34" charset="-120"/>
              </a:rPr>
              <a:t>Average Minutes Spent Awake in Bed</a:t>
            </a:r>
            <a:endParaRPr lang="en-US" sz="1200" dirty="0"/>
          </a:p>
        </p:txBody>
      </p:sp>
      <p:sp>
        <p:nvSpPr>
          <p:cNvPr id="14" name="Text 11"/>
          <p:cNvSpPr/>
          <p:nvPr/>
        </p:nvSpPr>
        <p:spPr>
          <a:xfrm>
            <a:off x="5024438" y="1185863"/>
            <a:ext cx="1671638" cy="400050"/>
          </a:xfrm>
          <a:prstGeom prst="rect">
            <a:avLst/>
          </a:prstGeom>
          <a:noFill/>
          <a:ln/>
        </p:spPr>
        <p:txBody>
          <a:bodyPr wrap="square" rtlCol="0" anchor="ctr"/>
          <a:lstStyle/>
          <a:p>
            <a:pPr algn="l" indent="0" marL="0">
              <a:lnSpc>
                <a:spcPts val="1575"/>
              </a:lnSpc>
              <a:buNone/>
            </a:pPr>
            <a:r>
              <a:rPr lang="en-US" sz="1313" spc="-14" kern="0" dirty="0">
                <a:solidFill>
                  <a:srgbClr val="000000">
                    <a:alpha val="99000"/>
                  </a:srgbClr>
                </a:solidFill>
                <a:latin typeface="Instrument Sans" pitchFamily="34" charset="0"/>
                <a:ea typeface="Instrument Sans" pitchFamily="34" charset="-122"/>
                <a:cs typeface="Instrument Sans" pitchFamily="34" charset="-120"/>
              </a:rPr>
              <a:t>Sedentary Minutes daily</a:t>
            </a:r>
            <a:endParaRPr lang="en-US" sz="1313" dirty="0"/>
          </a:p>
        </p:txBody>
      </p:sp>
      <p:sp>
        <p:nvSpPr>
          <p:cNvPr id="15" name="Text 12"/>
          <p:cNvSpPr/>
          <p:nvPr/>
        </p:nvSpPr>
        <p:spPr>
          <a:xfrm>
            <a:off x="2619375" y="3648075"/>
            <a:ext cx="1990725" cy="542925"/>
          </a:xfrm>
          <a:prstGeom prst="rect">
            <a:avLst/>
          </a:prstGeom>
          <a:noFill/>
          <a:ln/>
        </p:spPr>
        <p:txBody>
          <a:bodyPr wrap="square" rtlCol="0" anchor="ctr"/>
          <a:lstStyle/>
          <a:p>
            <a:pPr algn="r" indent="0" marL="0">
              <a:lnSpc>
                <a:spcPts val="1406"/>
              </a:lnSpc>
              <a:buNone/>
            </a:pPr>
            <a:r>
              <a:rPr lang="en-US" sz="938" spc="-10" kern="0" dirty="0">
                <a:solidFill>
                  <a:srgbClr val="000000">
                    <a:alpha val="99000"/>
                  </a:srgbClr>
                </a:solidFill>
                <a:latin typeface="Instrument Sans" pitchFamily="34" charset="0"/>
                <a:ea typeface="Instrument Sans" pitchFamily="34" charset="-122"/>
                <a:cs typeface="Instrument Sans" pitchFamily="34" charset="-120"/>
              </a:rPr>
              <a:t>The app can use these metrics for personalized sleep guidance</a:t>
            </a:r>
            <a:endParaRPr lang="en-US" sz="938" dirty="0"/>
          </a:p>
        </p:txBody>
      </p:sp>
      <p:sp>
        <p:nvSpPr>
          <p:cNvPr id="16" name="Text 13"/>
          <p:cNvSpPr/>
          <p:nvPr/>
        </p:nvSpPr>
        <p:spPr>
          <a:xfrm>
            <a:off x="6729413" y="666750"/>
            <a:ext cx="1990725" cy="904875"/>
          </a:xfrm>
          <a:prstGeom prst="rect">
            <a:avLst/>
          </a:prstGeom>
          <a:noFill/>
          <a:ln/>
        </p:spPr>
        <p:txBody>
          <a:bodyPr wrap="square" rtlCol="0" anchor="ctr"/>
          <a:lstStyle/>
          <a:p>
            <a:pPr algn="r" indent="0" marL="0">
              <a:lnSpc>
                <a:spcPts val="1406"/>
              </a:lnSpc>
              <a:buNone/>
            </a:pPr>
            <a:r>
              <a:rPr lang="en-US" sz="938" spc="-10" kern="0" dirty="0">
                <a:solidFill>
                  <a:srgbClr val="000000">
                    <a:alpha val="99000"/>
                  </a:srgbClr>
                </a:solidFill>
                <a:latin typeface="Instrument Sans" pitchFamily="34" charset="0"/>
                <a:ea typeface="Instrument Sans" pitchFamily="34" charset="-122"/>
                <a:cs typeface="Instrument Sans" pitchFamily="34" charset="-120"/>
              </a:rPr>
              <a:t>Significant Opportunity here.  Have the app and smart devices use gentle reminders to move during prolonged idle periods</a:t>
            </a:r>
            <a:endParaRPr lang="en-US" sz="938"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2025-08-12T20:35:29Z</dcterms:created>
  <dcterms:modified xsi:type="dcterms:W3CDTF">2025-08-12T20:35:29Z</dcterms:modified>
</cp:coreProperties>
</file>