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ptos Narrow" panose="020B0004020202020204" pitchFamily="34" charset="0"/>
      <p:regular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6" d="100"/>
          <a:sy n="56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ED%20RUBEZ\Documents\forage\social_buzz\clean%20dataset%20with%20top%205%20categ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ED%20RUBEZ\Documents\forage\social_buzz\clean%20dataset%20with%20top%205%20catego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800"/>
              <a:t>CATEGORY</a:t>
            </a:r>
            <a:r>
              <a:rPr lang="en-US" sz="4800" baseline="0"/>
              <a:t> WISE REACTIONS</a:t>
            </a:r>
            <a:endParaRPr lang="en-US" sz="4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5"/>
              <c:pt idx="0">
                <c:v>Animals</c:v>
              </c:pt>
              <c:pt idx="1">
                <c:v>food</c:v>
              </c:pt>
              <c:pt idx="2">
                <c:v>healthy eating</c:v>
              </c:pt>
              <c:pt idx="3">
                <c:v>science</c:v>
              </c:pt>
              <c:pt idx="4">
                <c:v>technology</c:v>
              </c:pt>
            </c:strLit>
          </c:cat>
          <c:val>
            <c:numLit>
              <c:formatCode>General</c:formatCode>
              <c:ptCount val="5"/>
              <c:pt idx="0">
                <c:v>74965</c:v>
              </c:pt>
              <c:pt idx="1">
                <c:v>66676</c:v>
              </c:pt>
              <c:pt idx="2">
                <c:v>69339</c:v>
              </c:pt>
              <c:pt idx="3">
                <c:v>71168</c:v>
              </c:pt>
              <c:pt idx="4">
                <c:v>68738</c:v>
              </c:pt>
            </c:numLit>
          </c:val>
          <c:extLst>
            <c:ext xmlns:c16="http://schemas.microsoft.com/office/drawing/2014/chart" uri="{C3380CC4-5D6E-409C-BE32-E72D297353CC}">
              <c16:uniqueId val="{00000000-DB47-4613-B9A5-DEC228139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843211903"/>
        <c:axId val="1851323519"/>
      </c:barChart>
      <c:catAx>
        <c:axId val="184321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323519"/>
        <c:crosses val="autoZero"/>
        <c:auto val="1"/>
        <c:lblAlgn val="ctr"/>
        <c:lblOffset val="100"/>
        <c:noMultiLvlLbl val="0"/>
      </c:catAx>
      <c:valAx>
        <c:axId val="185132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solidFill>
            <a:schemeClr val="tx1"/>
          </a:solidFill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21190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4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4400" dirty="0"/>
              <a:t>MONTH V/S POSTS</a:t>
            </a:r>
          </a:p>
        </c:rich>
      </c:tx>
      <c:layout>
        <c:manualLayout>
          <c:xMode val="edge"/>
          <c:yMode val="edge"/>
          <c:x val="0.45155926251195871"/>
          <c:y val="9.845644329587207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4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7334298058649095E-2"/>
          <c:y val="6.4866386724763719E-2"/>
          <c:w val="0.94495832476308272"/>
          <c:h val="0.85952991829019665"/>
        </c:manualLayout>
      </c:layout>
      <c:areaChart>
        <c:grouping val="standard"/>
        <c:varyColors val="0"/>
        <c:ser>
          <c:idx val="0"/>
          <c:order val="0"/>
          <c:tx>
            <c:v>Total</c:v>
          </c:tx>
          <c:spPr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formatCode>General</c:formatCode>
              <c:ptCount val="12"/>
              <c:pt idx="0">
                <c:v>82938</c:v>
              </c:pt>
              <c:pt idx="1">
                <c:v>75509</c:v>
              </c:pt>
              <c:pt idx="2">
                <c:v>78915</c:v>
              </c:pt>
              <c:pt idx="3">
                <c:v>78598</c:v>
              </c:pt>
              <c:pt idx="4">
                <c:v>86293</c:v>
              </c:pt>
              <c:pt idx="5">
                <c:v>80369</c:v>
              </c:pt>
              <c:pt idx="6">
                <c:v>82464</c:v>
              </c:pt>
              <c:pt idx="7">
                <c:v>82176</c:v>
              </c:pt>
              <c:pt idx="8">
                <c:v>80077</c:v>
              </c:pt>
              <c:pt idx="9">
                <c:v>82810</c:v>
              </c:pt>
              <c:pt idx="10">
                <c:v>82333</c:v>
              </c:pt>
              <c:pt idx="11">
                <c:v>81163</c:v>
              </c:pt>
            </c:numLit>
          </c:val>
          <c:extLst>
            <c:ext xmlns:c16="http://schemas.microsoft.com/office/drawing/2014/chart" uri="{C3380CC4-5D6E-409C-BE32-E72D297353CC}">
              <c16:uniqueId val="{00000000-C9EB-4A22-905D-C48EFE2E2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833343"/>
        <c:axId val="1851319551"/>
      </c:areaChart>
      <c:catAx>
        <c:axId val="17398333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319551"/>
        <c:crosses val="autoZero"/>
        <c:auto val="1"/>
        <c:lblAlgn val="ctr"/>
        <c:lblOffset val="100"/>
        <c:noMultiLvlLbl val="0"/>
      </c:catAx>
      <c:valAx>
        <c:axId val="185131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833343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solidFill>
          <a:schemeClr val="tx1"/>
        </a:solidFill>
        <a:ln>
          <a:solidFill>
            <a:sysClr val="windowText" lastClr="000000"/>
          </a:solidFill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765469" y="837474"/>
            <a:ext cx="5550210" cy="84970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E0FDCA-C5CC-176F-D68E-385C2A5E9DD5}"/>
              </a:ext>
            </a:extLst>
          </p:cNvPr>
          <p:cNvSpPr txBox="1"/>
          <p:nvPr/>
        </p:nvSpPr>
        <p:spPr>
          <a:xfrm>
            <a:off x="11049000" y="1141092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fact that science and animals are the two most popular categories indicates that consumers prefer actual material over other kinds of information.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5C370-4574-1857-2869-73C66F19F046}"/>
              </a:ext>
            </a:extLst>
          </p:cNvPr>
          <p:cNvSpPr txBox="1"/>
          <p:nvPr/>
        </p:nvSpPr>
        <p:spPr>
          <a:xfrm>
            <a:off x="10906021" y="3869660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Among the top five categories, food is a recurring theme, with "healthy eating" ranking highest. This could provide as a clue to your user base's audience. With this knowledge, you may collaborate with firms that promote healthy eating to increase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01BA34-EBDE-A308-DA52-C6234C1C444C}"/>
              </a:ext>
            </a:extLst>
          </p:cNvPr>
          <p:cNvSpPr txBox="1"/>
          <p:nvPr/>
        </p:nvSpPr>
        <p:spPr>
          <a:xfrm>
            <a:off x="10906021" y="6964868"/>
            <a:ext cx="708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Clearly, among the top 5 categories is technology, indicating that the individuals in your data are really interested in technology. Collaborating with tech giants and producing content together can increase user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0318FFD9-E8BB-B3E8-2C56-DFEC38646D64}"/>
              </a:ext>
            </a:extLst>
          </p:cNvPr>
          <p:cNvSpPr/>
          <p:nvPr/>
        </p:nvSpPr>
        <p:spPr>
          <a:xfrm>
            <a:off x="1740486" y="1004541"/>
            <a:ext cx="12889914" cy="1676400"/>
          </a:xfrm>
          <a:prstGeom prst="homePlate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u="sng" spc="-8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Regular" panose="020B0503030202060203" pitchFamily="34" charset="0"/>
              </a:rPr>
              <a:t>Today's agenda:</a:t>
            </a:r>
          </a:p>
          <a:p>
            <a:endParaRPr lang="en-US" sz="2800" b="1" u="sng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endParaRPr lang="en-US" sz="2800" b="1" u="sng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r>
              <a:rPr lang="en-US" sz="2800" b="1" u="sng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Project recap:</a:t>
            </a:r>
            <a:r>
              <a:rPr lang="en-IN" sz="28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We will review the project summary in addition to taking the precise requirements in order to give a high-level perspective of the business challenge.</a:t>
            </a:r>
            <a:endParaRPr lang="en-US" sz="2800" b="1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  <a:p>
            <a:pPr algn="ctr"/>
            <a:endParaRPr lang="en-IN" sz="2800" dirty="0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294436D5-7DCF-55D8-B821-D4E6E3625CC0}"/>
              </a:ext>
            </a:extLst>
          </p:cNvPr>
          <p:cNvSpPr/>
          <p:nvPr/>
        </p:nvSpPr>
        <p:spPr>
          <a:xfrm>
            <a:off x="1721795" y="6748028"/>
            <a:ext cx="11156005" cy="1676400"/>
          </a:xfrm>
          <a:prstGeom prst="homePlate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 on, we shall see the project's operation and closely examine the protocol that our analyst adhered to throughout the project. 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FA1B854F-F125-1DE6-C9A0-27A64D12F621}"/>
              </a:ext>
            </a:extLst>
          </p:cNvPr>
          <p:cNvSpPr/>
          <p:nvPr/>
        </p:nvSpPr>
        <p:spPr>
          <a:xfrm>
            <a:off x="1740486" y="2902356"/>
            <a:ext cx="12352638" cy="1676400"/>
          </a:xfrm>
          <a:prstGeom prst="homePlate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discuss a specific problem on which the Data Analytics team has been working and give some background on why this is a problem.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D29B83CF-313C-4ABE-8CA4-FA72101CC174}"/>
              </a:ext>
            </a:extLst>
          </p:cNvPr>
          <p:cNvSpPr/>
          <p:nvPr/>
        </p:nvSpPr>
        <p:spPr>
          <a:xfrm>
            <a:off x="1740486" y="4800171"/>
            <a:ext cx="11594514" cy="1676400"/>
          </a:xfrm>
          <a:prstGeom prst="homePlate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ANALYTICS TEAM: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Let's start by talking about the challenges that our analytics team has identified.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D3208302-7674-39C4-8C53-6A67D9C1BC33}"/>
              </a:ext>
            </a:extLst>
          </p:cNvPr>
          <p:cNvSpPr/>
          <p:nvPr/>
        </p:nvSpPr>
        <p:spPr>
          <a:xfrm>
            <a:off x="1721794" y="8610917"/>
            <a:ext cx="10032409" cy="1535513"/>
          </a:xfrm>
          <a:prstGeom prst="homePlate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Finally, I'll go over the results and provide them with some examples and solutions from our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2DD291-E221-549D-B2BF-C19F4D6D91FC}"/>
              </a:ext>
            </a:extLst>
          </p:cNvPr>
          <p:cNvSpPr txBox="1"/>
          <p:nvPr/>
        </p:nvSpPr>
        <p:spPr>
          <a:xfrm>
            <a:off x="8839200" y="3238500"/>
            <a:ext cx="693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a fast growing technology unicorn</a:t>
            </a:r>
          </a:p>
          <a:p>
            <a:r>
              <a:rPr lang="en-IN" sz="2800" dirty="0"/>
              <a:t>that need to adapt quickly to it's global scale.</a:t>
            </a:r>
          </a:p>
          <a:p>
            <a:r>
              <a:rPr lang="en-IN" sz="2800" dirty="0"/>
              <a:t>Accenture has begun a 3 month POC focusing on</a:t>
            </a:r>
          </a:p>
          <a:p>
            <a:r>
              <a:rPr lang="en-IN" sz="2800" dirty="0"/>
              <a:t>these tasks:</a:t>
            </a:r>
          </a:p>
          <a:p>
            <a:r>
              <a:rPr lang="en-IN" sz="2800" dirty="0"/>
              <a:t>• An audit Of Social Buzz's big data practice</a:t>
            </a:r>
          </a:p>
          <a:p>
            <a:r>
              <a:rPr lang="en-IN" sz="2800" dirty="0"/>
              <a:t>• Recommendations for a successful IPO</a:t>
            </a:r>
          </a:p>
          <a:p>
            <a:r>
              <a:rPr lang="en-IN" sz="2800" dirty="0"/>
              <a:t>• Analysis to find Social Buzz's top 5 most</a:t>
            </a:r>
          </a:p>
          <a:p>
            <a:r>
              <a:rPr lang="en-IN" sz="2800" dirty="0"/>
              <a:t>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7EC27-DE6A-207A-91D6-D073F09063A9}"/>
              </a:ext>
            </a:extLst>
          </p:cNvPr>
          <p:cNvSpPr txBox="1"/>
          <p:nvPr/>
        </p:nvSpPr>
        <p:spPr>
          <a:xfrm>
            <a:off x="2590800" y="4961740"/>
            <a:ext cx="655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ptos Narrow" panose="020B0004020202020204" pitchFamily="34" charset="0"/>
              </a:rPr>
              <a:t>Over 100000 posts per day</a:t>
            </a:r>
          </a:p>
          <a:p>
            <a:r>
              <a:rPr lang="en-IN" sz="4400" dirty="0">
                <a:latin typeface="Aptos Narrow" panose="020B0004020202020204" pitchFamily="34" charset="0"/>
              </a:rPr>
              <a:t>36.500.000 pieces of content</a:t>
            </a:r>
          </a:p>
          <a:p>
            <a:r>
              <a:rPr lang="en-IN" sz="4400" dirty="0">
                <a:latin typeface="Aptos Narrow" panose="020B0004020202020204" pitchFamily="34" charset="0"/>
              </a:rPr>
              <a:t>per year!</a:t>
            </a:r>
          </a:p>
          <a:p>
            <a:r>
              <a:rPr lang="en-IN" sz="4400" dirty="0">
                <a:latin typeface="Aptos Narrow" panose="020B0004020202020204" pitchFamily="34" charset="0"/>
              </a:rPr>
              <a:t>But how to capitalize on it when there is so much?</a:t>
            </a:r>
          </a:p>
          <a:p>
            <a:r>
              <a:rPr lang="en-IN" sz="4400" dirty="0">
                <a:latin typeface="Aptos Narrow" panose="020B0004020202020204" pitchFamily="34" charset="0"/>
              </a:rPr>
              <a:t>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46541" y="421935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11443639" y="4002073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1E40C-C3D2-32F8-378B-ACAE96F9375B}"/>
              </a:ext>
            </a:extLst>
          </p:cNvPr>
          <p:cNvSpPr txBox="1"/>
          <p:nvPr/>
        </p:nvSpPr>
        <p:spPr>
          <a:xfrm>
            <a:off x="13931678" y="7261943"/>
            <a:ext cx="3608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Andrew Fleming</a:t>
            </a:r>
          </a:p>
          <a:p>
            <a:r>
              <a:rPr lang="en-IN" sz="36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C5651-8C6E-E54E-73EF-5754CDCB7FC2}"/>
              </a:ext>
            </a:extLst>
          </p:cNvPr>
          <p:cNvSpPr txBox="1"/>
          <p:nvPr/>
        </p:nvSpPr>
        <p:spPr>
          <a:xfrm>
            <a:off x="14156443" y="1580368"/>
            <a:ext cx="3870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Marcus</a:t>
            </a:r>
            <a:r>
              <a:rPr lang="en-IN" sz="4000" dirty="0"/>
              <a:t> </a:t>
            </a:r>
            <a:r>
              <a:rPr lang="en-IN" sz="4000" b="1" dirty="0" err="1"/>
              <a:t>Rompton</a:t>
            </a:r>
            <a:endParaRPr lang="en-IN" sz="4000" b="1" dirty="0"/>
          </a:p>
          <a:p>
            <a:r>
              <a:rPr lang="en-IN" sz="40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F37C7E-9416-2C17-6C70-CA4B3CA42358}"/>
              </a:ext>
            </a:extLst>
          </p:cNvPr>
          <p:cNvSpPr txBox="1"/>
          <p:nvPr/>
        </p:nvSpPr>
        <p:spPr>
          <a:xfrm>
            <a:off x="14156443" y="4221947"/>
            <a:ext cx="3383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Rubez Arfani</a:t>
            </a:r>
          </a:p>
          <a:p>
            <a:r>
              <a:rPr lang="en-IN" sz="4800" dirty="0"/>
              <a:t>Data Analyst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A50FCF-238D-BFE2-EA70-130F170B4EBD}"/>
              </a:ext>
            </a:extLst>
          </p:cNvPr>
          <p:cNvSpPr/>
          <p:nvPr/>
        </p:nvSpPr>
        <p:spPr>
          <a:xfrm>
            <a:off x="11429262" y="4019765"/>
            <a:ext cx="2123087" cy="2087727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64A5AE-75DB-9763-EA33-56752A9E6AB0}"/>
              </a:ext>
            </a:extLst>
          </p:cNvPr>
          <p:cNvSpPr txBox="1"/>
          <p:nvPr/>
        </p:nvSpPr>
        <p:spPr>
          <a:xfrm>
            <a:off x="3965347" y="1027891"/>
            <a:ext cx="5643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1CB881-F1BB-86FB-4811-5D6D6E532AA6}"/>
              </a:ext>
            </a:extLst>
          </p:cNvPr>
          <p:cNvSpPr txBox="1"/>
          <p:nvPr/>
        </p:nvSpPr>
        <p:spPr>
          <a:xfrm>
            <a:off x="5613717" y="2673291"/>
            <a:ext cx="5054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3B858-ACA5-D1BF-56FD-444B589C83F8}"/>
              </a:ext>
            </a:extLst>
          </p:cNvPr>
          <p:cNvSpPr txBox="1"/>
          <p:nvPr/>
        </p:nvSpPr>
        <p:spPr>
          <a:xfrm>
            <a:off x="7891585" y="4390952"/>
            <a:ext cx="5054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5C29D-9B73-417F-EE14-2905786F643C}"/>
              </a:ext>
            </a:extLst>
          </p:cNvPr>
          <p:cNvSpPr txBox="1"/>
          <p:nvPr/>
        </p:nvSpPr>
        <p:spPr>
          <a:xfrm>
            <a:off x="9941174" y="5988555"/>
            <a:ext cx="5054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A01E4E-F25A-C9D0-B980-5FF4564F4626}"/>
              </a:ext>
            </a:extLst>
          </p:cNvPr>
          <p:cNvSpPr txBox="1"/>
          <p:nvPr/>
        </p:nvSpPr>
        <p:spPr>
          <a:xfrm>
            <a:off x="11549145" y="8012244"/>
            <a:ext cx="5054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 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Flowchart: Stored Data 16">
            <a:extLst>
              <a:ext uri="{FF2B5EF4-FFF2-40B4-BE49-F238E27FC236}">
                <a16:creationId xmlns:a16="http://schemas.microsoft.com/office/drawing/2014/main" id="{59BCFA3B-8DCB-81BF-8291-AE8C184290D6}"/>
              </a:ext>
            </a:extLst>
          </p:cNvPr>
          <p:cNvSpPr/>
          <p:nvPr/>
        </p:nvSpPr>
        <p:spPr>
          <a:xfrm rot="5400000">
            <a:off x="12436610" y="4212534"/>
            <a:ext cx="3439680" cy="2859387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9BE6CBFB-95F9-14EA-2EE2-FAE3413FED75}"/>
              </a:ext>
            </a:extLst>
          </p:cNvPr>
          <p:cNvSpPr/>
          <p:nvPr/>
        </p:nvSpPr>
        <p:spPr>
          <a:xfrm rot="5400000">
            <a:off x="7018288" y="4175342"/>
            <a:ext cx="3439680" cy="2899854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02A10D71-F8B2-872B-FB4B-6A89615734C0}"/>
              </a:ext>
            </a:extLst>
          </p:cNvPr>
          <p:cNvSpPr/>
          <p:nvPr/>
        </p:nvSpPr>
        <p:spPr>
          <a:xfrm rot="5400000">
            <a:off x="1893427" y="4212534"/>
            <a:ext cx="3439680" cy="2859387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0CE9A-5FD6-E3B4-AC56-30AF04E65CE0}"/>
              </a:ext>
            </a:extLst>
          </p:cNvPr>
          <p:cNvSpPr txBox="1"/>
          <p:nvPr/>
        </p:nvSpPr>
        <p:spPr>
          <a:xfrm>
            <a:off x="2759915" y="4780793"/>
            <a:ext cx="1859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6F79B6-EBDF-297D-685C-53D21FE792DF}"/>
              </a:ext>
            </a:extLst>
          </p:cNvPr>
          <p:cNvSpPr/>
          <p:nvPr/>
        </p:nvSpPr>
        <p:spPr>
          <a:xfrm>
            <a:off x="7525315" y="4732020"/>
            <a:ext cx="26626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Animals</a:t>
            </a:r>
          </a:p>
          <a:p>
            <a:pPr algn="ctr"/>
            <a:r>
              <a:rPr lang="en-I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75K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0BEA5-EC46-2448-74F6-D36AC6273914}"/>
              </a:ext>
            </a:extLst>
          </p:cNvPr>
          <p:cNvSpPr txBox="1"/>
          <p:nvPr/>
        </p:nvSpPr>
        <p:spPr>
          <a:xfrm>
            <a:off x="2183573" y="2705100"/>
            <a:ext cx="301658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</a:t>
            </a:r>
          </a:p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CATRGORIES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347AC2-61BB-1708-9044-3BE5A5F7B059}"/>
              </a:ext>
            </a:extLst>
          </p:cNvPr>
          <p:cNvSpPr txBox="1"/>
          <p:nvPr/>
        </p:nvSpPr>
        <p:spPr>
          <a:xfrm>
            <a:off x="7272183" y="2247900"/>
            <a:ext cx="347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 With</a:t>
            </a:r>
          </a:p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Score: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58F68-A833-7FE0-B55D-8CEA6F37E387}"/>
              </a:ext>
            </a:extLst>
          </p:cNvPr>
          <p:cNvSpPr txBox="1"/>
          <p:nvPr/>
        </p:nvSpPr>
        <p:spPr>
          <a:xfrm>
            <a:off x="12670342" y="2247900"/>
            <a:ext cx="4017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 with</a:t>
            </a:r>
          </a:p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Posts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99ECF-2CE6-60D6-09BE-3E0F4FC0F57F}"/>
              </a:ext>
            </a:extLst>
          </p:cNvPr>
          <p:cNvSpPr txBox="1"/>
          <p:nvPr/>
        </p:nvSpPr>
        <p:spPr>
          <a:xfrm>
            <a:off x="12877800" y="4780793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B9AE3F1-4324-410E-99DF-466F7CC8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53377"/>
              </p:ext>
            </p:extLst>
          </p:nvPr>
        </p:nvGraphicFramePr>
        <p:xfrm>
          <a:off x="3581400" y="1383831"/>
          <a:ext cx="13563600" cy="7319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A659665-93E3-4201-BAE3-33836D004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124"/>
              </p:ext>
            </p:extLst>
          </p:nvPr>
        </p:nvGraphicFramePr>
        <p:xfrm>
          <a:off x="2952582" y="1149387"/>
          <a:ext cx="14274184" cy="773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410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Narrow</vt:lpstr>
      <vt:lpstr>Calibri</vt:lpstr>
      <vt:lpstr>Clear Sans Regular Bold</vt:lpstr>
      <vt:lpstr>Arial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rubez mohammed</cp:lastModifiedBy>
  <cp:revision>16</cp:revision>
  <dcterms:created xsi:type="dcterms:W3CDTF">2006-08-16T00:00:00Z</dcterms:created>
  <dcterms:modified xsi:type="dcterms:W3CDTF">2024-02-07T08:17:47Z</dcterms:modified>
  <dc:identifier>DAEhDyfaYKE</dc:identifier>
</cp:coreProperties>
</file>