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63" r:id="rId3"/>
    <p:sldId id="264" r:id="rId4"/>
    <p:sldId id="271" r:id="rId5"/>
    <p:sldId id="270" r:id="rId6"/>
    <p:sldId id="272" r:id="rId7"/>
    <p:sldId id="262" r:id="rId8"/>
    <p:sldId id="260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lad Bark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909"/>
    <a:srgbClr val="CC3300"/>
    <a:srgbClr val="CCCCFF"/>
    <a:srgbClr val="D5745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092" autoAdjust="0"/>
  </p:normalViewPr>
  <p:slideViewPr>
    <p:cSldViewPr>
      <p:cViewPr varScale="1">
        <p:scale>
          <a:sx n="105" d="100"/>
          <a:sy n="105" d="100"/>
        </p:scale>
        <p:origin x="23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6BA3E-C078-4427-95C2-BC75D1001871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</dgm:pt>
    <dgm:pt modelId="{3FE5B1D0-876B-4B50-A452-F47AC672B901}">
      <dgm:prSet phldrT="[Text]"/>
      <dgm:spPr/>
      <dgm:t>
        <a:bodyPr/>
        <a:lstStyle/>
        <a:p>
          <a:r>
            <a:rPr lang="en-US" b="1" dirty="0"/>
            <a:t>Big Data</a:t>
          </a:r>
        </a:p>
      </dgm:t>
    </dgm:pt>
    <dgm:pt modelId="{F456535D-D2C0-4F09-B83E-7F13E18B4088}" type="parTrans" cxnId="{45EBD8A3-F5B1-4746-A7C2-71FC45A50019}">
      <dgm:prSet/>
      <dgm:spPr/>
      <dgm:t>
        <a:bodyPr/>
        <a:lstStyle/>
        <a:p>
          <a:endParaRPr lang="en-US"/>
        </a:p>
      </dgm:t>
    </dgm:pt>
    <dgm:pt modelId="{DD251A8A-6A5E-43BE-AAD6-EA5DF4C80914}" type="sibTrans" cxnId="{45EBD8A3-F5B1-4746-A7C2-71FC45A50019}">
      <dgm:prSet/>
      <dgm:spPr/>
      <dgm:t>
        <a:bodyPr/>
        <a:lstStyle/>
        <a:p>
          <a:endParaRPr lang="en-US"/>
        </a:p>
      </dgm:t>
    </dgm:pt>
    <dgm:pt modelId="{7E88A27E-6447-493E-8C1D-79B1B60A39FC}">
      <dgm:prSet phldrT="[Text]"/>
      <dgm:spPr/>
      <dgm:t>
        <a:bodyPr/>
        <a:lstStyle/>
        <a:p>
          <a:r>
            <a:rPr lang="en-US" b="1" dirty="0"/>
            <a:t>Data Science</a:t>
          </a:r>
        </a:p>
      </dgm:t>
    </dgm:pt>
    <dgm:pt modelId="{FAC7240A-B503-42BE-85FB-856D54A3F659}" type="parTrans" cxnId="{285465B9-EAB8-4EE9-AB99-EDD8DBB95258}">
      <dgm:prSet/>
      <dgm:spPr/>
      <dgm:t>
        <a:bodyPr/>
        <a:lstStyle/>
        <a:p>
          <a:endParaRPr lang="en-US"/>
        </a:p>
      </dgm:t>
    </dgm:pt>
    <dgm:pt modelId="{F3D89A91-7553-46CD-9BB9-77481666E5E9}" type="sibTrans" cxnId="{285465B9-EAB8-4EE9-AB99-EDD8DBB95258}">
      <dgm:prSet/>
      <dgm:spPr/>
      <dgm:t>
        <a:bodyPr/>
        <a:lstStyle/>
        <a:p>
          <a:endParaRPr lang="en-US"/>
        </a:p>
      </dgm:t>
    </dgm:pt>
    <dgm:pt modelId="{FCF2ABC6-DBBC-4AE0-92AB-DAB8195AC43A}">
      <dgm:prSet phldrT="[Text]"/>
      <dgm:spPr/>
      <dgm:t>
        <a:bodyPr/>
        <a:lstStyle/>
        <a:p>
          <a:r>
            <a:rPr lang="en-US" b="1" dirty="0"/>
            <a:t>Big Data Science</a:t>
          </a:r>
        </a:p>
      </dgm:t>
    </dgm:pt>
    <dgm:pt modelId="{4ED2A64E-1664-4E7F-80DD-79D87EF17C57}" type="parTrans" cxnId="{44D1AF9A-D07D-44E1-A0A2-F3835349D27F}">
      <dgm:prSet/>
      <dgm:spPr/>
      <dgm:t>
        <a:bodyPr/>
        <a:lstStyle/>
        <a:p>
          <a:endParaRPr lang="en-US"/>
        </a:p>
      </dgm:t>
    </dgm:pt>
    <dgm:pt modelId="{B5EEEB0B-3861-4D2F-9F1D-4A5DBBE6B2D3}" type="sibTrans" cxnId="{44D1AF9A-D07D-44E1-A0A2-F3835349D27F}">
      <dgm:prSet/>
      <dgm:spPr/>
      <dgm:t>
        <a:bodyPr/>
        <a:lstStyle/>
        <a:p>
          <a:endParaRPr lang="en-US"/>
        </a:p>
      </dgm:t>
    </dgm:pt>
    <dgm:pt modelId="{95950470-FE84-4C08-B54F-78123FDB4634}" type="pres">
      <dgm:prSet presAssocID="{71A6BA3E-C078-4427-95C2-BC75D1001871}" presName="linearFlow" presStyleCnt="0">
        <dgm:presLayoutVars>
          <dgm:dir/>
          <dgm:resizeHandles val="exact"/>
        </dgm:presLayoutVars>
      </dgm:prSet>
      <dgm:spPr/>
    </dgm:pt>
    <dgm:pt modelId="{D73D8F4F-A4DF-43E6-B9E9-4ED98E35F112}" type="pres">
      <dgm:prSet presAssocID="{3FE5B1D0-876B-4B50-A452-F47AC672B901}" presName="node" presStyleLbl="node1" presStyleIdx="0" presStyleCnt="3">
        <dgm:presLayoutVars>
          <dgm:bulletEnabled val="1"/>
        </dgm:presLayoutVars>
      </dgm:prSet>
      <dgm:spPr/>
    </dgm:pt>
    <dgm:pt modelId="{C3C9B976-B390-48CD-BF57-DE875F5A60C0}" type="pres">
      <dgm:prSet presAssocID="{DD251A8A-6A5E-43BE-AAD6-EA5DF4C80914}" presName="spacerL" presStyleCnt="0"/>
      <dgm:spPr/>
    </dgm:pt>
    <dgm:pt modelId="{4D0DD854-A6E2-4E33-A4FA-AF0338856522}" type="pres">
      <dgm:prSet presAssocID="{DD251A8A-6A5E-43BE-AAD6-EA5DF4C80914}" presName="sibTrans" presStyleLbl="sibTrans2D1" presStyleIdx="0" presStyleCnt="2"/>
      <dgm:spPr/>
    </dgm:pt>
    <dgm:pt modelId="{C5DC077C-845C-49AD-94A3-30741332E78D}" type="pres">
      <dgm:prSet presAssocID="{DD251A8A-6A5E-43BE-AAD6-EA5DF4C80914}" presName="spacerR" presStyleCnt="0"/>
      <dgm:spPr/>
    </dgm:pt>
    <dgm:pt modelId="{CB84D850-B000-4465-B0C1-902279D39339}" type="pres">
      <dgm:prSet presAssocID="{7E88A27E-6447-493E-8C1D-79B1B60A39FC}" presName="node" presStyleLbl="node1" presStyleIdx="1" presStyleCnt="3">
        <dgm:presLayoutVars>
          <dgm:bulletEnabled val="1"/>
        </dgm:presLayoutVars>
      </dgm:prSet>
      <dgm:spPr/>
    </dgm:pt>
    <dgm:pt modelId="{7268B34D-11AE-426B-BA81-5E4AA7CB8212}" type="pres">
      <dgm:prSet presAssocID="{F3D89A91-7553-46CD-9BB9-77481666E5E9}" presName="spacerL" presStyleCnt="0"/>
      <dgm:spPr/>
    </dgm:pt>
    <dgm:pt modelId="{680A63FB-BAAB-43A1-8E52-91159E6C4EB1}" type="pres">
      <dgm:prSet presAssocID="{F3D89A91-7553-46CD-9BB9-77481666E5E9}" presName="sibTrans" presStyleLbl="sibTrans2D1" presStyleIdx="1" presStyleCnt="2"/>
      <dgm:spPr/>
    </dgm:pt>
    <dgm:pt modelId="{259CBE21-B110-439A-B724-DE693DB372CA}" type="pres">
      <dgm:prSet presAssocID="{F3D89A91-7553-46CD-9BB9-77481666E5E9}" presName="spacerR" presStyleCnt="0"/>
      <dgm:spPr/>
    </dgm:pt>
    <dgm:pt modelId="{DAEBE532-213B-41E0-AE6E-6B6F10D053E8}" type="pres">
      <dgm:prSet presAssocID="{FCF2ABC6-DBBC-4AE0-92AB-DAB8195AC43A}" presName="node" presStyleLbl="node1" presStyleIdx="2" presStyleCnt="3">
        <dgm:presLayoutVars>
          <dgm:bulletEnabled val="1"/>
        </dgm:presLayoutVars>
      </dgm:prSet>
      <dgm:spPr/>
    </dgm:pt>
  </dgm:ptLst>
  <dgm:cxnLst>
    <dgm:cxn modelId="{F440B548-CBFF-42B6-AD5C-DA74F7847495}" type="presOf" srcId="{7E88A27E-6447-493E-8C1D-79B1B60A39FC}" destId="{CB84D850-B000-4465-B0C1-902279D39339}" srcOrd="0" destOrd="0" presId="urn:microsoft.com/office/officeart/2005/8/layout/equation1"/>
    <dgm:cxn modelId="{A414F955-7C12-4C3C-85A1-1EC095737F49}" type="presOf" srcId="{DD251A8A-6A5E-43BE-AAD6-EA5DF4C80914}" destId="{4D0DD854-A6E2-4E33-A4FA-AF0338856522}" srcOrd="0" destOrd="0" presId="urn:microsoft.com/office/officeart/2005/8/layout/equation1"/>
    <dgm:cxn modelId="{44D1AF9A-D07D-44E1-A0A2-F3835349D27F}" srcId="{71A6BA3E-C078-4427-95C2-BC75D1001871}" destId="{FCF2ABC6-DBBC-4AE0-92AB-DAB8195AC43A}" srcOrd="2" destOrd="0" parTransId="{4ED2A64E-1664-4E7F-80DD-79D87EF17C57}" sibTransId="{B5EEEB0B-3861-4D2F-9F1D-4A5DBBE6B2D3}"/>
    <dgm:cxn modelId="{45EBD8A3-F5B1-4746-A7C2-71FC45A50019}" srcId="{71A6BA3E-C078-4427-95C2-BC75D1001871}" destId="{3FE5B1D0-876B-4B50-A452-F47AC672B901}" srcOrd="0" destOrd="0" parTransId="{F456535D-D2C0-4F09-B83E-7F13E18B4088}" sibTransId="{DD251A8A-6A5E-43BE-AAD6-EA5DF4C80914}"/>
    <dgm:cxn modelId="{596446A6-BBEB-4617-B1AB-ED653B8E8141}" type="presOf" srcId="{71A6BA3E-C078-4427-95C2-BC75D1001871}" destId="{95950470-FE84-4C08-B54F-78123FDB4634}" srcOrd="0" destOrd="0" presId="urn:microsoft.com/office/officeart/2005/8/layout/equation1"/>
    <dgm:cxn modelId="{285465B9-EAB8-4EE9-AB99-EDD8DBB95258}" srcId="{71A6BA3E-C078-4427-95C2-BC75D1001871}" destId="{7E88A27E-6447-493E-8C1D-79B1B60A39FC}" srcOrd="1" destOrd="0" parTransId="{FAC7240A-B503-42BE-85FB-856D54A3F659}" sibTransId="{F3D89A91-7553-46CD-9BB9-77481666E5E9}"/>
    <dgm:cxn modelId="{AE94F6C5-B59B-4267-A97E-F0A482D52E24}" type="presOf" srcId="{3FE5B1D0-876B-4B50-A452-F47AC672B901}" destId="{D73D8F4F-A4DF-43E6-B9E9-4ED98E35F112}" srcOrd="0" destOrd="0" presId="urn:microsoft.com/office/officeart/2005/8/layout/equation1"/>
    <dgm:cxn modelId="{7A3F8CCB-36D9-49F4-8B87-F4C468B8C85F}" type="presOf" srcId="{FCF2ABC6-DBBC-4AE0-92AB-DAB8195AC43A}" destId="{DAEBE532-213B-41E0-AE6E-6B6F10D053E8}" srcOrd="0" destOrd="0" presId="urn:microsoft.com/office/officeart/2005/8/layout/equation1"/>
    <dgm:cxn modelId="{9F78F8CE-AACB-4CCA-8440-0AE746D99B7F}" type="presOf" srcId="{F3D89A91-7553-46CD-9BB9-77481666E5E9}" destId="{680A63FB-BAAB-43A1-8E52-91159E6C4EB1}" srcOrd="0" destOrd="0" presId="urn:microsoft.com/office/officeart/2005/8/layout/equation1"/>
    <dgm:cxn modelId="{4761BDD3-CC6E-4D49-82B7-3E27EA2AD235}" type="presParOf" srcId="{95950470-FE84-4C08-B54F-78123FDB4634}" destId="{D73D8F4F-A4DF-43E6-B9E9-4ED98E35F112}" srcOrd="0" destOrd="0" presId="urn:microsoft.com/office/officeart/2005/8/layout/equation1"/>
    <dgm:cxn modelId="{D8E8B5CF-60F1-4732-80F3-653202C345A3}" type="presParOf" srcId="{95950470-FE84-4C08-B54F-78123FDB4634}" destId="{C3C9B976-B390-48CD-BF57-DE875F5A60C0}" srcOrd="1" destOrd="0" presId="urn:microsoft.com/office/officeart/2005/8/layout/equation1"/>
    <dgm:cxn modelId="{ED3BE399-6B72-4974-8E00-EEB92D32BEA4}" type="presParOf" srcId="{95950470-FE84-4C08-B54F-78123FDB4634}" destId="{4D0DD854-A6E2-4E33-A4FA-AF0338856522}" srcOrd="2" destOrd="0" presId="urn:microsoft.com/office/officeart/2005/8/layout/equation1"/>
    <dgm:cxn modelId="{58ECF875-3485-42A3-9BAE-60D1793DF520}" type="presParOf" srcId="{95950470-FE84-4C08-B54F-78123FDB4634}" destId="{C5DC077C-845C-49AD-94A3-30741332E78D}" srcOrd="3" destOrd="0" presId="urn:microsoft.com/office/officeart/2005/8/layout/equation1"/>
    <dgm:cxn modelId="{819BA861-2D8E-4D2B-B502-3E1C5B512DB0}" type="presParOf" srcId="{95950470-FE84-4C08-B54F-78123FDB4634}" destId="{CB84D850-B000-4465-B0C1-902279D39339}" srcOrd="4" destOrd="0" presId="urn:microsoft.com/office/officeart/2005/8/layout/equation1"/>
    <dgm:cxn modelId="{B26367A2-6AA4-4700-9692-5E9889B6C75D}" type="presParOf" srcId="{95950470-FE84-4C08-B54F-78123FDB4634}" destId="{7268B34D-11AE-426B-BA81-5E4AA7CB8212}" srcOrd="5" destOrd="0" presId="urn:microsoft.com/office/officeart/2005/8/layout/equation1"/>
    <dgm:cxn modelId="{E5ABBA4F-7E4F-426D-918E-66175F4DD60E}" type="presParOf" srcId="{95950470-FE84-4C08-B54F-78123FDB4634}" destId="{680A63FB-BAAB-43A1-8E52-91159E6C4EB1}" srcOrd="6" destOrd="0" presId="urn:microsoft.com/office/officeart/2005/8/layout/equation1"/>
    <dgm:cxn modelId="{D3B064B2-EC6B-44FF-8023-2ACD54307E0F}" type="presParOf" srcId="{95950470-FE84-4C08-B54F-78123FDB4634}" destId="{259CBE21-B110-439A-B724-DE693DB372CA}" srcOrd="7" destOrd="0" presId="urn:microsoft.com/office/officeart/2005/8/layout/equation1"/>
    <dgm:cxn modelId="{2755C5CA-E188-4CED-9C77-3860D71347A3}" type="presParOf" srcId="{95950470-FE84-4C08-B54F-78123FDB4634}" destId="{DAEBE532-213B-41E0-AE6E-6B6F10D053E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D8F4F-A4DF-43E6-B9E9-4ED98E35F112}">
      <dsp:nvSpPr>
        <dsp:cNvPr id="0" name=""/>
        <dsp:cNvSpPr/>
      </dsp:nvSpPr>
      <dsp:spPr>
        <a:xfrm>
          <a:off x="1283" y="1561585"/>
          <a:ext cx="1701364" cy="1701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Big Data</a:t>
          </a:r>
        </a:p>
      </dsp:txBody>
      <dsp:txXfrm>
        <a:off x="250442" y="1810744"/>
        <a:ext cx="1203046" cy="1203046"/>
      </dsp:txXfrm>
    </dsp:sp>
    <dsp:sp modelId="{4D0DD854-A6E2-4E33-A4FA-AF0338856522}">
      <dsp:nvSpPr>
        <dsp:cNvPr id="0" name=""/>
        <dsp:cNvSpPr/>
      </dsp:nvSpPr>
      <dsp:spPr>
        <a:xfrm>
          <a:off x="1840799" y="1918872"/>
          <a:ext cx="986791" cy="986791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971598" y="2296221"/>
        <a:ext cx="725193" cy="232093"/>
      </dsp:txXfrm>
    </dsp:sp>
    <dsp:sp modelId="{CB84D850-B000-4465-B0C1-902279D39339}">
      <dsp:nvSpPr>
        <dsp:cNvPr id="0" name=""/>
        <dsp:cNvSpPr/>
      </dsp:nvSpPr>
      <dsp:spPr>
        <a:xfrm>
          <a:off x="2965741" y="1561585"/>
          <a:ext cx="1701364" cy="1701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Science</a:t>
          </a:r>
        </a:p>
      </dsp:txBody>
      <dsp:txXfrm>
        <a:off x="3214900" y="1810744"/>
        <a:ext cx="1203046" cy="1203046"/>
      </dsp:txXfrm>
    </dsp:sp>
    <dsp:sp modelId="{680A63FB-BAAB-43A1-8E52-91159E6C4EB1}">
      <dsp:nvSpPr>
        <dsp:cNvPr id="0" name=""/>
        <dsp:cNvSpPr/>
      </dsp:nvSpPr>
      <dsp:spPr>
        <a:xfrm>
          <a:off x="4805257" y="1918872"/>
          <a:ext cx="986791" cy="986791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936056" y="2122151"/>
        <a:ext cx="725193" cy="580233"/>
      </dsp:txXfrm>
    </dsp:sp>
    <dsp:sp modelId="{DAEBE532-213B-41E0-AE6E-6B6F10D053E8}">
      <dsp:nvSpPr>
        <dsp:cNvPr id="0" name=""/>
        <dsp:cNvSpPr/>
      </dsp:nvSpPr>
      <dsp:spPr>
        <a:xfrm>
          <a:off x="5930199" y="1561585"/>
          <a:ext cx="1701364" cy="1701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Big Data Science</a:t>
          </a:r>
        </a:p>
      </dsp:txBody>
      <dsp:txXfrm>
        <a:off x="6179358" y="1810744"/>
        <a:ext cx="1203046" cy="120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0D372-6F38-44B4-A0BA-157E81BB620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EB04B-50BB-4A8A-9A22-E7289A78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2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B04B-50BB-4A8A-9A22-E7289A782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trivial equation tells the whole story of this course subject.</a:t>
            </a:r>
          </a:p>
          <a:p>
            <a:r>
              <a:rPr lang="en-US" dirty="0"/>
              <a:t>The subject of this course is comprised of two parts: Big Data &amp; Data Science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part, as you’ve already understood from the introductory</a:t>
            </a:r>
            <a:r>
              <a:rPr lang="en-US" baseline="0" dirty="0"/>
              <a:t> lecture, is a technical one that should be </a:t>
            </a:r>
            <a:r>
              <a:rPr lang="en-US" baseline="0" dirty="0" err="1"/>
              <a:t>tougfht</a:t>
            </a:r>
            <a:r>
              <a:rPr lang="en-US" baseline="0" dirty="0"/>
              <a:t> under Computer Science track.</a:t>
            </a:r>
          </a:p>
          <a:p>
            <a:r>
              <a:rPr lang="en-US" dirty="0"/>
              <a:t>We’ll study</a:t>
            </a:r>
            <a:r>
              <a:rPr lang="en-US" baseline="0" dirty="0"/>
              <a:t> Data Science.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B04B-50BB-4A8A-9A22-E7289A782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trivial equation tells the whole story.</a:t>
            </a:r>
          </a:p>
          <a:p>
            <a:r>
              <a:rPr lang="en-US" dirty="0"/>
              <a:t>The subject of this lecture is comprised of two parts: Big Data &amp; Data Science</a:t>
            </a:r>
          </a:p>
          <a:p>
            <a:r>
              <a:rPr lang="en-US" dirty="0"/>
              <a:t>And the</a:t>
            </a:r>
            <a:r>
              <a:rPr lang="en-US" baseline="0" dirty="0"/>
              <a:t> lecture will appropriately be divided into these two parts.</a:t>
            </a:r>
          </a:p>
          <a:p>
            <a:r>
              <a:rPr lang="en-US" baseline="0" dirty="0"/>
              <a:t>Of course we’ll see how they are connected and related to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B04B-50BB-4A8A-9A22-E7289A782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B04B-50BB-4A8A-9A22-E7289A782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pic>
        <p:nvPicPr>
          <p:cNvPr id="20" name="Picture 6" descr="http://cdn.saloona.co.il/wp-content/blogs.dir/1/files/avatars/23032/fx7dfp2u49s9bpnsx9-bpfu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0340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/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 dirty="0"/>
          </a:p>
        </p:txBody>
      </p:sp>
      <p:pic>
        <p:nvPicPr>
          <p:cNvPr id="7" name="Picture 6" descr="http://cdn.saloona.co.il/wp-content/blogs.dir/1/files/avatars/23032/fx7dfp2u49s9bpnsx9-bpfu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F219CE-AC28-476D-B76E-22E93A40636E}" type="datetime1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9309BD-0834-4A0D-9776-0D5EB4E6CB2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dt="0"/>
  <p:txStyles>
    <p:titleStyle>
      <a:lvl1pPr algn="ctr" rtl="1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lad.barkan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vshalo2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40"/>
            <a:ext cx="7772400" cy="1752600"/>
          </a:xfrm>
        </p:spPr>
        <p:txBody>
          <a:bodyPr/>
          <a:lstStyle/>
          <a:p>
            <a:r>
              <a:rPr lang="en-US" dirty="0"/>
              <a:t>Big Data Science</a:t>
            </a:r>
            <a:br>
              <a:rPr lang="en-US" dirty="0"/>
            </a:br>
            <a:r>
              <a:rPr lang="en-US" dirty="0"/>
              <a:t>Administration</a:t>
            </a:r>
          </a:p>
        </p:txBody>
      </p:sp>
      <p:sp>
        <p:nvSpPr>
          <p:cNvPr id="5" name="AutoShape 2" descr="data:image/jpeg;base64,/9j/4AAQSkZJRgABAQAAAQABAAD/2wCEAAkGBxQSERUUEhQUFhQWFhgVFxYXFxQdGhcdHhwWGx4eGRgbHSgkGiAlHBkXITEiMSwrLi4uGB81ODMsNygtLysBCgoKDg0OGxAQGzAmICIsLCwtLDctLC8sLC8sLCwsNy0tLCwsLCwsLSwsLCwsLCwsLCwsLCwsNSwsLCwsKywsLP/AABEIAKAAoAMBIgACEQEDEQH/xAAcAAACAgMBAQAAAAAAAAAAAAAABgQFAgMHAQj/xAA/EAACAQMCAwYDBQUHBAMAAAABAgMABBEFEiExQQYTIlFhcTKBoQcUQpHBI1JysdEzYoKSwuHwFUOTohYkY//EABoBAQEAAwEBAAAAAAAAAAAAAAAEAgMFAQb/xAAmEQACAgIDAAEDBQEAAAAAAAAAAQIDESEEEjFBImFxE0KBkbEF/9oADAMBAAIRAxEAPwDuFFFFAFFFFAFFFFAFFFQ9V1SK2j7yZtiZAyfM0BNryl/R+1kV1N3UKSkBd5kK4UDpz4nPtWmXU9Q3MEs49oYhWabmM8DgDyoBmopc0zWLiW0mk7pDPG0iLGpbaxXhz5+de3XalRax3KIzxsyrJgjdGDkHI6kNgYoBjoqo1TtHb20qRTybGdSwJBxwOOdWNtcpIu6NlZT1Ugj6UBuryiigCiiigCiiigCiiigCiiigCok2pQo4jaRFc4wpYAnPLhVLq3bCKGXu0R5to3SmPBES+beftW3XNJivIGkjWNpWTMUuBnI4rhvLNAV2o3txNKlrKr22+RsSRsD3kYDcA34G+HPvUrSYTbTm1lZpIpB3kDSeIgr8SEnmRwYe5qd2jgZjbuiktHcI2B5EMjH5BjWiXSJ5blZJplEMUm+KJF4ngQC7H3PAedAY6t+yv7aXpKr2ze/xp/Jqj2+pGCe/LB5NrwlUXix3JgBR7rTPJErY3AHacjI5HzFQ7XTQk8s2TmUIpHQbM/1NALWpSva6eTKe7eaUl9uT3YkbLYI6hc8axv8ATI7W5gkRSLWV0DxjgqSYxG5X6EeYFO1eMgPMA9aAp7G6+8yXCOiGGJxEMjO5gMvnPDhuA/OoHYi0RfvMkShY5JyEUcgqDbke7bj+VMEdmqIyxgJu3HIH4mzlvU541Dgt1srTZGGcQx+Ec2cj2HMmgIkPaH/77WrBdpXMbqTksPiVumQCDj+tXkUysMqQwzjIOeI51VdlbAw20av/AGuN8nnuc5b6/wAqprKwFvqQjtSRE8bSTxfgQ5wpHkSc8PSgHGiq/RtZiukLwtkBipBGCCPMHiKsKAKKKKAKKKKAKq9auZ1CrapE8hPiDsRtXB8WBxPEY+dStTuHjid44zI4GVQEAsfc0laHpttK22Z2/wCoOXeR1yskbDGQOgUAjHMGgLzszdxhnhaJYLgkvIg5SZ/Gh/Ep+lb9L0hradu6I+7SZYxn/tv/AHP7reXSoVpCLsywTkPLayLtnTwtxGQR+63DBHLlTRQHtaLy8SJS8jqijqxwKoO1na1LQbFAeYjgvRfVv6da5le3Mty++ZyzdPIew6VrnYok13JjDS2x91L7RYl4QRtKfM+Ff1J/KqOft/dt8KRIPZj/ADNUUVsKkLAKndzIZcqx/JPHbe9/ejP+D/ep1r9ok6/2sKMPNSyn65FUn3esWtqxVzMVyLF8nQ9I7aW05CljG5/DJgfkeVMdcQms81aaB2mmtCFOZIf3CeK/wHp7cvat0L0/SqrmZ1If9U7NrJMJ4ZHgnxhnTBDjydTwNS9PsI7VHYsSSd8srkbmOObEYAwOQ5Ct+majHPGJIm3KfzHoR0Natb01biPayhgDuCFiqsRyD45j0qguTztCzpxBnm1JVaOAREAAeK4xx3kdB5U3WF0JY0kAIDqGAbmAePEUvLpsl3uS4uE2qQHgt8BR1Adjkn24cq16KxXUJY4HeS3EY73cxYRyZ4BWPUjmKHo20UUUAUGig0BSa7or3Lri5lijUHckWAS3Q7uY9uvCpNhbybCZdgn2mPvlAywHJsdPPb51WR9i4FLMrTLMzFjMJD3nHpnkQPIis9t9b8jHdp6/s5fkR4W+lAT+zujrawCMHc3xO55ux5sagds+0Ys4vDgyvkIPLzY+gpgZgBk8BjJz0riWu6obu5eU/D8KDyUcvz5/OsLJdUT8i3pHXrIkSM7ksS7sck8yxNWdxYvCQJEZSeQI5+1S9Bs50K3KRF0jOT64znHtV3qOrTXpiltrdikD7zuK5Y8OAx6VMo59OfGtSWX6L91ayQ47xGTPLI51sntZIwDIjKG5EjnV1qWsy6gE+7W7EROJGLFfiGcKONZ6nrUmoJ3MMDhlIaTcR4SMjA+ftR1oydEd4f40UCNWdRsFWKsCGBwQeYNSFNTNYJWsAy1GmhqXXhFM4Bo0HV3sptwyY2wJE8x5j1FdetrhZEV0IKsMgjqK45cx01/Zvqpy9sx5eOP/AFD+R+Zqymz4ZdxLt9GW2v6OiyNdLLLDlNkwiXc0gyMYxxB6ZxW/R0Z7d4o4GtI9pWIkrv4j4ig+Hz55pgqguY72dyoZLaIHG4eOVx5jPhT61SdI87Fak01vtlz30LGKXJ47h1+Ypgqv0XR47ZSsYOWO52Y5Z282NWFAFBorTeTbI2fBbapO0czgchQC3Ydq5O7Uy2d1xAO5EVlIPUANkflWc3bi3UcRKr8lR43XcegyR1NaH0u8vVIuX+7REEdzEcuf43/QV7/1SeYJbNayKxKb5fCYdoIJZGzxzjgMdaAldv77urKTHN8Rj58/pmuXaTYPKwSMZY9Kd/tXl/Z26dC7N+Qx/qNKmhag1tIJEAJAIweRBqa1/Vs5vKadmH4NNrq9zaKtoYA0pBERDcCDn04441Hs9Wn0uLuZYQ2ctGwbh6g8OOD/ADrc5vLl0vY0QCIHYmTlh198/LlUa7S61VBKqIkceQo3cWJxnBx6Dyr3fx/Bll/tz9vwQuzfat7USKY+87xy/A4O48+hznhVlbXt1p5kmnhBWdtxwwG1uOPPoT+VUmhaBPOS0QA7tubHHiHHHvyq7u7m71JWtxGkfdkd4STxbiAPTkfOvI9sf4Y1uXXec/BB1mwuSWuZYwoc5wD8PIDI6VBiNW2t9o52RraVFVgQHYE+LHkOmapUNaLUs6JruvbRJLVraWo8k9MWj9jJZcNOe7X90fGf0FYwrcjGFUpvEULc04qPpeqiC5ilzgK43ceh4H6E109tOsLJcyd0v96Qgk/nUX/5tpmdvex489h2/niq6+NL0rjx1B5ckmNtVqaqO/eJ1KBVDCRyAr5/d88dflU6GUOoZTlWAII6g8jSp2qs0afeLVbmRYssHYKiLk4JODljhhjHIVvOkMFvrEMk3dRyK7bC52sDgAqOOPPP0NT6poY4IngKRIneZCsoAwSu7BAHEEA/NRVyKAKj6iziJzEMyBG2DzbBx9akGq3UtUgRHWWaNBgq24gEZHkefA0BSWejl4laW/uSSBuw8aAHqMBQRg8MVf6KiC3jETFowoCsSCSBwFJVtBpzDFrYtdEcNyphcjzdyB+WaaOych7jY0axMjFTGpzs45APkcEUAufasnht26BnH5hT+hpOhXhXRPtItN9mWHON1f5cVP0Nc5tZOFSXrZyuXHE8jJoutXO0W0OzLZVWOcrnnxrbPc3WlRiLMTo+SrYbwnhkY4ehqkguGjdXQ4ZTkGtmo6pLeTRLKQRuCgAYHEjNeRnr7nkLfpxl5+CVp+qXdgxiKAtKQ4V+PFuGQQev6VZPFeadvnLRyCZh3g8XBuOD09RXn2oIVlgkHA7WGfVSCP50v6r2mmuUVJGG0HPAYyfM1m31yv6NkpfptxbevDTdXbSyNI5yzHJ/2rK0geZxHEpZj0HT1J6CpOgdnprs5XwR9ZCOH+EdTTHqvaGz0iMxRDvJzzUEZz5yN0Hp9KV0SsZqhVn65vCLHStFg0+MzXDrvA4yNyX0X/mTSX2o+1F3ylmNi8u9b4z/AAryUe/H2pL7Qa/Peyb52zj4VHwp/CP151V12KeJGC2Y2crXWvSNlxO0jF3Ysx5sxJJ+ZrU3Kvam6NYG4uIoR/3HCn26/TNVvSJFls+itFTZawg/hiTP+UVTahex3EgW1uUV3ibLjY6MoIAVhkHOXJBH96mjFJWoxwPO4TTe/WL9m7r3ajPBsKpxuIGOORzriv0+jSwsE/TdLeOeE3Vx3rhGWBFTai4ADHmcnGONM9KfZeCz78/d7V4ZFTxb0ZdoJAAAPA548vKmyh6FQDpEJmMzRq0hCjJAOAueWeXP6VPqJqt0YonkVS+wbio5kDnj1xQFb3c1tvEMImR3aQeMIyljkg5GCM8j9KhaDOUu5fvLxrcXCqViRshFTIAJ6t4iflUfVJL11R5WW2gLgOsRzIqEHxNJyHHA4csmtWupbWcGLTaLpsd1sO6SRsj4uPiB65oBxvLdZI2RuKspU+xrk0vZiRZXihkSZkOCmdsg9dp58OoNdQu9SWNUJDN3jhBsBbBPnjkAQeNKH2ndlGuEFzBnv4hxC83X0I/EOnuaKuM3iRNya+0c4zgVZ9OuE4NBKP8AAT/LNWfY/QppLlHdGSOM7iWBGSOQAPrSfYdur6IALcMy9A4VvqRmrMfahfY5xf5P962L/nSTyjnwnSnnZ1jtN2fS9jVWYqVOVYYOOh4HmKV5Oz9hp433c29vwq2OPtGOJrn1/wBu7+UYM7KPJAF+vOl2RyxLMSWPMkkk+5rfHhZeZGy3l1t5Udj32n+0uWYGO1UwRct3DeR8uC/L86QjRRVsK4wWERWWym8yCiiiszAK6P8AY3oheZ7ph4YxsT1Y8yPYY/zUkaDo8l3OsMQ8Tcz0UdSfQV3y3thZwRW9uoLHwpu5cOLO+OnU+4FS8q3Eeq+S7hU9pdn4i3nnVFLOQqqMknkB60m6NeTyPM1rcW82XLNE6OpUHIXxDzAHTpV9c2k/3cqWSWVWV1OCofaQ2GHHHln2NUcXaIkzA284upPCsZQ8ABhcycsZJOfWucdcYtFuppFczxiNg+0KG3DAA47sDOSTVlWq1jKooY7mCgE+ZAGT8620AUGvaKAxpUuFk79obS2jhkAy9yyrgK2cFAOLE4PljFNtV+swStE33dwkuDtYqCD6GgKOzvYLCUWwZnLhpJZWbOxv3pOihvT8qaVORkcQeWKVpZI7KMW8CGa5mBO1iCzkji8x6D/gq57Oaaba2ihLbjGuC3n7elAIvb77PO9ZrizA3ni8XIMfNPI+nWuTSRlSVYFWBwQRgg+oPKvp68ukiQvIwVFGSx4AVSa12ZtdQRXkTiygrIvhcAjI49fY1VVyXHUiC/hqT7Q9Pnqiuhat9lFwhJt5ElXybwt+oP0pZu+x99H8VtL/AIQGH/qTVsboS8ZzpUWR9RR0VZr2euzwFtP/AON/6Va2H2f38p/sCg85GUfTia9dkV6zFVTfiYr1adntAmvZNkC5x8Tn4U/iP6V0bQvsnRTuupe8/wDzjBC/NjxP0p6m7uyt/wBlC2xMYjiUE88cB1qezlJaiWU8GTeZ6RE7Jdl4rCLYnidsb5COLH9AOgrX2jvfu08Fw4PcgPDIR+DcUKt7ZXHzq41C77tCwXc2QFXONzHgBk8vetdkJHjK3KR7jkEKSUYH3/I+1QNtvLOpGKisIlQTq6hkYMpGQwIIPzqv0y+7+WVkOYVCxqejOCSxB8hlR7g1WnsJZbiRGwBOSgdgh91zTFBCqKFQBVAwABgAegrwyNlFFFAe0UUUAUUUUBFWyQSmUKA5XYSOoByM+361ov8AV44zsHjlPBYkwXJ58ug9TwqwrTJaozq5Ubl+FuozzGfL0oBE7WSs9vItwCLhyI4oz8C7mAzGfxnHNufoKeJriKBBvdUUAKNxA5D1ql7UW8sklsoTMKzpI7g5IABwCmOW4jjxrDR236jdl/jjEaRg9EIJJHu3P2oBjt51dQyMGU8ipBB+YrOluWCFZWhj77cS00iQ+Hi+ACzDGPh4DPHjULRdal7mGPcWeWeWNJH4kImfE2PibAA+dAX9xq2y5jtyjZkVmD5Xb4cZ656irKlKeB49St98rSL3U5XcqhlxsyMqBnPDHCokF/Pc2qT25m+8NhsDhFz4px4EY686Abr3UYocd7IibjhdxAyfSquTtIBKqGKRY5G7uOc7SjNxxwBzg44HrVdp2nILq5t7gd7vQSRtJhjsbIZQemG4/P0rRYwd/ZTWDN+3tyY1PXw4aNs9OBFAZT28u97OWZt7n7xaztjO5SCVIHDgeOPI1ZWd9eyYje3ETAjfLvUpgc9i8yTyweWaknTDdRwm7QK8ZD7VbPixjO4AEdeAq4RcDA5DgKAyooooAooooAooooAooooDyiiigDFQ7zSopWDSRgsowG4ggeWRxx6VMooCpk0P9u8ySyIZFCuq7drbc7TxGQRnoRVYey7rb26RyqJrZi0chU4bOQQ4z1B4+1NVFALo0q4NzDcSPESiOjIu8KAxHwk5JPDjn08qLHs/LAWSC42QMxYIYwzJnmEYngPcHFMOK9oCtudGSSWOVixaNSqYYjnjOSOJzgVPiiCjCgAc8AAVnRQBRRRQBRRRQBRRRQH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4" descr="data:image/jpeg;base64,/9j/4AAQSkZJRgABAQAAAQABAAD/2wCEAAkGBxQSERUUEhQUFhQWFhgVFxYXFxQdGhcdHhwWGx4eGRgbHSgkGiAlHBkXITEiMSwrLi4uGB81ODMsNygtLysBCgoKDg0OGxAQGzAmICIsLCwtLDctLC8sLC8sLCwsNy0tLCwsLCwsLSwsLCwsLCwsLCwsLCwsNSwsLCwsKywsLP/AABEIAKAAoAMBIgACEQEDEQH/xAAcAAACAgMBAQAAAAAAAAAAAAAABgQFAgMHAQj/xAA/EAACAQMCAwYDBQUHBAMAAAABAgMABBEFEiExQQYTIlFhcTKBoQcUQpHBI1JysdEzYoKSwuHwFUOTohYkY//EABoBAQEAAwEBAAAAAAAAAAAAAAAEAgMFAQb/xAAmEQACAgIDAAEDBQEAAAAAAAAAAQIDESEEEjFBImFxE0KBkbEF/9oADAMBAAIRAxEAPwDuFFFFAFFFFAFFFFAFFFQ9V1SK2j7yZtiZAyfM0BNryl/R+1kV1N3UKSkBd5kK4UDpz4nPtWmXU9Q3MEs49oYhWabmM8DgDyoBmopc0zWLiW0mk7pDPG0iLGpbaxXhz5+de3XalRax3KIzxsyrJgjdGDkHI6kNgYoBjoqo1TtHb20qRTybGdSwJBxwOOdWNtcpIu6NlZT1Ugj6UBuryiigCiiigCiiigCiiigCiiigCok2pQo4jaRFc4wpYAnPLhVLq3bCKGXu0R5to3SmPBES+beftW3XNJivIGkjWNpWTMUuBnI4rhvLNAV2o3txNKlrKr22+RsSRsD3kYDcA34G+HPvUrSYTbTm1lZpIpB3kDSeIgr8SEnmRwYe5qd2jgZjbuiktHcI2B5EMjH5BjWiXSJ5blZJplEMUm+KJF4ngQC7H3PAedAY6t+yv7aXpKr2ze/xp/Jqj2+pGCe/LB5NrwlUXix3JgBR7rTPJErY3AHacjI5HzFQ7XTQk8s2TmUIpHQbM/1NALWpSva6eTKe7eaUl9uT3YkbLYI6hc8axv8ATI7W5gkRSLWV0DxjgqSYxG5X6EeYFO1eMgPMA9aAp7G6+8yXCOiGGJxEMjO5gMvnPDhuA/OoHYi0RfvMkShY5JyEUcgqDbke7bj+VMEdmqIyxgJu3HIH4mzlvU541Dgt1srTZGGcQx+Ec2cj2HMmgIkPaH/77WrBdpXMbqTksPiVumQCDj+tXkUysMqQwzjIOeI51VdlbAw20av/AGuN8nnuc5b6/wAqprKwFvqQjtSRE8bSTxfgQ5wpHkSc8PSgHGiq/RtZiukLwtkBipBGCCPMHiKsKAKKKKAKKKKAKq9auZ1CrapE8hPiDsRtXB8WBxPEY+dStTuHjid44zI4GVQEAsfc0laHpttK22Z2/wCoOXeR1yskbDGQOgUAjHMGgLzszdxhnhaJYLgkvIg5SZ/Gh/Ep+lb9L0hradu6I+7SZYxn/tv/AHP7reXSoVpCLsywTkPLayLtnTwtxGQR+63DBHLlTRQHtaLy8SJS8jqijqxwKoO1na1LQbFAeYjgvRfVv6da5le3Mty++ZyzdPIew6VrnYok13JjDS2x91L7RYl4QRtKfM+Ff1J/KqOft/dt8KRIPZj/ADNUUVsKkLAKndzIZcqx/JPHbe9/ejP+D/ep1r9ok6/2sKMPNSyn65FUn3esWtqxVzMVyLF8nQ9I7aW05CljG5/DJgfkeVMdcQms81aaB2mmtCFOZIf3CeK/wHp7cvat0L0/SqrmZ1If9U7NrJMJ4ZHgnxhnTBDjydTwNS9PsI7VHYsSSd8srkbmOObEYAwOQ5Ct+majHPGJIm3KfzHoR0Natb01biPayhgDuCFiqsRyD45j0qguTztCzpxBnm1JVaOAREAAeK4xx3kdB5U3WF0JY0kAIDqGAbmAePEUvLpsl3uS4uE2qQHgt8BR1Adjkn24cq16KxXUJY4HeS3EY73cxYRyZ4BWPUjmKHo20UUUAUGig0BSa7or3Lri5lijUHckWAS3Q7uY9uvCpNhbybCZdgn2mPvlAywHJsdPPb51WR9i4FLMrTLMzFjMJD3nHpnkQPIis9t9b8jHdp6/s5fkR4W+lAT+zujrawCMHc3xO55ux5sagds+0Ys4vDgyvkIPLzY+gpgZgBk8BjJz0riWu6obu5eU/D8KDyUcvz5/OsLJdUT8i3pHXrIkSM7ksS7sck8yxNWdxYvCQJEZSeQI5+1S9Bs50K3KRF0jOT64znHtV3qOrTXpiltrdikD7zuK5Y8OAx6VMo59OfGtSWX6L91ayQ47xGTPLI51sntZIwDIjKG5EjnV1qWsy6gE+7W7EROJGLFfiGcKONZ6nrUmoJ3MMDhlIaTcR4SMjA+ftR1oydEd4f40UCNWdRsFWKsCGBwQeYNSFNTNYJWsAy1GmhqXXhFM4Bo0HV3sptwyY2wJE8x5j1FdetrhZEV0IKsMgjqK45cx01/Zvqpy9sx5eOP/AFD+R+Zqymz4ZdxLt9GW2v6OiyNdLLLDlNkwiXc0gyMYxxB6ZxW/R0Z7d4o4GtI9pWIkrv4j4ig+Hz55pgqguY72dyoZLaIHG4eOVx5jPhT61SdI87Fak01vtlz30LGKXJ47h1+Ypgqv0XR47ZSsYOWO52Y5Z282NWFAFBorTeTbI2fBbapO0czgchQC3Ydq5O7Uy2d1xAO5EVlIPUANkflWc3bi3UcRKr8lR43XcegyR1NaH0u8vVIuX+7REEdzEcuf43/QV7/1SeYJbNayKxKb5fCYdoIJZGzxzjgMdaAldv77urKTHN8Rj58/pmuXaTYPKwSMZY9Kd/tXl/Z26dC7N+Qx/qNKmhag1tIJEAJAIweRBqa1/Vs5vKadmH4NNrq9zaKtoYA0pBERDcCDn04441Hs9Wn0uLuZYQ2ctGwbh6g8OOD/ADrc5vLl0vY0QCIHYmTlh198/LlUa7S61VBKqIkceQo3cWJxnBx6Dyr3fx/Bll/tz9vwQuzfat7USKY+87xy/A4O48+hznhVlbXt1p5kmnhBWdtxwwG1uOPPoT+VUmhaBPOS0QA7tubHHiHHHvyq7u7m71JWtxGkfdkd4STxbiAPTkfOvI9sf4Y1uXXec/BB1mwuSWuZYwoc5wD8PIDI6VBiNW2t9o52RraVFVgQHYE+LHkOmapUNaLUs6JruvbRJLVraWo8k9MWj9jJZcNOe7X90fGf0FYwrcjGFUpvEULc04qPpeqiC5ilzgK43ceh4H6E109tOsLJcyd0v96Qgk/nUX/5tpmdvex489h2/niq6+NL0rjx1B5ckmNtVqaqO/eJ1KBVDCRyAr5/d88dflU6GUOoZTlWAII6g8jSp2qs0afeLVbmRYssHYKiLk4JODljhhjHIVvOkMFvrEMk3dRyK7bC52sDgAqOOPPP0NT6poY4IngKRIneZCsoAwSu7BAHEEA/NRVyKAKj6iziJzEMyBG2DzbBx9akGq3UtUgRHWWaNBgq24gEZHkefA0BSWejl4laW/uSSBuw8aAHqMBQRg8MVf6KiC3jETFowoCsSCSBwFJVtBpzDFrYtdEcNyphcjzdyB+WaaOych7jY0axMjFTGpzs45APkcEUAufasnht26BnH5hT+hpOhXhXRPtItN9mWHON1f5cVP0Nc5tZOFSXrZyuXHE8jJoutXO0W0OzLZVWOcrnnxrbPc3WlRiLMTo+SrYbwnhkY4ehqkguGjdXQ4ZTkGtmo6pLeTRLKQRuCgAYHEjNeRnr7nkLfpxl5+CVp+qXdgxiKAtKQ4V+PFuGQQev6VZPFeadvnLRyCZh3g8XBuOD09RXn2oIVlgkHA7WGfVSCP50v6r2mmuUVJGG0HPAYyfM1m31yv6NkpfptxbevDTdXbSyNI5yzHJ/2rK0geZxHEpZj0HT1J6CpOgdnprs5XwR9ZCOH+EdTTHqvaGz0iMxRDvJzzUEZz5yN0Hp9KV0SsZqhVn65vCLHStFg0+MzXDrvA4yNyX0X/mTSX2o+1F3ylmNi8u9b4z/AAryUe/H2pL7Qa/Peyb52zj4VHwp/CP151V12KeJGC2Y2crXWvSNlxO0jF3Ysx5sxJJ+ZrU3Kvam6NYG4uIoR/3HCn26/TNVvSJFls+itFTZawg/hiTP+UVTahex3EgW1uUV3ibLjY6MoIAVhkHOXJBH96mjFJWoxwPO4TTe/WL9m7r3ajPBsKpxuIGOORzriv0+jSwsE/TdLeOeE3Vx3rhGWBFTai4ADHmcnGONM9KfZeCz78/d7V4ZFTxb0ZdoJAAAPA548vKmyh6FQDpEJmMzRq0hCjJAOAueWeXP6VPqJqt0YonkVS+wbio5kDnj1xQFb3c1tvEMImR3aQeMIyljkg5GCM8j9KhaDOUu5fvLxrcXCqViRshFTIAJ6t4iflUfVJL11R5WW2gLgOsRzIqEHxNJyHHA4csmtWupbWcGLTaLpsd1sO6SRsj4uPiB65oBxvLdZI2RuKspU+xrk0vZiRZXihkSZkOCmdsg9dp58OoNdQu9SWNUJDN3jhBsBbBPnjkAQeNKH2ndlGuEFzBnv4hxC83X0I/EOnuaKuM3iRNya+0c4zgVZ9OuE4NBKP8AAT/LNWfY/QppLlHdGSOM7iWBGSOQAPrSfYdur6IALcMy9A4VvqRmrMfahfY5xf5P962L/nSTyjnwnSnnZ1jtN2fS9jVWYqVOVYYOOh4HmKV5Oz9hp433c29vwq2OPtGOJrn1/wBu7+UYM7KPJAF+vOl2RyxLMSWPMkkk+5rfHhZeZGy3l1t5Udj32n+0uWYGO1UwRct3DeR8uC/L86QjRRVsK4wWERWWym8yCiiiszAK6P8AY3oheZ7ph4YxsT1Y8yPYY/zUkaDo8l3OsMQ8Tcz0UdSfQV3y3thZwRW9uoLHwpu5cOLO+OnU+4FS8q3Eeq+S7hU9pdn4i3nnVFLOQqqMknkB60m6NeTyPM1rcW82XLNE6OpUHIXxDzAHTpV9c2k/3cqWSWVWV1OCofaQ2GHHHln2NUcXaIkzA284upPCsZQ8ABhcycsZJOfWucdcYtFuppFczxiNg+0KG3DAA47sDOSTVlWq1jKooY7mCgE+ZAGT8620AUGvaKAxpUuFk79obS2jhkAy9yyrgK2cFAOLE4PljFNtV+swStE33dwkuDtYqCD6GgKOzvYLCUWwZnLhpJZWbOxv3pOihvT8qaVORkcQeWKVpZI7KMW8CGa5mBO1iCzkji8x6D/gq57Oaaba2ihLbjGuC3n7elAIvb77PO9ZrizA3ni8XIMfNPI+nWuTSRlSVYFWBwQRgg+oPKvp68ukiQvIwVFGSx4AVSa12ZtdQRXkTiygrIvhcAjI49fY1VVyXHUiC/hqT7Q9Pnqiuhat9lFwhJt5ElXybwt+oP0pZu+x99H8VtL/AIQGH/qTVsboS8ZzpUWR9RR0VZr2euzwFtP/AON/6Va2H2f38p/sCg85GUfTia9dkV6zFVTfiYr1adntAmvZNkC5x8Tn4U/iP6V0bQvsnRTuupe8/wDzjBC/NjxP0p6m7uyt/wBlC2xMYjiUE88cB1qezlJaiWU8GTeZ6RE7Jdl4rCLYnidsb5COLH9AOgrX2jvfu08Fw4PcgPDIR+DcUKt7ZXHzq41C77tCwXc2QFXONzHgBk8vetdkJHjK3KR7jkEKSUYH3/I+1QNtvLOpGKisIlQTq6hkYMpGQwIIPzqv0y+7+WVkOYVCxqejOCSxB8hlR7g1WnsJZbiRGwBOSgdgh91zTFBCqKFQBVAwABgAegrwyNlFFFAe0UUUAUUUUBFWyQSmUKA5XYSOoByM+361ov8AV44zsHjlPBYkwXJ58ug9TwqwrTJaozq5Ubl+FuozzGfL0oBE7WSs9vItwCLhyI4oz8C7mAzGfxnHNufoKeJriKBBvdUUAKNxA5D1ql7UW8sklsoTMKzpI7g5IABwCmOW4jjxrDR236jdl/jjEaRg9EIJJHu3P2oBjt51dQyMGU8ipBB+YrOluWCFZWhj77cS00iQ+Hi+ACzDGPh4DPHjULRdal7mGPcWeWeWNJH4kImfE2PibAA+dAX9xq2y5jtyjZkVmD5Xb4cZ656irKlKeB49St98rSL3U5XcqhlxsyMqBnPDHCokF/Pc2qT25m+8NhsDhFz4px4EY686Abr3UYocd7IibjhdxAyfSquTtIBKqGKRY5G7uOc7SjNxxwBzg44HrVdp2nILq5t7gd7vQSRtJhjsbIZQemG4/P0rRYwd/ZTWDN+3tyY1PXw4aNs9OBFAZT28u97OWZt7n7xaztjO5SCVIHDgeOPI1ZWd9eyYje3ETAjfLvUpgc9i8yTyweWaknTDdRwm7QK8ZD7VbPixjO4AEdeAq4RcDA5DgKAyooooAooooAooooAooooDyiiigDFQ7zSopWDSRgsowG4ggeWRxx6VMooCpk0P9u8ySyIZFCuq7drbc7TxGQRnoRVYey7rb26RyqJrZi0chU4bOQQ4z1B4+1NVFALo0q4NzDcSPESiOjIu8KAxHwk5JPDjn08qLHs/LAWSC42QMxYIYwzJnmEYngPcHFMOK9oCtudGSSWOVixaNSqYYjnjOSOJzgVPiiCjCgAc8AAVnRQBRRRQBRRRQBRRRQH/2Q==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" name="Picture 2" descr="http://mundocontact.com/wp-content/uploads/Big-Da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4248472" cy="29222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1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33075"/>
            <a:ext cx="8229600" cy="822960"/>
          </a:xfrm>
        </p:spPr>
        <p:txBody>
          <a:bodyPr/>
          <a:lstStyle/>
          <a:p>
            <a:r>
              <a:rPr lang="en-US" dirty="0"/>
              <a:t>Big Data Science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2486615"/>
              </p:ext>
            </p:extLst>
          </p:nvPr>
        </p:nvGraphicFramePr>
        <p:xfrm>
          <a:off x="683568" y="1196752"/>
          <a:ext cx="763284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אליפסה 3"/>
          <p:cNvSpPr/>
          <p:nvPr/>
        </p:nvSpPr>
        <p:spPr>
          <a:xfrm>
            <a:off x="3635896" y="2780928"/>
            <a:ext cx="1728192" cy="17281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3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נלמד, בגדול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86808" y="1628800"/>
            <a:ext cx="8805672" cy="4572000"/>
          </a:xfrm>
        </p:spPr>
        <p:txBody>
          <a:bodyPr>
            <a:normAutofit/>
          </a:bodyPr>
          <a:lstStyle/>
          <a:p>
            <a:pPr lvl="0" algn="r" rtl="1"/>
            <a:r>
              <a:rPr lang="he-IL" dirty="0"/>
              <a:t>אתם הולכים ללמוד כאן מקצוע </a:t>
            </a:r>
          </a:p>
          <a:p>
            <a:pPr lvl="1" algn="r" rtl="1"/>
            <a:r>
              <a:rPr lang="he-IL" dirty="0"/>
              <a:t>כמובן שבאופן מאד מקוצר, מזורז וקצת שטחי</a:t>
            </a:r>
            <a:r>
              <a:rPr lang="en-US" dirty="0"/>
              <a:t> </a:t>
            </a:r>
            <a:r>
              <a:rPr lang="he-IL" dirty="0"/>
              <a:t> = 'קורס טעימות'</a:t>
            </a:r>
          </a:p>
          <a:p>
            <a:pPr lvl="0" algn="r" rtl="1"/>
            <a:r>
              <a:rPr lang="he-IL" dirty="0"/>
              <a:t>מבוא ל – </a:t>
            </a:r>
            <a:r>
              <a:rPr lang="en-US" dirty="0"/>
              <a:t>Big Data</a:t>
            </a:r>
          </a:p>
          <a:p>
            <a:pPr lvl="0" algn="r" rtl="1"/>
            <a:r>
              <a:rPr lang="en-US" dirty="0"/>
              <a:t>hands-on </a:t>
            </a:r>
            <a:r>
              <a:rPr lang="he-IL" dirty="0"/>
              <a:t> </a:t>
            </a:r>
            <a:r>
              <a:rPr lang="en-US" dirty="0"/>
              <a:t>End-to-End</a:t>
            </a:r>
            <a:r>
              <a:rPr lang="he-IL" dirty="0"/>
              <a:t> של מדעי הנתונים (</a:t>
            </a:r>
            <a:r>
              <a:rPr lang="en-US" sz="2400" dirty="0"/>
              <a:t>Data Science</a:t>
            </a:r>
            <a:r>
              <a:rPr lang="he-IL" dirty="0"/>
              <a:t>)</a:t>
            </a:r>
            <a:endParaRPr lang="en-US" dirty="0"/>
          </a:p>
          <a:p>
            <a:pPr lvl="0" algn="r" rtl="1"/>
            <a:r>
              <a:rPr lang="he-IL" dirty="0"/>
              <a:t>מבוא למערכות לומדות ובינה מלאכותית</a:t>
            </a:r>
            <a:endParaRPr lang="en-US" dirty="0"/>
          </a:p>
          <a:p>
            <a:pPr lvl="0" algn="r" rtl="1"/>
            <a:r>
              <a:rPr lang="he-IL" dirty="0"/>
              <a:t>שפת פייתון </a:t>
            </a:r>
            <a:r>
              <a:rPr lang="en-US" dirty="0"/>
              <a:t>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27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33075"/>
            <a:ext cx="8229600" cy="822960"/>
          </a:xfrm>
        </p:spPr>
        <p:txBody>
          <a:bodyPr/>
          <a:lstStyle/>
          <a:p>
            <a:r>
              <a:rPr lang="he-IL" dirty="0"/>
              <a:t>קצת עלי</a:t>
            </a:r>
            <a:endParaRPr lang="en-US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93304"/>
            <a:ext cx="8352928" cy="4572000"/>
          </a:xfrm>
        </p:spPr>
        <p:txBody>
          <a:bodyPr/>
          <a:lstStyle/>
          <a:p>
            <a:r>
              <a:rPr lang="he-IL" dirty="0"/>
              <a:t>בעל תואר שני ממכון וייצמן במתמטיקה שימושית ומדעי המחשב</a:t>
            </a:r>
          </a:p>
          <a:p>
            <a:r>
              <a:rPr lang="he-IL" dirty="0"/>
              <a:t>בעל תואר ראשון מהטכניון במערכות מידע</a:t>
            </a:r>
          </a:p>
          <a:p>
            <a:r>
              <a:rPr lang="he-IL" dirty="0"/>
              <a:t>20 שנים בתעשייה</a:t>
            </a:r>
          </a:p>
          <a:p>
            <a:r>
              <a:rPr lang="he-IL" dirty="0"/>
              <a:t>בעיקר פיתחתי אלגוריתמים בנושאים שונים: </a:t>
            </a:r>
          </a:p>
          <a:p>
            <a:pPr lvl="1"/>
            <a:r>
              <a:rPr lang="he-IL" dirty="0"/>
              <a:t>עיבוד תמונה וראייה ממוחשבת</a:t>
            </a:r>
          </a:p>
          <a:p>
            <a:pPr lvl="1"/>
            <a:r>
              <a:rPr lang="he-IL" dirty="0"/>
              <a:t>דחיסת וידאו</a:t>
            </a:r>
          </a:p>
          <a:p>
            <a:pPr lvl="1"/>
            <a:r>
              <a:rPr lang="he-IL" dirty="0"/>
              <a:t>מנועי חיפוש</a:t>
            </a:r>
          </a:p>
          <a:p>
            <a:r>
              <a:rPr lang="he-IL" dirty="0"/>
              <a:t>כיום מוביל את צוות ה- </a:t>
            </a:r>
            <a:r>
              <a:rPr lang="en-US" dirty="0"/>
              <a:t>Data Science</a:t>
            </a:r>
            <a:r>
              <a:rPr lang="he-IL" dirty="0"/>
              <a:t> בחברת </a:t>
            </a:r>
            <a:r>
              <a:rPr lang="en-US" dirty="0" err="1"/>
              <a:t>Wix.com</a:t>
            </a:r>
            <a:endParaRPr lang="he-IL" dirty="0"/>
          </a:p>
          <a:p>
            <a:r>
              <a:rPr lang="en-US" dirty="0"/>
              <a:t>www.linkedin.com/in/giladbarkan</a:t>
            </a:r>
            <a:endParaRPr lang="he-IL" dirty="0"/>
          </a:p>
          <a:p>
            <a:pPr algn="r" rtl="1"/>
            <a:endParaRPr lang="he-IL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7111" y="1700808"/>
            <a:ext cx="8229600" cy="432048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5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33075"/>
            <a:ext cx="8229600" cy="822960"/>
          </a:xfrm>
        </p:spPr>
        <p:txBody>
          <a:bodyPr/>
          <a:lstStyle/>
          <a:p>
            <a:r>
              <a:rPr lang="he-IL" dirty="0"/>
              <a:t>מנהלה</a:t>
            </a:r>
            <a:endParaRPr lang="en-US" dirty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27048"/>
            <a:ext cx="8352928" cy="4710264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מרצה – גלעד ברקן</a:t>
            </a:r>
          </a:p>
          <a:p>
            <a:r>
              <a:rPr lang="he-IL" dirty="0"/>
              <a:t>מתרגל – אבשלום קורן</a:t>
            </a:r>
          </a:p>
          <a:p>
            <a:pPr algn="r" rtl="1"/>
            <a:r>
              <a:rPr lang="en-US" dirty="0"/>
              <a:t>3</a:t>
            </a:r>
            <a:r>
              <a:rPr lang="he-IL" dirty="0"/>
              <a:t> נקודות זכות</a:t>
            </a:r>
          </a:p>
          <a:p>
            <a:pPr algn="r" rtl="1"/>
            <a:r>
              <a:rPr lang="he-IL" dirty="0"/>
              <a:t>שעתיים הרצאה + שעתיים תרגול במעבדת מחשבים </a:t>
            </a:r>
          </a:p>
          <a:p>
            <a:pPr algn="r" rtl="1"/>
            <a:r>
              <a:rPr lang="he-IL" dirty="0"/>
              <a:t>תקשורת</a:t>
            </a:r>
          </a:p>
          <a:p>
            <a:pPr lvl="1"/>
            <a:r>
              <a:rPr lang="he-IL" dirty="0"/>
              <a:t>קבוצתית - דרך המודל </a:t>
            </a:r>
          </a:p>
          <a:p>
            <a:pPr lvl="1"/>
            <a:r>
              <a:rPr lang="he-IL" dirty="0"/>
              <a:t>אישית - </a:t>
            </a:r>
            <a:r>
              <a:rPr lang="en-US" dirty="0">
                <a:hlinkClick r:id="rId3"/>
              </a:rPr>
              <a:t>gilad.barkan@gmail.com</a:t>
            </a:r>
            <a:r>
              <a:rPr lang="en-US" dirty="0"/>
              <a:t> </a:t>
            </a:r>
            <a:r>
              <a:rPr lang="he-IL" dirty="0"/>
              <a:t> ; </a:t>
            </a:r>
            <a:r>
              <a:rPr lang="en-GB" dirty="0">
                <a:hlinkClick r:id="rId4"/>
              </a:rPr>
              <a:t>avshalo2@gmail.com</a:t>
            </a:r>
            <a:endParaRPr lang="en-GB" dirty="0"/>
          </a:p>
          <a:p>
            <a:r>
              <a:rPr lang="he-IL" dirty="0"/>
              <a:t>השקפים באנגלית </a:t>
            </a:r>
          </a:p>
          <a:p>
            <a:pPr lvl="1" algn="r" rtl="1"/>
            <a:r>
              <a:rPr lang="he-IL" dirty="0"/>
              <a:t>כי זאת השפה המדוברת בתחום זה</a:t>
            </a:r>
          </a:p>
          <a:p>
            <a:pPr lvl="1" algn="r" rtl="1"/>
            <a:r>
              <a:rPr lang="he-IL" dirty="0"/>
              <a:t>אלו השקפים האחרונים שתראו בעברית</a:t>
            </a:r>
            <a:endParaRPr lang="en-US" dirty="0"/>
          </a:p>
          <a:p>
            <a:pPr lvl="1" algn="r" rtl="1"/>
            <a:r>
              <a:rPr lang="he-IL" dirty="0"/>
              <a:t>אך אל פחד, אדבר בעברית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7111" y="1700808"/>
            <a:ext cx="8229600" cy="432048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להצליח בקורס ?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01752" y="5985792"/>
            <a:ext cx="8503920" cy="39553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400" dirty="0"/>
              <a:t>http://www.jokeroo.com</a:t>
            </a:r>
            <a:endParaRPr lang="he-IL" sz="1400" dirty="0"/>
          </a:p>
        </p:txBody>
      </p:sp>
      <p:pic>
        <p:nvPicPr>
          <p:cNvPr id="1026" name="Picture 2" descr="http://cl.jroo.me/z3/v/_/C/d/a.aaa-Build-ur-way-to-success-by-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6303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קדם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01752" y="1628800"/>
            <a:ext cx="8503920" cy="4572000"/>
          </a:xfrm>
        </p:spPr>
        <p:txBody>
          <a:bodyPr/>
          <a:lstStyle/>
          <a:p>
            <a:pPr lvl="0" algn="r" rtl="1"/>
            <a:r>
              <a:rPr lang="he-IL" dirty="0"/>
              <a:t>אין! הקורס הוא </a:t>
            </a:r>
            <a:r>
              <a:rPr lang="en-US" dirty="0"/>
              <a:t>self contained</a:t>
            </a:r>
            <a:endParaRPr lang="he-IL" dirty="0"/>
          </a:p>
          <a:p>
            <a:pPr lvl="0" algn="r" rtl="1"/>
            <a:r>
              <a:rPr lang="he-IL" dirty="0"/>
              <a:t>אבל הידע הבא יעזור</a:t>
            </a:r>
          </a:p>
          <a:p>
            <a:pPr lvl="1" algn="r" rtl="1"/>
            <a:r>
              <a:rPr lang="he-IL" dirty="0"/>
              <a:t>אלגברה לינארית</a:t>
            </a:r>
            <a:endParaRPr lang="en-US" dirty="0"/>
          </a:p>
          <a:p>
            <a:pPr lvl="1" algn="r" rtl="1"/>
            <a:r>
              <a:rPr lang="he-IL" dirty="0"/>
              <a:t>ניהול מסדי נתונים – אפשרי במקביל</a:t>
            </a:r>
          </a:p>
          <a:p>
            <a:pPr lvl="1" algn="r" rtl="1"/>
            <a:r>
              <a:rPr lang="he-IL" dirty="0"/>
              <a:t>מבנה נתונים ואלגוריתמים – אפשרי במקביל</a:t>
            </a:r>
          </a:p>
          <a:p>
            <a:pPr lvl="1" algn="r" rtl="1"/>
            <a:r>
              <a:rPr lang="he-IL" dirty="0"/>
              <a:t>סטטיסטיקה</a:t>
            </a:r>
            <a:endParaRPr lang="en-US" dirty="0"/>
          </a:p>
          <a:p>
            <a:pPr lvl="1" algn="r" rtl="1"/>
            <a:r>
              <a:rPr lang="he-IL" dirty="0"/>
              <a:t>הסתברות</a:t>
            </a:r>
            <a:endParaRPr lang="en-US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45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הקורס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864863"/>
              </p:ext>
            </p:extLst>
          </p:nvPr>
        </p:nvGraphicFramePr>
        <p:xfrm>
          <a:off x="323528" y="2564904"/>
          <a:ext cx="8504238" cy="292830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7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0" dirty="0"/>
                        <a:t>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0" dirty="0"/>
                        <a:t>אופן מילוי הדרישות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0" dirty="0"/>
                        <a:t>המרכיב בציון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מבחן מסכם</a:t>
                      </a:r>
                      <a:endParaRPr kumimoji="0" lang="en-US" sz="2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יכלול את כל החומר שנלמד בקורס. </a:t>
                      </a:r>
                      <a:endParaRPr kumimoji="0" lang="en-US" sz="2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משימות בית</a:t>
                      </a:r>
                      <a:endParaRPr kumimoji="0" lang="en-US" sz="2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תרגילי מחשב בפייתון בצוותים של שני  סטודנטים </a:t>
                      </a:r>
                      <a:endParaRPr kumimoji="0" lang="en-US" sz="2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בוחן</a:t>
                      </a:r>
                      <a:endParaRPr kumimoji="0" lang="en-US" sz="2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21/23.11.18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חומר בסיסי בשפת פייתון (</a:t>
                      </a:r>
                      <a:r>
                        <a:rPr kumimoji="0" lang="en-US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2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Mini Hackathon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25.12.18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he-IL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חובת השתתפות.</a:t>
                      </a: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פרטים בהמשך </a:t>
                      </a:r>
                      <a:endParaRPr kumimoji="0" lang="en-GB" sz="2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he-IL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בונוס עד 10%!</a:t>
                      </a: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0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ביבליוגרפיה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Gilad </a:t>
            </a:r>
            <a:r>
              <a:rPr lang="en-US" dirty="0" err="1"/>
              <a:t>Barkan</a:t>
            </a:r>
            <a:r>
              <a:rPr lang="en-US" dirty="0"/>
              <a:t>. 2018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01752" y="1556792"/>
            <a:ext cx="6862536" cy="4572000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he-IL" sz="2800" dirty="0">
                <a:solidFill>
                  <a:schemeClr val="tx2">
                    <a:lumMod val="75000"/>
                  </a:schemeClr>
                </a:solidFill>
              </a:rPr>
              <a:t>שני ספרים עיקריים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i="1" dirty="0"/>
              <a:t>Data Science for Business</a:t>
            </a:r>
            <a:r>
              <a:rPr lang="en-US" sz="2400" b="1" dirty="0"/>
              <a:t>, </a:t>
            </a:r>
          </a:p>
          <a:p>
            <a:pPr marL="320040" lvl="2" indent="0">
              <a:buClr>
                <a:schemeClr val="accent1"/>
              </a:buClr>
              <a:buSzPct val="85000"/>
              <a:buNone/>
            </a:pPr>
            <a:r>
              <a:rPr lang="en-US" sz="2400" b="1" dirty="0"/>
              <a:t>	</a:t>
            </a:r>
            <a:r>
              <a:rPr lang="en-US" sz="2400" dirty="0"/>
              <a:t>F. Provost, T. Fawcett, </a:t>
            </a:r>
          </a:p>
          <a:p>
            <a:pPr marL="320040" lvl="2" indent="0">
              <a:buClr>
                <a:schemeClr val="accent1"/>
              </a:buClr>
              <a:buSzPct val="85000"/>
              <a:buNone/>
            </a:pPr>
            <a:r>
              <a:rPr lang="en-US" sz="2400" dirty="0"/>
              <a:t>	O'Reilly Publisher, 2013</a:t>
            </a:r>
            <a:endParaRPr lang="he-IL" sz="2400" dirty="0"/>
          </a:p>
          <a:p>
            <a:pPr marL="320040" lvl="2" indent="0">
              <a:buClr>
                <a:schemeClr val="accent1"/>
              </a:buClr>
              <a:buSzPct val="85000"/>
              <a:buNone/>
            </a:pPr>
            <a:endParaRPr lang="he-IL" sz="2400" dirty="0"/>
          </a:p>
          <a:p>
            <a:pPr marL="662940" lvl="2" indent="-342900">
              <a:buClr>
                <a:schemeClr val="accent1"/>
              </a:buClr>
              <a:buSzPct val="85000"/>
            </a:pPr>
            <a:r>
              <a:rPr lang="en-US" sz="2400" b="1" i="1" dirty="0"/>
              <a:t>Data Science from Scratch: First Principles with Python</a:t>
            </a:r>
            <a:endParaRPr lang="he-IL" sz="2400" b="1" i="1" dirty="0"/>
          </a:p>
          <a:p>
            <a:pPr marL="320040" lvl="2" indent="0" algn="l" rtl="0">
              <a:buClr>
                <a:schemeClr val="accent1"/>
              </a:buClr>
              <a:buSzPct val="85000"/>
              <a:buNone/>
            </a:pPr>
            <a:r>
              <a:rPr lang="he-IL" sz="2400" dirty="0"/>
              <a:t>			</a:t>
            </a:r>
            <a:r>
              <a:rPr lang="en-US" sz="2400" dirty="0"/>
              <a:t>Joel Grus</a:t>
            </a:r>
            <a:endParaRPr lang="he-IL" sz="2400" dirty="0"/>
          </a:p>
          <a:p>
            <a:pPr marL="320040" lvl="2" indent="0" algn="l" rtl="0">
              <a:buClr>
                <a:schemeClr val="accent1"/>
              </a:buClr>
              <a:buSzPct val="85000"/>
              <a:buNone/>
            </a:pPr>
            <a:r>
              <a:rPr lang="he-IL" sz="2400" dirty="0"/>
              <a:t>			</a:t>
            </a:r>
            <a:r>
              <a:rPr lang="en-US" sz="2400" dirty="0"/>
              <a:t>O’Reilly Media, 2015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r" rtl="1"/>
            <a:endParaRPr lang="he-IL" dirty="0"/>
          </a:p>
        </p:txBody>
      </p:sp>
      <p:pic>
        <p:nvPicPr>
          <p:cNvPr id="1028" name="Picture 4" descr="What you need to know about data mining and data-analytic think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20" y="2060848"/>
            <a:ext cx="1231384" cy="16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02D32-66F6-6241-8CF4-F0C5EA35E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4005064"/>
            <a:ext cx="1239816" cy="16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9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TEMPLATE">
  <a:themeElements>
    <a:clrScheme name="אזרח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אזרח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זרח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16330</TotalTime>
  <Words>418</Words>
  <Application>Microsoft Macintosh PowerPoint</Application>
  <PresentationFormat>On-screen Show (4:3)</PresentationFormat>
  <Paragraphs>93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Narkisim</vt:lpstr>
      <vt:lpstr>Times New Roman</vt:lpstr>
      <vt:lpstr>Wingdings</vt:lpstr>
      <vt:lpstr>Wingdings 2</vt:lpstr>
      <vt:lpstr>PPT_TEMPLATE</vt:lpstr>
      <vt:lpstr>Big Data Science Administration</vt:lpstr>
      <vt:lpstr>Big Data Science</vt:lpstr>
      <vt:lpstr>מה נלמד, בגדול</vt:lpstr>
      <vt:lpstr>קצת עלי</vt:lpstr>
      <vt:lpstr>מנהלה</vt:lpstr>
      <vt:lpstr>איך להצליח בקורס ?</vt:lpstr>
      <vt:lpstr>דרישות קדם</vt:lpstr>
      <vt:lpstr>דרישות הקורס</vt:lpstr>
      <vt:lpstr>ביבליוגרפיה</vt:lpstr>
    </vt:vector>
  </TitlesOfParts>
  <Company>Amdocs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Barkan</dc:creator>
  <cp:lastModifiedBy>Gilad Barkan</cp:lastModifiedBy>
  <cp:revision>351</cp:revision>
  <dcterms:created xsi:type="dcterms:W3CDTF">2013-10-09T05:23:19Z</dcterms:created>
  <dcterms:modified xsi:type="dcterms:W3CDTF">2018-11-09T05:40:38Z</dcterms:modified>
</cp:coreProperties>
</file>