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279B-524A-421F-871A-4F519FB7B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FA7CE-6413-458E-AD55-AAC85051B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D20C8-AC88-4F7A-A864-0133976A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75A3-4001-4BFD-9F5B-A7D82E1F87D0}" type="datetimeFigureOut">
              <a:rPr lang="id-ID" smtClean="0"/>
              <a:t>09/08/2017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29D8A-6338-44B1-B756-70A49740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80E25-B359-4072-9DD3-FDF2DED4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E6A1-ACA8-4C03-A444-DCAECC7938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204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2F94-CC66-45EA-B900-61289539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5267-AA07-412A-A8E2-D261FC0FC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5A62-5EE8-4B15-93B5-3D7D43B9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75A3-4001-4BFD-9F5B-A7D82E1F87D0}" type="datetimeFigureOut">
              <a:rPr lang="id-ID" smtClean="0"/>
              <a:t>09/08/2017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1EE14-0E55-4D6F-92E8-82B0F599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DD922-C72F-41A8-8BF7-FEE13D20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E6A1-ACA8-4C03-A444-DCAECC7938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937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AA78F-0335-4DBE-A00E-BE46D6FF9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F9359-2974-4756-94BA-4E06A6290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E76C7-5FE5-4EBD-9392-34C56F88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75A3-4001-4BFD-9F5B-A7D82E1F87D0}" type="datetimeFigureOut">
              <a:rPr lang="id-ID" smtClean="0"/>
              <a:t>09/08/2017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B9E69-6B59-4D08-9E14-6D32B590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50564-FB8F-4F15-96FA-DE29F516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E6A1-ACA8-4C03-A444-DCAECC7938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724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9178-5AC8-45BF-BEC4-E6065EDA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7806-84CF-44D3-84C4-A1F42BE4A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63C15-57ED-4205-A6A2-8BC3E744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75A3-4001-4BFD-9F5B-A7D82E1F87D0}" type="datetimeFigureOut">
              <a:rPr lang="id-ID" smtClean="0"/>
              <a:t>09/08/2017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69D06-912C-456A-A801-F33A3F36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7BE9F-1E3E-4A0D-A388-390E37CD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E6A1-ACA8-4C03-A444-DCAECC7938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396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A212-CA03-4876-A13A-0A71AE2A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D1E99-2FB0-44A7-846F-54DB16B37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4B0AE-9F97-413E-8A52-C019594A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75A3-4001-4BFD-9F5B-A7D82E1F87D0}" type="datetimeFigureOut">
              <a:rPr lang="id-ID" smtClean="0"/>
              <a:t>09/08/2017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29496-137A-456C-9AD5-AD7A83A3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A410B-0A1C-4BA5-8808-6265099D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E6A1-ACA8-4C03-A444-DCAECC7938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668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65E0-ED36-4E6C-8CED-7EAC2720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D34BC-789A-49EC-9094-30C2962C3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B0B80-F505-46F2-9C78-21F2E79B3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4C245-12A4-47BE-89EB-D6333864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75A3-4001-4BFD-9F5B-A7D82E1F87D0}" type="datetimeFigureOut">
              <a:rPr lang="id-ID" smtClean="0"/>
              <a:t>09/08/2017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2E14D-F9A2-4A22-91D7-0F488A71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5BA1C-22A3-4ED2-A9A9-F79E8E03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E6A1-ACA8-4C03-A444-DCAECC7938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56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9DAB-46A2-4EA9-B035-FF3D6630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14780-41C4-4683-87FC-FBCBE144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9D874-ECB3-4540-B87A-7AAE015D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9F3D3-B723-49A4-953B-ED2745AF2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E92F1-711C-4549-9915-8E325505B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3C118-83BE-4A03-B542-95CA0A78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75A3-4001-4BFD-9F5B-A7D82E1F87D0}" type="datetimeFigureOut">
              <a:rPr lang="id-ID" smtClean="0"/>
              <a:t>09/08/2017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FF907-2084-4B58-B09B-766C570F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252EB-C379-4604-80A2-DE84251B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E6A1-ACA8-4C03-A444-DCAECC7938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701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5326-CFD6-4F35-9752-31E754F4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3AAD1-E46E-4248-B6EF-A86452D6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75A3-4001-4BFD-9F5B-A7D82E1F87D0}" type="datetimeFigureOut">
              <a:rPr lang="id-ID" smtClean="0"/>
              <a:t>09/08/2017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997CF-FE66-4603-A979-A04D3D2F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9BD97-671A-45F6-A502-E2B2C2C1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E6A1-ACA8-4C03-A444-DCAECC7938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741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65C41-66E5-447F-9A39-D17B243D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75A3-4001-4BFD-9F5B-A7D82E1F87D0}" type="datetimeFigureOut">
              <a:rPr lang="id-ID" smtClean="0"/>
              <a:t>09/08/2017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5F588-9D5A-4EA8-B8B5-682ADE88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1ACDC-A312-4DE0-AB62-25C8B4A0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E6A1-ACA8-4C03-A444-DCAECC7938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358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06FB-27B2-4B4D-9099-A15BD9A6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7163-8485-47E1-80E5-5FAB9ADC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67D05-640B-4FFC-9963-8F1B16E5A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2F517-E073-4655-A3B3-6BB8B2D8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75A3-4001-4BFD-9F5B-A7D82E1F87D0}" type="datetimeFigureOut">
              <a:rPr lang="id-ID" smtClean="0"/>
              <a:t>09/08/2017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DD8B7-AF57-4944-BABF-30DA9686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9F969-FF63-4AEC-9207-C90D6E66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E6A1-ACA8-4C03-A444-DCAECC7938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900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98BC-96F6-4879-AA43-26ED39214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66F16-7D0E-4CFB-9102-DE5608FB8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89A1C-213C-431E-9F2B-768ECF2AB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79C13-19F4-4794-9B66-4C65296E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75A3-4001-4BFD-9F5B-A7D82E1F87D0}" type="datetimeFigureOut">
              <a:rPr lang="id-ID" smtClean="0"/>
              <a:t>09/08/2017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558EB-D43E-4C82-9C0D-0863D9F6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14DB6-CAC4-44E2-88E9-ABA2363A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E6A1-ACA8-4C03-A444-DCAECC7938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067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EF371-4F39-4E39-94A1-A0ABD464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7AD98-3B7A-4E32-878E-69B3047D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162DB-AD88-48C8-A67F-B419744A2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375A3-4001-4BFD-9F5B-A7D82E1F87D0}" type="datetimeFigureOut">
              <a:rPr lang="id-ID" smtClean="0"/>
              <a:t>09/08/2017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D47AB-5498-4CE4-B559-9CC70F77C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362AF-9081-47B8-94C8-5983ECEE7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EE6A1-ACA8-4C03-A444-DCAECC7938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831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6995-DB94-4D5C-ABFF-66F8C5D3C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DIVACTORY 01 Warm Up Case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D7059-6719-4613-B103-A1B472C82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60223"/>
          </a:xfrm>
        </p:spPr>
        <p:txBody>
          <a:bodyPr>
            <a:normAutofit/>
          </a:bodyPr>
          <a:lstStyle/>
          <a:p>
            <a:r>
              <a:rPr lang="en-US" dirty="0" err="1"/>
              <a:t>Oleh</a:t>
            </a:r>
            <a:r>
              <a:rPr lang="en-US" dirty="0"/>
              <a:t> : Bismillah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Mohammad Alfan A. 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Doni</a:t>
            </a:r>
            <a:r>
              <a:rPr lang="en-US" dirty="0"/>
              <a:t> </a:t>
            </a:r>
            <a:r>
              <a:rPr lang="en-US" dirty="0" err="1"/>
              <a:t>Rubiagatra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Taufik</a:t>
            </a:r>
            <a:r>
              <a:rPr lang="en-US" dirty="0"/>
              <a:t> </a:t>
            </a:r>
            <a:r>
              <a:rPr lang="en-US" dirty="0" err="1"/>
              <a:t>Kurniawan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Eza</a:t>
            </a:r>
            <a:r>
              <a:rPr lang="en-US" dirty="0"/>
              <a:t> Putra </a:t>
            </a:r>
            <a:r>
              <a:rPr lang="en-US" dirty="0" err="1"/>
              <a:t>Nuansa</a:t>
            </a:r>
            <a:r>
              <a:rPr lang="en-US" dirty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8870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080A-E8DB-4C00-8953-3C89F9FA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Model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89695-86A4-471C-99B4-CFA1BC9C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364"/>
            <a:ext cx="10515600" cy="559766"/>
          </a:xfrm>
        </p:spPr>
        <p:txBody>
          <a:bodyPr/>
          <a:lstStyle/>
          <a:p>
            <a:r>
              <a:rPr lang="en-US" dirty="0" err="1"/>
              <a:t>Skenario</a:t>
            </a:r>
            <a:r>
              <a:rPr lang="en-US" dirty="0"/>
              <a:t> Model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FE820-AF63-443A-99FA-6E605AA569EC}"/>
              </a:ext>
            </a:extLst>
          </p:cNvPr>
          <p:cNvSpPr txBox="1"/>
          <p:nvPr/>
        </p:nvSpPr>
        <p:spPr>
          <a:xfrm>
            <a:off x="4748830" y="2108842"/>
            <a:ext cx="1868557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</a:t>
            </a:r>
            <a:endParaRPr lang="id-ID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A21CE-C4E5-41F7-BD21-5C187C95C287}"/>
              </a:ext>
            </a:extLst>
          </p:cNvPr>
          <p:cNvSpPr txBox="1">
            <a:spLocks/>
          </p:cNvSpPr>
          <p:nvPr/>
        </p:nvSpPr>
        <p:spPr>
          <a:xfrm>
            <a:off x="2012706" y="3498574"/>
            <a:ext cx="2173358" cy="10992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dirty="0"/>
              <a:t>Full Model</a:t>
            </a:r>
            <a:endParaRPr lang="id-ID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A546F-8F65-41FC-9962-4941049A7981}"/>
              </a:ext>
            </a:extLst>
          </p:cNvPr>
          <p:cNvSpPr txBox="1">
            <a:spLocks/>
          </p:cNvSpPr>
          <p:nvPr/>
        </p:nvSpPr>
        <p:spPr>
          <a:xfrm>
            <a:off x="6864626" y="3498574"/>
            <a:ext cx="3167270" cy="10992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400" dirty="0"/>
              <a:t>Dimensional Reduction</a:t>
            </a:r>
          </a:p>
          <a:p>
            <a:pPr algn="ctr"/>
            <a:r>
              <a:rPr lang="en-US" sz="2400" dirty="0"/>
              <a:t>Model (PCA)</a:t>
            </a:r>
            <a:endParaRPr lang="id-ID" sz="24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7B85695-668B-4B6A-BC8F-F9DECF40A22B}"/>
              </a:ext>
            </a:extLst>
          </p:cNvPr>
          <p:cNvSpPr/>
          <p:nvPr/>
        </p:nvSpPr>
        <p:spPr>
          <a:xfrm rot="18340688">
            <a:off x="6976458" y="2505045"/>
            <a:ext cx="675861" cy="1123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4EA61AF-9D8C-4B50-A531-AA99EA46F72E}"/>
              </a:ext>
            </a:extLst>
          </p:cNvPr>
          <p:cNvSpPr/>
          <p:nvPr/>
        </p:nvSpPr>
        <p:spPr>
          <a:xfrm rot="3696543">
            <a:off x="3685977" y="2425579"/>
            <a:ext cx="675861" cy="1201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E63C4CB-665C-4DAE-B93C-0000267B2407}"/>
              </a:ext>
            </a:extLst>
          </p:cNvPr>
          <p:cNvSpPr/>
          <p:nvPr/>
        </p:nvSpPr>
        <p:spPr>
          <a:xfrm rot="18530761">
            <a:off x="3646258" y="4738581"/>
            <a:ext cx="675861" cy="1201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49CA9F4-019B-44D4-8872-E4B088D7BEDE}"/>
              </a:ext>
            </a:extLst>
          </p:cNvPr>
          <p:cNvSpPr/>
          <p:nvPr/>
        </p:nvSpPr>
        <p:spPr>
          <a:xfrm rot="3696543">
            <a:off x="6967773" y="4773558"/>
            <a:ext cx="675861" cy="1201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4E469-D84D-4F3F-A87C-8F15318259C0}"/>
              </a:ext>
            </a:extLst>
          </p:cNvPr>
          <p:cNvSpPr txBox="1"/>
          <p:nvPr/>
        </p:nvSpPr>
        <p:spPr>
          <a:xfrm>
            <a:off x="4650741" y="5374256"/>
            <a:ext cx="1868557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Evaluation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26626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377F-8986-41C6-8533-4FD83F1A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Model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4BE0-C1C1-4E3C-8A87-E619127D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766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dan</a:t>
            </a:r>
            <a:r>
              <a:rPr lang="en-US" dirty="0"/>
              <a:t> Package yang </a:t>
            </a:r>
            <a:r>
              <a:rPr lang="en-US" dirty="0" err="1"/>
              <a:t>digunakan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97AB9-4CFD-41D1-9D95-FE2E4FFB6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39" y="3504595"/>
            <a:ext cx="1905000" cy="1476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CB632-3D43-4FC0-8A43-3F3EAFD66CCD}"/>
              </a:ext>
            </a:extLst>
          </p:cNvPr>
          <p:cNvSpPr txBox="1"/>
          <p:nvPr/>
        </p:nvSpPr>
        <p:spPr>
          <a:xfrm>
            <a:off x="4744277" y="3273287"/>
            <a:ext cx="5658679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Stats (logistic regression)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randomForest</a:t>
            </a:r>
            <a:r>
              <a:rPr lang="en-US" sz="2000" dirty="0"/>
              <a:t> (random forest)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caret (k fold CV)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e1071 (SVM and NBC)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Tree (Decision Tree)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MLmetrics</a:t>
            </a:r>
            <a:r>
              <a:rPr lang="en-US" sz="2000" dirty="0"/>
              <a:t> (Log Loss Function)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8376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1C71-1E2D-4B21-B084-F26FD494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9906-1B57-47DC-B7F5-DF65D2B1A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1801"/>
          </a:xfrm>
        </p:spPr>
        <p:txBody>
          <a:bodyPr/>
          <a:lstStyle/>
          <a:p>
            <a:r>
              <a:rPr lang="en-US" dirty="0"/>
              <a:t>Full Model :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(</a:t>
            </a:r>
            <a:r>
              <a:rPr lang="en-US" i="1" dirty="0"/>
              <a:t>feature</a:t>
            </a:r>
            <a:r>
              <a:rPr lang="en-US" dirty="0"/>
              <a:t>)</a:t>
            </a:r>
            <a:endParaRPr lang="id-ID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9CA213-24A4-42CD-B144-42C6292C7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05491"/>
              </p:ext>
            </p:extLst>
          </p:nvPr>
        </p:nvGraphicFramePr>
        <p:xfrm>
          <a:off x="2654077" y="2385391"/>
          <a:ext cx="7269396" cy="4260578"/>
        </p:xfrm>
        <a:graphic>
          <a:graphicData uri="http://schemas.openxmlformats.org/drawingml/2006/table">
            <a:tbl>
              <a:tblPr firstRow="1" lastRow="1">
                <a:tableStyleId>{6E25E649-3F16-4E02-A733-19D2CDBF48F0}</a:tableStyleId>
              </a:tblPr>
              <a:tblGrid>
                <a:gridCol w="1042284">
                  <a:extLst>
                    <a:ext uri="{9D8B030D-6E8A-4147-A177-3AD203B41FA5}">
                      <a16:colId xmlns:a16="http://schemas.microsoft.com/office/drawing/2014/main" val="99874913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967470349"/>
                    </a:ext>
                  </a:extLst>
                </a:gridCol>
                <a:gridCol w="1677626">
                  <a:extLst>
                    <a:ext uri="{9D8B030D-6E8A-4147-A177-3AD203B41FA5}">
                      <a16:colId xmlns:a16="http://schemas.microsoft.com/office/drawing/2014/main" val="1060848936"/>
                    </a:ext>
                  </a:extLst>
                </a:gridCol>
                <a:gridCol w="1451147">
                  <a:extLst>
                    <a:ext uri="{9D8B030D-6E8A-4147-A177-3AD203B41FA5}">
                      <a16:colId xmlns:a16="http://schemas.microsoft.com/office/drawing/2014/main" val="1044958224"/>
                    </a:ext>
                  </a:extLst>
                </a:gridCol>
                <a:gridCol w="1423506">
                  <a:extLst>
                    <a:ext uri="{9D8B030D-6E8A-4147-A177-3AD203B41FA5}">
                      <a16:colId xmlns:a16="http://schemas.microsoft.com/office/drawing/2014/main" val="3769114021"/>
                    </a:ext>
                  </a:extLst>
                </a:gridCol>
                <a:gridCol w="963633">
                  <a:extLst>
                    <a:ext uri="{9D8B030D-6E8A-4147-A177-3AD203B41FA5}">
                      <a16:colId xmlns:a16="http://schemas.microsoft.com/office/drawing/2014/main" val="1328239469"/>
                    </a:ext>
                  </a:extLst>
                </a:gridCol>
              </a:tblGrid>
              <a:tr h="64614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k-Fold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NBC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Logistic </a:t>
                      </a:r>
                      <a:endParaRPr lang="en-US" sz="1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Regression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Random </a:t>
                      </a:r>
                      <a:endParaRPr lang="en-US" sz="1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Forest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Decision</a:t>
                      </a:r>
                      <a:endParaRPr lang="en-US" sz="1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 Tree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SVM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8561823"/>
                  </a:ext>
                </a:extLst>
              </a:tr>
              <a:tr h="32858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1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0.7030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0.6913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0.7136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0.6932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0.6921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7493837"/>
                  </a:ext>
                </a:extLst>
              </a:tr>
              <a:tr h="32858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2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0.7333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0.6932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0.7187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0.6930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0.6945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1033907"/>
                  </a:ext>
                </a:extLst>
              </a:tr>
              <a:tr h="32858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3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0.7110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0.6920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0.7174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0.6934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0.6930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6052203"/>
                  </a:ext>
                </a:extLst>
              </a:tr>
              <a:tr h="32858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4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0.7200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0.6917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0.7140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0.6931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0.6924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9731767"/>
                  </a:ext>
                </a:extLst>
              </a:tr>
              <a:tr h="32858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5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0.7131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0.6923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0.6981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0.6930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0.6924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8317151"/>
                  </a:ext>
                </a:extLst>
              </a:tr>
              <a:tr h="32858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6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0.7160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0.6943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0.7158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0.6931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0.6929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532661"/>
                  </a:ext>
                </a:extLst>
              </a:tr>
              <a:tr h="32858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7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0.7091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0.6932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0.7158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0.6931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0.6936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829732"/>
                  </a:ext>
                </a:extLst>
              </a:tr>
              <a:tr h="32858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8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0.7216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0.6913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0.7190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0.6931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0.6930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4538685"/>
                  </a:ext>
                </a:extLst>
              </a:tr>
              <a:tr h="32858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9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0.7219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0.6907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0.7249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0.6931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0.6923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3043378"/>
                  </a:ext>
                </a:extLst>
              </a:tr>
              <a:tr h="32858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10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0.7146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0.6932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0.7096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0.6934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0.6927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140783"/>
                  </a:ext>
                </a:extLst>
              </a:tr>
              <a:tr h="328585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Rata-Rata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0.7164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0.6923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0.7147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0.6931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0.6929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62018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699E90C-7963-4462-8B1B-394E8E7DEF7A}"/>
              </a:ext>
            </a:extLst>
          </p:cNvPr>
          <p:cNvSpPr/>
          <p:nvPr/>
        </p:nvSpPr>
        <p:spPr>
          <a:xfrm>
            <a:off x="4598504" y="6327913"/>
            <a:ext cx="1325217" cy="5300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080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1C71-1E2D-4B21-B084-F26FD494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9906-1B57-47DC-B7F5-DF65D2B1A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18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Dimensional Reduction Model :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Principal Component Analysis</a:t>
            </a:r>
            <a:endParaRPr lang="id-ID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26FB8-54B3-489B-A29F-64192767A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8" y="2597426"/>
            <a:ext cx="4064071" cy="40640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2B4058-DCE5-48B2-B28E-5B86F62799FA}"/>
              </a:ext>
            </a:extLst>
          </p:cNvPr>
          <p:cNvSpPr txBox="1"/>
          <p:nvPr/>
        </p:nvSpPr>
        <p:spPr>
          <a:xfrm>
            <a:off x="6480312" y="5068205"/>
            <a:ext cx="289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id-ID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E3A7FD-9A48-484D-947E-ECF617DAD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08448"/>
              </p:ext>
            </p:extLst>
          </p:nvPr>
        </p:nvGraphicFramePr>
        <p:xfrm>
          <a:off x="5391403" y="3460269"/>
          <a:ext cx="5752592" cy="1114425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069592">
                  <a:extLst>
                    <a:ext uri="{9D8B030D-6E8A-4147-A177-3AD203B41FA5}">
                      <a16:colId xmlns:a16="http://schemas.microsoft.com/office/drawing/2014/main" val="286185782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1023388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412402276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92632894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702293795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5661049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>
                          <a:effectLst/>
                        </a:rPr>
                        <a:t>Importance of components: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325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Comp.1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Comp.2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Comp.3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Comp.4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Comp.5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0186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Standard deviation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u="none" strike="noStrike">
                          <a:effectLst/>
                        </a:rPr>
                        <a:t>0.222926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u="none" strike="noStrike">
                          <a:effectLst/>
                        </a:rPr>
                        <a:t>0.134361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u="none" strike="noStrike">
                          <a:effectLst/>
                        </a:rPr>
                        <a:t>0.121364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u="none" strike="noStrike">
                          <a:effectLst/>
                        </a:rPr>
                        <a:t>0.045825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u="none" strike="noStrike">
                          <a:effectLst/>
                        </a:rPr>
                        <a:t>0.033967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3262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Proportion of Variance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u="none" strike="noStrike">
                          <a:effectLst/>
                        </a:rPr>
                        <a:t>0.575071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u="none" strike="noStrike">
                          <a:effectLst/>
                        </a:rPr>
                        <a:t>0.208905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u="none" strike="noStrike">
                          <a:effectLst/>
                        </a:rPr>
                        <a:t>0.170443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u="none" strike="noStrike">
                          <a:effectLst/>
                        </a:rPr>
                        <a:t>0.0243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u="none" strike="noStrike">
                          <a:effectLst/>
                        </a:rPr>
                        <a:t>0.013351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2012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Cumulative Proportion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u="none" strike="noStrike">
                          <a:effectLst/>
                        </a:rPr>
                        <a:t>0.575071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u="none" strike="noStrike">
                          <a:effectLst/>
                        </a:rPr>
                        <a:t>0.783976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u="none" strike="noStrike">
                          <a:effectLst/>
                        </a:rPr>
                        <a:t>0.954419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u="none" strike="noStrike" dirty="0">
                          <a:effectLst/>
                        </a:rPr>
                        <a:t>0.978718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u="none" strike="noStrike" dirty="0">
                          <a:effectLst/>
                        </a:rPr>
                        <a:t>0.992069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5150919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1ACEC971-A992-452A-BF0E-FD482B5182BB}"/>
              </a:ext>
            </a:extLst>
          </p:cNvPr>
          <p:cNvSpPr/>
          <p:nvPr/>
        </p:nvSpPr>
        <p:spPr>
          <a:xfrm rot="5400000">
            <a:off x="8569756" y="3639949"/>
            <a:ext cx="1493043" cy="8216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76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FB77-74AB-450C-852B-06F18605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Model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9E7A-EA67-41CA-821E-9B57025B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 Reduction Model (cont.)</a:t>
            </a:r>
            <a:endParaRPr lang="id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555683-AAB3-4C2A-B17C-871651EA4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913888"/>
              </p:ext>
            </p:extLst>
          </p:nvPr>
        </p:nvGraphicFramePr>
        <p:xfrm>
          <a:off x="2266122" y="2325757"/>
          <a:ext cx="8375376" cy="3680460"/>
        </p:xfrm>
        <a:graphic>
          <a:graphicData uri="http://schemas.openxmlformats.org/drawingml/2006/table">
            <a:tbl>
              <a:tblPr firstRow="1" lastRow="1">
                <a:tableStyleId>{6E25E649-3F16-4E02-A733-19D2CDBF48F0}</a:tableStyleId>
              </a:tblPr>
              <a:tblGrid>
                <a:gridCol w="1046922">
                  <a:extLst>
                    <a:ext uri="{9D8B030D-6E8A-4147-A177-3AD203B41FA5}">
                      <a16:colId xmlns:a16="http://schemas.microsoft.com/office/drawing/2014/main" val="2245583904"/>
                    </a:ext>
                  </a:extLst>
                </a:gridCol>
                <a:gridCol w="1046922">
                  <a:extLst>
                    <a:ext uri="{9D8B030D-6E8A-4147-A177-3AD203B41FA5}">
                      <a16:colId xmlns:a16="http://schemas.microsoft.com/office/drawing/2014/main" val="2939126241"/>
                    </a:ext>
                  </a:extLst>
                </a:gridCol>
                <a:gridCol w="2072033">
                  <a:extLst>
                    <a:ext uri="{9D8B030D-6E8A-4147-A177-3AD203B41FA5}">
                      <a16:colId xmlns:a16="http://schemas.microsoft.com/office/drawing/2014/main" val="3630486889"/>
                    </a:ext>
                  </a:extLst>
                </a:gridCol>
                <a:gridCol w="1657627">
                  <a:extLst>
                    <a:ext uri="{9D8B030D-6E8A-4147-A177-3AD203B41FA5}">
                      <a16:colId xmlns:a16="http://schemas.microsoft.com/office/drawing/2014/main" val="606625766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681707634"/>
                    </a:ext>
                  </a:extLst>
                </a:gridCol>
                <a:gridCol w="1046922">
                  <a:extLst>
                    <a:ext uri="{9D8B030D-6E8A-4147-A177-3AD203B41FA5}">
                      <a16:colId xmlns:a16="http://schemas.microsoft.com/office/drawing/2014/main" val="3479341950"/>
                    </a:ext>
                  </a:extLst>
                </a:gridCol>
              </a:tblGrid>
              <a:tr h="470059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k-Fold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NBC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Logistic </a:t>
                      </a:r>
                      <a:endParaRPr lang="en-US" sz="1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Regression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Random</a:t>
                      </a:r>
                      <a:endParaRPr lang="en-US" sz="1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 Forest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Decision </a:t>
                      </a:r>
                      <a:endParaRPr lang="en-US" sz="1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Tree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SVM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037594"/>
                  </a:ext>
                </a:extLst>
              </a:tr>
              <a:tr h="271103">
                <a:tc>
                  <a:txBody>
                    <a:bodyPr/>
                    <a:lstStyle/>
                    <a:p>
                      <a:pPr algn="r" fontAlgn="b"/>
                      <a:r>
                        <a:rPr lang="id-ID" sz="1800" u="none" strike="noStrike">
                          <a:effectLst/>
                        </a:rPr>
                        <a:t>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0.6917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0.6919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0.7301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0.6932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0.6926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0752268"/>
                  </a:ext>
                </a:extLst>
              </a:tr>
              <a:tr h="271103">
                <a:tc>
                  <a:txBody>
                    <a:bodyPr/>
                    <a:lstStyle/>
                    <a:p>
                      <a:pPr algn="r" fontAlgn="b"/>
                      <a:r>
                        <a:rPr lang="id-ID" sz="1800" u="none" strike="noStrike">
                          <a:effectLst/>
                        </a:rPr>
                        <a:t>2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0.6939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0.6939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0.7380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0.6938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779959"/>
                  </a:ext>
                </a:extLst>
              </a:tr>
              <a:tr h="271103">
                <a:tc>
                  <a:txBody>
                    <a:bodyPr/>
                    <a:lstStyle/>
                    <a:p>
                      <a:pPr algn="r" fontAlgn="b"/>
                      <a:r>
                        <a:rPr lang="id-ID" sz="1800" u="none" strike="noStrike">
                          <a:effectLst/>
                        </a:rPr>
                        <a:t>3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0.7412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0.6934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7807089"/>
                  </a:ext>
                </a:extLst>
              </a:tr>
              <a:tr h="271103">
                <a:tc>
                  <a:txBody>
                    <a:bodyPr/>
                    <a:lstStyle/>
                    <a:p>
                      <a:pPr algn="r" fontAlgn="b"/>
                      <a:r>
                        <a:rPr lang="id-ID" sz="1800" u="none" strike="noStrike">
                          <a:effectLst/>
                        </a:rPr>
                        <a:t>4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0.6923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0.6925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0.7393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5994038"/>
                  </a:ext>
                </a:extLst>
              </a:tr>
              <a:tr h="271103">
                <a:tc>
                  <a:txBody>
                    <a:bodyPr/>
                    <a:lstStyle/>
                    <a:p>
                      <a:pPr algn="r" fontAlgn="b"/>
                      <a:r>
                        <a:rPr lang="id-ID" sz="1800" u="none" strike="noStrike">
                          <a:effectLst/>
                        </a:rPr>
                        <a:t>5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0.6918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0.6922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0.7277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0.6926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0983166"/>
                  </a:ext>
                </a:extLst>
              </a:tr>
              <a:tr h="271103">
                <a:tc>
                  <a:txBody>
                    <a:bodyPr/>
                    <a:lstStyle/>
                    <a:p>
                      <a:pPr algn="r" fontAlgn="b"/>
                      <a:r>
                        <a:rPr lang="id-ID" sz="1800" u="none" strike="noStrike">
                          <a:effectLst/>
                        </a:rPr>
                        <a:t>6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0.6929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0.6924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0.7399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0.6929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4557399"/>
                  </a:ext>
                </a:extLst>
              </a:tr>
              <a:tr h="271103">
                <a:tc>
                  <a:txBody>
                    <a:bodyPr/>
                    <a:lstStyle/>
                    <a:p>
                      <a:pPr algn="r" fontAlgn="b"/>
                      <a:r>
                        <a:rPr lang="id-ID" sz="1800" u="none" strike="noStrike">
                          <a:effectLst/>
                        </a:rPr>
                        <a:t>7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 dirty="0">
                          <a:effectLst/>
                        </a:rPr>
                        <a:t>0.6932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0.7325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2906915"/>
                  </a:ext>
                </a:extLst>
              </a:tr>
              <a:tr h="271103">
                <a:tc>
                  <a:txBody>
                    <a:bodyPr/>
                    <a:lstStyle/>
                    <a:p>
                      <a:pPr algn="r" fontAlgn="b"/>
                      <a:r>
                        <a:rPr lang="id-ID" sz="1800" u="none" strike="noStrike">
                          <a:effectLst/>
                        </a:rPr>
                        <a:t>8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0.6929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0.6927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0.7419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0.6932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798591"/>
                  </a:ext>
                </a:extLst>
              </a:tr>
              <a:tr h="271103">
                <a:tc>
                  <a:txBody>
                    <a:bodyPr/>
                    <a:lstStyle/>
                    <a:p>
                      <a:pPr algn="r" fontAlgn="b"/>
                      <a:r>
                        <a:rPr lang="id-ID" sz="1800" u="none" strike="noStrike">
                          <a:effectLst/>
                        </a:rPr>
                        <a:t>9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0.6927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0.6923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0.7377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0.6924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9830215"/>
                  </a:ext>
                </a:extLst>
              </a:tr>
              <a:tr h="271103">
                <a:tc>
                  <a:txBody>
                    <a:bodyPr/>
                    <a:lstStyle/>
                    <a:p>
                      <a:pPr algn="r" fontAlgn="b"/>
                      <a:r>
                        <a:rPr lang="id-ID" sz="1800" u="none" strike="noStrike">
                          <a:effectLst/>
                        </a:rPr>
                        <a:t>10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0.6932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0.7332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0.6934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u="none" strike="noStrike">
                          <a:effectLst/>
                        </a:rPr>
                        <a:t>0.6935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302324"/>
                  </a:ext>
                </a:extLst>
              </a:tr>
              <a:tr h="271103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Rata-Rata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0.6928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0.6927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0.7362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0.6931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0.6930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91343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1D007A54-5A45-47AC-8004-7FBC1D15BA1B}"/>
              </a:ext>
            </a:extLst>
          </p:cNvPr>
          <p:cNvSpPr/>
          <p:nvPr/>
        </p:nvSpPr>
        <p:spPr>
          <a:xfrm>
            <a:off x="4664765" y="5646876"/>
            <a:ext cx="1325217" cy="5300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7669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4B0A-70A4-4008-9F75-0D5F52AD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5A70-DF9D-4FA5-8A9A-86FC17DD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728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609F-EA3D-4643-B719-6A4C02FA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id-ID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0EAFEF-E273-419C-86C4-FDF91474B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521224"/>
              </p:ext>
            </p:extLst>
          </p:nvPr>
        </p:nvGraphicFramePr>
        <p:xfrm>
          <a:off x="2933424" y="2414884"/>
          <a:ext cx="6846680" cy="16270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2569">
                  <a:extLst>
                    <a:ext uri="{9D8B030D-6E8A-4147-A177-3AD203B41FA5}">
                      <a16:colId xmlns:a16="http://schemas.microsoft.com/office/drawing/2014/main" val="3745299923"/>
                    </a:ext>
                  </a:extLst>
                </a:gridCol>
                <a:gridCol w="786903">
                  <a:extLst>
                    <a:ext uri="{9D8B030D-6E8A-4147-A177-3AD203B41FA5}">
                      <a16:colId xmlns:a16="http://schemas.microsoft.com/office/drawing/2014/main" val="3815349928"/>
                    </a:ext>
                  </a:extLst>
                </a:gridCol>
                <a:gridCol w="1410999">
                  <a:extLst>
                    <a:ext uri="{9D8B030D-6E8A-4147-A177-3AD203B41FA5}">
                      <a16:colId xmlns:a16="http://schemas.microsoft.com/office/drawing/2014/main" val="3559576479"/>
                    </a:ext>
                  </a:extLst>
                </a:gridCol>
                <a:gridCol w="1322757">
                  <a:extLst>
                    <a:ext uri="{9D8B030D-6E8A-4147-A177-3AD203B41FA5}">
                      <a16:colId xmlns:a16="http://schemas.microsoft.com/office/drawing/2014/main" val="312925572"/>
                    </a:ext>
                  </a:extLst>
                </a:gridCol>
                <a:gridCol w="871726">
                  <a:extLst>
                    <a:ext uri="{9D8B030D-6E8A-4147-A177-3AD203B41FA5}">
                      <a16:colId xmlns:a16="http://schemas.microsoft.com/office/drawing/2014/main" val="705228856"/>
                    </a:ext>
                  </a:extLst>
                </a:gridCol>
                <a:gridCol w="871726">
                  <a:extLst>
                    <a:ext uri="{9D8B030D-6E8A-4147-A177-3AD203B41FA5}">
                      <a16:colId xmlns:a16="http://schemas.microsoft.com/office/drawing/2014/main" val="1957305042"/>
                    </a:ext>
                  </a:extLst>
                </a:gridCol>
              </a:tblGrid>
              <a:tr h="93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id-ID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NBC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Logistic </a:t>
                      </a:r>
                      <a:endParaRPr lang="en-US" sz="1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Regression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Rando</a:t>
                      </a:r>
                      <a:r>
                        <a:rPr lang="en-US" sz="1800" u="none" strike="noStrike" dirty="0">
                          <a:effectLst/>
                        </a:rPr>
                        <a:t>m</a:t>
                      </a:r>
                    </a:p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Forest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Decision</a:t>
                      </a:r>
                      <a:endParaRPr lang="en-US" sz="1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Tree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SVM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2335738"/>
                  </a:ext>
                </a:extLst>
              </a:tr>
              <a:tr h="34691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Full Model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0.7164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0.6923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0.7147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0.6931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0.6929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0518629"/>
                  </a:ext>
                </a:extLst>
              </a:tr>
              <a:tr h="34691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PCA Model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0.6928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0.6927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0.7362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>
                          <a:effectLst/>
                        </a:rPr>
                        <a:t>0.6931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</a:rPr>
                        <a:t>0.6930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678416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56A8957A-5C45-4BF4-BBD7-35EDA5FC5AAB}"/>
              </a:ext>
            </a:extLst>
          </p:cNvPr>
          <p:cNvSpPr/>
          <p:nvPr/>
        </p:nvSpPr>
        <p:spPr>
          <a:xfrm>
            <a:off x="5221358" y="2080591"/>
            <a:ext cx="1550504" cy="23191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BFB77F-EAD7-4797-BB04-60E2570E60B3}"/>
              </a:ext>
            </a:extLst>
          </p:cNvPr>
          <p:cNvSpPr txBox="1">
            <a:spLocks/>
          </p:cNvSpPr>
          <p:nvPr/>
        </p:nvSpPr>
        <p:spPr>
          <a:xfrm>
            <a:off x="1434547" y="4621834"/>
            <a:ext cx="9816548" cy="1686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/>
              <a:t>Model yang </a:t>
            </a:r>
            <a:r>
              <a:rPr lang="en-US" sz="2400" dirty="0" err="1"/>
              <a:t>diaplikasikan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PCA </a:t>
            </a:r>
            <a:r>
              <a:rPr lang="en-US" sz="2400" dirty="0" err="1"/>
              <a:t>dikarenakan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full model </a:t>
            </a:r>
            <a:r>
              <a:rPr lang="en-US" sz="2400" dirty="0" err="1"/>
              <a:t>dan</a:t>
            </a:r>
            <a:r>
              <a:rPr lang="en-US" sz="2400" dirty="0"/>
              <a:t> PCA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terlalu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perbedaan</a:t>
            </a:r>
            <a:r>
              <a:rPr lang="en-US" sz="2400" dirty="0"/>
              <a:t> yang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signifikan</a:t>
            </a:r>
            <a:r>
              <a:rPr lang="en-US" sz="2400" dirty="0"/>
              <a:t>. Juga </a:t>
            </a:r>
            <a:r>
              <a:rPr lang="en-US" sz="2400" dirty="0" err="1"/>
              <a:t>tentunya</a:t>
            </a:r>
            <a:r>
              <a:rPr lang="en-US" sz="2400" dirty="0"/>
              <a:t> model yang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sedikit</a:t>
            </a:r>
            <a:r>
              <a:rPr lang="en-US" sz="2400" dirty="0"/>
              <a:t> </a:t>
            </a:r>
            <a:r>
              <a:rPr lang="en-US" sz="2400" dirty="0" err="1"/>
              <a:t>memerlukan</a:t>
            </a:r>
            <a:r>
              <a:rPr lang="en-US" sz="2400" dirty="0"/>
              <a:t> </a:t>
            </a:r>
            <a:r>
              <a:rPr lang="en-US" sz="2400" dirty="0" err="1"/>
              <a:t>komputasi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singkat</a:t>
            </a:r>
            <a:r>
              <a:rPr lang="en-US" sz="2400" dirty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276885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4B0A-70A4-4008-9F75-0D5F52AD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5A70-DF9D-4FA5-8A9A-86FC17DD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898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5FBA-ED90-41C0-B6D6-AC04A181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39FC-1448-426A-B06B-F6CA2E4F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  <a:p>
            <a:r>
              <a:rPr lang="en-US" dirty="0" err="1"/>
              <a:t>Eksplorasi</a:t>
            </a:r>
            <a:r>
              <a:rPr lang="en-US" dirty="0"/>
              <a:t> Data</a:t>
            </a:r>
          </a:p>
          <a:p>
            <a:r>
              <a:rPr lang="en-US" dirty="0"/>
              <a:t>Building Model</a:t>
            </a:r>
          </a:p>
          <a:p>
            <a:r>
              <a:rPr lang="en-US" dirty="0" err="1"/>
              <a:t>Hasil</a:t>
            </a:r>
            <a:endParaRPr lang="en-US" dirty="0"/>
          </a:p>
          <a:p>
            <a:r>
              <a:rPr lang="en-US" dirty="0"/>
              <a:t>Kesimpulan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2285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4B0A-70A4-4008-9F75-0D5F52AD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Data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5A70-DF9D-4FA5-8A9A-86FC17DD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3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79E6-955B-44EC-99F3-4769B5BA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Data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4A5C-82D1-4151-BA16-5B070C1A9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22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21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kontinu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1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kategorik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21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kontinu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Peubah</a:t>
            </a:r>
            <a:r>
              <a:rPr lang="en-US" dirty="0"/>
              <a:t> 1 </a:t>
            </a:r>
            <a:r>
              <a:rPr lang="en-US" dirty="0" err="1"/>
              <a:t>s.d.</a:t>
            </a:r>
            <a:r>
              <a:rPr lang="en-US" dirty="0"/>
              <a:t> </a:t>
            </a:r>
            <a:r>
              <a:rPr lang="en-US" dirty="0" err="1"/>
              <a:t>Peubah</a:t>
            </a:r>
            <a:r>
              <a:rPr lang="en-US" dirty="0"/>
              <a:t> 21. </a:t>
            </a:r>
            <a:r>
              <a:rPr lang="en-US" dirty="0" err="1"/>
              <a:t>Sedanglan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kategorik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Target.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081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4B0A-70A4-4008-9F75-0D5F52AD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Data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5A70-DF9D-4FA5-8A9A-86FC17DD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715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79E6-955B-44EC-99F3-4769B5BA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Data</a:t>
            </a:r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317AD9-8BE2-412A-9B13-E454C6C6B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7" b="2808"/>
          <a:stretch/>
        </p:blipFill>
        <p:spPr>
          <a:xfrm>
            <a:off x="0" y="2316600"/>
            <a:ext cx="4698302" cy="35276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333627-08FD-46E7-87DD-FB55DD4AE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302" y="1883372"/>
            <a:ext cx="7079554" cy="43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9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C162-E243-4AFF-8516-40E686EF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Data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F755CF-297D-42F0-84E7-E92FC4C8F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7" y="1854401"/>
            <a:ext cx="6954784" cy="42946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03F218-60CC-4ADC-BA02-C28796CD5C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r="18435"/>
          <a:stretch/>
        </p:blipFill>
        <p:spPr>
          <a:xfrm>
            <a:off x="7412277" y="1854401"/>
            <a:ext cx="4531665" cy="429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0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4B0A-70A4-4008-9F75-0D5F52AD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Model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5A70-DF9D-4FA5-8A9A-86FC17DD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511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79E6-955B-44EC-99F3-4769B5BA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Model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4A5C-82D1-4151-BA16-5B070C1A9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8341"/>
          </a:xfrm>
        </p:spPr>
        <p:txBody>
          <a:bodyPr/>
          <a:lstStyle/>
          <a:p>
            <a:pPr algn="just"/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model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81480-F2E5-4DAE-99CA-597BD3438015}"/>
              </a:ext>
            </a:extLst>
          </p:cNvPr>
          <p:cNvSpPr txBox="1"/>
          <p:nvPr/>
        </p:nvSpPr>
        <p:spPr>
          <a:xfrm>
            <a:off x="1484243" y="2523966"/>
            <a:ext cx="35791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Naïve Bayes </a:t>
            </a:r>
            <a:r>
              <a:rPr lang="en-US" sz="2400" dirty="0" err="1"/>
              <a:t>Clasifier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Logistic Regression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Random Forest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Decision Tree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Support Vector  Machine</a:t>
            </a:r>
            <a:endParaRPr lang="id-ID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14F69E-E3E7-456F-A6E7-41DA1DC199B0}"/>
              </a:ext>
            </a:extLst>
          </p:cNvPr>
          <p:cNvSpPr txBox="1">
            <a:spLocks/>
          </p:cNvSpPr>
          <p:nvPr/>
        </p:nvSpPr>
        <p:spPr>
          <a:xfrm>
            <a:off x="838200" y="4812128"/>
            <a:ext cx="10515600" cy="1310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Setiap</a:t>
            </a:r>
            <a:r>
              <a:rPr lang="en-US" dirty="0"/>
              <a:t> model </a:t>
            </a:r>
            <a:r>
              <a:rPr lang="en-US" dirty="0" err="1"/>
              <a:t>dievaluasi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k-fold cross validation </a:t>
            </a:r>
            <a:r>
              <a:rPr lang="en-US" dirty="0" err="1"/>
              <a:t>dengan</a:t>
            </a:r>
            <a:r>
              <a:rPr lang="en-US" dirty="0"/>
              <a:t> fold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10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meminimumkan</a:t>
            </a:r>
            <a:r>
              <a:rPr lang="en-US" dirty="0"/>
              <a:t> loss log function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76353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464</Words>
  <Application>Microsoft Office PowerPoint</Application>
  <PresentationFormat>Widescreen</PresentationFormat>
  <Paragraphs>249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DIVACTORY 01 Warm Up Case</vt:lpstr>
      <vt:lpstr>Outline</vt:lpstr>
      <vt:lpstr>Deskripsi Data</vt:lpstr>
      <vt:lpstr>Deskripsi Data</vt:lpstr>
      <vt:lpstr>Eksplorasi Data</vt:lpstr>
      <vt:lpstr>Eksplorasi Data</vt:lpstr>
      <vt:lpstr>Eksplorasi Data</vt:lpstr>
      <vt:lpstr>Building Model</vt:lpstr>
      <vt:lpstr>Building Model</vt:lpstr>
      <vt:lpstr>Building Model</vt:lpstr>
      <vt:lpstr>Building Model</vt:lpstr>
      <vt:lpstr>Hasil</vt:lpstr>
      <vt:lpstr>Hasil</vt:lpstr>
      <vt:lpstr>Building Model</vt:lpstr>
      <vt:lpstr>Kesimpulan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DIVACTORY 01 Warm Up Case</dc:title>
  <dc:creator>Alfan</dc:creator>
  <cp:lastModifiedBy>Alfan</cp:lastModifiedBy>
  <cp:revision>9</cp:revision>
  <dcterms:created xsi:type="dcterms:W3CDTF">2017-08-08T23:17:25Z</dcterms:created>
  <dcterms:modified xsi:type="dcterms:W3CDTF">2017-08-09T00:33:34Z</dcterms:modified>
</cp:coreProperties>
</file>