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79EFED-B178-4AA0-BE20-4386E8C341E2}" type="datetimeFigureOut">
              <a:rPr lang="id-ID" smtClean="0"/>
              <a:t>26/06/2012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0E7D57-148B-495A-B59B-2550D4534A60}" type="slidenum">
              <a:rPr lang="id-ID" smtClean="0"/>
              <a:t>‹#›</a:t>
            </a:fld>
            <a:endParaRPr lang="id-ID"/>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9EFED-B178-4AA0-BE20-4386E8C341E2}" type="datetimeFigureOut">
              <a:rPr lang="id-ID" smtClean="0"/>
              <a:t>26/06/2012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79EFED-B178-4AA0-BE20-4386E8C341E2}" type="datetimeFigureOut">
              <a:rPr lang="id-ID" smtClean="0"/>
              <a:t>26/06/2012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79EFED-B178-4AA0-BE20-4386E8C341E2}" type="datetimeFigureOut">
              <a:rPr lang="id-ID" smtClean="0"/>
              <a:t>26/06/2012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79EFED-B178-4AA0-BE20-4386E8C341E2}" type="datetimeFigureOut">
              <a:rPr lang="id-ID" smtClean="0"/>
              <a:t>26/06/2012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B0E7D57-148B-495A-B59B-2550D4534A60}" type="slidenum">
              <a:rPr lang="id-ID" smtClean="0"/>
              <a:t>‹#›</a:t>
            </a:fld>
            <a:endParaRPr lang="id-ID"/>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79EFED-B178-4AA0-BE20-4386E8C341E2}" type="datetimeFigureOut">
              <a:rPr lang="id-ID" smtClean="0"/>
              <a:t>26/06/2012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79EFED-B178-4AA0-BE20-4386E8C341E2}" type="datetimeFigureOut">
              <a:rPr lang="id-ID" smtClean="0"/>
              <a:t>26/06/2012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B0E7D57-148B-495A-B59B-2550D4534A60}" type="slidenum">
              <a:rPr lang="id-ID" smtClean="0"/>
              <a:t>‹#›</a:t>
            </a:fld>
            <a:endParaRPr lang="id-ID"/>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79EFED-B178-4AA0-BE20-4386E8C341E2}" type="datetimeFigureOut">
              <a:rPr lang="id-ID" smtClean="0"/>
              <a:t>26/06/2012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9EFED-B178-4AA0-BE20-4386E8C341E2}" type="datetimeFigureOut">
              <a:rPr lang="id-ID" smtClean="0"/>
              <a:t>26/06/2012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9EFED-B178-4AA0-BE20-4386E8C341E2}" type="datetimeFigureOut">
              <a:rPr lang="id-ID" smtClean="0"/>
              <a:t>26/06/2012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0E7D57-148B-495A-B59B-2550D4534A60}" type="slidenum">
              <a:rPr lang="id-ID" smtClean="0"/>
              <a:t>‹#›</a:t>
            </a:fld>
            <a:endParaRPr lang="id-ID"/>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79EFED-B178-4AA0-BE20-4386E8C341E2}" type="datetimeFigureOut">
              <a:rPr lang="id-ID" smtClean="0"/>
              <a:t>26/06/2012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B0E7D57-148B-495A-B59B-2550D4534A60}" type="slidenum">
              <a:rPr lang="id-ID" smtClean="0"/>
              <a:t>‹#›</a:t>
            </a:fld>
            <a:endParaRPr lang="id-ID"/>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C79EFED-B178-4AA0-BE20-4386E8C341E2}" type="datetimeFigureOut">
              <a:rPr lang="id-ID" smtClean="0"/>
              <a:t>26/06/2012</a:t>
            </a:fld>
            <a:endParaRPr lang="id-ID"/>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id-ID"/>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B0E7D57-148B-495A-B59B-2550D4534A60}"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wipe/>
  </p:transition>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038804"/>
            <a:ext cx="6624736" cy="1368151"/>
          </a:xfrm>
        </p:spPr>
        <p:txBody>
          <a:bodyPr>
            <a:normAutofit fontScale="90000"/>
          </a:bodyPr>
          <a:lstStyle/>
          <a:p>
            <a:pPr algn="ctr"/>
            <a:r>
              <a:rPr lang="en-US" sz="2800" b="1" dirty="0">
                <a:latin typeface="Times New Roman" pitchFamily="18" charset="0"/>
                <a:cs typeface="Times New Roman" pitchFamily="18" charset="0"/>
              </a:rPr>
              <a:t>PERANCANGAN SISTEM INFORMASI </a:t>
            </a:r>
            <a:r>
              <a:rPr lang="id-ID" sz="2800" b="1" dirty="0" smtClean="0">
                <a:latin typeface="Times New Roman" pitchFamily="18" charset="0"/>
                <a:cs typeface="Times New Roman" pitchFamily="18" charset="0"/>
              </a:rPr>
              <a:t/>
            </a:r>
            <a:br>
              <a:rPr lang="id-ID"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E-LEARNING </a:t>
            </a:r>
            <a:r>
              <a:rPr lang="en-US" sz="2800" b="1" dirty="0">
                <a:latin typeface="Times New Roman" pitchFamily="18" charset="0"/>
                <a:cs typeface="Times New Roman" pitchFamily="18" charset="0"/>
              </a:rPr>
              <a:t>BERBASIS WEB </a:t>
            </a:r>
            <a:r>
              <a:rPr lang="id-ID" sz="2800" b="1" dirty="0" smtClean="0">
                <a:latin typeface="Times New Roman" pitchFamily="18" charset="0"/>
                <a:cs typeface="Times New Roman" pitchFamily="18" charset="0"/>
              </a:rPr>
              <a:t/>
            </a:r>
            <a:br>
              <a:rPr lang="id-ID"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DI </a:t>
            </a:r>
            <a:r>
              <a:rPr lang="en-US" sz="2800" b="1" dirty="0">
                <a:latin typeface="Times New Roman" pitchFamily="18" charset="0"/>
                <a:cs typeface="Times New Roman" pitchFamily="18" charset="0"/>
              </a:rPr>
              <a:t>SMP </a:t>
            </a:r>
            <a:r>
              <a:rPr lang="id-ID"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TAMAN </a:t>
            </a:r>
            <a:r>
              <a:rPr lang="en-US" sz="2800" b="1" dirty="0">
                <a:latin typeface="Times New Roman" pitchFamily="18" charset="0"/>
                <a:cs typeface="Times New Roman" pitchFamily="18" charset="0"/>
              </a:rPr>
              <a:t>SISWA SUKABUMI </a:t>
            </a:r>
            <a:endParaRPr lang="id-ID" sz="2800" dirty="0">
              <a:latin typeface="Times New Roman" pitchFamily="18" charset="0"/>
              <a:cs typeface="Times New Roman" pitchFamily="18" charset="0"/>
            </a:endParaRPr>
          </a:p>
        </p:txBody>
      </p:sp>
      <p:sp>
        <p:nvSpPr>
          <p:cNvPr id="4" name="Subtitle 3"/>
          <p:cNvSpPr>
            <a:spLocks noGrp="1"/>
          </p:cNvSpPr>
          <p:nvPr>
            <p:ph type="subTitle" idx="1"/>
          </p:nvPr>
        </p:nvSpPr>
        <p:spPr>
          <a:xfrm>
            <a:off x="4860032" y="4653136"/>
            <a:ext cx="3744416" cy="1226905"/>
          </a:xfrm>
        </p:spPr>
        <p:txBody>
          <a:bodyPr>
            <a:normAutofit/>
          </a:bodyPr>
          <a:lstStyle/>
          <a:p>
            <a:pPr algn="ctr"/>
            <a:r>
              <a:rPr lang="id-ID" sz="1800" dirty="0" smtClean="0">
                <a:solidFill>
                  <a:schemeClr val="tx1"/>
                </a:solidFill>
              </a:rPr>
              <a:t>OLEH   :</a:t>
            </a:r>
          </a:p>
          <a:p>
            <a:pPr algn="ctr"/>
            <a:r>
              <a:rPr lang="id-ID" sz="1800" u="sng" dirty="0" smtClean="0">
                <a:solidFill>
                  <a:schemeClr val="tx1"/>
                </a:solidFill>
              </a:rPr>
              <a:t>SHENI TRESNANING AYU</a:t>
            </a:r>
          </a:p>
          <a:p>
            <a:pPr algn="ctr"/>
            <a:r>
              <a:rPr lang="fi-FI" sz="1800" dirty="0" smtClean="0">
                <a:solidFill>
                  <a:schemeClr val="tx1"/>
                </a:solidFill>
              </a:rPr>
              <a:t>NIM. 1.05.0</a:t>
            </a:r>
            <a:r>
              <a:rPr lang="id-ID" sz="1800" dirty="0" smtClean="0">
                <a:solidFill>
                  <a:schemeClr val="tx1"/>
                </a:solidFill>
              </a:rPr>
              <a:t>8</a:t>
            </a:r>
            <a:r>
              <a:rPr lang="fi-FI" sz="1800" dirty="0" smtClean="0">
                <a:solidFill>
                  <a:schemeClr val="tx1"/>
                </a:solidFill>
              </a:rPr>
              <a:t>.</a:t>
            </a:r>
            <a:r>
              <a:rPr lang="id-ID" sz="1800" dirty="0" smtClean="0">
                <a:solidFill>
                  <a:schemeClr val="tx1"/>
                </a:solidFill>
              </a:rPr>
              <a:t>323</a:t>
            </a:r>
          </a:p>
          <a:p>
            <a:pPr algn="ctr"/>
            <a:endParaRPr lang="id-ID" sz="2000" dirty="0"/>
          </a:p>
        </p:txBody>
      </p:sp>
      <p:pic>
        <p:nvPicPr>
          <p:cNvPr id="1027" name="Picture 3" descr="C:\Users\FERDIANA\Desktop\e-learning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628800"/>
            <a:ext cx="2188160" cy="218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3433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2000" fill="hold"/>
                                        <p:tgtEl>
                                          <p:spTgt spid="1027"/>
                                        </p:tgtEl>
                                        <p:attrNameLst>
                                          <p:attrName>ppt_w</p:attrName>
                                        </p:attrNameLst>
                                      </p:cBhvr>
                                      <p:tavLst>
                                        <p:tav tm="0">
                                          <p:val>
                                            <p:fltVal val="0"/>
                                          </p:val>
                                        </p:tav>
                                        <p:tav tm="100000">
                                          <p:val>
                                            <p:strVal val="#ppt_w"/>
                                          </p:val>
                                        </p:tav>
                                      </p:tavLst>
                                    </p:anim>
                                    <p:anim calcmode="lin" valueType="num">
                                      <p:cBhvr>
                                        <p:cTn id="13" dur="2000" fill="hold"/>
                                        <p:tgtEl>
                                          <p:spTgt spid="1027"/>
                                        </p:tgtEl>
                                        <p:attrNameLst>
                                          <p:attrName>ppt_h</p:attrName>
                                        </p:attrNameLst>
                                      </p:cBhvr>
                                      <p:tavLst>
                                        <p:tav tm="0">
                                          <p:val>
                                            <p:fltVal val="0"/>
                                          </p:val>
                                        </p:tav>
                                        <p:tav tm="100000">
                                          <p:val>
                                            <p:strVal val="#ppt_h"/>
                                          </p:val>
                                        </p:tav>
                                      </p:tavLst>
                                    </p:anim>
                                    <p:anim calcmode="lin" valueType="num">
                                      <p:cBhvr>
                                        <p:cTn id="14" dur="2000" fill="hold"/>
                                        <p:tgtEl>
                                          <p:spTgt spid="1027"/>
                                        </p:tgtEl>
                                        <p:attrNameLst>
                                          <p:attrName>style.rotation</p:attrName>
                                        </p:attrNameLst>
                                      </p:cBhvr>
                                      <p:tavLst>
                                        <p:tav tm="0">
                                          <p:val>
                                            <p:fltVal val="90"/>
                                          </p:val>
                                        </p:tav>
                                        <p:tav tm="100000">
                                          <p:val>
                                            <p:fltVal val="0"/>
                                          </p:val>
                                        </p:tav>
                                      </p:tavLst>
                                    </p:anim>
                                    <p:animEffect transition="in" filter="fade">
                                      <p:cBhvr>
                                        <p:cTn id="15" dur="20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p:cTn id="20" dur="1000" fill="hold"/>
                                        <p:tgtEl>
                                          <p:spTgt spid="4">
                                            <p:txEl>
                                              <p:pRg st="0" end="0"/>
                                            </p:txEl>
                                          </p:spTgt>
                                        </p:tgtEl>
                                        <p:attrNameLst>
                                          <p:attrName>ppt_w</p:attrName>
                                        </p:attrNameLst>
                                      </p:cBhvr>
                                      <p:tavLst>
                                        <p:tav tm="0">
                                          <p:val>
                                            <p:strVal val="#ppt_w*0.70"/>
                                          </p:val>
                                        </p:tav>
                                        <p:tav tm="100000">
                                          <p:val>
                                            <p:strVal val="#ppt_w"/>
                                          </p:val>
                                        </p:tav>
                                      </p:tavLst>
                                    </p:anim>
                                    <p:anim calcmode="lin" valueType="num">
                                      <p:cBhvr>
                                        <p:cTn id="21" dur="1000" fill="hold"/>
                                        <p:tgtEl>
                                          <p:spTgt spid="4">
                                            <p:txEl>
                                              <p:pRg st="0" end="0"/>
                                            </p:txEl>
                                          </p:spTgt>
                                        </p:tgtEl>
                                        <p:attrNameLst>
                                          <p:attrName>ppt_h</p:attrName>
                                        </p:attrNameLst>
                                      </p:cBhvr>
                                      <p:tavLst>
                                        <p:tav tm="0">
                                          <p:val>
                                            <p:strVal val="#ppt_h"/>
                                          </p:val>
                                        </p:tav>
                                        <p:tav tm="100000">
                                          <p:val>
                                            <p:strVal val="#ppt_h"/>
                                          </p:val>
                                        </p:tav>
                                      </p:tavLst>
                                    </p:anim>
                                    <p:animEffect transition="in" filter="fade">
                                      <p:cBhvr>
                                        <p:cTn id="22" dur="1000"/>
                                        <p:tgtEl>
                                          <p:spTgt spid="4">
                                            <p:txEl>
                                              <p:pRg st="0" end="0"/>
                                            </p:txEl>
                                          </p:spTgt>
                                        </p:tgtEl>
                                      </p:cBhvr>
                                    </p:animEffect>
                                  </p:childTnLst>
                                </p:cTn>
                              </p:par>
                              <p:par>
                                <p:cTn id="23" presetID="55"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1000" fill="hold"/>
                                        <p:tgtEl>
                                          <p:spTgt spid="4">
                                            <p:txEl>
                                              <p:pRg st="1" end="1"/>
                                            </p:txEl>
                                          </p:spTgt>
                                        </p:tgtEl>
                                        <p:attrNameLst>
                                          <p:attrName>ppt_w</p:attrName>
                                        </p:attrNameLst>
                                      </p:cBhvr>
                                      <p:tavLst>
                                        <p:tav tm="0">
                                          <p:val>
                                            <p:strVal val="#ppt_w*0.70"/>
                                          </p:val>
                                        </p:tav>
                                        <p:tav tm="100000">
                                          <p:val>
                                            <p:strVal val="#ppt_w"/>
                                          </p:val>
                                        </p:tav>
                                      </p:tavLst>
                                    </p:anim>
                                    <p:anim calcmode="lin" valueType="num">
                                      <p:cBhvr>
                                        <p:cTn id="26" dur="1000" fill="hold"/>
                                        <p:tgtEl>
                                          <p:spTgt spid="4">
                                            <p:txEl>
                                              <p:pRg st="1" end="1"/>
                                            </p:txEl>
                                          </p:spTgt>
                                        </p:tgtEl>
                                        <p:attrNameLst>
                                          <p:attrName>ppt_h</p:attrName>
                                        </p:attrNameLst>
                                      </p:cBhvr>
                                      <p:tavLst>
                                        <p:tav tm="0">
                                          <p:val>
                                            <p:strVal val="#ppt_h"/>
                                          </p:val>
                                        </p:tav>
                                        <p:tav tm="100000">
                                          <p:val>
                                            <p:strVal val="#ppt_h"/>
                                          </p:val>
                                        </p:tav>
                                      </p:tavLst>
                                    </p:anim>
                                    <p:animEffect transition="in" filter="fade">
                                      <p:cBhvr>
                                        <p:cTn id="27" dur="1000"/>
                                        <p:tgtEl>
                                          <p:spTgt spid="4">
                                            <p:txEl>
                                              <p:pRg st="1" end="1"/>
                                            </p:txEl>
                                          </p:spTgt>
                                        </p:tgtEl>
                                      </p:cBhvr>
                                    </p:animEffect>
                                  </p:childTnLst>
                                </p:cTn>
                              </p:par>
                              <p:par>
                                <p:cTn id="28" presetID="55" presetClass="entr" presetSubtype="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p:cTn id="30" dur="1000" fill="hold"/>
                                        <p:tgtEl>
                                          <p:spTgt spid="4">
                                            <p:txEl>
                                              <p:pRg st="2" end="2"/>
                                            </p:txEl>
                                          </p:spTgt>
                                        </p:tgtEl>
                                        <p:attrNameLst>
                                          <p:attrName>ppt_w</p:attrName>
                                        </p:attrNameLst>
                                      </p:cBhvr>
                                      <p:tavLst>
                                        <p:tav tm="0">
                                          <p:val>
                                            <p:strVal val="#ppt_w*0.70"/>
                                          </p:val>
                                        </p:tav>
                                        <p:tav tm="100000">
                                          <p:val>
                                            <p:strVal val="#ppt_w"/>
                                          </p:val>
                                        </p:tav>
                                      </p:tavLst>
                                    </p:anim>
                                    <p:anim calcmode="lin" valueType="num">
                                      <p:cBhvr>
                                        <p:cTn id="31" dur="1000" fill="hold"/>
                                        <p:tgtEl>
                                          <p:spTgt spid="4">
                                            <p:txEl>
                                              <p:pRg st="2" end="2"/>
                                            </p:txEl>
                                          </p:spTgt>
                                        </p:tgtEl>
                                        <p:attrNameLst>
                                          <p:attrName>ppt_h</p:attrName>
                                        </p:attrNameLst>
                                      </p:cBhvr>
                                      <p:tavLst>
                                        <p:tav tm="0">
                                          <p:val>
                                            <p:strVal val="#ppt_h"/>
                                          </p:val>
                                        </p:tav>
                                        <p:tav tm="100000">
                                          <p:val>
                                            <p:strVal val="#ppt_h"/>
                                          </p:val>
                                        </p:tav>
                                      </p:tavLst>
                                    </p:anim>
                                    <p:animEffect transition="in" filter="fade">
                                      <p:cBhvr>
                                        <p:cTn id="32"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5194920" cy="519336"/>
          </a:xfrm>
        </p:spPr>
        <p:txBody>
          <a:bodyPr>
            <a:normAutofit fontScale="90000"/>
          </a:bodyPr>
          <a:lstStyle/>
          <a:p>
            <a:r>
              <a:rPr lang="id-ID" sz="2200" i="1" dirty="0" smtClean="0"/>
              <a:t>Data Flow Diagram  </a:t>
            </a:r>
            <a:r>
              <a:rPr lang="id-ID" sz="2200" dirty="0" smtClean="0"/>
              <a:t>(DFD) yang Sedang Berjalan</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628800"/>
            <a:ext cx="6408712" cy="4486540"/>
          </a:xfrm>
        </p:spPr>
      </p:pic>
    </p:spTree>
    <p:extLst>
      <p:ext uri="{BB962C8B-B14F-4D97-AF65-F5344CB8AC3E}">
        <p14:creationId xmlns:p14="http://schemas.microsoft.com/office/powerpoint/2010/main" val="400317037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79712" y="1268760"/>
            <a:ext cx="6550496" cy="517897"/>
          </a:xfrm>
        </p:spPr>
        <p:txBody>
          <a:bodyPr/>
          <a:lstStyle/>
          <a:p>
            <a:r>
              <a:rPr lang="id-ID" sz="2400" dirty="0" smtClean="0"/>
              <a:t>Evaluasi sistem yang sedang berjalan</a:t>
            </a:r>
            <a:endParaRPr lang="id-ID" sz="2400" dirty="0"/>
          </a:p>
        </p:txBody>
      </p:sp>
      <p:sp>
        <p:nvSpPr>
          <p:cNvPr id="5" name="Subtitle 4"/>
          <p:cNvSpPr>
            <a:spLocks noGrp="1"/>
          </p:cNvSpPr>
          <p:nvPr>
            <p:ph type="subTitle" idx="1"/>
          </p:nvPr>
        </p:nvSpPr>
        <p:spPr>
          <a:xfrm>
            <a:off x="683568" y="1916832"/>
            <a:ext cx="7918648" cy="2880320"/>
          </a:xfrm>
        </p:spPr>
        <p:txBody>
          <a:bodyPr>
            <a:noAutofit/>
          </a:bodyPr>
          <a:lstStyle/>
          <a:p>
            <a:pPr algn="just"/>
            <a:r>
              <a:rPr lang="id-ID" sz="1800" dirty="0" smtClean="0">
                <a:latin typeface="Times New Roman" pitchFamily="18" charset="0"/>
                <a:cs typeface="Times New Roman" pitchFamily="18" charset="0"/>
              </a:rPr>
              <a:t>Berdasarkan analisis sistem yang dilakukan, penulis menemukan kelemahan dan kekurangan dari sistem yang sedang berjalan dalam Sistem Pembelajaran pada SMP Taman Siswa, yaitu :</a:t>
            </a:r>
          </a:p>
          <a:p>
            <a:pPr marL="342900" lvl="0" indent="-342900" algn="just">
              <a:buFont typeface="+mj-lt"/>
              <a:buAutoNum type="arabicPeriod"/>
            </a:pPr>
            <a:r>
              <a:rPr lang="id-ID" sz="1800" dirty="0" smtClean="0">
                <a:latin typeface="Times New Roman" pitchFamily="18" charset="0"/>
                <a:cs typeface="Times New Roman" pitchFamily="18" charset="0"/>
              </a:rPr>
              <a:t>Sistem pembelajaran terkesan monoton sehingga perlu dirancang alternatif sistem pembelajaran yang baru. </a:t>
            </a:r>
          </a:p>
          <a:p>
            <a:pPr marL="342900" lvl="0" indent="-342900" algn="just">
              <a:buFont typeface="+mj-lt"/>
              <a:buAutoNum type="arabicPeriod"/>
            </a:pPr>
            <a:r>
              <a:rPr lang="id-ID" sz="1800" dirty="0" smtClean="0">
                <a:latin typeface="Times New Roman" pitchFamily="18" charset="0"/>
                <a:cs typeface="Times New Roman" pitchFamily="18" charset="0"/>
              </a:rPr>
              <a:t>Sistem pembelajaran masih bersifat satu arah sehingga kurang merangsang kreatifitas dan minat siswa dalam belajar.  </a:t>
            </a:r>
          </a:p>
          <a:p>
            <a:pPr marL="342900" lvl="0" indent="-342900" algn="just">
              <a:buFont typeface="+mj-lt"/>
              <a:buAutoNum type="arabicPeriod"/>
            </a:pPr>
            <a:r>
              <a:rPr lang="id-ID" sz="1800" dirty="0" smtClean="0">
                <a:latin typeface="Times New Roman" pitchFamily="18" charset="0"/>
                <a:cs typeface="Times New Roman" pitchFamily="18" charset="0"/>
              </a:rPr>
              <a:t>Kurangnya waktu untuk mendiskusikan materi sehingga perlu adanya media diskusi yang lebih efisien. </a:t>
            </a:r>
          </a:p>
          <a:p>
            <a:pPr algn="just"/>
            <a:r>
              <a:rPr lang="id-ID" sz="1800" dirty="0" smtClean="0">
                <a:latin typeface="Times New Roman" pitchFamily="18" charset="0"/>
                <a:cs typeface="Times New Roman" pitchFamily="18" charset="0"/>
              </a:rPr>
              <a:t>	</a:t>
            </a:r>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207775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p:cTn id="33"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4186808" cy="687288"/>
          </a:xfrm>
        </p:spPr>
        <p:txBody>
          <a:bodyPr>
            <a:normAutofit/>
          </a:bodyPr>
          <a:lstStyle/>
          <a:p>
            <a:r>
              <a:rPr lang="id-ID" sz="2200" dirty="0" smtClean="0"/>
              <a:t>Diagram Konteks yang Diusulkan</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1988840"/>
            <a:ext cx="7200800" cy="3744416"/>
          </a:xfrm>
        </p:spPr>
      </p:pic>
    </p:spTree>
    <p:extLst>
      <p:ext uri="{BB962C8B-B14F-4D97-AF65-F5344CB8AC3E}">
        <p14:creationId xmlns:p14="http://schemas.microsoft.com/office/powerpoint/2010/main" val="31041213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3928" y="692696"/>
            <a:ext cx="4978896" cy="471264"/>
          </a:xfrm>
        </p:spPr>
        <p:txBody>
          <a:bodyPr>
            <a:normAutofit/>
          </a:bodyPr>
          <a:lstStyle/>
          <a:p>
            <a:r>
              <a:rPr lang="id-ID" sz="2200" dirty="0" smtClean="0"/>
              <a:t>Data Flow Diagram (DFD) yang Diusulkan</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3" y="1600200"/>
            <a:ext cx="5760641" cy="4925144"/>
          </a:xfrm>
        </p:spPr>
      </p:pic>
    </p:spTree>
    <p:extLst>
      <p:ext uri="{BB962C8B-B14F-4D97-AF65-F5344CB8AC3E}">
        <p14:creationId xmlns:p14="http://schemas.microsoft.com/office/powerpoint/2010/main" val="22955596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0728"/>
            <a:ext cx="3034680" cy="543272"/>
          </a:xfrm>
        </p:spPr>
        <p:txBody>
          <a:bodyPr>
            <a:normAutofit/>
          </a:bodyPr>
          <a:lstStyle/>
          <a:p>
            <a:r>
              <a:rPr lang="id-ID" sz="2200" dirty="0" smtClean="0"/>
              <a:t>DFD Level 1 Proses 4.0</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1988840"/>
            <a:ext cx="5976664" cy="3600400"/>
          </a:xfrm>
        </p:spPr>
      </p:pic>
    </p:spTree>
    <p:extLst>
      <p:ext uri="{BB962C8B-B14F-4D97-AF65-F5344CB8AC3E}">
        <p14:creationId xmlns:p14="http://schemas.microsoft.com/office/powerpoint/2010/main" val="2434451718"/>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08720"/>
            <a:ext cx="3538736" cy="432048"/>
          </a:xfrm>
        </p:spPr>
        <p:txBody>
          <a:bodyPr>
            <a:normAutofit/>
          </a:bodyPr>
          <a:lstStyle/>
          <a:p>
            <a:r>
              <a:rPr lang="id-ID" sz="2200" dirty="0" smtClean="0"/>
              <a:t>DFD Level 1 Proses 5.0</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9" y="1916832"/>
            <a:ext cx="5472608" cy="3600400"/>
          </a:xfrm>
        </p:spPr>
      </p:pic>
    </p:spTree>
    <p:extLst>
      <p:ext uri="{BB962C8B-B14F-4D97-AF65-F5344CB8AC3E}">
        <p14:creationId xmlns:p14="http://schemas.microsoft.com/office/powerpoint/2010/main" val="362933549"/>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954560" cy="447328"/>
          </a:xfrm>
        </p:spPr>
        <p:txBody>
          <a:bodyPr>
            <a:normAutofit/>
          </a:bodyPr>
          <a:lstStyle/>
          <a:p>
            <a:r>
              <a:rPr lang="id-ID" sz="2200" dirty="0" smtClean="0"/>
              <a:t>Relasi Tabel</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484784"/>
            <a:ext cx="5904656" cy="4682951"/>
          </a:xfrm>
        </p:spPr>
      </p:pic>
    </p:spTree>
    <p:extLst>
      <p:ext uri="{BB962C8B-B14F-4D97-AF65-F5344CB8AC3E}">
        <p14:creationId xmlns:p14="http://schemas.microsoft.com/office/powerpoint/2010/main" val="50984546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4546848" cy="591344"/>
          </a:xfrm>
        </p:spPr>
        <p:txBody>
          <a:bodyPr>
            <a:normAutofit/>
          </a:bodyPr>
          <a:lstStyle/>
          <a:p>
            <a:r>
              <a:rPr lang="id-ID" sz="2200" i="1" dirty="0" smtClean="0"/>
              <a:t>Entity Relationship Diagram </a:t>
            </a:r>
            <a:r>
              <a:rPr lang="id-ID" sz="2200" dirty="0" smtClean="0"/>
              <a:t>(ERD)</a:t>
            </a:r>
            <a:endParaRPr lang="id-ID" sz="22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9" y="1916832"/>
            <a:ext cx="6408712" cy="3816424"/>
          </a:xfrm>
        </p:spPr>
      </p:pic>
    </p:spTree>
    <p:extLst>
      <p:ext uri="{BB962C8B-B14F-4D97-AF65-F5344CB8AC3E}">
        <p14:creationId xmlns:p14="http://schemas.microsoft.com/office/powerpoint/2010/main" val="2988622023"/>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08920"/>
            <a:ext cx="3886200" cy="589905"/>
          </a:xfrm>
        </p:spPr>
        <p:txBody>
          <a:bodyPr/>
          <a:lstStyle/>
          <a:p>
            <a:r>
              <a:rPr lang="id-ID" sz="2800" dirty="0" smtClean="0"/>
              <a:t>kesimpulan</a:t>
            </a:r>
            <a:endParaRPr lang="id-ID" sz="2800" dirty="0"/>
          </a:p>
        </p:txBody>
      </p:sp>
      <p:sp>
        <p:nvSpPr>
          <p:cNvPr id="5" name="Subtitle 4"/>
          <p:cNvSpPr>
            <a:spLocks noGrp="1"/>
          </p:cNvSpPr>
          <p:nvPr>
            <p:ph type="subTitle" idx="1"/>
          </p:nvPr>
        </p:nvSpPr>
        <p:spPr>
          <a:xfrm>
            <a:off x="685800" y="3505200"/>
            <a:ext cx="7702624" cy="2732112"/>
          </a:xfrm>
        </p:spPr>
        <p:txBody>
          <a:bodyPr>
            <a:noAutofit/>
          </a:bodyPr>
          <a:lstStyle/>
          <a:p>
            <a:pPr algn="just"/>
            <a:r>
              <a:rPr lang="id-ID" sz="1800" dirty="0">
                <a:latin typeface="Times New Roman" pitchFamily="18" charset="0"/>
                <a:cs typeface="Times New Roman" pitchFamily="18" charset="0"/>
              </a:rPr>
              <a:t>Berdasarkan hasil pembahasan yang telah diuraikan pada bab-bab sebelumnya, maka penulis dapat menarik kesimpulan sebagai berikut: </a:t>
            </a:r>
          </a:p>
          <a:p>
            <a:pPr marL="342900" lvl="0" indent="-342900" algn="just">
              <a:buFont typeface="+mj-lt"/>
              <a:buAutoNum type="arabicPeriod"/>
            </a:pPr>
            <a:r>
              <a:rPr lang="id-ID" sz="1800" dirty="0">
                <a:latin typeface="Times New Roman" pitchFamily="18" charset="0"/>
                <a:cs typeface="Times New Roman" pitchFamily="18" charset="0"/>
              </a:rPr>
              <a:t>Dengan adanya Aplikasi E-learning Berbasis Web ini, diharapkan dapat meningkatkan penerapan pendidikan di SMP Taman Siswa Sukabumi.  </a:t>
            </a:r>
            <a:endParaRPr lang="id-ID" sz="1800" dirty="0" smtClean="0">
              <a:latin typeface="Times New Roman" pitchFamily="18" charset="0"/>
              <a:cs typeface="Times New Roman" pitchFamily="18" charset="0"/>
            </a:endParaRPr>
          </a:p>
          <a:p>
            <a:pPr marL="342900" lvl="0" indent="-342900" algn="just">
              <a:buFont typeface="+mj-lt"/>
              <a:buAutoNum type="arabicPeriod"/>
            </a:pPr>
            <a:r>
              <a:rPr lang="id-ID" sz="1800" dirty="0" smtClean="0">
                <a:latin typeface="Times New Roman" pitchFamily="18" charset="0"/>
                <a:cs typeface="Times New Roman" pitchFamily="18" charset="0"/>
              </a:rPr>
              <a:t>Dengan </a:t>
            </a:r>
            <a:r>
              <a:rPr lang="id-ID" sz="1800" dirty="0">
                <a:latin typeface="Times New Roman" pitchFamily="18" charset="0"/>
                <a:cs typeface="Times New Roman" pitchFamily="18" charset="0"/>
              </a:rPr>
              <a:t>adanya Aplikasi E-learning Berbasis Web ini, maka dapat meningkatkan efisiensi waktu dalam proses penyampaian materi dan ujian karena banyaknya materi yang harus disampaikan tidak sebanding dengan waktu yang disediakan dalam kegiatan belajar mengajar secara langsung atau tatap muka</a:t>
            </a:r>
            <a:r>
              <a:rPr lang="id-ID" sz="1800" dirty="0" smtClean="0">
                <a:latin typeface="Times New Roman" pitchFamily="18" charset="0"/>
                <a:cs typeface="Times New Roman" pitchFamily="18" charset="0"/>
              </a:rPr>
              <a:t>.</a:t>
            </a:r>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19782135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948264" y="2780928"/>
            <a:ext cx="1512168" cy="517897"/>
          </a:xfrm>
        </p:spPr>
        <p:txBody>
          <a:bodyPr/>
          <a:lstStyle/>
          <a:p>
            <a:r>
              <a:rPr lang="id-ID" sz="2800" dirty="0" smtClean="0"/>
              <a:t>saran</a:t>
            </a:r>
            <a:endParaRPr lang="id-ID" sz="2800" dirty="0"/>
          </a:p>
        </p:txBody>
      </p:sp>
      <p:sp>
        <p:nvSpPr>
          <p:cNvPr id="5" name="Subtitle 4"/>
          <p:cNvSpPr>
            <a:spLocks noGrp="1"/>
          </p:cNvSpPr>
          <p:nvPr>
            <p:ph type="subTitle" idx="1"/>
          </p:nvPr>
        </p:nvSpPr>
        <p:spPr>
          <a:xfrm>
            <a:off x="827584" y="3573016"/>
            <a:ext cx="6472808" cy="2160240"/>
          </a:xfrm>
        </p:spPr>
        <p:txBody>
          <a:bodyPr>
            <a:noAutofit/>
          </a:bodyPr>
          <a:lstStyle/>
          <a:p>
            <a:pPr algn="just"/>
            <a:r>
              <a:rPr lang="id-ID" sz="1800" dirty="0">
                <a:latin typeface="Times New Roman" pitchFamily="18" charset="0"/>
                <a:cs typeface="Times New Roman" pitchFamily="18" charset="0"/>
              </a:rPr>
              <a:t>Adapun saran-saran yang ingin penulis berikan adalah sebagai berikut : </a:t>
            </a:r>
          </a:p>
          <a:p>
            <a:pPr marL="342900" lvl="0" indent="-342900" algn="just">
              <a:buFont typeface="+mj-lt"/>
              <a:buAutoNum type="arabicPeriod"/>
            </a:pPr>
            <a:r>
              <a:rPr lang="id-ID" sz="1800" dirty="0">
                <a:latin typeface="Times New Roman" pitchFamily="18" charset="0"/>
                <a:cs typeface="Times New Roman" pitchFamily="18" charset="0"/>
              </a:rPr>
              <a:t>Untuk pengembangan aplikasi </a:t>
            </a:r>
            <a:r>
              <a:rPr lang="id-ID" sz="1800" dirty="0" smtClean="0">
                <a:latin typeface="Times New Roman" pitchFamily="18" charset="0"/>
                <a:cs typeface="Times New Roman" pitchFamily="18" charset="0"/>
              </a:rPr>
              <a:t>ini, maka </a:t>
            </a:r>
            <a:r>
              <a:rPr lang="id-ID" sz="1800" dirty="0">
                <a:latin typeface="Times New Roman" pitchFamily="18" charset="0"/>
                <a:cs typeface="Times New Roman" pitchFamily="18" charset="0"/>
              </a:rPr>
              <a:t>harus memperbaiki sistem ujian agar lebih baik lagi. </a:t>
            </a:r>
            <a:endParaRPr lang="id-ID" sz="1800" dirty="0" smtClean="0">
              <a:latin typeface="Times New Roman" pitchFamily="18" charset="0"/>
              <a:cs typeface="Times New Roman" pitchFamily="18" charset="0"/>
            </a:endParaRPr>
          </a:p>
          <a:p>
            <a:pPr marL="342900" lvl="0" indent="-342900" algn="just">
              <a:buFont typeface="+mj-lt"/>
              <a:buAutoNum type="arabicPeriod"/>
            </a:pPr>
            <a:r>
              <a:rPr lang="id-ID" sz="1800" dirty="0" smtClean="0">
                <a:latin typeface="Times New Roman" pitchFamily="18" charset="0"/>
                <a:cs typeface="Times New Roman" pitchFamily="18" charset="0"/>
              </a:rPr>
              <a:t>Semoga </a:t>
            </a:r>
            <a:r>
              <a:rPr lang="id-ID" sz="1800" dirty="0">
                <a:latin typeface="Times New Roman" pitchFamily="18" charset="0"/>
                <a:cs typeface="Times New Roman" pitchFamily="18" charset="0"/>
              </a:rPr>
              <a:t>ke depanya guru dapat melakukan interaksi secara langsung baik melalui chating ataupun streaming.</a:t>
            </a:r>
          </a:p>
          <a:p>
            <a:pPr algn="just"/>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8570982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p:cTn id="21"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67544" y="692696"/>
            <a:ext cx="6301183" cy="648072"/>
          </a:xfrm>
        </p:spPr>
        <p:txBody>
          <a:bodyPr>
            <a:normAutofit/>
          </a:bodyPr>
          <a:lstStyle/>
          <a:p>
            <a:r>
              <a:rPr lang="id-ID" sz="2800" dirty="0" smtClean="0"/>
              <a:t>Latar Belakang Penelitian</a:t>
            </a:r>
            <a:endParaRPr lang="id-ID" sz="2800" dirty="0"/>
          </a:p>
        </p:txBody>
      </p:sp>
      <p:sp>
        <p:nvSpPr>
          <p:cNvPr id="5" name="Subtitle 4"/>
          <p:cNvSpPr>
            <a:spLocks noGrp="1"/>
          </p:cNvSpPr>
          <p:nvPr>
            <p:ph type="subTitle" idx="1"/>
          </p:nvPr>
        </p:nvSpPr>
        <p:spPr>
          <a:xfrm>
            <a:off x="467544" y="1628800"/>
            <a:ext cx="7920880" cy="4464496"/>
          </a:xfrm>
        </p:spPr>
        <p:txBody>
          <a:bodyPr>
            <a:normAutofit/>
          </a:bodyPr>
          <a:lstStyle/>
          <a:p>
            <a:pPr algn="just"/>
            <a:r>
              <a:rPr lang="id-ID" sz="2200" dirty="0">
                <a:latin typeface="Times New Roman" pitchFamily="18" charset="0"/>
                <a:cs typeface="Times New Roman" pitchFamily="18" charset="0"/>
              </a:rPr>
              <a:t>Pada saat ini, dunia pendidikan di Indonesia masih di warnai oleh model pendidikan konvesional. Selama ini program pelaksanaan pendidikan masih mengalami berbagai kendala dengan sistem pendidikan yang konvesional adalah tersedianya ruang komunikasi yang sangat terbatas dalam menjalankan proses belajar-mengajar, sehingga diperlukan suatu metode pendekatan baru yaitu dengan pemanfaatan teknologi informasi secara optimal dalam menunjang pelaksanaan pendidikan dan peningkatan mutu pendidikan. Salah satu bentuk pemanfaatan teknologi informasi dan komunikasi dalam pendidikan adalah dengan lahirnya konsep </a:t>
            </a:r>
            <a:r>
              <a:rPr lang="id-ID" sz="2200" i="1" dirty="0">
                <a:latin typeface="Times New Roman" pitchFamily="18" charset="0"/>
                <a:cs typeface="Times New Roman" pitchFamily="18" charset="0"/>
              </a:rPr>
              <a:t>e-learning</a:t>
            </a:r>
            <a:r>
              <a:rPr lang="id-ID" sz="2200" dirty="0">
                <a:latin typeface="Times New Roman" pitchFamily="18" charset="0"/>
                <a:cs typeface="Times New Roman" pitchFamily="18" charset="0"/>
              </a:rPr>
              <a:t>. Konsep yang dikenal dengan sebutan </a:t>
            </a:r>
            <a:r>
              <a:rPr lang="id-ID" sz="2200" i="1" dirty="0">
                <a:latin typeface="Times New Roman" pitchFamily="18" charset="0"/>
                <a:cs typeface="Times New Roman" pitchFamily="18" charset="0"/>
              </a:rPr>
              <a:t>e-learning</a:t>
            </a:r>
            <a:r>
              <a:rPr lang="id-ID" sz="2200" dirty="0">
                <a:latin typeface="Times New Roman" pitchFamily="18" charset="0"/>
                <a:cs typeface="Times New Roman" pitchFamily="18" charset="0"/>
              </a:rPr>
              <a:t> ini membawa pengaruh terjadinya proses transformasi pendidikan konvesional ke bentuk digital, baik secara isi dan sistemnya. </a:t>
            </a:r>
          </a:p>
          <a:p>
            <a:endParaRPr lang="id-ID" dirty="0"/>
          </a:p>
        </p:txBody>
      </p:sp>
    </p:spTree>
    <p:extLst>
      <p:ext uri="{BB962C8B-B14F-4D97-AF65-F5344CB8AC3E}">
        <p14:creationId xmlns:p14="http://schemas.microsoft.com/office/powerpoint/2010/main" val="19252783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92896"/>
            <a:ext cx="7848600" cy="805929"/>
          </a:xfrm>
        </p:spPr>
        <p:txBody>
          <a:bodyPr/>
          <a:lstStyle/>
          <a:p>
            <a:r>
              <a:rPr lang="id-ID" sz="3600" dirty="0" smtClean="0"/>
              <a:t>Terima kasih</a:t>
            </a:r>
            <a:endParaRPr lang="id-ID" sz="3600" dirty="0"/>
          </a:p>
        </p:txBody>
      </p:sp>
    </p:spTree>
    <p:extLst>
      <p:ext uri="{BB962C8B-B14F-4D97-AF65-F5344CB8AC3E}">
        <p14:creationId xmlns:p14="http://schemas.microsoft.com/office/powerpoint/2010/main" val="38113132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1268760"/>
            <a:ext cx="4462264" cy="576064"/>
          </a:xfrm>
        </p:spPr>
        <p:txBody>
          <a:bodyPr/>
          <a:lstStyle/>
          <a:p>
            <a:pPr algn="ctr"/>
            <a:r>
              <a:rPr lang="id-ID" sz="2800" dirty="0" smtClean="0"/>
              <a:t>IDEntifikasi masalah</a:t>
            </a:r>
            <a:endParaRPr lang="id-ID" sz="2800" dirty="0"/>
          </a:p>
        </p:txBody>
      </p:sp>
      <p:sp>
        <p:nvSpPr>
          <p:cNvPr id="5" name="Subtitle 4"/>
          <p:cNvSpPr>
            <a:spLocks noGrp="1"/>
          </p:cNvSpPr>
          <p:nvPr>
            <p:ph type="subTitle" idx="1"/>
          </p:nvPr>
        </p:nvSpPr>
        <p:spPr>
          <a:xfrm>
            <a:off x="683568" y="2132856"/>
            <a:ext cx="7630616" cy="3168352"/>
          </a:xfrm>
        </p:spPr>
        <p:txBody>
          <a:bodyPr>
            <a:normAutofit/>
          </a:bodyPr>
          <a:lstStyle/>
          <a:p>
            <a:r>
              <a:rPr lang="id-ID" sz="1800" dirty="0">
                <a:latin typeface="Times New Roman" pitchFamily="18" charset="0"/>
                <a:cs typeface="Times New Roman" pitchFamily="18" charset="0"/>
              </a:rPr>
              <a:t>Identifikasi masalah yang didapat penulis adalah sebagai berikut :</a:t>
            </a:r>
          </a:p>
          <a:p>
            <a:pPr marL="342900" lvl="0" indent="-342900">
              <a:buFont typeface="+mj-lt"/>
              <a:buAutoNum type="arabicPeriod"/>
            </a:pPr>
            <a:r>
              <a:rPr lang="id-ID" sz="1800" dirty="0">
                <a:latin typeface="Times New Roman" pitchFamily="18" charset="0"/>
                <a:cs typeface="Times New Roman" pitchFamily="18" charset="0"/>
              </a:rPr>
              <a:t>Sistem pembelajaran yang dilakukan masih manual, proses pembelajaran hanya terjadi diruang kelas sehingga setelah kelas selesai tidak terdapat interaksi antara murid dengan proses pembelajaran yang </a:t>
            </a:r>
            <a:r>
              <a:rPr lang="id-ID" sz="1800" dirty="0" smtClean="0">
                <a:latin typeface="Times New Roman" pitchFamily="18" charset="0"/>
                <a:cs typeface="Times New Roman" pitchFamily="18" charset="0"/>
              </a:rPr>
              <a:t>terjadi</a:t>
            </a:r>
          </a:p>
          <a:p>
            <a:pPr marL="342900" lvl="0" indent="-342900">
              <a:buFont typeface="+mj-lt"/>
              <a:buAutoNum type="arabicPeriod"/>
            </a:pPr>
            <a:r>
              <a:rPr lang="id-ID" sz="1800" dirty="0" smtClean="0">
                <a:latin typeface="Times New Roman" pitchFamily="18" charset="0"/>
                <a:cs typeface="Times New Roman" pitchFamily="18" charset="0"/>
              </a:rPr>
              <a:t>Siswa </a:t>
            </a:r>
            <a:r>
              <a:rPr lang="id-ID" sz="1800" dirty="0">
                <a:latin typeface="Times New Roman" pitchFamily="18" charset="0"/>
                <a:cs typeface="Times New Roman" pitchFamily="18" charset="0"/>
              </a:rPr>
              <a:t>mendapatkan materi pelajaran dari guru maupun reeferensi buku di perpustakaan sekolah, sehingga terjadi keterbatasan tempat dan waktu untuk </a:t>
            </a:r>
            <a:r>
              <a:rPr lang="id-ID" sz="1800" dirty="0" smtClean="0">
                <a:latin typeface="Times New Roman" pitchFamily="18" charset="0"/>
                <a:cs typeface="Times New Roman" pitchFamily="18" charset="0"/>
              </a:rPr>
              <a:t>mengakses.</a:t>
            </a:r>
          </a:p>
          <a:p>
            <a:pPr marL="342900" lvl="0" indent="-342900">
              <a:buFont typeface="+mj-lt"/>
              <a:buAutoNum type="arabicPeriod"/>
            </a:pPr>
            <a:r>
              <a:rPr lang="id-ID" sz="1800" dirty="0" smtClean="0">
                <a:latin typeface="Times New Roman" pitchFamily="18" charset="0"/>
                <a:cs typeface="Times New Roman" pitchFamily="18" charset="0"/>
              </a:rPr>
              <a:t>Siswa </a:t>
            </a:r>
            <a:r>
              <a:rPr lang="id-ID" sz="1800" dirty="0">
                <a:latin typeface="Times New Roman" pitchFamily="18" charset="0"/>
                <a:cs typeface="Times New Roman" pitchFamily="18" charset="0"/>
              </a:rPr>
              <a:t>kurang dapat mengeksplorasi kemampuan mereka dalam melakukan pemanfaatan koneksi internet.</a:t>
            </a:r>
          </a:p>
          <a:p>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9807892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p:cTn id="33"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08920"/>
            <a:ext cx="3238128" cy="589905"/>
          </a:xfrm>
        </p:spPr>
        <p:txBody>
          <a:bodyPr/>
          <a:lstStyle/>
          <a:p>
            <a:r>
              <a:rPr lang="id-ID" sz="2400" dirty="0" smtClean="0"/>
              <a:t>Rumusan Masalah</a:t>
            </a:r>
            <a:endParaRPr lang="id-ID" sz="2400" dirty="0"/>
          </a:p>
        </p:txBody>
      </p:sp>
      <p:sp>
        <p:nvSpPr>
          <p:cNvPr id="5" name="Subtitle 4"/>
          <p:cNvSpPr>
            <a:spLocks noGrp="1"/>
          </p:cNvSpPr>
          <p:nvPr>
            <p:ph type="subTitle" idx="1"/>
          </p:nvPr>
        </p:nvSpPr>
        <p:spPr>
          <a:xfrm>
            <a:off x="755576" y="3573016"/>
            <a:ext cx="7774632" cy="2228056"/>
          </a:xfrm>
        </p:spPr>
        <p:txBody>
          <a:bodyPr>
            <a:noAutofit/>
          </a:bodyPr>
          <a:lstStyle/>
          <a:p>
            <a:r>
              <a:rPr lang="id-ID" sz="1800" dirty="0">
                <a:latin typeface="Times New Roman" pitchFamily="18" charset="0"/>
                <a:cs typeface="Times New Roman" pitchFamily="18" charset="0"/>
              </a:rPr>
              <a:t>Berdasarkan latar </a:t>
            </a:r>
            <a:r>
              <a:rPr lang="id-ID" sz="1800" dirty="0" smtClean="0">
                <a:latin typeface="Times New Roman" pitchFamily="18" charset="0"/>
                <a:cs typeface="Times New Roman" pitchFamily="18" charset="0"/>
              </a:rPr>
              <a:t>belakang, </a:t>
            </a:r>
            <a:r>
              <a:rPr lang="id-ID" sz="1800" dirty="0">
                <a:latin typeface="Times New Roman" pitchFamily="18" charset="0"/>
                <a:cs typeface="Times New Roman" pitchFamily="18" charset="0"/>
              </a:rPr>
              <a:t>rumusan masalah yang penulis ajukan adalah sebagai berikut </a:t>
            </a:r>
            <a:r>
              <a:rPr lang="id-ID" sz="1800" dirty="0" smtClean="0">
                <a:latin typeface="Times New Roman" pitchFamily="18" charset="0"/>
                <a:cs typeface="Times New Roman" pitchFamily="18" charset="0"/>
              </a:rPr>
              <a:t>:</a:t>
            </a:r>
          </a:p>
          <a:p>
            <a:pPr marL="342900" indent="-342900">
              <a:buFont typeface="+mj-lt"/>
              <a:buAutoNum type="arabicPeriod"/>
            </a:pPr>
            <a:r>
              <a:rPr lang="id-ID" sz="1800" dirty="0" smtClean="0">
                <a:latin typeface="Times New Roman" pitchFamily="18" charset="0"/>
                <a:cs typeface="Times New Roman" pitchFamily="18" charset="0"/>
              </a:rPr>
              <a:t>Bagaimana </a:t>
            </a:r>
            <a:r>
              <a:rPr lang="id-ID" sz="1800" dirty="0">
                <a:latin typeface="Times New Roman" pitchFamily="18" charset="0"/>
                <a:cs typeface="Times New Roman" pitchFamily="18" charset="0"/>
              </a:rPr>
              <a:t>merancang suatu aplikasi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di Sekolah Menengah Pertama Taman </a:t>
            </a:r>
            <a:r>
              <a:rPr lang="id-ID" sz="1800" dirty="0" smtClean="0">
                <a:latin typeface="Times New Roman" pitchFamily="18" charset="0"/>
                <a:cs typeface="Times New Roman" pitchFamily="18" charset="0"/>
              </a:rPr>
              <a:t>Siswa?</a:t>
            </a:r>
          </a:p>
          <a:p>
            <a:pPr marL="342900" indent="-342900">
              <a:buFont typeface="+mj-lt"/>
              <a:buAutoNum type="arabicPeriod"/>
            </a:pPr>
            <a:r>
              <a:rPr lang="id-ID" sz="1800" dirty="0" smtClean="0">
                <a:latin typeface="Times New Roman" pitchFamily="18" charset="0"/>
                <a:cs typeface="Times New Roman" pitchFamily="18" charset="0"/>
              </a:rPr>
              <a:t>Bagaimana </a:t>
            </a:r>
            <a:r>
              <a:rPr lang="id-ID" sz="1800" dirty="0">
                <a:latin typeface="Times New Roman" pitchFamily="18" charset="0"/>
                <a:cs typeface="Times New Roman" pitchFamily="18" charset="0"/>
              </a:rPr>
              <a:t>menerapkan aplikasi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di Sekolah Menengah Pertama Taman Siswa sehingga mampu mendukung kegiatan belajar mengajar?</a:t>
            </a:r>
          </a:p>
          <a:p>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2169766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08920"/>
            <a:ext cx="3238128" cy="589905"/>
          </a:xfrm>
        </p:spPr>
        <p:txBody>
          <a:bodyPr/>
          <a:lstStyle/>
          <a:p>
            <a:pPr algn="ctr"/>
            <a:r>
              <a:rPr lang="id-ID" sz="2400" dirty="0" smtClean="0"/>
              <a:t>Tujuan penelitian</a:t>
            </a:r>
            <a:endParaRPr lang="id-ID" sz="2400" dirty="0"/>
          </a:p>
        </p:txBody>
      </p:sp>
      <p:sp>
        <p:nvSpPr>
          <p:cNvPr id="5" name="Subtitle 4"/>
          <p:cNvSpPr>
            <a:spLocks noGrp="1"/>
          </p:cNvSpPr>
          <p:nvPr>
            <p:ph type="subTitle" idx="1"/>
          </p:nvPr>
        </p:nvSpPr>
        <p:spPr>
          <a:xfrm>
            <a:off x="685800" y="3505200"/>
            <a:ext cx="7846640" cy="2588096"/>
          </a:xfrm>
        </p:spPr>
        <p:txBody>
          <a:bodyPr>
            <a:normAutofit/>
          </a:bodyPr>
          <a:lstStyle/>
          <a:p>
            <a:pPr algn="just"/>
            <a:r>
              <a:rPr lang="id-ID" sz="1800" dirty="0" smtClean="0">
                <a:latin typeface="Times New Roman" pitchFamily="18" charset="0"/>
                <a:cs typeface="Times New Roman" pitchFamily="18" charset="0"/>
              </a:rPr>
              <a:t>Tujuan penulis melakukan penelitian ini adalah untuk merancang </a:t>
            </a:r>
            <a:r>
              <a:rPr lang="id-ID" sz="1800" dirty="0">
                <a:latin typeface="Times New Roman" pitchFamily="18" charset="0"/>
                <a:cs typeface="Times New Roman" pitchFamily="18" charset="0"/>
              </a:rPr>
              <a:t>dan menyediakan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guna membantu dalam penambahan waktu mengajar yang fleksibel untuk setiap siswa yang diharapkan mampu untuk menambah keaktifan dan penyerapan materi ajar untuk setiap siswa.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juga dapat membantu bagi pengambilan keputusan secara objektif serta akan memberikan kemudahan bagi guru pengajar untuk menilai secara langsung kemampuan tiap individu dan usaha setiap siswa agar ikut aktif dalam pembelajaran baik secara tatap muka ataupun melalui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a:t>
            </a:r>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882684033"/>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64088" y="836712"/>
            <a:ext cx="3094112" cy="589905"/>
          </a:xfrm>
        </p:spPr>
        <p:txBody>
          <a:bodyPr/>
          <a:lstStyle/>
          <a:p>
            <a:r>
              <a:rPr lang="id-ID" sz="2400" dirty="0" smtClean="0"/>
              <a:t>Batasan masalah</a:t>
            </a:r>
            <a:endParaRPr lang="id-ID" sz="2400" dirty="0"/>
          </a:p>
        </p:txBody>
      </p:sp>
      <p:sp>
        <p:nvSpPr>
          <p:cNvPr id="5" name="Subtitle 4"/>
          <p:cNvSpPr>
            <a:spLocks noGrp="1"/>
          </p:cNvSpPr>
          <p:nvPr>
            <p:ph type="subTitle" idx="1"/>
          </p:nvPr>
        </p:nvSpPr>
        <p:spPr>
          <a:xfrm>
            <a:off x="683568" y="1556792"/>
            <a:ext cx="7846640" cy="4176464"/>
          </a:xfrm>
        </p:spPr>
        <p:txBody>
          <a:bodyPr>
            <a:noAutofit/>
          </a:bodyPr>
          <a:lstStyle/>
          <a:p>
            <a:pPr algn="just"/>
            <a:r>
              <a:rPr lang="id-ID" sz="1800" dirty="0">
                <a:latin typeface="Times New Roman" pitchFamily="18" charset="0"/>
                <a:cs typeface="Times New Roman" pitchFamily="18" charset="0"/>
              </a:rPr>
              <a:t>Terdapat batasan masalah dalam pembuatan sistem informasi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yang dibuat untuk Sekolah Menengah Pertama Taman Siswa.</a:t>
            </a:r>
          </a:p>
          <a:p>
            <a:pPr algn="just"/>
            <a:r>
              <a:rPr lang="id-ID" sz="1800" dirty="0">
                <a:latin typeface="Times New Roman" pitchFamily="18" charset="0"/>
                <a:cs typeface="Times New Roman" pitchFamily="18" charset="0"/>
              </a:rPr>
              <a:t>Penulis memiliki batasan pengerjaan sebagai berikut :</a:t>
            </a:r>
          </a:p>
          <a:p>
            <a:pPr marL="342900" lvl="0" indent="-342900" algn="just">
              <a:buFont typeface="+mj-lt"/>
              <a:buAutoNum type="arabicPeriod"/>
            </a:pPr>
            <a:r>
              <a:rPr lang="id-ID" sz="1800" dirty="0">
                <a:latin typeface="Times New Roman" pitchFamily="18" charset="0"/>
                <a:cs typeface="Times New Roman" pitchFamily="18" charset="0"/>
              </a:rPr>
              <a:t>Aplikasi </a:t>
            </a:r>
            <a:r>
              <a:rPr lang="id-ID" sz="1800" i="1" dirty="0">
                <a:latin typeface="Times New Roman" pitchFamily="18" charset="0"/>
                <a:cs typeface="Times New Roman" pitchFamily="18" charset="0"/>
              </a:rPr>
              <a:t>e-learning</a:t>
            </a:r>
            <a:r>
              <a:rPr lang="id-ID" sz="1800" dirty="0">
                <a:latin typeface="Times New Roman" pitchFamily="18" charset="0"/>
                <a:cs typeface="Times New Roman" pitchFamily="18" charset="0"/>
              </a:rPr>
              <a:t> ini lebih difokuskan untuk siswa sekolah menengah pertama, khususnya untuk siswa/i SMP Taman Siswa kelas VIII dengan komputer sebagai media </a:t>
            </a:r>
            <a:r>
              <a:rPr lang="id-ID" sz="1800" dirty="0" smtClean="0">
                <a:latin typeface="Times New Roman" pitchFamily="18" charset="0"/>
                <a:cs typeface="Times New Roman" pitchFamily="18" charset="0"/>
              </a:rPr>
              <a:t>interaksinya.</a:t>
            </a:r>
          </a:p>
          <a:p>
            <a:pPr marL="342900" lvl="0" indent="-342900" algn="just">
              <a:buFont typeface="+mj-lt"/>
              <a:buAutoNum type="arabicPeriod"/>
            </a:pPr>
            <a:r>
              <a:rPr lang="id-ID" sz="1800" dirty="0" smtClean="0">
                <a:latin typeface="Times New Roman" pitchFamily="18" charset="0"/>
                <a:cs typeface="Times New Roman" pitchFamily="18" charset="0"/>
              </a:rPr>
              <a:t>Perancangan </a:t>
            </a:r>
            <a:r>
              <a:rPr lang="id-ID" sz="1800" dirty="0">
                <a:latin typeface="Times New Roman" pitchFamily="18" charset="0"/>
                <a:cs typeface="Times New Roman" pitchFamily="18" charset="0"/>
              </a:rPr>
              <a:t>sistem informasi </a:t>
            </a:r>
            <a:r>
              <a:rPr lang="id-ID" sz="1800" i="1" dirty="0">
                <a:latin typeface="Times New Roman" pitchFamily="18" charset="0"/>
                <a:cs typeface="Times New Roman" pitchFamily="18" charset="0"/>
              </a:rPr>
              <a:t>e-learning </a:t>
            </a:r>
            <a:r>
              <a:rPr lang="id-ID" sz="1800" dirty="0">
                <a:latin typeface="Times New Roman" pitchFamily="18" charset="0"/>
                <a:cs typeface="Times New Roman" pitchFamily="18" charset="0"/>
              </a:rPr>
              <a:t>ini hanya dikhususkan untuk mata pelajaran Bahasa </a:t>
            </a:r>
            <a:r>
              <a:rPr lang="id-ID" sz="1800" dirty="0" smtClean="0">
                <a:latin typeface="Times New Roman" pitchFamily="18" charset="0"/>
                <a:cs typeface="Times New Roman" pitchFamily="18" charset="0"/>
              </a:rPr>
              <a:t>Indonesia.</a:t>
            </a:r>
          </a:p>
          <a:p>
            <a:pPr marL="342900" lvl="0" indent="-342900" algn="just">
              <a:buFont typeface="+mj-lt"/>
              <a:buAutoNum type="arabicPeriod"/>
            </a:pPr>
            <a:r>
              <a:rPr lang="id-ID" sz="1800" dirty="0" smtClean="0">
                <a:latin typeface="Times New Roman" pitchFamily="18" charset="0"/>
                <a:cs typeface="Times New Roman" pitchFamily="18" charset="0"/>
              </a:rPr>
              <a:t>Adapun </a:t>
            </a:r>
            <a:r>
              <a:rPr lang="id-ID" sz="1800" dirty="0">
                <a:latin typeface="Times New Roman" pitchFamily="18" charset="0"/>
                <a:cs typeface="Times New Roman" pitchFamily="18" charset="0"/>
              </a:rPr>
              <a:t>batasan pengerjaan yang tidak dilakukan adalah </a:t>
            </a:r>
            <a:r>
              <a:rPr lang="id-ID" sz="1800" i="1" dirty="0">
                <a:latin typeface="Times New Roman" pitchFamily="18" charset="0"/>
                <a:cs typeface="Times New Roman" pitchFamily="18" charset="0"/>
              </a:rPr>
              <a:t>Maintenance</a:t>
            </a:r>
            <a:r>
              <a:rPr lang="id-ID" sz="1800" dirty="0">
                <a:latin typeface="Times New Roman" pitchFamily="18" charset="0"/>
                <a:cs typeface="Times New Roman" pitchFamily="18" charset="0"/>
              </a:rPr>
              <a:t> atau perawatan aplikasi setelah proses </a:t>
            </a:r>
            <a:r>
              <a:rPr lang="id-ID" sz="1800" dirty="0" smtClean="0">
                <a:latin typeface="Times New Roman" pitchFamily="18" charset="0"/>
                <a:cs typeface="Times New Roman" pitchFamily="18" charset="0"/>
              </a:rPr>
              <a:t>implementasi.</a:t>
            </a:r>
          </a:p>
          <a:p>
            <a:pPr marL="342900" lvl="0" indent="-342900" algn="just">
              <a:buFont typeface="+mj-lt"/>
              <a:buAutoNum type="arabicPeriod"/>
            </a:pPr>
            <a:r>
              <a:rPr lang="id-ID" sz="1800" dirty="0" smtClean="0">
                <a:latin typeface="Times New Roman" pitchFamily="18" charset="0"/>
                <a:cs typeface="Times New Roman" pitchFamily="18" charset="0"/>
              </a:rPr>
              <a:t>Metode </a:t>
            </a:r>
            <a:r>
              <a:rPr lang="id-ID" sz="1800" dirty="0">
                <a:latin typeface="Times New Roman" pitchFamily="18" charset="0"/>
                <a:cs typeface="Times New Roman" pitchFamily="18" charset="0"/>
              </a:rPr>
              <a:t>analisis yang digunakan dalam pembangunan sistem ini berdasarkan data terstruktur yaitu menggunakan flowmap dan ERD untuk menggambarkan diagram proses menggunakan DFD.</a:t>
            </a:r>
          </a:p>
          <a:p>
            <a:pPr algn="just"/>
            <a:endParaRPr lang="id-ID" sz="1800" dirty="0">
              <a:latin typeface="Times New Roman" pitchFamily="18" charset="0"/>
              <a:cs typeface="Times New Roman" pitchFamily="18" charset="0"/>
            </a:endParaRPr>
          </a:p>
        </p:txBody>
      </p:sp>
    </p:spTree>
    <p:extLst>
      <p:ext uri="{BB962C8B-B14F-4D97-AF65-F5344CB8AC3E}">
        <p14:creationId xmlns:p14="http://schemas.microsoft.com/office/powerpoint/2010/main" val="3837994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1000" fill="hold"/>
                                        <p:tgtEl>
                                          <p:spTgt spid="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5">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p:cTn id="17"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p:cTn id="24"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p:cTn id="31" dur="1000" fill="hold"/>
                                        <p:tgtEl>
                                          <p:spTgt spid="5">
                                            <p:txEl>
                                              <p:pRg st="3" end="3"/>
                                            </p:txEl>
                                          </p:spTgt>
                                        </p:tgtEl>
                                        <p:attrNameLst>
                                          <p:attrName>ppt_w</p:attrName>
                                        </p:attrNameLst>
                                      </p:cBhvr>
                                      <p:tavLst>
                                        <p:tav tm="0">
                                          <p:val>
                                            <p:strVal val="#ppt_w*0.70"/>
                                          </p:val>
                                        </p:tav>
                                        <p:tav tm="100000">
                                          <p:val>
                                            <p:strVal val="#ppt_w"/>
                                          </p:val>
                                        </p:tav>
                                      </p:tavLst>
                                    </p:anim>
                                    <p:anim calcmode="lin" valueType="num">
                                      <p:cBhvr>
                                        <p:cTn id="32" dur="1000" fill="hold"/>
                                        <p:tgtEl>
                                          <p:spTgt spid="5">
                                            <p:txEl>
                                              <p:pRg st="3" end="3"/>
                                            </p:txEl>
                                          </p:spTgt>
                                        </p:tgtEl>
                                        <p:attrNameLst>
                                          <p:attrName>ppt_h</p:attrName>
                                        </p:attrNameLst>
                                      </p:cBhvr>
                                      <p:tavLst>
                                        <p:tav tm="0">
                                          <p:val>
                                            <p:strVal val="#ppt_h"/>
                                          </p:val>
                                        </p:tav>
                                        <p:tav tm="100000">
                                          <p:val>
                                            <p:strVal val="#ppt_h"/>
                                          </p:val>
                                        </p:tav>
                                      </p:tavLst>
                                    </p:anim>
                                    <p:animEffect transition="in" filter="fade">
                                      <p:cBhvr>
                                        <p:cTn id="33" dur="10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p:cTn id="38" dur="1000" fill="hold"/>
                                        <p:tgtEl>
                                          <p:spTgt spid="5">
                                            <p:txEl>
                                              <p:pRg st="4" end="4"/>
                                            </p:txEl>
                                          </p:spTgt>
                                        </p:tgtEl>
                                        <p:attrNameLst>
                                          <p:attrName>ppt_w</p:attrName>
                                        </p:attrNameLst>
                                      </p:cBhvr>
                                      <p:tavLst>
                                        <p:tav tm="0">
                                          <p:val>
                                            <p:strVal val="#ppt_w*0.70"/>
                                          </p:val>
                                        </p:tav>
                                        <p:tav tm="100000">
                                          <p:val>
                                            <p:strVal val="#ppt_w"/>
                                          </p:val>
                                        </p:tav>
                                      </p:tavLst>
                                    </p:anim>
                                    <p:anim calcmode="lin" valueType="num">
                                      <p:cBhvr>
                                        <p:cTn id="39" dur="1000" fill="hold"/>
                                        <p:tgtEl>
                                          <p:spTgt spid="5">
                                            <p:txEl>
                                              <p:pRg st="4" end="4"/>
                                            </p:txEl>
                                          </p:spTgt>
                                        </p:tgtEl>
                                        <p:attrNameLst>
                                          <p:attrName>ppt_h</p:attrName>
                                        </p:attrNameLst>
                                      </p:cBhvr>
                                      <p:tavLst>
                                        <p:tav tm="0">
                                          <p:val>
                                            <p:strVal val="#ppt_h"/>
                                          </p:val>
                                        </p:tav>
                                        <p:tav tm="100000">
                                          <p:val>
                                            <p:strVal val="#ppt_h"/>
                                          </p:val>
                                        </p:tav>
                                      </p:tavLst>
                                    </p:anim>
                                    <p:animEffect transition="in" filter="fade">
                                      <p:cBhvr>
                                        <p:cTn id="40" dur="1000"/>
                                        <p:tgtEl>
                                          <p:spTgt spid="5">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p:cTn id="45" dur="1000" fill="hold"/>
                                        <p:tgtEl>
                                          <p:spTgt spid="5">
                                            <p:txEl>
                                              <p:pRg st="5" end="5"/>
                                            </p:txEl>
                                          </p:spTgt>
                                        </p:tgtEl>
                                        <p:attrNameLst>
                                          <p:attrName>ppt_w</p:attrName>
                                        </p:attrNameLst>
                                      </p:cBhvr>
                                      <p:tavLst>
                                        <p:tav tm="0">
                                          <p:val>
                                            <p:strVal val="#ppt_w*0.70"/>
                                          </p:val>
                                        </p:tav>
                                        <p:tav tm="100000">
                                          <p:val>
                                            <p:strVal val="#ppt_w"/>
                                          </p:val>
                                        </p:tav>
                                      </p:tavLst>
                                    </p:anim>
                                    <p:anim calcmode="lin" valueType="num">
                                      <p:cBhvr>
                                        <p:cTn id="46" dur="1000" fill="hold"/>
                                        <p:tgtEl>
                                          <p:spTgt spid="5">
                                            <p:txEl>
                                              <p:pRg st="5" end="5"/>
                                            </p:txEl>
                                          </p:spTgt>
                                        </p:tgtEl>
                                        <p:attrNameLst>
                                          <p:attrName>ppt_h</p:attrName>
                                        </p:attrNameLst>
                                      </p:cBhvr>
                                      <p:tavLst>
                                        <p:tav tm="0">
                                          <p:val>
                                            <p:strVal val="#ppt_h"/>
                                          </p:val>
                                        </p:tav>
                                        <p:tav tm="100000">
                                          <p:val>
                                            <p:strVal val="#ppt_h"/>
                                          </p:val>
                                        </p:tav>
                                      </p:tavLst>
                                    </p:anim>
                                    <p:animEffect transition="in" filter="fade">
                                      <p:cBhvr>
                                        <p:cTn id="47" dur="1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708920"/>
            <a:ext cx="6406480" cy="589905"/>
          </a:xfrm>
        </p:spPr>
        <p:txBody>
          <a:bodyPr/>
          <a:lstStyle/>
          <a:p>
            <a:r>
              <a:rPr lang="id-ID" sz="2400" dirty="0" smtClean="0"/>
              <a:t>Analisis sistem yang sedang berjalan</a:t>
            </a:r>
            <a:endParaRPr lang="id-ID" sz="2400" dirty="0"/>
          </a:p>
        </p:txBody>
      </p:sp>
      <p:sp>
        <p:nvSpPr>
          <p:cNvPr id="5" name="Subtitle 4"/>
          <p:cNvSpPr>
            <a:spLocks noGrp="1"/>
          </p:cNvSpPr>
          <p:nvPr>
            <p:ph type="subTitle" idx="1"/>
          </p:nvPr>
        </p:nvSpPr>
        <p:spPr>
          <a:xfrm>
            <a:off x="685800" y="3645024"/>
            <a:ext cx="4102224" cy="1224136"/>
          </a:xfrm>
        </p:spPr>
        <p:txBody>
          <a:bodyPr>
            <a:normAutofit/>
          </a:bodyPr>
          <a:lstStyle/>
          <a:p>
            <a:pPr marL="342900" indent="-342900">
              <a:buFont typeface="Wingdings" pitchFamily="2" charset="2"/>
              <a:buChar char="Ø"/>
            </a:pPr>
            <a:r>
              <a:rPr lang="id-ID" sz="1800" dirty="0" smtClean="0">
                <a:solidFill>
                  <a:schemeClr val="tx1"/>
                </a:solidFill>
              </a:rPr>
              <a:t>Flowmap</a:t>
            </a:r>
          </a:p>
          <a:p>
            <a:pPr marL="342900" indent="-342900">
              <a:buFont typeface="Wingdings" pitchFamily="2" charset="2"/>
              <a:buChar char="Ø"/>
            </a:pPr>
            <a:r>
              <a:rPr lang="id-ID" sz="1800" dirty="0" smtClean="0">
                <a:solidFill>
                  <a:schemeClr val="tx1"/>
                </a:solidFill>
              </a:rPr>
              <a:t>Diagram Konteks</a:t>
            </a:r>
          </a:p>
          <a:p>
            <a:pPr marL="342900" indent="-342900">
              <a:buFont typeface="Wingdings" pitchFamily="2" charset="2"/>
              <a:buChar char="Ø"/>
            </a:pPr>
            <a:r>
              <a:rPr lang="id-ID" sz="1800" i="1" dirty="0" smtClean="0">
                <a:solidFill>
                  <a:schemeClr val="tx1"/>
                </a:solidFill>
              </a:rPr>
              <a:t>Data Flow Diagram</a:t>
            </a:r>
            <a:r>
              <a:rPr lang="id-ID" sz="1800" dirty="0" smtClean="0">
                <a:solidFill>
                  <a:schemeClr val="tx1"/>
                </a:solidFill>
              </a:rPr>
              <a:t> (DFD)</a:t>
            </a:r>
            <a:endParaRPr lang="id-ID" sz="1800" dirty="0">
              <a:solidFill>
                <a:schemeClr val="tx1"/>
              </a:solidFill>
            </a:endParaRPr>
          </a:p>
        </p:txBody>
      </p:sp>
    </p:spTree>
    <p:extLst>
      <p:ext uri="{BB962C8B-B14F-4D97-AF65-F5344CB8AC3E}">
        <p14:creationId xmlns:p14="http://schemas.microsoft.com/office/powerpoint/2010/main" val="11341418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ox(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ox(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ox(in)">
                                      <p:cBhvr>
                                        <p:cTn id="2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3898776" cy="447328"/>
          </a:xfrm>
        </p:spPr>
        <p:txBody>
          <a:bodyPr>
            <a:normAutofit fontScale="90000"/>
          </a:bodyPr>
          <a:lstStyle/>
          <a:p>
            <a:r>
              <a:rPr lang="id-ID" sz="2400" dirty="0" smtClean="0"/>
              <a:t>Flowmap yang Sedang Berjalan</a:t>
            </a:r>
            <a:endParaRPr lang="id-ID"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3940"/>
          <a:stretch/>
        </p:blipFill>
        <p:spPr>
          <a:xfrm>
            <a:off x="1475656" y="980728"/>
            <a:ext cx="6072984" cy="5616624"/>
          </a:xfrm>
        </p:spPr>
      </p:pic>
    </p:spTree>
    <p:extLst>
      <p:ext uri="{BB962C8B-B14F-4D97-AF65-F5344CB8AC3E}">
        <p14:creationId xmlns:p14="http://schemas.microsoft.com/office/powerpoint/2010/main" val="238085814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5338936" cy="519336"/>
          </a:xfrm>
        </p:spPr>
        <p:txBody>
          <a:bodyPr>
            <a:normAutofit/>
          </a:bodyPr>
          <a:lstStyle/>
          <a:p>
            <a:r>
              <a:rPr lang="id-ID" sz="2200" dirty="0" smtClean="0"/>
              <a:t>Diagram Konteks yang Sedang Berjalan</a:t>
            </a:r>
            <a:endParaRPr lang="id-ID" sz="2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00808"/>
            <a:ext cx="7200800" cy="4104456"/>
          </a:xfrm>
        </p:spPr>
      </p:pic>
    </p:spTree>
    <p:extLst>
      <p:ext uri="{BB962C8B-B14F-4D97-AF65-F5344CB8AC3E}">
        <p14:creationId xmlns:p14="http://schemas.microsoft.com/office/powerpoint/2010/main" val="3237518212"/>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176</TotalTime>
  <Words>675</Words>
  <Application>Microsoft Office PowerPoint</Application>
  <PresentationFormat>On-screen Show (4:3)</PresentationFormat>
  <Paragraphs>52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PERANCANGAN SISTEM INFORMASI  E-LEARNING BERBASIS WEB  DI SMP  TAMAN SISWA SUKABUMI </vt:lpstr>
      <vt:lpstr>Latar Belakang Penelitian</vt:lpstr>
      <vt:lpstr>IDEntifikasi masalah</vt:lpstr>
      <vt:lpstr>Rumusan Masalah</vt:lpstr>
      <vt:lpstr>Tujuan penelitian</vt:lpstr>
      <vt:lpstr>Batasan masalah</vt:lpstr>
      <vt:lpstr>Analisis sistem yang sedang berjalan</vt:lpstr>
      <vt:lpstr>Flowmap yang Sedang Berjalan</vt:lpstr>
      <vt:lpstr>Diagram Konteks yang Sedang Berjalan</vt:lpstr>
      <vt:lpstr>Data Flow Diagram  (DFD) yang Sedang Berjalan</vt:lpstr>
      <vt:lpstr>Evaluasi sistem yang sedang berjalan</vt:lpstr>
      <vt:lpstr>Diagram Konteks yang Diusulkan</vt:lpstr>
      <vt:lpstr>Data Flow Diagram (DFD) yang Diusulkan</vt:lpstr>
      <vt:lpstr>DFD Level 1 Proses 4.0</vt:lpstr>
      <vt:lpstr>DFD Level 1 Proses 5.0</vt:lpstr>
      <vt:lpstr>Relasi Tabel</vt:lpstr>
      <vt:lpstr>Entity Relationship Diagram (ERD)</vt:lpstr>
      <vt:lpstr>kesimpulan</vt:lpstr>
      <vt:lpstr>saran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SISTEM INFORMASI  E-LEARNING BERBASIS WEB  DI SMP TAMAN SISWA SUKABUMI</dc:title>
  <dc:creator>FERDIANA</dc:creator>
  <cp:lastModifiedBy>FERDIANA</cp:lastModifiedBy>
  <cp:revision>12</cp:revision>
  <dcterms:created xsi:type="dcterms:W3CDTF">2012-06-26T10:54:01Z</dcterms:created>
  <dcterms:modified xsi:type="dcterms:W3CDTF">2012-06-26T13:50:51Z</dcterms:modified>
</cp:coreProperties>
</file>