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34" r:id="rId3"/>
    <p:sldId id="364" r:id="rId4"/>
    <p:sldId id="260" r:id="rId5"/>
    <p:sldId id="314" r:id="rId6"/>
    <p:sldId id="276" r:id="rId7"/>
    <p:sldId id="316" r:id="rId8"/>
    <p:sldId id="269" r:id="rId9"/>
    <p:sldId id="270" r:id="rId10"/>
    <p:sldId id="358" r:id="rId11"/>
    <p:sldId id="355" r:id="rId12"/>
    <p:sldId id="356" r:id="rId13"/>
    <p:sldId id="353" r:id="rId14"/>
    <p:sldId id="349" r:id="rId15"/>
    <p:sldId id="319" r:id="rId16"/>
    <p:sldId id="266" r:id="rId17"/>
    <p:sldId id="363" r:id="rId18"/>
    <p:sldId id="354" r:id="rId19"/>
    <p:sldId id="362" r:id="rId20"/>
    <p:sldId id="333" r:id="rId21"/>
    <p:sldId id="307" r:id="rId22"/>
    <p:sldId id="321" r:id="rId23"/>
    <p:sldId id="289" r:id="rId24"/>
    <p:sldId id="318" r:id="rId25"/>
    <p:sldId id="317" r:id="rId26"/>
    <p:sldId id="32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37" autoAdjust="0"/>
  </p:normalViewPr>
  <p:slideViewPr>
    <p:cSldViewPr snapToGrid="0" snapToObjects="1">
      <p:cViewPr varScale="1">
        <p:scale>
          <a:sx n="78" d="100"/>
          <a:sy n="78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5F77D-B3CD-C146-A3B4-C34B1BF03642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8B6A7-B37F-7840-A047-923EA5C6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05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DF774-B36B-544F-82D8-03DA810FA9D9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78C9A-111F-DC40-8BA6-F7891AF7F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51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A9E2-B5DB-3B43-99EA-64779B91E957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AC6B-A547-164B-9896-BD3F28DF7CC5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A869-8192-0841-BA83-15545BDB19A5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1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4D6-10D7-634E-B9D0-2C4788CB75BE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8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706A-F7B5-2E4F-AB7E-D378518FB040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8049-487A-3D42-B29E-F2DD687F04E9}" type="datetime1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45BB-6013-AA42-B607-3088CFAA0499}" type="datetime1">
              <a:rPr lang="en-US" smtClean="0"/>
              <a:t>12/10/14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9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1F3E-9771-3D47-A0D5-2BAEE8C7B6FF}" type="datetime1">
              <a:rPr lang="en-US" smtClean="0"/>
              <a:t>12/10/14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2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8FB9B-8D20-0748-ABD1-888AFCA9507D}" type="datetime1">
              <a:rPr lang="en-US" smtClean="0"/>
              <a:t>12/10/14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7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D346-617C-354A-9F10-C9540B48D967}" type="datetime1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1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EDBE-005C-934B-9375-0E26A96BE9F5}" type="datetime1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9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093C4-BFA1-9C41-86D4-F604E7B7D66B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2BE0-BADE-7744-B3E4-75ED5FCA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4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85186"/>
            <a:ext cx="7772400" cy="2701014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Supernova Survey with the              2.4 m Mirror</a:t>
            </a:r>
            <a:r>
              <a:rPr lang="en-US" u="sng" dirty="0">
                <a:solidFill>
                  <a:srgbClr val="FF0000"/>
                </a:solidFill>
              </a:rPr>
              <a:t/>
            </a:r>
            <a:br>
              <a:rPr lang="en-US" u="sng" dirty="0">
                <a:solidFill>
                  <a:srgbClr val="FF0000"/>
                </a:solidFill>
              </a:rPr>
            </a:br>
            <a:r>
              <a:rPr lang="en-US" u="sng" dirty="0" smtClean="0">
                <a:solidFill>
                  <a:srgbClr val="FF0000"/>
                </a:solidFill>
              </a:rPr>
              <a:t/>
            </a:r>
            <a:br>
              <a:rPr lang="en-US" u="sng" dirty="0" smtClean="0">
                <a:solidFill>
                  <a:srgbClr val="FF0000"/>
                </a:solidFill>
              </a:rPr>
            </a:br>
            <a:r>
              <a:rPr lang="en-US" sz="3600" u="sng" dirty="0" smtClean="0">
                <a:solidFill>
                  <a:srgbClr val="FF0000"/>
                </a:solidFill>
              </a:rPr>
              <a:t>A more detailed presentation of the </a:t>
            </a:r>
            <a:br>
              <a:rPr lang="en-US" sz="3600" u="sng" dirty="0" smtClean="0">
                <a:solidFill>
                  <a:srgbClr val="FF0000"/>
                </a:solidFill>
              </a:rPr>
            </a:br>
            <a:r>
              <a:rPr lang="en-US" sz="3600" u="sng" dirty="0" smtClean="0">
                <a:solidFill>
                  <a:srgbClr val="FF0000"/>
                </a:solidFill>
              </a:rPr>
              <a:t>Feb 15, 2013 Survey  </a:t>
            </a:r>
            <a:endParaRPr lang="en-US" sz="3600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rgbClr val="000090"/>
                </a:solidFill>
              </a:rPr>
              <a:t>C.Baltay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and  S. </a:t>
            </a:r>
            <a:r>
              <a:rPr lang="en-US" dirty="0" err="1" smtClean="0">
                <a:solidFill>
                  <a:srgbClr val="000090"/>
                </a:solidFill>
              </a:rPr>
              <a:t>Perlmutter</a:t>
            </a:r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smtClean="0">
                <a:solidFill>
                  <a:srgbClr val="000090"/>
                </a:solidFill>
              </a:rPr>
              <a:t>December </a:t>
            </a:r>
            <a:r>
              <a:rPr lang="en-US">
                <a:solidFill>
                  <a:srgbClr val="000090"/>
                </a:solidFill>
              </a:rPr>
              <a:t>8</a:t>
            </a:r>
            <a:r>
              <a:rPr lang="en-US" smtClean="0">
                <a:solidFill>
                  <a:srgbClr val="000090"/>
                </a:solidFill>
              </a:rPr>
              <a:t>, </a:t>
            </a:r>
            <a:r>
              <a:rPr lang="en-US" dirty="0" smtClean="0">
                <a:solidFill>
                  <a:srgbClr val="000090"/>
                </a:solidFill>
              </a:rPr>
              <a:t>2014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11686" y="6356350"/>
            <a:ext cx="2133600" cy="365125"/>
          </a:xfrm>
        </p:spPr>
        <p:txBody>
          <a:bodyPr/>
          <a:lstStyle/>
          <a:p>
            <a:fld id="{51812BE0-BADE-7744-B3E4-75ED5FCAFC36}" type="slidenum">
              <a:rPr lang="en-US" smtClean="0">
                <a:solidFill>
                  <a:srgbClr val="FF0000"/>
                </a:solidFill>
              </a:rPr>
              <a:t>1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1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Supernova Imaging Exposure times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Started with Alex Kim’s estimates of exposure times to get    S/N = 4 in two bands with a 1.1m unobstructed view mirror telescope with 50% </a:t>
            </a:r>
            <a:r>
              <a:rPr lang="en-US" sz="2400" dirty="0" err="1" smtClean="0">
                <a:solidFill>
                  <a:srgbClr val="000090"/>
                </a:solidFill>
              </a:rPr>
              <a:t>thruput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400" dirty="0" smtClean="0">
                <a:solidFill>
                  <a:srgbClr val="000090"/>
                </a:solidFill>
              </a:rPr>
              <a:t>at 12 days before peak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Scaled to a 2.4 m mirror with 78% clear aperture and a 61% </a:t>
            </a:r>
            <a:r>
              <a:rPr lang="en-US" sz="2400" dirty="0" err="1" smtClean="0">
                <a:solidFill>
                  <a:srgbClr val="000090"/>
                </a:solidFill>
              </a:rPr>
              <a:t>thruput</a:t>
            </a:r>
            <a:r>
              <a:rPr lang="en-US" sz="2400" dirty="0" smtClean="0">
                <a:solidFill>
                  <a:srgbClr val="000090"/>
                </a:solidFill>
              </a:rPr>
              <a:t>, scale factor 0.78*(2.4/1.1)</a:t>
            </a:r>
            <a:r>
              <a:rPr lang="en-US" sz="2400" baseline="30000" dirty="0" smtClean="0">
                <a:solidFill>
                  <a:srgbClr val="000090"/>
                </a:solidFill>
              </a:rPr>
              <a:t>2</a:t>
            </a:r>
            <a:r>
              <a:rPr lang="en-US" sz="2400" dirty="0" smtClean="0">
                <a:solidFill>
                  <a:srgbClr val="000090"/>
                </a:solidFill>
              </a:rPr>
              <a:t>*(0.61/0.50)</a:t>
            </a:r>
          </a:p>
          <a:p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434292"/>
              </p:ext>
            </p:extLst>
          </p:nvPr>
        </p:nvGraphicFramePr>
        <p:xfrm>
          <a:off x="1039138" y="3920810"/>
          <a:ext cx="61190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517"/>
                <a:gridCol w="2342183"/>
                <a:gridCol w="23913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 Range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1.1m </a:t>
                      </a:r>
                      <a:r>
                        <a:rPr lang="en-US" sz="2400" dirty="0" err="1" smtClean="0"/>
                        <a:t>Exp</a:t>
                      </a:r>
                      <a:r>
                        <a:rPr lang="en-US" sz="2400" dirty="0" smtClean="0"/>
                        <a:t> 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2.4m </a:t>
                      </a:r>
                      <a:r>
                        <a:rPr lang="en-US" sz="2400" dirty="0" err="1" smtClean="0"/>
                        <a:t>Exp</a:t>
                      </a:r>
                      <a:r>
                        <a:rPr lang="en-US" sz="2400" dirty="0" smtClean="0"/>
                        <a:t> Time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 &lt; 0.4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      60 sec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    13 sec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 &lt; 0.8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    300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    67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 &lt; 1.7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  1200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  265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07422" y="5902984"/>
            <a:ext cx="5380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Add 42 seconds for slew and settling time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20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Time for search with Imager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877595"/>
              </p:ext>
            </p:extLst>
          </p:nvPr>
        </p:nvGraphicFramePr>
        <p:xfrm>
          <a:off x="457200" y="1600200"/>
          <a:ext cx="82296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31"/>
                <a:gridCol w="1896839"/>
                <a:gridCol w="2045287"/>
                <a:gridCol w="1465823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Z range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S/N=4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Exp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Time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Read+Slew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 time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Exposures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Hours/visit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&lt; 0.4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   13 sec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 42 sec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98x2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 3.0 </a:t>
                      </a:r>
                      <a:r>
                        <a:rPr lang="en-US" sz="2400" dirty="0" err="1" smtClean="0">
                          <a:solidFill>
                            <a:srgbClr val="000090"/>
                          </a:solidFill>
                        </a:rPr>
                        <a:t>hrs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&lt; 0.8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   67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 42 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32x2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 1.9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&lt;1.7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 265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 42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18x2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 3.0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2242" y="3826954"/>
            <a:ext cx="7436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7.9 hours per visit for searching times 132 visits for search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 is a total of 43 days.</a:t>
            </a:r>
          </a:p>
          <a:p>
            <a:endParaRPr lang="en-US" sz="2400" dirty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000090"/>
                </a:solidFill>
              </a:rPr>
              <a:t>This leaves 183 – 43 = 140 days for spectroscopy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1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Estimation of the Supernova Signals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supernova signal in the three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filter bands in counts/sec/band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was calculated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by Alex Kim by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transforming the observer frame filter bands to the supernova rest frame and evaluating the flux in these rest frame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bands. These were done for a 1.3 m unobstructed view mirror assuming a </a:t>
            </a:r>
            <a:r>
              <a:rPr lang="en-US" sz="2400" dirty="0" err="1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thruput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of 50%.</a:t>
            </a:r>
          </a:p>
          <a:p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These were scaled to a 2.4 m telescope</a:t>
            </a:r>
          </a:p>
          <a:p>
            <a:pPr lvl="1"/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with a 22% obstruction as 0.78*(2.4/1.3)</a:t>
            </a:r>
            <a:r>
              <a:rPr lang="en-US" sz="2400" baseline="300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</a:p>
          <a:p>
            <a:pPr lvl="1"/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Corrected for a 61% </a:t>
            </a:r>
            <a:r>
              <a:rPr lang="en-US" sz="2400" dirty="0" err="1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thruput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, 0.61/0.50</a:t>
            </a:r>
          </a:p>
          <a:p>
            <a:pPr lvl="1"/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Scaled by a factor of 1.2 to agree with Chris Hirata’s estimates</a:t>
            </a:r>
          </a:p>
          <a:p>
            <a:pPr lvl="1"/>
            <a:endParaRPr lang="en-US" sz="2400" baseline="30000" dirty="0">
              <a:solidFill>
                <a:srgbClr val="00009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8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3200" u="sng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Supernova Signal </a:t>
            </a:r>
            <a:r>
              <a:rPr lang="en-US" sz="3200" u="sng" dirty="0" smtClean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- counts</a:t>
            </a:r>
            <a:r>
              <a:rPr lang="en-US" sz="3200" u="sng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/sec</a:t>
            </a:r>
            <a:r>
              <a:rPr lang="en-US" sz="3200" u="sng" dirty="0" smtClean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/</a:t>
            </a:r>
            <a:r>
              <a:rPr lang="en-US" sz="3200" u="sng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3200" u="sng" dirty="0" smtClean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ilter band</a:t>
            </a:r>
            <a:endParaRPr lang="en-US" sz="3200" u="sng" dirty="0">
              <a:solidFill>
                <a:srgbClr val="FF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20487" y="533400"/>
            <a:ext cx="8229600" cy="5943600"/>
          </a:xfrm>
        </p:spPr>
        <p:txBody>
          <a:bodyPr>
            <a:normAutofit fontScale="70000" lnSpcReduction="20000"/>
          </a:bodyPr>
          <a:lstStyle/>
          <a:p>
            <a:endParaRPr lang="en-US" sz="2800" dirty="0">
              <a:solidFill>
                <a:srgbClr val="00009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1800" b="1" u="sng" dirty="0" smtClean="0"/>
              <a:t> </a:t>
            </a:r>
            <a:r>
              <a:rPr lang="en-US" sz="2600" b="1" u="sng" dirty="0" smtClean="0">
                <a:solidFill>
                  <a:srgbClr val="000090"/>
                </a:solidFill>
              </a:rPr>
              <a:t>   Z       </a:t>
            </a:r>
            <a:r>
              <a:rPr lang="en-US" sz="2600" b="1" u="sng" dirty="0">
                <a:solidFill>
                  <a:srgbClr val="000090"/>
                </a:solidFill>
              </a:rPr>
              <a:t>Band 1  </a:t>
            </a:r>
            <a:r>
              <a:rPr lang="en-US" sz="2600" b="1" u="sng" dirty="0" smtClean="0">
                <a:solidFill>
                  <a:srgbClr val="000090"/>
                </a:solidFill>
              </a:rPr>
              <a:t>  </a:t>
            </a:r>
            <a:r>
              <a:rPr lang="en-US" sz="2600" b="1" u="sng" dirty="0">
                <a:solidFill>
                  <a:srgbClr val="000090"/>
                </a:solidFill>
              </a:rPr>
              <a:t>Band 2   </a:t>
            </a:r>
            <a:r>
              <a:rPr lang="en-US" sz="2600" b="1" u="sng" dirty="0" smtClean="0">
                <a:solidFill>
                  <a:srgbClr val="000090"/>
                </a:solidFill>
              </a:rPr>
              <a:t> </a:t>
            </a:r>
            <a:r>
              <a:rPr lang="en-US" sz="2600" b="1" u="sng" dirty="0">
                <a:solidFill>
                  <a:srgbClr val="000090"/>
                </a:solidFill>
              </a:rPr>
              <a:t>Band </a:t>
            </a:r>
            <a:r>
              <a:rPr lang="en-US" sz="2600" b="1" u="sng" dirty="0" smtClean="0">
                <a:solidFill>
                  <a:srgbClr val="000090"/>
                </a:solidFill>
              </a:rPr>
              <a:t>3</a:t>
            </a:r>
            <a:r>
              <a:rPr lang="en-US" sz="2600" b="1" dirty="0">
                <a:solidFill>
                  <a:srgbClr val="000090"/>
                </a:solidFill>
              </a:rPr>
              <a:t> </a:t>
            </a:r>
            <a:endParaRPr lang="en-US" sz="2600" b="1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90"/>
                </a:solidFill>
              </a:rPr>
              <a:t> 0.15    </a:t>
            </a:r>
            <a:r>
              <a:rPr lang="en-US" sz="2600" dirty="0">
                <a:solidFill>
                  <a:srgbClr val="000090"/>
                </a:solidFill>
              </a:rPr>
              <a:t>59.924    45.702    28.058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0"/>
                </a:solidFill>
              </a:rPr>
              <a:t> 0.25    </a:t>
            </a:r>
            <a:r>
              <a:rPr lang="en-US" sz="2600" dirty="0">
                <a:solidFill>
                  <a:srgbClr val="000090"/>
                </a:solidFill>
              </a:rPr>
              <a:t>28.582    20.045    15.162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0"/>
                </a:solidFill>
              </a:rPr>
              <a:t> 0.35    </a:t>
            </a:r>
            <a:r>
              <a:rPr lang="en-US" sz="2600" dirty="0">
                <a:solidFill>
                  <a:srgbClr val="000090"/>
                </a:solidFill>
              </a:rPr>
              <a:t>15.794   </a:t>
            </a:r>
            <a:r>
              <a:rPr lang="en-US" sz="2600" dirty="0" smtClean="0">
                <a:solidFill>
                  <a:srgbClr val="000090"/>
                </a:solidFill>
              </a:rPr>
              <a:t>  </a:t>
            </a:r>
            <a:r>
              <a:rPr lang="en-US" sz="2600" dirty="0">
                <a:solidFill>
                  <a:srgbClr val="000090"/>
                </a:solidFill>
              </a:rPr>
              <a:t>11.997     9.802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0"/>
                </a:solidFill>
              </a:rPr>
              <a:t> 0.45      </a:t>
            </a:r>
            <a:r>
              <a:rPr lang="en-US" sz="2600" dirty="0">
                <a:solidFill>
                  <a:srgbClr val="000090"/>
                </a:solidFill>
              </a:rPr>
              <a:t>9.727   </a:t>
            </a:r>
            <a:r>
              <a:rPr lang="en-US" sz="2600" dirty="0" smtClean="0">
                <a:solidFill>
                  <a:srgbClr val="000090"/>
                </a:solidFill>
              </a:rPr>
              <a:t>    </a:t>
            </a:r>
            <a:r>
              <a:rPr lang="en-US" sz="2600" dirty="0">
                <a:solidFill>
                  <a:srgbClr val="000090"/>
                </a:solidFill>
              </a:rPr>
              <a:t>8.687     6.860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0"/>
                </a:solidFill>
              </a:rPr>
              <a:t> 0.55      </a:t>
            </a:r>
            <a:r>
              <a:rPr lang="en-US" sz="2600" dirty="0">
                <a:solidFill>
                  <a:srgbClr val="000090"/>
                </a:solidFill>
              </a:rPr>
              <a:t>7.894   </a:t>
            </a:r>
            <a:r>
              <a:rPr lang="en-US" sz="2600" dirty="0" smtClean="0">
                <a:solidFill>
                  <a:srgbClr val="000090"/>
                </a:solidFill>
              </a:rPr>
              <a:t>    </a:t>
            </a:r>
            <a:r>
              <a:rPr lang="en-US" sz="2600" dirty="0">
                <a:solidFill>
                  <a:srgbClr val="000090"/>
                </a:solidFill>
              </a:rPr>
              <a:t>6.635     4.747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0"/>
                </a:solidFill>
              </a:rPr>
              <a:t> 0.65       </a:t>
            </a:r>
            <a:r>
              <a:rPr lang="en-US" sz="2600" dirty="0">
                <a:solidFill>
                  <a:srgbClr val="000090"/>
                </a:solidFill>
              </a:rPr>
              <a:t>6.784   </a:t>
            </a:r>
            <a:r>
              <a:rPr lang="en-US" sz="2600" dirty="0" smtClean="0">
                <a:solidFill>
                  <a:srgbClr val="000090"/>
                </a:solidFill>
              </a:rPr>
              <a:t>   </a:t>
            </a:r>
            <a:r>
              <a:rPr lang="en-US" sz="2600" dirty="0">
                <a:solidFill>
                  <a:srgbClr val="000090"/>
                </a:solidFill>
              </a:rPr>
              <a:t>5.079     3.670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0"/>
                </a:solidFill>
              </a:rPr>
              <a:t> 0.75       </a:t>
            </a:r>
            <a:r>
              <a:rPr lang="en-US" sz="2600" dirty="0">
                <a:solidFill>
                  <a:srgbClr val="000090"/>
                </a:solidFill>
              </a:rPr>
              <a:t>6.193  </a:t>
            </a:r>
            <a:r>
              <a:rPr lang="en-US" sz="2600" dirty="0" smtClean="0">
                <a:solidFill>
                  <a:srgbClr val="000090"/>
                </a:solidFill>
              </a:rPr>
              <a:t>    </a:t>
            </a:r>
            <a:r>
              <a:rPr lang="en-US" sz="2600" dirty="0">
                <a:solidFill>
                  <a:srgbClr val="000090"/>
                </a:solidFill>
              </a:rPr>
              <a:t>3.792     3.065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0"/>
                </a:solidFill>
              </a:rPr>
              <a:t> 0.85       </a:t>
            </a:r>
            <a:r>
              <a:rPr lang="en-US" sz="2600" dirty="0">
                <a:solidFill>
                  <a:srgbClr val="000090"/>
                </a:solidFill>
              </a:rPr>
              <a:t>5.419   </a:t>
            </a:r>
            <a:r>
              <a:rPr lang="en-US" sz="2600" dirty="0" smtClean="0">
                <a:solidFill>
                  <a:srgbClr val="000090"/>
                </a:solidFill>
              </a:rPr>
              <a:t>   </a:t>
            </a:r>
            <a:r>
              <a:rPr lang="en-US" sz="2600" dirty="0">
                <a:solidFill>
                  <a:srgbClr val="000090"/>
                </a:solidFill>
              </a:rPr>
              <a:t>2.942     2.818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0"/>
                </a:solidFill>
              </a:rPr>
              <a:t> 0.95       </a:t>
            </a:r>
            <a:r>
              <a:rPr lang="en-US" sz="2600" dirty="0">
                <a:solidFill>
                  <a:srgbClr val="000090"/>
                </a:solidFill>
              </a:rPr>
              <a:t>4.427  </a:t>
            </a:r>
            <a:r>
              <a:rPr lang="en-US" sz="2600" dirty="0" smtClean="0">
                <a:solidFill>
                  <a:srgbClr val="000090"/>
                </a:solidFill>
              </a:rPr>
              <a:t>    </a:t>
            </a:r>
            <a:r>
              <a:rPr lang="en-US" sz="2600" dirty="0">
                <a:solidFill>
                  <a:srgbClr val="000090"/>
                </a:solidFill>
              </a:rPr>
              <a:t>2.802     2.376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0"/>
                </a:solidFill>
              </a:rPr>
              <a:t> 1.05       </a:t>
            </a:r>
            <a:r>
              <a:rPr lang="en-US" sz="2600" dirty="0">
                <a:solidFill>
                  <a:srgbClr val="000090"/>
                </a:solidFill>
              </a:rPr>
              <a:t>3.767  </a:t>
            </a:r>
            <a:r>
              <a:rPr lang="en-US" sz="2600" dirty="0" smtClean="0">
                <a:solidFill>
                  <a:srgbClr val="000090"/>
                </a:solidFill>
              </a:rPr>
              <a:t>    </a:t>
            </a:r>
            <a:r>
              <a:rPr lang="en-US" sz="2600" dirty="0">
                <a:solidFill>
                  <a:srgbClr val="000090"/>
                </a:solidFill>
              </a:rPr>
              <a:t>2.715     2.057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0"/>
                </a:solidFill>
              </a:rPr>
              <a:t> 1.15       </a:t>
            </a:r>
            <a:r>
              <a:rPr lang="en-US" sz="2600" dirty="0">
                <a:solidFill>
                  <a:srgbClr val="000090"/>
                </a:solidFill>
              </a:rPr>
              <a:t>3.094  </a:t>
            </a:r>
            <a:r>
              <a:rPr lang="en-US" sz="2600" dirty="0" smtClean="0">
                <a:solidFill>
                  <a:srgbClr val="000090"/>
                </a:solidFill>
              </a:rPr>
              <a:t>    </a:t>
            </a:r>
            <a:r>
              <a:rPr lang="en-US" sz="2600" dirty="0">
                <a:solidFill>
                  <a:srgbClr val="000090"/>
                </a:solidFill>
              </a:rPr>
              <a:t>2.547     1.708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0"/>
                </a:solidFill>
              </a:rPr>
              <a:t> 1.25       </a:t>
            </a:r>
            <a:r>
              <a:rPr lang="en-US" sz="2600" dirty="0">
                <a:solidFill>
                  <a:srgbClr val="000090"/>
                </a:solidFill>
              </a:rPr>
              <a:t>2.751 </a:t>
            </a:r>
            <a:r>
              <a:rPr lang="en-US" sz="2600" dirty="0" smtClean="0">
                <a:solidFill>
                  <a:srgbClr val="000090"/>
                </a:solidFill>
              </a:rPr>
              <a:t>     </a:t>
            </a:r>
            <a:r>
              <a:rPr lang="en-US" sz="2600" dirty="0">
                <a:solidFill>
                  <a:srgbClr val="000090"/>
                </a:solidFill>
              </a:rPr>
              <a:t>2.461     1.440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0"/>
                </a:solidFill>
              </a:rPr>
              <a:t> 1.35       </a:t>
            </a:r>
            <a:r>
              <a:rPr lang="en-US" sz="2600" dirty="0">
                <a:solidFill>
                  <a:srgbClr val="000090"/>
                </a:solidFill>
              </a:rPr>
              <a:t>2.475  </a:t>
            </a:r>
            <a:r>
              <a:rPr lang="en-US" sz="2600" dirty="0" smtClean="0">
                <a:solidFill>
                  <a:srgbClr val="000090"/>
                </a:solidFill>
              </a:rPr>
              <a:t>    </a:t>
            </a:r>
            <a:r>
              <a:rPr lang="en-US" sz="2600" dirty="0">
                <a:solidFill>
                  <a:srgbClr val="000090"/>
                </a:solidFill>
              </a:rPr>
              <a:t>2.296     1.289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0"/>
                </a:solidFill>
              </a:rPr>
              <a:t> 1.45       </a:t>
            </a:r>
            <a:r>
              <a:rPr lang="en-US" sz="2600" dirty="0">
                <a:solidFill>
                  <a:srgbClr val="000090"/>
                </a:solidFill>
              </a:rPr>
              <a:t>2.242  </a:t>
            </a:r>
            <a:r>
              <a:rPr lang="en-US" sz="2600" dirty="0" smtClean="0">
                <a:solidFill>
                  <a:srgbClr val="000090"/>
                </a:solidFill>
              </a:rPr>
              <a:t>    </a:t>
            </a:r>
            <a:r>
              <a:rPr lang="en-US" sz="2600" dirty="0">
                <a:solidFill>
                  <a:srgbClr val="000090"/>
                </a:solidFill>
              </a:rPr>
              <a:t>2.019     1.323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0"/>
                </a:solidFill>
              </a:rPr>
              <a:t> 1.55       </a:t>
            </a:r>
            <a:r>
              <a:rPr lang="en-US" sz="2600" dirty="0">
                <a:solidFill>
                  <a:srgbClr val="000090"/>
                </a:solidFill>
              </a:rPr>
              <a:t>2.179   </a:t>
            </a:r>
            <a:r>
              <a:rPr lang="en-US" sz="2600" dirty="0" smtClean="0">
                <a:solidFill>
                  <a:srgbClr val="000090"/>
                </a:solidFill>
              </a:rPr>
              <a:t>   </a:t>
            </a:r>
            <a:r>
              <a:rPr lang="en-US" sz="2600" dirty="0">
                <a:solidFill>
                  <a:srgbClr val="000090"/>
                </a:solidFill>
              </a:rPr>
              <a:t>1.819     1.325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90"/>
                </a:solidFill>
              </a:rPr>
              <a:t> 1.65       </a:t>
            </a:r>
            <a:r>
              <a:rPr lang="en-US" sz="2600" dirty="0">
                <a:solidFill>
                  <a:srgbClr val="000090"/>
                </a:solidFill>
              </a:rPr>
              <a:t>2.064   </a:t>
            </a:r>
            <a:r>
              <a:rPr lang="en-US" sz="2600" dirty="0" smtClean="0">
                <a:solidFill>
                  <a:srgbClr val="000090"/>
                </a:solidFill>
              </a:rPr>
              <a:t>   </a:t>
            </a:r>
            <a:r>
              <a:rPr lang="en-US" sz="2600" dirty="0">
                <a:solidFill>
                  <a:srgbClr val="000090"/>
                </a:solidFill>
              </a:rPr>
              <a:t>1.639     1.270</a:t>
            </a:r>
          </a:p>
          <a:p>
            <a:pPr marL="0" indent="0">
              <a:buNone/>
            </a:pPr>
            <a:endParaRPr lang="en-US" sz="2600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90"/>
                </a:solidFill>
              </a:rPr>
              <a:t> </a:t>
            </a:r>
            <a:endParaRPr lang="en-US" sz="2600" dirty="0">
              <a:solidFill>
                <a:srgbClr val="00009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460500" y="16298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86300" y="1677647"/>
            <a:ext cx="373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For a 2.4 m </a:t>
            </a:r>
            <a:r>
              <a:rPr lang="en-US" sz="2400" dirty="0" err="1" smtClean="0">
                <a:solidFill>
                  <a:srgbClr val="FF0000"/>
                </a:solidFill>
              </a:rPr>
              <a:t>dia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obstructed view mirror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Adjusted for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telescope         </a:t>
            </a:r>
            <a:r>
              <a:rPr lang="en-US" sz="2400" dirty="0" err="1" smtClean="0">
                <a:solidFill>
                  <a:srgbClr val="FF0000"/>
                </a:solidFill>
              </a:rPr>
              <a:t>thruput</a:t>
            </a:r>
            <a:r>
              <a:rPr lang="en-US" sz="2400" dirty="0" smtClean="0">
                <a:solidFill>
                  <a:srgbClr val="FF0000"/>
                </a:solidFill>
              </a:rPr>
              <a:t> of 0.61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Wavelengths &lt; 2.0 μ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86300" y="5017958"/>
            <a:ext cx="3052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Scaled to Chris Hirata’s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 Dec 12, 2012 report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2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Estimation of Exposure Times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4107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Exposure times in each of the filter </a:t>
            </a:r>
            <a:r>
              <a:rPr lang="en-US" sz="2400" dirty="0" smtClean="0">
                <a:solidFill>
                  <a:srgbClr val="000090"/>
                </a:solidFill>
              </a:rPr>
              <a:t>Bands </a:t>
            </a:r>
            <a:r>
              <a:rPr lang="en-US" sz="2400" dirty="0">
                <a:solidFill>
                  <a:srgbClr val="000090"/>
                </a:solidFill>
              </a:rPr>
              <a:t>for a S/N=15 in each </a:t>
            </a:r>
            <a:r>
              <a:rPr lang="en-US" sz="2400" dirty="0" smtClean="0">
                <a:solidFill>
                  <a:srgbClr val="000090"/>
                </a:solidFill>
              </a:rPr>
              <a:t>band</a:t>
            </a:r>
            <a:endParaRPr lang="en-US" sz="2400" dirty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000090"/>
                </a:solidFill>
              </a:rPr>
              <a:t>Calculated Signal to Noise as: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S/N = signal/</a:t>
            </a:r>
            <a:r>
              <a:rPr lang="en-US" sz="2400" dirty="0" err="1">
                <a:solidFill>
                  <a:srgbClr val="FF0000"/>
                </a:solidFill>
              </a:rPr>
              <a:t>σ</a:t>
            </a:r>
            <a:r>
              <a:rPr lang="en-US" sz="2400" baseline="-25000" dirty="0" err="1">
                <a:solidFill>
                  <a:srgbClr val="FF0000"/>
                </a:solidFill>
              </a:rPr>
              <a:t>tot</a:t>
            </a:r>
            <a:r>
              <a:rPr lang="en-US" sz="2400" baseline="-250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(</a:t>
            </a:r>
            <a:r>
              <a:rPr lang="en-US" sz="2400" dirty="0" err="1">
                <a:solidFill>
                  <a:srgbClr val="FF0000"/>
                </a:solidFill>
              </a:rPr>
              <a:t>st</a:t>
            </a:r>
            <a:r>
              <a:rPr lang="en-US" sz="2400" dirty="0">
                <a:solidFill>
                  <a:srgbClr val="FF0000"/>
                </a:solidFill>
              </a:rPr>
              <a:t>)/[</a:t>
            </a:r>
            <a:r>
              <a:rPr lang="en-US" sz="2400" dirty="0" err="1">
                <a:solidFill>
                  <a:srgbClr val="FF0000"/>
                </a:solidFill>
              </a:rPr>
              <a:t>st</a:t>
            </a:r>
            <a:r>
              <a:rPr lang="en-US" sz="2400" dirty="0">
                <a:solidFill>
                  <a:srgbClr val="FF0000"/>
                </a:solidFill>
              </a:rPr>
              <a:t> + </a:t>
            </a:r>
            <a:r>
              <a:rPr lang="en-US" sz="2400" dirty="0" err="1">
                <a:solidFill>
                  <a:srgbClr val="FF0000"/>
                </a:solidFill>
              </a:rPr>
              <a:t>n</a:t>
            </a:r>
            <a:r>
              <a:rPr lang="en-US" sz="2400" baseline="-25000" dirty="0" err="1">
                <a:solidFill>
                  <a:srgbClr val="FF0000"/>
                </a:solidFill>
              </a:rPr>
              <a:t>pix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Zt+Dt+r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) ]</a:t>
            </a:r>
            <a:r>
              <a:rPr lang="en-US" sz="2400" baseline="30000" dirty="0" smtClean="0">
                <a:solidFill>
                  <a:srgbClr val="FF0000"/>
                </a:solidFill>
              </a:rPr>
              <a:t>½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 </a:t>
            </a:r>
            <a:r>
              <a:rPr lang="en-US" sz="2400" dirty="0" err="1">
                <a:solidFill>
                  <a:srgbClr val="FF0000"/>
                </a:solidFill>
              </a:rPr>
              <a:t>n</a:t>
            </a:r>
            <a:r>
              <a:rPr lang="en-US" sz="2400" baseline="-25000" dirty="0" err="1">
                <a:solidFill>
                  <a:srgbClr val="FF0000"/>
                </a:solidFill>
              </a:rPr>
              <a:t>pix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0090"/>
                </a:solidFill>
              </a:rPr>
              <a:t>= no of pixels in image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S/N </a:t>
            </a:r>
            <a:r>
              <a:rPr lang="en-US" sz="2400" dirty="0">
                <a:solidFill>
                  <a:srgbClr val="000090"/>
                </a:solidFill>
              </a:rPr>
              <a:t>= 15  required signal to noise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s </a:t>
            </a:r>
            <a:r>
              <a:rPr lang="en-US" sz="2400" dirty="0">
                <a:solidFill>
                  <a:srgbClr val="000090"/>
                </a:solidFill>
              </a:rPr>
              <a:t>is </a:t>
            </a:r>
            <a:r>
              <a:rPr lang="en-US" sz="2400" dirty="0" err="1">
                <a:solidFill>
                  <a:srgbClr val="000090"/>
                </a:solidFill>
              </a:rPr>
              <a:t>SNe</a:t>
            </a:r>
            <a:r>
              <a:rPr lang="en-US" sz="2400" dirty="0">
                <a:solidFill>
                  <a:srgbClr val="000090"/>
                </a:solidFill>
              </a:rPr>
              <a:t> signal in counts/sec/band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Z </a:t>
            </a:r>
            <a:r>
              <a:rPr lang="en-US" sz="2400" dirty="0">
                <a:solidFill>
                  <a:srgbClr val="000090"/>
                </a:solidFill>
              </a:rPr>
              <a:t>is the </a:t>
            </a:r>
            <a:r>
              <a:rPr lang="en-US" sz="2400" dirty="0" err="1">
                <a:solidFill>
                  <a:srgbClr val="000090"/>
                </a:solidFill>
              </a:rPr>
              <a:t>Zodi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400" dirty="0" err="1">
                <a:solidFill>
                  <a:srgbClr val="000090"/>
                </a:solidFill>
              </a:rPr>
              <a:t>bckgrd</a:t>
            </a:r>
            <a:r>
              <a:rPr lang="en-US" sz="2400" dirty="0">
                <a:solidFill>
                  <a:srgbClr val="000090"/>
                </a:solidFill>
              </a:rPr>
              <a:t> in </a:t>
            </a:r>
            <a:r>
              <a:rPr lang="en-US" sz="2400" dirty="0" err="1">
                <a:solidFill>
                  <a:srgbClr val="000090"/>
                </a:solidFill>
              </a:rPr>
              <a:t>cts</a:t>
            </a:r>
            <a:r>
              <a:rPr lang="en-US" sz="2400" dirty="0">
                <a:solidFill>
                  <a:srgbClr val="000090"/>
                </a:solidFill>
              </a:rPr>
              <a:t>/sec/pix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D </a:t>
            </a:r>
            <a:r>
              <a:rPr lang="en-US" sz="2400" dirty="0">
                <a:solidFill>
                  <a:srgbClr val="000090"/>
                </a:solidFill>
              </a:rPr>
              <a:t>is the dark current in </a:t>
            </a:r>
            <a:r>
              <a:rPr lang="en-US" sz="2400" dirty="0" err="1">
                <a:solidFill>
                  <a:srgbClr val="000090"/>
                </a:solidFill>
              </a:rPr>
              <a:t>cts</a:t>
            </a:r>
            <a:r>
              <a:rPr lang="en-US" sz="2400" dirty="0">
                <a:solidFill>
                  <a:srgbClr val="000090"/>
                </a:solidFill>
              </a:rPr>
              <a:t>/sec/pix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r   </a:t>
            </a:r>
            <a:r>
              <a:rPr lang="en-US" sz="2400" dirty="0">
                <a:solidFill>
                  <a:srgbClr val="000090"/>
                </a:solidFill>
              </a:rPr>
              <a:t>is the read </a:t>
            </a:r>
            <a:r>
              <a:rPr lang="en-US" sz="2400" dirty="0" smtClean="0">
                <a:solidFill>
                  <a:srgbClr val="000090"/>
                </a:solidFill>
              </a:rPr>
              <a:t>noise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9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Read Noise Estimate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Planning to use H2RG detector for IFU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Assume 1.3 sec/read, 2.6 sec/read pair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 m = (</a:t>
            </a:r>
            <a:r>
              <a:rPr lang="en-US" dirty="0" err="1" smtClean="0">
                <a:solidFill>
                  <a:srgbClr val="000090"/>
                </a:solidFill>
              </a:rPr>
              <a:t>exp</a:t>
            </a:r>
            <a:r>
              <a:rPr lang="en-US" dirty="0" smtClean="0">
                <a:solidFill>
                  <a:srgbClr val="000090"/>
                </a:solidFill>
              </a:rPr>
              <a:t> time)/2.6, the number of read pairs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R = noise per read pair (20 for imaging, 15 for IFU)</a:t>
            </a:r>
          </a:p>
          <a:p>
            <a:r>
              <a:rPr lang="en-US" dirty="0">
                <a:solidFill>
                  <a:srgbClr val="000090"/>
                </a:solidFill>
              </a:rPr>
              <a:t>f</a:t>
            </a:r>
            <a:r>
              <a:rPr lang="en-US" dirty="0" smtClean="0">
                <a:solidFill>
                  <a:srgbClr val="000090"/>
                </a:solidFill>
              </a:rPr>
              <a:t> = read noise floor (5 for imaging, 4 for IFU)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Read Noise ={ [( R/√ m)*√3]</a:t>
            </a:r>
            <a:r>
              <a:rPr lang="en-US" baseline="30000" dirty="0" smtClean="0">
                <a:solidFill>
                  <a:srgbClr val="000090"/>
                </a:solidFill>
              </a:rPr>
              <a:t>2</a:t>
            </a:r>
            <a:r>
              <a:rPr lang="en-US" dirty="0" smtClean="0">
                <a:solidFill>
                  <a:srgbClr val="000090"/>
                </a:solidFill>
              </a:rPr>
              <a:t> + f</a:t>
            </a:r>
            <a:r>
              <a:rPr lang="en-US" baseline="30000" dirty="0" smtClean="0">
                <a:solidFill>
                  <a:srgbClr val="000090"/>
                </a:solidFill>
              </a:rPr>
              <a:t>2</a:t>
            </a:r>
            <a:r>
              <a:rPr lang="en-US" dirty="0" smtClean="0">
                <a:solidFill>
                  <a:srgbClr val="000090"/>
                </a:solidFill>
              </a:rPr>
              <a:t>}</a:t>
            </a:r>
            <a:r>
              <a:rPr lang="en-US" baseline="30000" dirty="0" smtClean="0">
                <a:solidFill>
                  <a:srgbClr val="000090"/>
                </a:solidFill>
              </a:rPr>
              <a:t>½</a:t>
            </a:r>
            <a:endParaRPr lang="en-US" baseline="30000" dirty="0">
              <a:solidFill>
                <a:srgbClr val="00009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8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3" y="-11296"/>
            <a:ext cx="8686800" cy="1143000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Parameters used in the Exposure Time Calculations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416339"/>
              </p:ext>
            </p:extLst>
          </p:nvPr>
        </p:nvGraphicFramePr>
        <p:xfrm>
          <a:off x="730650" y="1131704"/>
          <a:ext cx="749786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150"/>
                <a:gridCol w="2244140"/>
                <a:gridCol w="20875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Parameter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Imaging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IFU Spectra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Signal to noise per band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S/N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 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of pixels 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npix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36x3 wide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Zodi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Bkgrd</a:t>
                      </a:r>
                      <a:r>
                        <a:rPr lang="en-US" sz="2000" dirty="0" smtClean="0"/>
                        <a:t>   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0.36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cts</a:t>
                      </a:r>
                      <a:r>
                        <a:rPr lang="en-US" sz="2000" baseline="0" dirty="0" smtClean="0"/>
                        <a:t>/pix/sec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0.022 </a:t>
                      </a:r>
                      <a:r>
                        <a:rPr lang="en-US" sz="2000" dirty="0" err="1" smtClean="0"/>
                        <a:t>cts</a:t>
                      </a:r>
                      <a:r>
                        <a:rPr lang="en-US" sz="2000" dirty="0" smtClean="0"/>
                        <a:t>/pix/sec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Dark Current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0.015 e/pixel/sec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0.010 e/pixel/sec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Read noise </a:t>
                      </a: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 Single Read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                       Floor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20.0 e/read</a:t>
                      </a:r>
                    </a:p>
                    <a:p>
                      <a:r>
                        <a:rPr lang="en-US" sz="2000" dirty="0" smtClean="0"/>
                        <a:t>  5</a:t>
                      </a:r>
                      <a:r>
                        <a:rPr lang="en-US" sz="2000" baseline="0" dirty="0" smtClean="0"/>
                        <a:t> 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15.0 e/read</a:t>
                      </a:r>
                    </a:p>
                    <a:p>
                      <a:r>
                        <a:rPr lang="en-US" sz="2000" dirty="0" smtClean="0"/>
                        <a:t>  4 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Pixel area    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Apix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(0.11)**2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(0.11)**2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Wavelength </a:t>
                      </a:r>
                      <a:r>
                        <a:rPr lang="en-US" sz="2000" baseline="0" dirty="0" smtClean="0"/>
                        <a:t>  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  <a:latin typeface="Calibri" charset="0"/>
                          <a:ea typeface="ＭＳ Ｐゴシック" charset="0"/>
                        </a:rPr>
                        <a:t>λ</a:t>
                      </a:r>
                      <a:endParaRPr lang="en-US" sz="2000" dirty="0" smtClean="0">
                        <a:solidFill>
                          <a:srgbClr val="FF0000"/>
                        </a:solidFill>
                        <a:latin typeface="Calibri" charset="0"/>
                        <a:ea typeface="ＭＳ Ｐゴシック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Center of band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Range</a:t>
                      </a:r>
                      <a:r>
                        <a:rPr lang="en-US" sz="20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</a:rPr>
                        <a:t> admitted </a:t>
                      </a:r>
                      <a:r>
                        <a:rPr lang="en-US" sz="2000" dirty="0" err="1" smtClean="0">
                          <a:solidFill>
                            <a:srgbClr val="FF0000"/>
                          </a:solidFill>
                          <a:latin typeface="Calibri" charset="0"/>
                          <a:ea typeface="ＭＳ Ｐゴシック" charset="0"/>
                        </a:rPr>
                        <a:t>Δλ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libri" charset="0"/>
                          <a:ea typeface="ＭＳ Ｐゴシック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rPr>
                        <a:t>in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rPr>
                        <a:t>zodi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rPr>
                        <a:t>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0"/>
                        </a:rPr>
                        <a:t> background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Calibri" charset="0"/>
                        <a:ea typeface="ＭＳ Ｐゴシック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Width of filter</a:t>
                      </a:r>
                      <a:r>
                        <a:rPr lang="en-US" sz="2000" baseline="0" dirty="0" smtClean="0"/>
                        <a:t> band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&lt;</a:t>
                      </a:r>
                      <a:r>
                        <a:rPr lang="en-US" sz="2000" baseline="0" dirty="0" smtClean="0"/>
                        <a:t> 0.02</a:t>
                      </a:r>
                      <a:r>
                        <a:rPr lang="en-US" sz="2000" dirty="0" smtClean="0"/>
                        <a:t>μ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Spectrometer Resolution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 = 80 near</a:t>
                      </a:r>
                      <a:r>
                        <a:rPr lang="en-US" sz="2000" baseline="0" dirty="0" smtClean="0"/>
                        <a:t> 1.15μ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2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" t="55165" r="48583" b="2334"/>
          <a:stretch/>
        </p:blipFill>
        <p:spPr>
          <a:xfrm>
            <a:off x="1447800" y="1002030"/>
            <a:ext cx="6259650" cy="41033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69950" y="346327"/>
            <a:ext cx="65493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IFU Resolution varies with wavelength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28525" y="5267059"/>
            <a:ext cx="3702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R = 80 near Band 1 at 1.15 μ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3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IFU exposure Times (seconds)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22976" y="1669997"/>
            <a:ext cx="4644572" cy="5712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</a:t>
            </a:r>
            <a:endParaRPr lang="en-US" sz="3200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62" y="1056359"/>
            <a:ext cx="45175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</a:t>
            </a:r>
            <a:r>
              <a:rPr lang="en-US" sz="2000" u="sng" dirty="0"/>
              <a:t> </a:t>
            </a:r>
            <a:r>
              <a:rPr lang="en-US" sz="2000" u="sng" dirty="0" smtClean="0"/>
              <a:t>  </a:t>
            </a:r>
            <a:r>
              <a:rPr lang="en-US" sz="2000" dirty="0" smtClean="0"/>
              <a:t> Z         Band 1       Band 2     Band 3 </a:t>
            </a:r>
          </a:p>
          <a:p>
            <a:endParaRPr lang="en-US" sz="2000" dirty="0"/>
          </a:p>
          <a:p>
            <a:r>
              <a:rPr lang="en-US" dirty="0" smtClean="0"/>
              <a:t>          </a:t>
            </a:r>
            <a:r>
              <a:rPr lang="en-US" dirty="0"/>
              <a:t>0.15       </a:t>
            </a:r>
            <a:r>
              <a:rPr lang="en-US" dirty="0" smtClean="0"/>
              <a:t>   </a:t>
            </a:r>
            <a:r>
              <a:rPr lang="en-US" dirty="0"/>
              <a:t>45.78       </a:t>
            </a:r>
            <a:r>
              <a:rPr lang="en-US" dirty="0" smtClean="0"/>
              <a:t>   </a:t>
            </a:r>
            <a:r>
              <a:rPr lang="en-US" dirty="0"/>
              <a:t>52.29       </a:t>
            </a:r>
            <a:r>
              <a:rPr lang="en-US" dirty="0" smtClean="0"/>
              <a:t>   </a:t>
            </a:r>
            <a:r>
              <a:rPr lang="en-US" dirty="0"/>
              <a:t>69.65</a:t>
            </a:r>
          </a:p>
          <a:p>
            <a:r>
              <a:rPr lang="en-US" dirty="0"/>
              <a:t>          0.25       </a:t>
            </a:r>
            <a:r>
              <a:rPr lang="en-US" dirty="0" smtClean="0"/>
              <a:t>   </a:t>
            </a:r>
            <a:r>
              <a:rPr lang="en-US" dirty="0"/>
              <a:t>62.99        </a:t>
            </a:r>
            <a:r>
              <a:rPr lang="en-US" dirty="0" smtClean="0"/>
              <a:t>  </a:t>
            </a:r>
            <a:r>
              <a:rPr lang="en-US" dirty="0"/>
              <a:t>79.47       </a:t>
            </a:r>
            <a:r>
              <a:rPr lang="en-US" dirty="0" smtClean="0"/>
              <a:t>   </a:t>
            </a:r>
            <a:r>
              <a:rPr lang="en-US" dirty="0"/>
              <a:t>97.46</a:t>
            </a:r>
          </a:p>
          <a:p>
            <a:r>
              <a:rPr lang="en-US" dirty="0"/>
              <a:t>          0.35        </a:t>
            </a:r>
            <a:r>
              <a:rPr lang="en-US" dirty="0" smtClean="0"/>
              <a:t>  </a:t>
            </a:r>
            <a:r>
              <a:rPr lang="en-US" dirty="0"/>
              <a:t>89.36        110.44        130.39</a:t>
            </a:r>
          </a:p>
          <a:p>
            <a:r>
              <a:rPr lang="en-US" dirty="0"/>
              <a:t>          0.45        126.28        139.02        171.34</a:t>
            </a:r>
          </a:p>
          <a:p>
            <a:r>
              <a:rPr lang="en-US" dirty="0"/>
              <a:t>          0.55        147.04        171.80        235.88</a:t>
            </a:r>
          </a:p>
          <a:p>
            <a:r>
              <a:rPr lang="en-US" dirty="0"/>
              <a:t>          0.65        164.97        216.36        299.33</a:t>
            </a:r>
          </a:p>
          <a:p>
            <a:r>
              <a:rPr lang="en-US" dirty="0"/>
              <a:t>          0.75        176.56        284.88        356.22</a:t>
            </a:r>
          </a:p>
          <a:p>
            <a:r>
              <a:rPr lang="en-US" dirty="0"/>
              <a:t>          0.85        197.64        367.70        385.40</a:t>
            </a:r>
          </a:p>
          <a:p>
            <a:r>
              <a:rPr lang="en-US" dirty="0"/>
              <a:t>          0.95        238.21        383.98        461.56</a:t>
            </a:r>
          </a:p>
          <a:p>
            <a:r>
              <a:rPr lang="en-US" dirty="0"/>
              <a:t>          1.05        278.17        394.38        541.14</a:t>
            </a:r>
          </a:p>
          <a:p>
            <a:r>
              <a:rPr lang="en-US" dirty="0"/>
              <a:t>          1.15        339.80        420.61        672.43</a:t>
            </a:r>
          </a:p>
          <a:p>
            <a:r>
              <a:rPr lang="en-US" dirty="0"/>
              <a:t>          1.25        383.85        434.68        828.96</a:t>
            </a:r>
          </a:p>
          <a:p>
            <a:r>
              <a:rPr lang="en-US" dirty="0"/>
              <a:t>          1.35        429.83        468.31        953.80</a:t>
            </a:r>
          </a:p>
          <a:p>
            <a:r>
              <a:rPr lang="en-US" dirty="0"/>
              <a:t>          1.45        479.29        541.90        918.95</a:t>
            </a:r>
          </a:p>
          <a:p>
            <a:r>
              <a:rPr lang="en-US" dirty="0"/>
              <a:t>          1.55        493.71        612.01        914.46</a:t>
            </a:r>
          </a:p>
          <a:p>
            <a:r>
              <a:rPr lang="en-US" dirty="0"/>
              <a:t>          1.65        524.43        693.77        963.87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391715" y="1510032"/>
            <a:ext cx="2752748" cy="22284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" y="1532316"/>
            <a:ext cx="656903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Exposure times to get S/N = 15 per synthetic filter band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S/N = 3.5 per pixel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Add 42 seconds to each exposure time for readout and slewing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2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46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IFU Exposure Times for various S/N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875"/>
            <a:ext cx="8229600" cy="557847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Used the S/N formula to estimate exposure times </a:t>
            </a:r>
            <a:r>
              <a:rPr lang="en-US" sz="2400" dirty="0" err="1" smtClean="0">
                <a:solidFill>
                  <a:srgbClr val="000090"/>
                </a:solidFill>
              </a:rPr>
              <a:t>vs</a:t>
            </a:r>
            <a:r>
              <a:rPr lang="en-US" sz="2400" dirty="0" smtClean="0">
                <a:solidFill>
                  <a:srgbClr val="000090"/>
                </a:solidFill>
              </a:rPr>
              <a:t> Redshift for the 1.02 to 1.28 μ Band 1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With R=80, we have 140 </a:t>
            </a:r>
            <a:r>
              <a:rPr lang="en-US" sz="2400" dirty="0" err="1" smtClean="0">
                <a:solidFill>
                  <a:srgbClr val="000090"/>
                </a:solidFill>
              </a:rPr>
              <a:t>Å</a:t>
            </a:r>
            <a:r>
              <a:rPr lang="en-US" sz="2400" dirty="0" smtClean="0">
                <a:solidFill>
                  <a:srgbClr val="000090"/>
                </a:solidFill>
              </a:rPr>
              <a:t> / resolution element at 1.15 μ 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Will have 2600/140=18.6 resolution element in dispersion direction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S/N per resolution element = (S/N per band 1)/</a:t>
            </a:r>
            <a:r>
              <a:rPr lang="en-US" sz="2400" dirty="0" err="1" smtClean="0">
                <a:solidFill>
                  <a:srgbClr val="000090"/>
                </a:solidFill>
              </a:rPr>
              <a:t>sqrt</a:t>
            </a:r>
            <a:r>
              <a:rPr lang="en-US" sz="2400" dirty="0" smtClean="0">
                <a:solidFill>
                  <a:srgbClr val="000090"/>
                </a:solidFill>
              </a:rPr>
              <a:t>(18.6)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893259"/>
              </p:ext>
            </p:extLst>
          </p:nvPr>
        </p:nvGraphicFramePr>
        <p:xfrm>
          <a:off x="1056148" y="3473844"/>
          <a:ext cx="60960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 </a:t>
                      </a:r>
                      <a:r>
                        <a:rPr lang="en-US" dirty="0" err="1" smtClean="0"/>
                        <a:t>Exp</a:t>
                      </a:r>
                      <a:r>
                        <a:rPr lang="en-US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S/N per filter Band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S/N per res</a:t>
                      </a:r>
                      <a:r>
                        <a:rPr lang="en-US" baseline="0" dirty="0" smtClean="0"/>
                        <a:t> 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1.0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rgbClr val="000090"/>
                          </a:solidFill>
                        </a:rPr>
                        <a:t>     15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3.5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26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6.0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2.4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30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7.0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4.0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43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10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5.2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52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12</a:t>
                      </a:r>
                      <a:r>
                        <a:rPr lang="en-US" sz="2000" baseline="0" dirty="0" smtClean="0">
                          <a:solidFill>
                            <a:srgbClr val="000090"/>
                          </a:solidFill>
                        </a:rPr>
                        <a:t>    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6.8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60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14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0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6000" y="84271"/>
            <a:ext cx="6552530" cy="1143000"/>
          </a:xfrm>
        </p:spPr>
        <p:txBody>
          <a:bodyPr/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 WFIRST –AFTA   Baseline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37618" y="1204859"/>
            <a:ext cx="4038600" cy="55588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2.4 m on axis mirror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Imager with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18 H4RG detectors (6x3)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0.11 “/</a:t>
            </a:r>
            <a:r>
              <a:rPr lang="en-US" dirty="0" err="1" smtClean="0">
                <a:solidFill>
                  <a:srgbClr val="000090"/>
                </a:solidFill>
              </a:rPr>
              <a:t>pixl</a:t>
            </a:r>
            <a:endParaRPr lang="en-US" dirty="0" smtClean="0">
              <a:solidFill>
                <a:srgbClr val="000090"/>
              </a:solidFill>
            </a:endParaRP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0.28 </a:t>
            </a:r>
            <a:r>
              <a:rPr lang="en-US" dirty="0" err="1" smtClean="0">
                <a:solidFill>
                  <a:srgbClr val="000090"/>
                </a:solidFill>
              </a:rPr>
              <a:t>sq</a:t>
            </a:r>
            <a:r>
              <a:rPr lang="en-US" dirty="0" smtClean="0">
                <a:solidFill>
                  <a:srgbClr val="000090"/>
                </a:solidFill>
              </a:rPr>
              <a:t> degrees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Filter wheel with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4 filters.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IFU Integral Field Spectrometer 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R = 80 to 110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H2RG Detector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2.0 micron </a:t>
            </a:r>
            <a:r>
              <a:rPr lang="en-US" dirty="0" err="1" smtClean="0">
                <a:solidFill>
                  <a:srgbClr val="000090"/>
                </a:solidFill>
              </a:rPr>
              <a:t>λ</a:t>
            </a:r>
            <a:r>
              <a:rPr lang="en-US" dirty="0" smtClean="0">
                <a:solidFill>
                  <a:srgbClr val="000090"/>
                </a:solidFill>
              </a:rPr>
              <a:t> cutoff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74324" y="1008093"/>
            <a:ext cx="5723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Assume 6 months for Supernova Survey</a:t>
            </a:r>
            <a:endParaRPr lang="en-US" sz="2400" dirty="0">
              <a:solidFill>
                <a:srgbClr val="008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05" y="1896980"/>
            <a:ext cx="3865789" cy="4199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419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IFU Spectra Planned for each Supernova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136984"/>
              </p:ext>
            </p:extLst>
          </p:nvPr>
        </p:nvGraphicFramePr>
        <p:xfrm>
          <a:off x="457200" y="1600200"/>
          <a:ext cx="822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Spectra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No/</a:t>
                      </a:r>
                      <a:r>
                        <a:rPr lang="en-US" sz="2000" dirty="0" err="1" smtClean="0"/>
                        <a:t>SNe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Relative 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S/N per 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resel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S/N per Filter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Typing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     2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</a:t>
                      </a:r>
                      <a:r>
                        <a:rPr lang="en-US" sz="2000" baseline="0" dirty="0" smtClean="0">
                          <a:solidFill>
                            <a:srgbClr val="000090"/>
                          </a:solidFill>
                        </a:rPr>
                        <a:t>   2.0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 6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 24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Light Curve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     8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1.0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 3.5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 15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Deep at Peak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     1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4.0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10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 40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Galaxy</a:t>
                      </a:r>
                      <a:r>
                        <a:rPr lang="en-US" sz="2000" baseline="0" dirty="0" smtClean="0">
                          <a:solidFill>
                            <a:srgbClr val="000090"/>
                          </a:solidFill>
                        </a:rPr>
                        <a:t> Ref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     1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2.0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 6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 24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Total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     12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    </a:t>
                      </a:r>
                      <a:r>
                        <a:rPr lang="en-US" sz="2000" baseline="0" dirty="0" smtClean="0">
                          <a:solidFill>
                            <a:srgbClr val="000090"/>
                          </a:solidFill>
                        </a:rPr>
                        <a:t> 18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4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35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IFU Spectrometer, </a:t>
            </a:r>
            <a:r>
              <a:rPr lang="en-US" sz="3200" u="sng" dirty="0" err="1" smtClean="0">
                <a:solidFill>
                  <a:srgbClr val="FF0000"/>
                </a:solidFill>
              </a:rPr>
              <a:t>Lightcurves</a:t>
            </a:r>
            <a:r>
              <a:rPr lang="en-US" sz="3200" u="sng" dirty="0" smtClean="0">
                <a:solidFill>
                  <a:srgbClr val="FF0000"/>
                </a:solidFill>
              </a:rPr>
              <a:t> from Spectra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698287"/>
              </p:ext>
            </p:extLst>
          </p:nvPr>
        </p:nvGraphicFramePr>
        <p:xfrm>
          <a:off x="325246" y="3155950"/>
          <a:ext cx="8229598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935"/>
                <a:gridCol w="2010930"/>
                <a:gridCol w="1905092"/>
                <a:gridCol w="1905092"/>
                <a:gridCol w="12075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z   z &lt; 0.4</a:t>
                      </a:r>
                    </a:p>
                    <a:p>
                      <a:r>
                        <a:rPr lang="en-US" dirty="0" smtClean="0"/>
                        <a:t>Area   Time  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 z  z &lt; 0.8</a:t>
                      </a:r>
                    </a:p>
                    <a:p>
                      <a:r>
                        <a:rPr lang="en-US" dirty="0" smtClean="0"/>
                        <a:t>Area  Time 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z  z &lt;</a:t>
                      </a:r>
                      <a:r>
                        <a:rPr lang="en-US" baseline="0" dirty="0" smtClean="0"/>
                        <a:t> 1.7</a:t>
                      </a:r>
                    </a:p>
                    <a:p>
                      <a:r>
                        <a:rPr lang="en-US" baseline="0" dirty="0" smtClean="0"/>
                        <a:t>Area  Time 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per visit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Imaging Discovery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27.44  55sec       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8.96 </a:t>
                      </a:r>
                      <a:r>
                        <a:rPr lang="en-US" baseline="0" dirty="0" smtClean="0"/>
                        <a:t> 109</a:t>
                      </a:r>
                      <a:r>
                        <a:rPr lang="en-US" dirty="0" smtClean="0"/>
                        <a:t>s        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5.04   307s     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baseline="0" dirty="0" smtClean="0"/>
                        <a:t> 8 </a:t>
                      </a:r>
                      <a:r>
                        <a:rPr lang="en-US" baseline="0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Spectra for </a:t>
                      </a:r>
                      <a:r>
                        <a:rPr lang="en-US" dirty="0" err="1" smtClean="0"/>
                        <a:t>ID&amp;Typing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27.44    varies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8.96   varies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5.04  varies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  5 </a:t>
                      </a:r>
                      <a:r>
                        <a:rPr lang="en-US" baseline="0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Spectra for </a:t>
                      </a:r>
                      <a:r>
                        <a:rPr lang="en-US" baseline="0" dirty="0" err="1" smtClean="0"/>
                        <a:t>lightcurves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27.44</a:t>
                      </a:r>
                      <a:r>
                        <a:rPr lang="en-US" baseline="0" dirty="0" smtClean="0"/>
                        <a:t>   varies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8.96   varies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5.04  varies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baseline="0" dirty="0" smtClean="0"/>
                        <a:t> 9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Deep</a:t>
                      </a:r>
                    </a:p>
                    <a:p>
                      <a:r>
                        <a:rPr lang="en-US" dirty="0" smtClean="0"/>
                        <a:t>Spectra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27.44   varies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8.96    varies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5.04  varies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baseline="0" dirty="0" smtClean="0"/>
                        <a:t> 5 </a:t>
                      </a:r>
                      <a:r>
                        <a:rPr lang="en-US" baseline="0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Galaxy 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27.44   varies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8.96   varies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5.04   varies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3 </a:t>
                      </a:r>
                      <a:r>
                        <a:rPr lang="en-US" dirty="0" err="1" smtClean="0"/>
                        <a:t>hrs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9670" y="760624"/>
            <a:ext cx="80715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Use imaging to discover supernovae in two filters with 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S/N&gt;4 in each</a:t>
            </a:r>
            <a:endParaRPr lang="en-US" sz="2400" dirty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000090"/>
                </a:solidFill>
              </a:rPr>
              <a:t>Use IFU spectrometer for </a:t>
            </a:r>
            <a:r>
              <a:rPr lang="en-US" sz="2400" dirty="0" err="1" smtClean="0">
                <a:solidFill>
                  <a:srgbClr val="000090"/>
                </a:solidFill>
              </a:rPr>
              <a:t>Sne</a:t>
            </a:r>
            <a:r>
              <a:rPr lang="en-US" sz="2400" dirty="0" smtClean="0">
                <a:solidFill>
                  <a:srgbClr val="000090"/>
                </a:solidFill>
              </a:rPr>
              <a:t> ID and to get points on the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err="1" smtClean="0">
                <a:solidFill>
                  <a:srgbClr val="000090"/>
                </a:solidFill>
              </a:rPr>
              <a:t>lightcurve</a:t>
            </a:r>
            <a:r>
              <a:rPr lang="en-US" sz="2400" dirty="0" smtClean="0">
                <a:solidFill>
                  <a:srgbClr val="000090"/>
                </a:solidFill>
              </a:rPr>
              <a:t> with S/N=15 per synthetic </a:t>
            </a:r>
            <a:r>
              <a:rPr lang="en-US" sz="2400" dirty="0">
                <a:solidFill>
                  <a:srgbClr val="000090"/>
                </a:solidFill>
              </a:rPr>
              <a:t>b</a:t>
            </a:r>
            <a:r>
              <a:rPr lang="en-US" sz="2400" dirty="0" smtClean="0">
                <a:solidFill>
                  <a:srgbClr val="000090"/>
                </a:solidFill>
              </a:rPr>
              <a:t>and ( S/N=3 per pixel).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 Get an additional deep spectrum (S/N=10)near peak 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 and one reference spectrum later with S/N = 6 per pixel </a:t>
            </a:r>
          </a:p>
          <a:p>
            <a:endParaRPr lang="en-US" sz="2400" dirty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000090"/>
                </a:solidFill>
              </a:rPr>
              <a:t> 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3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Error Model Used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0090"/>
                </a:solidFill>
              </a:rPr>
              <a:t>Statitical</a:t>
            </a:r>
            <a:r>
              <a:rPr lang="en-US" sz="2400" dirty="0" smtClean="0">
                <a:solidFill>
                  <a:srgbClr val="000090"/>
                </a:solidFill>
              </a:rPr>
              <a:t> errors</a:t>
            </a:r>
          </a:p>
          <a:p>
            <a:pPr lvl="1"/>
            <a:r>
              <a:rPr lang="en-US" sz="2400" dirty="0" smtClean="0">
                <a:solidFill>
                  <a:srgbClr val="000090"/>
                </a:solidFill>
              </a:rPr>
              <a:t>Measurement error  </a:t>
            </a:r>
            <a:r>
              <a:rPr lang="en-US" sz="2400" dirty="0" err="1" smtClean="0">
                <a:solidFill>
                  <a:srgbClr val="000090"/>
                </a:solidFill>
              </a:rPr>
              <a:t>σ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meas</a:t>
            </a:r>
            <a:r>
              <a:rPr lang="en-US" sz="2400" dirty="0" smtClean="0">
                <a:solidFill>
                  <a:srgbClr val="000090"/>
                </a:solidFill>
              </a:rPr>
              <a:t> = 8 % with S/N = 15 spectra per filter band 2 and one deep spectrum near peak with         S/N=10 per resolution element </a:t>
            </a:r>
          </a:p>
          <a:p>
            <a:pPr lvl="1"/>
            <a:r>
              <a:rPr lang="en-US" sz="2400" dirty="0" smtClean="0">
                <a:solidFill>
                  <a:srgbClr val="000090"/>
                </a:solidFill>
              </a:rPr>
              <a:t>Intrinsic spread </a:t>
            </a:r>
            <a:r>
              <a:rPr lang="en-US" sz="2400" dirty="0" err="1" smtClean="0">
                <a:solidFill>
                  <a:srgbClr val="000090"/>
                </a:solidFill>
              </a:rPr>
              <a:t>σ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int</a:t>
            </a:r>
            <a:r>
              <a:rPr lang="en-US" sz="2400" dirty="0" smtClean="0">
                <a:solidFill>
                  <a:srgbClr val="000090"/>
                </a:solidFill>
              </a:rPr>
              <a:t> = 8 % with IFU deep spectra</a:t>
            </a:r>
          </a:p>
          <a:p>
            <a:pPr lvl="1"/>
            <a:r>
              <a:rPr lang="en-US" sz="2400" dirty="0" smtClean="0">
                <a:solidFill>
                  <a:srgbClr val="000090"/>
                </a:solidFill>
              </a:rPr>
              <a:t>Gravitational lensing error </a:t>
            </a:r>
            <a:r>
              <a:rPr lang="en-US" sz="2400" dirty="0" err="1" smtClean="0">
                <a:solidFill>
                  <a:srgbClr val="000090"/>
                </a:solidFill>
              </a:rPr>
              <a:t>σ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lens</a:t>
            </a:r>
            <a:r>
              <a:rPr lang="en-US" sz="2400" dirty="0" smtClean="0">
                <a:solidFill>
                  <a:srgbClr val="000090"/>
                </a:solidFill>
              </a:rPr>
              <a:t> = </a:t>
            </a:r>
            <a:r>
              <a:rPr lang="en-US" sz="2400" dirty="0" smtClean="0">
                <a:solidFill>
                  <a:srgbClr val="000090"/>
                </a:solidFill>
              </a:rPr>
              <a:t>0.07*z </a:t>
            </a:r>
            <a:endParaRPr lang="en-US" sz="2400" dirty="0" smtClean="0">
              <a:solidFill>
                <a:srgbClr val="000090"/>
              </a:solidFill>
            </a:endParaRPr>
          </a:p>
          <a:p>
            <a:pPr lvl="1"/>
            <a:r>
              <a:rPr lang="en-US" sz="2400" dirty="0" smtClean="0">
                <a:solidFill>
                  <a:srgbClr val="000090"/>
                </a:solidFill>
              </a:rPr>
              <a:t>Statistical </a:t>
            </a:r>
            <a:r>
              <a:rPr lang="en-US" sz="2400" dirty="0" err="1" smtClean="0">
                <a:solidFill>
                  <a:srgbClr val="000090"/>
                </a:solidFill>
              </a:rPr>
              <a:t>σ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stat</a:t>
            </a:r>
            <a:r>
              <a:rPr lang="en-US" sz="2400" baseline="-25000" dirty="0" smtClean="0">
                <a:solidFill>
                  <a:srgbClr val="000090"/>
                </a:solidFill>
              </a:rPr>
              <a:t> </a:t>
            </a:r>
            <a:r>
              <a:rPr lang="en-US" sz="2400" dirty="0" smtClean="0">
                <a:solidFill>
                  <a:srgbClr val="000090"/>
                </a:solidFill>
              </a:rPr>
              <a:t> = [σ</a:t>
            </a:r>
            <a:r>
              <a:rPr lang="en-US" sz="2400" baseline="-25000" dirty="0" smtClean="0">
                <a:solidFill>
                  <a:srgbClr val="000090"/>
                </a:solidFill>
              </a:rPr>
              <a:t>meas</a:t>
            </a:r>
            <a:r>
              <a:rPr lang="en-US" sz="2400" baseline="30000" dirty="0" smtClean="0">
                <a:solidFill>
                  <a:srgbClr val="000090"/>
                </a:solidFill>
              </a:rPr>
              <a:t>2 </a:t>
            </a:r>
            <a:r>
              <a:rPr lang="en-US" sz="2400" dirty="0" smtClean="0">
                <a:solidFill>
                  <a:srgbClr val="000090"/>
                </a:solidFill>
              </a:rPr>
              <a:t>+ σ</a:t>
            </a:r>
            <a:r>
              <a:rPr lang="en-US" sz="2400" baseline="-25000" dirty="0" smtClean="0">
                <a:solidFill>
                  <a:srgbClr val="000090"/>
                </a:solidFill>
              </a:rPr>
              <a:t>int</a:t>
            </a:r>
            <a:r>
              <a:rPr lang="en-US" sz="2400" baseline="30000" dirty="0" smtClean="0">
                <a:solidFill>
                  <a:srgbClr val="000090"/>
                </a:solidFill>
              </a:rPr>
              <a:t>2 </a:t>
            </a:r>
            <a:r>
              <a:rPr lang="en-US" sz="2400" dirty="0">
                <a:solidFill>
                  <a:srgbClr val="000090"/>
                </a:solidFill>
              </a:rPr>
              <a:t>+ </a:t>
            </a:r>
            <a:r>
              <a:rPr lang="en-US" sz="2400" dirty="0" smtClean="0">
                <a:solidFill>
                  <a:srgbClr val="000090"/>
                </a:solidFill>
              </a:rPr>
              <a:t>σ</a:t>
            </a:r>
            <a:r>
              <a:rPr lang="en-US" sz="2400" baseline="-25000" dirty="0" smtClean="0">
                <a:solidFill>
                  <a:srgbClr val="000090"/>
                </a:solidFill>
              </a:rPr>
              <a:t>lens</a:t>
            </a:r>
            <a:r>
              <a:rPr lang="en-US" sz="2400" baseline="30000" dirty="0" smtClean="0">
                <a:solidFill>
                  <a:srgbClr val="000090"/>
                </a:solidFill>
              </a:rPr>
              <a:t>2</a:t>
            </a:r>
            <a:r>
              <a:rPr lang="en-US" sz="2400" dirty="0" smtClean="0">
                <a:solidFill>
                  <a:srgbClr val="000090"/>
                </a:solidFill>
              </a:rPr>
              <a:t>]</a:t>
            </a:r>
            <a:r>
              <a:rPr lang="en-US" sz="2400" baseline="30000" dirty="0" smtClean="0">
                <a:solidFill>
                  <a:srgbClr val="000090"/>
                </a:solidFill>
              </a:rPr>
              <a:t>½</a:t>
            </a:r>
            <a:r>
              <a:rPr lang="en-US" sz="2400" dirty="0" smtClean="0">
                <a:solidFill>
                  <a:srgbClr val="000090"/>
                </a:solidFill>
              </a:rPr>
              <a:t>/√n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Systematic errors</a:t>
            </a:r>
          </a:p>
          <a:p>
            <a:pPr lvl="1"/>
            <a:r>
              <a:rPr lang="en-US" sz="2400" dirty="0" smtClean="0">
                <a:solidFill>
                  <a:srgbClr val="000090"/>
                </a:solidFill>
              </a:rPr>
              <a:t>Systematic error  </a:t>
            </a:r>
            <a:r>
              <a:rPr lang="en-US" sz="2400" dirty="0" err="1" smtClean="0">
                <a:solidFill>
                  <a:srgbClr val="000090"/>
                </a:solidFill>
              </a:rPr>
              <a:t>σ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sys</a:t>
            </a:r>
            <a:r>
              <a:rPr lang="en-US" sz="2400" dirty="0" smtClean="0">
                <a:solidFill>
                  <a:srgbClr val="000090"/>
                </a:solidFill>
              </a:rPr>
              <a:t> = 0.01(1+z)/1.8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Total error per z bin</a:t>
            </a:r>
          </a:p>
          <a:p>
            <a:pPr lvl="1"/>
            <a:r>
              <a:rPr lang="en-US" sz="2400" dirty="0" smtClean="0">
                <a:solidFill>
                  <a:srgbClr val="000090"/>
                </a:solidFill>
              </a:rPr>
              <a:t>Total error </a:t>
            </a:r>
            <a:r>
              <a:rPr lang="en-US" sz="2400" dirty="0" err="1" smtClean="0">
                <a:solidFill>
                  <a:srgbClr val="000090"/>
                </a:solidFill>
              </a:rPr>
              <a:t>σ</a:t>
            </a:r>
            <a:r>
              <a:rPr lang="en-US" sz="2400" baseline="-25000" dirty="0" err="1" smtClean="0">
                <a:solidFill>
                  <a:srgbClr val="000090"/>
                </a:solidFill>
              </a:rPr>
              <a:t>tot</a:t>
            </a:r>
            <a:r>
              <a:rPr lang="en-US" sz="2400" dirty="0" smtClean="0">
                <a:solidFill>
                  <a:srgbClr val="000090"/>
                </a:solidFill>
              </a:rPr>
              <a:t> = [σ</a:t>
            </a:r>
            <a:r>
              <a:rPr lang="en-US" sz="2400" baseline="-25000" dirty="0" smtClean="0">
                <a:solidFill>
                  <a:srgbClr val="000090"/>
                </a:solidFill>
              </a:rPr>
              <a:t>stat</a:t>
            </a:r>
            <a:r>
              <a:rPr lang="en-US" sz="2400" baseline="30000" dirty="0" smtClean="0">
                <a:solidFill>
                  <a:srgbClr val="000090"/>
                </a:solidFill>
              </a:rPr>
              <a:t>2</a:t>
            </a:r>
            <a:r>
              <a:rPr lang="en-US" sz="2400" dirty="0" smtClean="0">
                <a:solidFill>
                  <a:srgbClr val="000090"/>
                </a:solidFill>
              </a:rPr>
              <a:t> + σ</a:t>
            </a:r>
            <a:r>
              <a:rPr lang="en-US" sz="2400" baseline="-25000" dirty="0" smtClean="0">
                <a:solidFill>
                  <a:srgbClr val="000090"/>
                </a:solidFill>
              </a:rPr>
              <a:t>sys</a:t>
            </a:r>
            <a:r>
              <a:rPr lang="en-US" sz="2400" baseline="30000" dirty="0" smtClean="0">
                <a:solidFill>
                  <a:srgbClr val="000090"/>
                </a:solidFill>
              </a:rPr>
              <a:t>2</a:t>
            </a:r>
            <a:r>
              <a:rPr lang="en-US" sz="2400" dirty="0" smtClean="0">
                <a:solidFill>
                  <a:srgbClr val="000090"/>
                </a:solidFill>
              </a:rPr>
              <a:t>]</a:t>
            </a:r>
            <a:r>
              <a:rPr lang="en-US" sz="2400" baseline="30000" dirty="0" smtClean="0">
                <a:solidFill>
                  <a:srgbClr val="000090"/>
                </a:solidFill>
              </a:rPr>
              <a:t>½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423280" y="-225425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u="sng" dirty="0" smtClean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2.4m IFU Deep, </a:t>
            </a:r>
            <a:r>
              <a:rPr lang="en-US" sz="3200" u="sng" dirty="0" err="1" smtClean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Spectro</a:t>
            </a:r>
            <a:r>
              <a:rPr lang="en-US" sz="3200" u="sng" dirty="0" smtClean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u="sng" dirty="0" err="1" smtClean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Lightcurves</a:t>
            </a:r>
            <a:r>
              <a:rPr lang="en-US" sz="3200" u="sng" dirty="0" smtClean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3200" u="sng" dirty="0" err="1" smtClean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FoM</a:t>
            </a:r>
            <a:r>
              <a:rPr lang="en-US" sz="3200" u="sng" dirty="0" smtClean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3200" u="sng" dirty="0" smtClean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312</a:t>
            </a:r>
            <a:endParaRPr lang="en-US" sz="3200" u="sng" dirty="0">
              <a:solidFill>
                <a:srgbClr val="FF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694645" y="636836"/>
            <a:ext cx="8229600" cy="6022975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11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    &lt;Z&gt;     </a:t>
            </a:r>
            <a:r>
              <a:rPr lang="en-US" sz="2400" dirty="0" err="1" smtClean="0">
                <a:latin typeface="Calibri" charset="0"/>
                <a:ea typeface="ＭＳ Ｐゴシック" charset="0"/>
                <a:cs typeface="ＭＳ Ｐゴシック" charset="0"/>
              </a:rPr>
              <a:t>SNe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 smtClean="0">
                <a:latin typeface="Calibri" charset="0"/>
                <a:ea typeface="ＭＳ Ｐゴシック" charset="0"/>
                <a:cs typeface="ＭＳ Ｐゴシック" charset="0"/>
              </a:rPr>
              <a:t>SNe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dirty="0" err="1" smtClean="0">
                <a:latin typeface="Calibri" charset="0"/>
                <a:ea typeface="ＭＳ Ｐゴシック" charset="0"/>
                <a:cs typeface="ＭＳ Ｐゴシック" charset="0"/>
              </a:rPr>
              <a:t>SNe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400" dirty="0" err="1" smtClean="0">
                <a:latin typeface="Calibri" charset="0"/>
                <a:ea typeface="ＭＳ Ｐゴシック" charset="0"/>
                <a:cs typeface="ＭＳ Ｐゴシック" charset="0"/>
              </a:rPr>
              <a:t>SNe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σ</a:t>
            </a:r>
            <a:r>
              <a:rPr lang="en-US" sz="3000" baseline="-25000" dirty="0" err="1" smtClean="0">
                <a:latin typeface="Calibri" charset="0"/>
                <a:ea typeface="ＭＳ Ｐゴシック" charset="0"/>
                <a:cs typeface="ＭＳ Ｐゴシック" charset="0"/>
              </a:rPr>
              <a:t>stat</a:t>
            </a:r>
            <a:r>
              <a:rPr lang="en-US" sz="3000" baseline="-25000" dirty="0" smtClean="0">
                <a:latin typeface="Calibri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σ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/√N</a:t>
            </a:r>
            <a:r>
              <a:rPr lang="en-US" sz="2400" baseline="-25000" dirty="0" smtClean="0">
                <a:latin typeface="Calibri" charset="0"/>
                <a:ea typeface="ＭＳ Ｐゴシック" charset="0"/>
                <a:cs typeface="ＭＳ Ｐゴシック" charset="0"/>
              </a:rPr>
              <a:t>         </a:t>
            </a:r>
            <a:r>
              <a:rPr lang="en-US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σ</a:t>
            </a:r>
            <a:r>
              <a:rPr lang="en-US" sz="3000" baseline="-25000" dirty="0" err="1" smtClean="0">
                <a:latin typeface="Calibri" charset="0"/>
                <a:ea typeface="ＭＳ Ｐゴシック" charset="0"/>
                <a:cs typeface="ＭＳ Ｐゴシック" charset="0"/>
              </a:rPr>
              <a:t>sys</a:t>
            </a:r>
            <a:r>
              <a:rPr lang="en-US" sz="3000" baseline="-25000" dirty="0" smtClean="0">
                <a:latin typeface="Calibri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σ</a:t>
            </a:r>
            <a:r>
              <a:rPr lang="en-US" sz="3000" baseline="-25000" dirty="0" err="1" smtClean="0">
                <a:latin typeface="Calibri" charset="0"/>
                <a:ea typeface="ＭＳ Ｐゴシック" charset="0"/>
                <a:cs typeface="ＭＳ Ｐゴシック" charset="0"/>
              </a:rPr>
              <a:t>tot</a:t>
            </a:r>
            <a:endParaRPr lang="en-US" sz="3000" baseline="-25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              Low z  Mid z  Hi z   Total  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  </a:t>
            </a:r>
            <a:endParaRPr lang="en-US" sz="2400" dirty="0" smtClean="0">
              <a:solidFill>
                <a:srgbClr val="00009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0.15   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46     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14   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8  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69     0.114     0.014     0.006 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0.015</a:t>
            </a:r>
            <a:endParaRPr lang="en-US" sz="2400" dirty="0">
              <a:solidFill>
                <a:srgbClr val="00009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0.25     139      44      24     208     0.114     0.008     0.007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0.011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0.35     269      86      47     402     0.116     0.006     0.008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0.009</a:t>
            </a:r>
            <a:endParaRPr lang="en-US" sz="2400" dirty="0">
              <a:solidFill>
                <a:srgbClr val="00009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0.45       0  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144     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78     223     0.117     0.008     0.008     0.011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0.55       0  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211    115    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327     0.120  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0.007    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0.009  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0.011</a:t>
            </a:r>
            <a:endParaRPr lang="en-US" sz="2400" dirty="0">
              <a:solidFill>
                <a:srgbClr val="00009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0.65       0 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280 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152    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136     0.122     0.010     0.009     0.014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0.75       0 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349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189     136     0.125  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0.011    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0.010     0.014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0.85       0       0 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233     136     0.128     0.011     0.010     0.015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0.95       0       0 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270     136     0.131     0.011     0.011     0.016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1.05       0       0  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297    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136     0.135     0.012     0.011     0.016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1.15       0       0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311     136     0.139     0.012     0.012     0.017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1.25       0       0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313     136     0.143     0.012     0.012     0.018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1.35       0       0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304     136     0.147     0.013     0.013     0.018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1.45       0       0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282     136     0.152     0.013     0.014     0.019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1.55       0       0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253     136     0.157     0.013     0.014     0.020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1.65       0       0  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222     136     0.162     0.014     0.015     0.020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  </a:t>
            </a:r>
            <a:endParaRPr lang="en-US" sz="2400" dirty="0">
              <a:solidFill>
                <a:srgbClr val="00009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97798" y="1567836"/>
            <a:ext cx="71793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1547980" y="54367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2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Numbers of Supernovae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7861" y="6023814"/>
            <a:ext cx="103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Redshift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655302" y="3409431"/>
            <a:ext cx="4135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Number of Supernovae per z = 0.1 bin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018577" y="2065314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3011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upernovae Total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" name="Content Placeholder 8" descr="Figsn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1" b="533"/>
          <a:stretch/>
        </p:blipFill>
        <p:spPr>
          <a:xfrm>
            <a:off x="1612600" y="1417638"/>
            <a:ext cx="6647012" cy="4656161"/>
          </a:xfrm>
        </p:spPr>
      </p:pic>
      <p:sp>
        <p:nvSpPr>
          <p:cNvPr id="10" name="TextBox 9"/>
          <p:cNvSpPr txBox="1"/>
          <p:nvPr/>
        </p:nvSpPr>
        <p:spPr>
          <a:xfrm>
            <a:off x="4287839" y="2070010"/>
            <a:ext cx="291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2725 Supernova Total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1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5543" y="28327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Error on Distance Measurement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55042" y="6164832"/>
            <a:ext cx="103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Redshift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250560" y="3635566"/>
            <a:ext cx="3249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Distance Error per z = 0.1  bin</a:t>
            </a:r>
            <a:endParaRPr lang="en-US" sz="2000" dirty="0"/>
          </a:p>
        </p:txBody>
      </p:sp>
      <p:pic>
        <p:nvPicPr>
          <p:cNvPr id="3" name="Content Placeholder 2" descr="Figdist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3" b="533"/>
          <a:stretch/>
        </p:blipFill>
        <p:spPr>
          <a:xfrm>
            <a:off x="1574384" y="1652530"/>
            <a:ext cx="6408464" cy="4529697"/>
          </a:xfrm>
        </p:spPr>
      </p:pic>
    </p:spTree>
    <p:extLst>
      <p:ext uri="{BB962C8B-B14F-4D97-AF65-F5344CB8AC3E}">
        <p14:creationId xmlns:p14="http://schemas.microsoft.com/office/powerpoint/2010/main" val="152074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Figures of Merit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For the Supernova Survey only      </a:t>
            </a:r>
            <a:r>
              <a:rPr lang="en-US" dirty="0" err="1" smtClean="0">
                <a:solidFill>
                  <a:srgbClr val="FF0000"/>
                </a:solidFill>
              </a:rPr>
              <a:t>FoM</a:t>
            </a:r>
            <a:r>
              <a:rPr lang="en-US" dirty="0" smtClean="0">
                <a:solidFill>
                  <a:srgbClr val="FF0000"/>
                </a:solidFill>
              </a:rPr>
              <a:t> = 312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Supernova with Stage III prior        </a:t>
            </a:r>
            <a:r>
              <a:rPr lang="en-US" dirty="0" err="1" smtClean="0">
                <a:solidFill>
                  <a:srgbClr val="FF0000"/>
                </a:solidFill>
              </a:rPr>
              <a:t>FoM</a:t>
            </a:r>
            <a:r>
              <a:rPr lang="en-US" dirty="0" smtClean="0">
                <a:solidFill>
                  <a:srgbClr val="FF0000"/>
                </a:solidFill>
              </a:rPr>
              <a:t> = 582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2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Changes from the Feb 15, 2013 Report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Minor tuning of all of the parameters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Used variable IFU resolution R = 80 to 110, used R = 80 in band 1 at 1.15μ instead of 75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Assumed H2RG detector for IFU instead of the H4RG. This meant lower read noise (1.3 sec per read instead of 5.24 per read)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All of this allowed us to keep 136 </a:t>
            </a:r>
            <a:r>
              <a:rPr lang="en-US" dirty="0" err="1" smtClean="0">
                <a:solidFill>
                  <a:srgbClr val="000090"/>
                </a:solidFill>
              </a:rPr>
              <a:t>SNe</a:t>
            </a:r>
            <a:r>
              <a:rPr lang="en-US" dirty="0" smtClean="0">
                <a:solidFill>
                  <a:srgbClr val="000090"/>
                </a:solidFill>
              </a:rPr>
              <a:t> per bin with </a:t>
            </a:r>
            <a:r>
              <a:rPr lang="en-US" dirty="0" err="1" smtClean="0">
                <a:solidFill>
                  <a:srgbClr val="000090"/>
                </a:solidFill>
              </a:rPr>
              <a:t>FoM</a:t>
            </a:r>
            <a:r>
              <a:rPr lang="en-US" dirty="0" smtClean="0">
                <a:solidFill>
                  <a:srgbClr val="000090"/>
                </a:solidFill>
              </a:rPr>
              <a:t> = 312 but now have an 8 day contingency (survey takes 175 days out of 183 days allocated)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Assume 4 Filter Bands</a:t>
            </a:r>
            <a:endParaRPr lang="en-US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970523"/>
              </p:ext>
            </p:extLst>
          </p:nvPr>
        </p:nvGraphicFramePr>
        <p:xfrm>
          <a:off x="357108" y="1913881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λ</a:t>
                      </a:r>
                      <a:r>
                        <a:rPr lang="en-US" dirty="0" smtClean="0"/>
                        <a:t> Central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Δ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λ</a:t>
                      </a:r>
                      <a:r>
                        <a:rPr lang="en-US" baseline="0" dirty="0" smtClean="0"/>
                        <a:t>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1  (Y)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1.15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0.26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1.02 – 1.28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2  (J)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1.45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1.29 – 1.61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3  (H)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1.80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1.60 – 2.00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smtClean="0"/>
                        <a:t> 4  (K)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2.25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2.00 – 2.50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05200" y="1186805"/>
            <a:ext cx="1653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Δ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λ</a:t>
            </a:r>
            <a:r>
              <a:rPr lang="en-US" sz="2400" dirty="0" smtClean="0">
                <a:solidFill>
                  <a:srgbClr val="FF0000"/>
                </a:solidFill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λ</a:t>
            </a:r>
            <a:r>
              <a:rPr lang="en-US" sz="2400" dirty="0" smtClean="0">
                <a:solidFill>
                  <a:srgbClr val="FF0000"/>
                </a:solidFill>
              </a:rPr>
              <a:t> / 4.5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239572"/>
            <a:ext cx="86975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These were the four filter bands for DRM1 and 2.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 We planned on using bands 2,3,4 with the 2.5 micron cutoff.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For DRM A with a 2.0 micron cutoff we plan on using bands 1,2,3.</a:t>
            </a:r>
          </a:p>
          <a:p>
            <a:endParaRPr lang="en-US" sz="2400" dirty="0" smtClean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We will fine tune these when the filter bands for DRM A are chosen.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9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6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Supernova Survey Strategy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244"/>
            <a:ext cx="8229600" cy="550186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0090"/>
                </a:solidFill>
              </a:rPr>
              <a:t>Use the 0.28 </a:t>
            </a:r>
            <a:r>
              <a:rPr lang="en-US" sz="2400" dirty="0" err="1" smtClean="0">
                <a:solidFill>
                  <a:srgbClr val="000090"/>
                </a:solidFill>
              </a:rPr>
              <a:t>sq</a:t>
            </a:r>
            <a:r>
              <a:rPr lang="en-US" sz="2400" dirty="0" smtClean="0">
                <a:solidFill>
                  <a:srgbClr val="000090"/>
                </a:solidFill>
              </a:rPr>
              <a:t> degree imager to discover supernovae in two filter bands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Use IFU spectra to type supernova and get redshift, S/N=6 per resolution element ,expect to need spectra of two candidates for one good Type </a:t>
            </a:r>
            <a:r>
              <a:rPr lang="en-US" sz="2400" dirty="0" smtClean="0">
                <a:solidFill>
                  <a:srgbClr val="000090"/>
                </a:solidFill>
              </a:rPr>
              <a:t>1a, plan to delay typing spectra to near peak.</a:t>
            </a:r>
            <a:endParaRPr lang="en-US" sz="2400" dirty="0" smtClean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000090"/>
                </a:solidFill>
              </a:rPr>
              <a:t>Use IFU spectra to get light curves with roughly a 5 day rest frame cadence, 8 spectra on light curve (including the typing and the deep spectra) from -10 rest frame days before peak  to +25 rest frame days past peak, S/N = 3 per </a:t>
            </a:r>
            <a:r>
              <a:rPr lang="en-US" sz="2400" dirty="0" err="1" smtClean="0">
                <a:solidFill>
                  <a:srgbClr val="000090"/>
                </a:solidFill>
              </a:rPr>
              <a:t>reselement</a:t>
            </a:r>
            <a:r>
              <a:rPr lang="en-US" sz="2400" dirty="0" smtClean="0">
                <a:solidFill>
                  <a:srgbClr val="000090"/>
                </a:solidFill>
              </a:rPr>
              <a:t>  (S/N = 15 per synthetic filter band)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1 reference spectrum after supernova has faded, for galaxy subtraction with S/N = 6 per </a:t>
            </a:r>
            <a:r>
              <a:rPr lang="en-US" sz="2400" dirty="0" err="1" smtClean="0">
                <a:solidFill>
                  <a:srgbClr val="000090"/>
                </a:solidFill>
              </a:rPr>
              <a:t>reselement</a:t>
            </a:r>
            <a:endParaRPr lang="en-US" sz="2400" dirty="0" smtClean="0">
              <a:solidFill>
                <a:srgbClr val="000090"/>
              </a:solidFill>
            </a:endParaRPr>
          </a:p>
          <a:p>
            <a:r>
              <a:rPr lang="en-US" sz="2400" dirty="0" smtClean="0">
                <a:solidFill>
                  <a:srgbClr val="000090"/>
                </a:solidFill>
              </a:rPr>
              <a:t>1 deep spectrum near peak to confirm </a:t>
            </a:r>
            <a:r>
              <a:rPr lang="en-US" sz="2400" dirty="0" err="1" smtClean="0">
                <a:solidFill>
                  <a:srgbClr val="000090"/>
                </a:solidFill>
              </a:rPr>
              <a:t>Sne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err="1" smtClean="0">
                <a:solidFill>
                  <a:srgbClr val="000090"/>
                </a:solidFill>
              </a:rPr>
              <a:t>Ia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err="1" smtClean="0">
                <a:solidFill>
                  <a:srgbClr val="000090"/>
                </a:solidFill>
              </a:rPr>
              <a:t>classification,for</a:t>
            </a:r>
            <a:r>
              <a:rPr lang="en-US" sz="2400" dirty="0" smtClean="0">
                <a:solidFill>
                  <a:srgbClr val="000090"/>
                </a:solidFill>
              </a:rPr>
              <a:t> subtyping, spectral feature ratios etc. with S/N = 10 per </a:t>
            </a:r>
            <a:r>
              <a:rPr lang="en-US" sz="2400" dirty="0" err="1" smtClean="0">
                <a:solidFill>
                  <a:srgbClr val="000090"/>
                </a:solidFill>
              </a:rPr>
              <a:t>resel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6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Survey Cadence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854" y="1407874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Plan to run supernova survey for 6 months spread over </a:t>
            </a:r>
            <a:r>
              <a:rPr lang="en-US" dirty="0">
                <a:solidFill>
                  <a:srgbClr val="000090"/>
                </a:solidFill>
              </a:rPr>
              <a:t>2</a:t>
            </a:r>
            <a:r>
              <a:rPr lang="en-US" dirty="0" smtClean="0">
                <a:solidFill>
                  <a:srgbClr val="000090"/>
                </a:solidFill>
              </a:rPr>
              <a:t> years calendar time.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Plan on supernova survey with a 5 day cadence, 30 hours per visit 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(2*365/5)*30 </a:t>
            </a:r>
            <a:r>
              <a:rPr lang="en-US" dirty="0" err="1" smtClean="0">
                <a:solidFill>
                  <a:srgbClr val="000090"/>
                </a:solidFill>
              </a:rPr>
              <a:t>hrs</a:t>
            </a:r>
            <a:r>
              <a:rPr lang="en-US" dirty="0" smtClean="0">
                <a:solidFill>
                  <a:srgbClr val="000090"/>
                </a:solidFill>
              </a:rPr>
              <a:t>/24 = 182 days = 6 months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Supernova Survey Strategy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Do a 3 tier survey, scanning different areas of sky for different redshift ranges</a:t>
            </a:r>
          </a:p>
          <a:p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69472"/>
              </p:ext>
            </p:extLst>
          </p:nvPr>
        </p:nvGraphicFramePr>
        <p:xfrm>
          <a:off x="1206466" y="2967767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 max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Sky Area        </a:t>
                      </a:r>
                      <a:r>
                        <a:rPr lang="en-US" sz="2400" dirty="0" err="1" smtClean="0"/>
                        <a:t>Sq</a:t>
                      </a:r>
                      <a:r>
                        <a:rPr lang="en-US" sz="2400" dirty="0" smtClean="0"/>
                        <a:t> Degrees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1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0.4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  27.44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2   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0.8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    8.96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3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1.7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        5.04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6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u="sng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Survey </a:t>
            </a:r>
            <a:r>
              <a:rPr lang="en-US" u="sng" dirty="0" smtClean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Areas (6x3 Imager)</a:t>
            </a:r>
            <a:endParaRPr lang="en-US" u="sng" dirty="0">
              <a:solidFill>
                <a:srgbClr val="FF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324600"/>
          </a:xfrm>
        </p:spPr>
        <p:txBody>
          <a:bodyPr/>
          <a:lstStyle/>
          <a:p>
            <a:pPr eaLnBrk="1" hangingPunct="1"/>
            <a:endParaRPr lang="en-US" sz="2400" dirty="0">
              <a:solidFill>
                <a:srgbClr val="00009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We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want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square </a:t>
            </a:r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areas </a:t>
            </a:r>
            <a:r>
              <a:rPr lang="en-US" sz="24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so we can continuously monitor it as we go around a corner every three month with a 90 degree turn of the detector plane</a:t>
            </a:r>
          </a:p>
          <a:p>
            <a:pPr eaLnBrk="1" hangingPunct="1"/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 For DRM A assume 18 H4RG detectors are arranged in a 6 x 3 pattern so the  imager is not square </a:t>
            </a:r>
          </a:p>
          <a:p>
            <a:pPr eaLnBrk="1" hangingPunct="1"/>
            <a:r>
              <a:rPr lang="en-US" sz="24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For example 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Two imager footprints make a 6x6 sensor square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8 imager footprints make a 12x12 square</a:t>
            </a:r>
          </a:p>
          <a:p>
            <a:pPr lvl="1"/>
            <a:r>
              <a:rPr lang="en-US" sz="2000" dirty="0" err="1" smtClean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etc</a:t>
            </a:r>
            <a:endParaRPr lang="en-US" sz="2000" dirty="0" smtClean="0">
              <a:solidFill>
                <a:srgbClr val="00009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2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rgbClr val="FF0000"/>
                </a:solidFill>
              </a:rPr>
              <a:t>Square Survey Areas for 6x3 Imager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315375"/>
              </p:ext>
            </p:extLst>
          </p:nvPr>
        </p:nvGraphicFramePr>
        <p:xfrm>
          <a:off x="457200" y="1184628"/>
          <a:ext cx="82296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Pattern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Sensors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Area(</a:t>
                      </a:r>
                      <a:r>
                        <a:rPr lang="en-US" sz="2000" dirty="0" err="1" smtClean="0"/>
                        <a:t>sq</a:t>
                      </a:r>
                      <a:r>
                        <a:rPr lang="en-US" sz="2000" dirty="0" smtClean="0"/>
                        <a:t> degrees)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of shots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W x 2 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6 x 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0.56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W x 4 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 x 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2.24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8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 W x 6 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 x 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5.04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 w x 8 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24 x 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8.96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 W x 10 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 x 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14.00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 W x 12 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36 x 36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20.16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 W x 14 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42 x 42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27.44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98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0185" y="4586700"/>
            <a:ext cx="72146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DRM </a:t>
            </a:r>
            <a:r>
              <a:rPr lang="en-US" sz="2000" dirty="0" smtClean="0">
                <a:solidFill>
                  <a:srgbClr val="000090"/>
                </a:solidFill>
              </a:rPr>
              <a:t>A </a:t>
            </a:r>
            <a:r>
              <a:rPr lang="en-US" sz="2000" dirty="0">
                <a:solidFill>
                  <a:srgbClr val="000090"/>
                </a:solidFill>
              </a:rPr>
              <a:t>has </a:t>
            </a:r>
            <a:r>
              <a:rPr lang="en-US" sz="2000" dirty="0" smtClean="0">
                <a:solidFill>
                  <a:srgbClr val="000090"/>
                </a:solidFill>
              </a:rPr>
              <a:t>18 </a:t>
            </a:r>
            <a:r>
              <a:rPr lang="en-US" sz="2000" dirty="0">
                <a:solidFill>
                  <a:srgbClr val="000090"/>
                </a:solidFill>
              </a:rPr>
              <a:t>H4RG detectors with 10 micron pixels</a:t>
            </a:r>
          </a:p>
          <a:p>
            <a:r>
              <a:rPr lang="en-US" sz="2000" dirty="0">
                <a:solidFill>
                  <a:srgbClr val="000090"/>
                </a:solidFill>
              </a:rPr>
              <a:t>The image plane is </a:t>
            </a:r>
            <a:r>
              <a:rPr lang="en-US" sz="2000" dirty="0" smtClean="0">
                <a:solidFill>
                  <a:srgbClr val="000090"/>
                </a:solidFill>
              </a:rPr>
              <a:t>6 </a:t>
            </a:r>
            <a:r>
              <a:rPr lang="en-US" sz="2000" dirty="0">
                <a:solidFill>
                  <a:srgbClr val="000090"/>
                </a:solidFill>
              </a:rPr>
              <a:t>detectors </a:t>
            </a:r>
            <a:r>
              <a:rPr lang="en-US" sz="2000" dirty="0" smtClean="0">
                <a:solidFill>
                  <a:srgbClr val="000090"/>
                </a:solidFill>
              </a:rPr>
              <a:t>Wide </a:t>
            </a:r>
            <a:r>
              <a:rPr lang="en-US" sz="2000" dirty="0">
                <a:solidFill>
                  <a:srgbClr val="000090"/>
                </a:solidFill>
              </a:rPr>
              <a:t>and </a:t>
            </a:r>
            <a:r>
              <a:rPr lang="en-US" sz="2000" dirty="0" smtClean="0">
                <a:solidFill>
                  <a:srgbClr val="000090"/>
                </a:solidFill>
              </a:rPr>
              <a:t>3 </a:t>
            </a:r>
            <a:r>
              <a:rPr lang="en-US" sz="2000" dirty="0">
                <a:solidFill>
                  <a:srgbClr val="000090"/>
                </a:solidFill>
              </a:rPr>
              <a:t>detectors </a:t>
            </a:r>
            <a:r>
              <a:rPr lang="en-US" sz="2000" dirty="0" smtClean="0">
                <a:solidFill>
                  <a:srgbClr val="000090"/>
                </a:solidFill>
              </a:rPr>
              <a:t>High</a:t>
            </a:r>
            <a:endParaRPr lang="en-US" sz="2000" dirty="0">
              <a:solidFill>
                <a:srgbClr val="000090"/>
              </a:solidFill>
            </a:endParaRPr>
          </a:p>
          <a:p>
            <a:r>
              <a:rPr lang="en-US" sz="2000" dirty="0">
                <a:solidFill>
                  <a:srgbClr val="008000"/>
                </a:solidFill>
              </a:rPr>
              <a:t>A pattern of  </a:t>
            </a:r>
            <a:r>
              <a:rPr lang="en-US" sz="2000" dirty="0" smtClean="0">
                <a:solidFill>
                  <a:srgbClr val="008000"/>
                </a:solidFill>
              </a:rPr>
              <a:t>2W x 4 H </a:t>
            </a:r>
            <a:r>
              <a:rPr lang="en-US" sz="2000" dirty="0">
                <a:solidFill>
                  <a:srgbClr val="008000"/>
                </a:solidFill>
              </a:rPr>
              <a:t>is </a:t>
            </a:r>
            <a:r>
              <a:rPr lang="en-US" sz="2000" dirty="0" smtClean="0">
                <a:solidFill>
                  <a:srgbClr val="008000"/>
                </a:solidFill>
              </a:rPr>
              <a:t>8 </a:t>
            </a:r>
            <a:r>
              <a:rPr lang="en-US" sz="2000" dirty="0">
                <a:solidFill>
                  <a:srgbClr val="008000"/>
                </a:solidFill>
              </a:rPr>
              <a:t>image planes arranged </a:t>
            </a:r>
            <a:r>
              <a:rPr lang="en-US" sz="2000" dirty="0" smtClean="0">
                <a:solidFill>
                  <a:srgbClr val="008000"/>
                </a:solidFill>
              </a:rPr>
              <a:t>2 </a:t>
            </a:r>
            <a:r>
              <a:rPr lang="en-US" sz="2000" dirty="0">
                <a:solidFill>
                  <a:srgbClr val="008000"/>
                </a:solidFill>
              </a:rPr>
              <a:t>in the </a:t>
            </a:r>
            <a:r>
              <a:rPr lang="en-US" sz="2000" dirty="0" smtClean="0">
                <a:solidFill>
                  <a:srgbClr val="008000"/>
                </a:solidFill>
              </a:rPr>
              <a:t>W 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8000"/>
                </a:solidFill>
              </a:rPr>
              <a:t>    direction and 4 in the </a:t>
            </a:r>
            <a:r>
              <a:rPr lang="en-US" sz="2000" dirty="0" smtClean="0">
                <a:solidFill>
                  <a:srgbClr val="008000"/>
                </a:solidFill>
              </a:rPr>
              <a:t>H </a:t>
            </a:r>
            <a:r>
              <a:rPr lang="en-US" sz="2000" dirty="0">
                <a:solidFill>
                  <a:srgbClr val="008000"/>
                </a:solidFill>
              </a:rPr>
              <a:t>direction</a:t>
            </a:r>
          </a:p>
          <a:p>
            <a:r>
              <a:rPr lang="en-US" sz="2000" dirty="0">
                <a:solidFill>
                  <a:srgbClr val="000090"/>
                </a:solidFill>
              </a:rPr>
              <a:t>No of shots is number of exposures to cover the area in a filter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We should stick with these patterns for best 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12BE0-BADE-7744-B3E4-75ED5FCAFC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1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6114</TotalTime>
  <Words>2321</Words>
  <Application>Microsoft Macintosh PowerPoint</Application>
  <PresentationFormat>On-screen Show (4:3)</PresentationFormat>
  <Paragraphs>435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Supernova Survey with the              2.4 m Mirror  A more detailed presentation of the  Feb 15, 2013 Survey  </vt:lpstr>
      <vt:lpstr> WFIRST –AFTA   Baseline</vt:lpstr>
      <vt:lpstr>Changes from the Feb 15, 2013 Report</vt:lpstr>
      <vt:lpstr>Assume 4 Filter Bands</vt:lpstr>
      <vt:lpstr>Supernova Survey Strategy</vt:lpstr>
      <vt:lpstr>Survey Cadence</vt:lpstr>
      <vt:lpstr>Supernova Survey Strategy</vt:lpstr>
      <vt:lpstr>Survey Areas (6x3 Imager)</vt:lpstr>
      <vt:lpstr>Square Survey Areas for 6x3 Imager</vt:lpstr>
      <vt:lpstr>Supernova Imaging Exposure times</vt:lpstr>
      <vt:lpstr>Time for search with Imager</vt:lpstr>
      <vt:lpstr>Estimation of the Supernova Signals</vt:lpstr>
      <vt:lpstr>Supernova Signal - counts/sec/filter band</vt:lpstr>
      <vt:lpstr>Estimation of Exposure Times</vt:lpstr>
      <vt:lpstr>Read Noise Estimate</vt:lpstr>
      <vt:lpstr>Parameters used in the Exposure Time Calculations</vt:lpstr>
      <vt:lpstr>PowerPoint Presentation</vt:lpstr>
      <vt:lpstr>IFU exposure Times (seconds)</vt:lpstr>
      <vt:lpstr>IFU Exposure Times for various S/N</vt:lpstr>
      <vt:lpstr>IFU Spectra Planned for each Supernova</vt:lpstr>
      <vt:lpstr>IFU Spectrometer, Lightcurves from Spectra</vt:lpstr>
      <vt:lpstr>Error Model Used</vt:lpstr>
      <vt:lpstr> 2.4m IFU Deep, Spectro Lightcurves, FoM=312</vt:lpstr>
      <vt:lpstr>Numbers of Supernovae</vt:lpstr>
      <vt:lpstr>Error on Distance Measurement</vt:lpstr>
      <vt:lpstr>Figures of Merit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November 11, 2012</dc:title>
  <dc:creator>Charles Baltay</dc:creator>
  <cp:lastModifiedBy>Charles Baltay</cp:lastModifiedBy>
  <cp:revision>205</cp:revision>
  <cp:lastPrinted>2014-12-08T19:20:25Z</cp:lastPrinted>
  <dcterms:created xsi:type="dcterms:W3CDTF">2012-11-12T05:10:14Z</dcterms:created>
  <dcterms:modified xsi:type="dcterms:W3CDTF">2014-12-10T19:49:37Z</dcterms:modified>
</cp:coreProperties>
</file>