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12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esktop\NAN%20MUDHALVAN%20FINAL%20EXCEL%202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pivotSource>
    <c:name>[NAN MUDHALVAN FINAL EXCEL 27.xlsx]Sheet3!PivotTable14</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4"/>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dLbl>
      </c:pivotFmt>
      <c:pivotFmt>
        <c:idx val="5"/>
        <c:spPr>
          <a:solidFill>
            <a:schemeClr val="accent2"/>
          </a:solidFill>
          <a:ln>
            <a:noFill/>
          </a:ln>
          <a:effectLst/>
        </c:spPr>
        <c:marker>
          <c:symbol val="none"/>
        </c:marker>
        <c:dLbl>
          <c:idx val="0"/>
          <c:delete val="1"/>
        </c:dLbl>
      </c:pivotFmt>
      <c:pivotFmt>
        <c:idx val="6"/>
        <c:spPr>
          <a:solidFill>
            <a:schemeClr val="accent3"/>
          </a:solidFill>
          <a:ln>
            <a:noFill/>
          </a:ln>
          <a:effectLst/>
        </c:spPr>
        <c:marker>
          <c:symbol val="none"/>
        </c:marker>
        <c:dLbl>
          <c:idx val="0"/>
          <c:delete val="1"/>
        </c:dLbl>
      </c:pivotFmt>
      <c:pivotFmt>
        <c:idx val="7"/>
        <c:spPr>
          <a:solidFill>
            <a:schemeClr val="accent4"/>
          </a:solidFill>
          <a:ln>
            <a:noFill/>
          </a:ln>
          <a:effectLst/>
        </c:spPr>
        <c:marker>
          <c:symbol val="none"/>
        </c:marker>
        <c:dLbl>
          <c:idx val="0"/>
          <c:delete val="1"/>
        </c:dLbl>
      </c:pivotFmt>
    </c:pivotFmts>
    <c:plotArea>
      <c:layout>
        <c:manualLayout>
          <c:layoutTarget val="inner"/>
          <c:xMode val="edge"/>
          <c:yMode val="edge"/>
          <c:x val="5.0075164753012692E-2"/>
          <c:y val="0.16638078068524259"/>
          <c:w val="0.62492381950708265"/>
          <c:h val="0.59244191698259963"/>
        </c:manualLayout>
      </c:layout>
      <c:barChart>
        <c:barDir val="col"/>
        <c:grouping val="clustered"/>
        <c:ser>
          <c:idx val="0"/>
          <c:order val="0"/>
          <c:tx>
            <c:strRef>
              <c:f>Sheet3!$B$3:$B$4</c:f>
              <c:strCache>
                <c:ptCount val="1"/>
                <c:pt idx="0">
                  <c:v>HIGH</c:v>
                </c:pt>
              </c:strCache>
            </c:strRef>
          </c:tx>
          <c:spPr>
            <a:solidFill>
              <a:schemeClr val="accent1"/>
            </a:solidFill>
            <a:ln>
              <a:noFill/>
            </a:ln>
            <a:effectLst/>
          </c:spPr>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6">
                  <c:v>1</c:v>
                </c:pt>
                <c:pt idx="9">
                  <c:v>2</c:v>
                </c:pt>
              </c:numCache>
            </c:numRef>
          </c:val>
          <c:extLst xmlns:c16r2="http://schemas.microsoft.com/office/drawing/2015/06/chart">
            <c:ext xmlns:c16="http://schemas.microsoft.com/office/drawing/2014/chart" uri="{C3380CC4-5D6E-409C-BE32-E72D297353CC}">
              <c16:uniqueId val="{00000000-CEA9-43C5-B24E-05C575882FD3}"/>
            </c:ext>
          </c:extLst>
        </c:ser>
        <c:ser>
          <c:idx val="1"/>
          <c:order val="1"/>
          <c:tx>
            <c:strRef>
              <c:f>Sheet3!$C$3:$C$4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1">
                  <c:v>2</c:v>
                </c:pt>
                <c:pt idx="2">
                  <c:v>1</c:v>
                </c:pt>
                <c:pt idx="3">
                  <c:v>1</c:v>
                </c:pt>
                <c:pt idx="6">
                  <c:v>2</c:v>
                </c:pt>
                <c:pt idx="8">
                  <c:v>2</c:v>
                </c:pt>
                <c:pt idx="9">
                  <c:v>1</c:v>
                </c:pt>
              </c:numCache>
            </c:numRef>
          </c:val>
          <c:extLst xmlns:c16r2="http://schemas.microsoft.com/office/drawing/2015/06/chart">
            <c:ext xmlns:c16="http://schemas.microsoft.com/office/drawing/2014/chart" uri="{C3380CC4-5D6E-409C-BE32-E72D297353CC}">
              <c16:uniqueId val="{00000001-CEA9-43C5-B24E-05C575882FD3}"/>
            </c:ext>
          </c:extLst>
        </c:ser>
        <c:ser>
          <c:idx val="2"/>
          <c:order val="2"/>
          <c:tx>
            <c:strRef>
              <c:f>Sheet3!$D$3:$D$4</c:f>
              <c:strCache>
                <c:ptCount val="1"/>
                <c:pt idx="0">
                  <c:v>MEDIUM</c:v>
                </c:pt>
              </c:strCache>
            </c:strRef>
          </c:tx>
          <c:spPr>
            <a:solidFill>
              <a:schemeClr val="accent3"/>
            </a:solidFill>
            <a:ln>
              <a:noFill/>
            </a:ln>
            <a:effectLst/>
          </c:spPr>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c:v>
                </c:pt>
                <c:pt idx="1">
                  <c:v>2</c:v>
                </c:pt>
                <c:pt idx="2">
                  <c:v>1</c:v>
                </c:pt>
                <c:pt idx="3">
                  <c:v>2</c:v>
                </c:pt>
                <c:pt idx="4">
                  <c:v>1</c:v>
                </c:pt>
                <c:pt idx="5">
                  <c:v>1</c:v>
                </c:pt>
                <c:pt idx="7">
                  <c:v>1</c:v>
                </c:pt>
                <c:pt idx="8">
                  <c:v>1</c:v>
                </c:pt>
                <c:pt idx="9">
                  <c:v>1</c:v>
                </c:pt>
              </c:numCache>
            </c:numRef>
          </c:val>
          <c:extLst xmlns:c16r2="http://schemas.microsoft.com/office/drawing/2015/06/chart">
            <c:ext xmlns:c16="http://schemas.microsoft.com/office/drawing/2014/chart" uri="{C3380CC4-5D6E-409C-BE32-E72D297353CC}">
              <c16:uniqueId val="{00000002-CEA9-43C5-B24E-05C575882FD3}"/>
            </c:ext>
          </c:extLst>
        </c:ser>
        <c:ser>
          <c:idx val="3"/>
          <c:order val="3"/>
          <c:tx>
            <c:strRef>
              <c:f>Sheet3!$E$3:$E$4</c:f>
              <c:strCache>
                <c:ptCount val="1"/>
                <c:pt idx="0">
                  <c:v>VERY HIGH</c:v>
                </c:pt>
              </c:strCache>
            </c:strRef>
          </c:tx>
          <c:spPr>
            <a:solidFill>
              <a:schemeClr val="accent4"/>
            </a:solidFill>
            <a:ln>
              <a:noFill/>
            </a:ln>
            <a:effectLst/>
          </c:spPr>
          <c:trendline>
            <c:spPr>
              <a:ln w="19050" cap="rnd">
                <a:solidFill>
                  <a:schemeClr val="accent4"/>
                </a:solidFill>
                <a:prstDash val="sysDot"/>
              </a:ln>
              <a:effectLst/>
            </c:spPr>
            <c:trendlineType val="linear"/>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c:v>
                </c:pt>
                <c:pt idx="2">
                  <c:v>1</c:v>
                </c:pt>
                <c:pt idx="6">
                  <c:v>1</c:v>
                </c:pt>
              </c:numCache>
            </c:numRef>
          </c:val>
          <c:extLst xmlns:c16r2="http://schemas.microsoft.com/office/drawing/2015/06/chart">
            <c:ext xmlns:c16="http://schemas.microsoft.com/office/drawing/2014/chart" uri="{C3380CC4-5D6E-409C-BE32-E72D297353CC}">
              <c16:uniqueId val="{00000003-CEA9-43C5-B24E-05C575882FD3}"/>
            </c:ext>
          </c:extLst>
        </c:ser>
        <c:gapWidth val="219"/>
        <c:overlap val="-27"/>
        <c:axId val="74317824"/>
        <c:axId val="74320512"/>
      </c:barChart>
      <c:catAx>
        <c:axId val="743178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4320512"/>
        <c:crosses val="autoZero"/>
        <c:auto val="1"/>
        <c:lblAlgn val="ctr"/>
        <c:lblOffset val="100"/>
      </c:catAx>
      <c:valAx>
        <c:axId val="7432051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4317824"/>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5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87"/>
            <a:ext cx="9982200" cy="1617109"/>
          </a:xfrm>
          <a:prstGeom prst="rect">
            <a:avLst/>
          </a:prstGeom>
        </p:spPr>
        <p:txBody>
          <a:bodyPr vert="horz" wrap="square" lIns="0" tIns="16510" rIns="0" bIns="0" rtlCol="0">
            <a:spAutoFit/>
          </a:bodyPr>
          <a:lstStyle/>
          <a:p>
            <a:pPr marL="3213735">
              <a:spcBef>
                <a:spcPts val="130"/>
              </a:spcBef>
            </a:pPr>
            <a:r>
              <a:rPr lang="en-US" sz="3600"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503"/>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2000548"/>
          </a:xfrm>
          <a:prstGeom prst="rect">
            <a:avLst/>
          </a:prstGeom>
          <a:noFill/>
        </p:spPr>
        <p:txBody>
          <a:bodyPr wrap="square" rtlCol="0">
            <a:spAutoFit/>
          </a:bodyPr>
          <a:lstStyle/>
          <a:p>
            <a:r>
              <a:rPr lang="en-US" sz="2000" dirty="0">
                <a:latin typeface="Times New Roman" pitchFamily="18" charset="0"/>
                <a:cs typeface="Times New Roman" pitchFamily="18" charset="0"/>
              </a:rPr>
              <a:t>STUDENT NAME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RANJANI. G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REGISTER NO</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312201660</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DEPARTMENT</a:t>
            </a:r>
            <a:r>
              <a:rPr lang="en-US" sz="2000" dirty="0" smtClean="0">
                <a:latin typeface="Times New Roman" pitchFamily="18" charset="0"/>
                <a:cs typeface="Times New Roman" pitchFamily="18" charset="0"/>
              </a:rPr>
              <a:t>: B.COM ( GENERAL)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COLLEGE : DR.MGR JANAKI COLLEGE OF ARTS &amp; SCIENCE FOR WOMEN </a:t>
            </a:r>
            <a:endParaRPr lang="en-US" sz="2000" dirty="0">
              <a:latin typeface="Times New Roman" pitchFamily="18" charset="0"/>
              <a:cs typeface="Times New Roman"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51"/>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70"/>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itchFamily="18" charset="0"/>
                <a:cs typeface="Times New Roman" pitchFamily="18" charset="0"/>
              </a:rPr>
              <a:t>M</a:t>
            </a:r>
            <a:r>
              <a:rPr sz="3600" b="1" dirty="0">
                <a:latin typeface="Times New Roman" pitchFamily="18" charset="0"/>
                <a:cs typeface="Times New Roman" pitchFamily="18" charset="0"/>
              </a:rPr>
              <a:t>O</a:t>
            </a:r>
            <a:r>
              <a:rPr sz="3600" b="1" spc="-15" dirty="0">
                <a:latin typeface="Times New Roman" pitchFamily="18" charset="0"/>
                <a:cs typeface="Times New Roman" pitchFamily="18" charset="0"/>
              </a:rPr>
              <a:t>D</a:t>
            </a:r>
            <a:r>
              <a:rPr sz="3600" b="1" spc="-35" dirty="0">
                <a:latin typeface="Times New Roman" pitchFamily="18" charset="0"/>
                <a:cs typeface="Times New Roman" pitchFamily="18" charset="0"/>
              </a:rPr>
              <a:t>E</a:t>
            </a:r>
            <a:r>
              <a:rPr sz="3600" b="1" spc="-30" dirty="0">
                <a:latin typeface="Times New Roman" pitchFamily="18" charset="0"/>
                <a:cs typeface="Times New Roman" pitchFamily="18" charset="0"/>
              </a:rPr>
              <a:t>LL</a:t>
            </a:r>
            <a:r>
              <a:rPr sz="3600" b="1" spc="-5" dirty="0">
                <a:latin typeface="Times New Roman" pitchFamily="18" charset="0"/>
                <a:cs typeface="Times New Roman" pitchFamily="18" charset="0"/>
              </a:rPr>
              <a:t>I</a:t>
            </a:r>
            <a:r>
              <a:rPr sz="3600" b="1" spc="30" dirty="0">
                <a:latin typeface="Times New Roman" pitchFamily="18" charset="0"/>
                <a:cs typeface="Times New Roman" pitchFamily="18" charset="0"/>
              </a:rPr>
              <a:t>N</a:t>
            </a:r>
            <a:r>
              <a:rPr sz="3600" b="1" spc="5" dirty="0">
                <a:latin typeface="Times New Roman" pitchFamily="18" charset="0"/>
                <a:cs typeface="Times New Roman" pitchFamily="18" charset="0"/>
              </a:rPr>
              <a:t>G</a:t>
            </a:r>
            <a:endParaRPr sz="3600" dirty="0">
              <a:latin typeface="Times New Roman" pitchFamily="18" charset="0"/>
              <a:cs typeface="Times New Roman"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666712" y="1000108"/>
            <a:ext cx="9072626" cy="5643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b="1" dirty="0" smtClean="0">
                <a:solidFill>
                  <a:schemeClr val="tx1"/>
                </a:solidFill>
                <a:latin typeface="Times New Roman" pitchFamily="18" charset="0"/>
                <a:cs typeface="Times New Roman" pitchFamily="18" charset="0"/>
              </a:rPr>
              <a:t>Data collection:  </a:t>
            </a:r>
            <a:r>
              <a:rPr lang="en-US" sz="1600" dirty="0" err="1" smtClean="0">
                <a:solidFill>
                  <a:schemeClr val="tx1"/>
                </a:solidFill>
                <a:latin typeface="Times New Roman" pitchFamily="18" charset="0"/>
                <a:cs typeface="Times New Roman" pitchFamily="18" charset="0"/>
              </a:rPr>
              <a:t>kaggle</a:t>
            </a:r>
            <a:r>
              <a:rPr lang="en-US" sz="1600" dirty="0" smtClean="0">
                <a:solidFill>
                  <a:schemeClr val="tx1"/>
                </a:solidFill>
                <a:latin typeface="Times New Roman" pitchFamily="18" charset="0"/>
                <a:cs typeface="Times New Roman" pitchFamily="18" charset="0"/>
              </a:rPr>
              <a:t> was the source which was used to collect data. Almost 26 feature was collected and 9 features were used in excel.</a:t>
            </a:r>
          </a:p>
          <a:p>
            <a:pPr>
              <a:lnSpc>
                <a:spcPct val="150000"/>
              </a:lnSpc>
            </a:pPr>
            <a:r>
              <a:rPr lang="en-US" sz="1600" dirty="0" smtClean="0">
                <a:solidFill>
                  <a:schemeClr val="tx1"/>
                </a:solidFill>
                <a:latin typeface="Times New Roman" pitchFamily="18" charset="0"/>
                <a:cs typeface="Times New Roman" pitchFamily="18" charset="0"/>
              </a:rPr>
              <a:t>Some of the feature was employee id,first name, credit rating. </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Data cleaning: </a:t>
            </a:r>
            <a:r>
              <a:rPr lang="en-US" sz="1600" dirty="0" smtClean="0">
                <a:solidFill>
                  <a:schemeClr val="tx1"/>
                </a:solidFill>
                <a:latin typeface="Times New Roman" pitchFamily="18" charset="0"/>
                <a:cs typeface="Times New Roman" pitchFamily="18" charset="0"/>
              </a:rPr>
              <a:t>the collected data was cleaned and filtered using conditional formatting and filter .</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Techniques:</a:t>
            </a:r>
          </a:p>
          <a:p>
            <a:pPr marL="285750" indent="-285750">
              <a:lnSpc>
                <a:spcPct val="150000"/>
              </a:lnSpc>
              <a:buFont typeface="Arial" panose="020B0604020202020204" pitchFamily="34" charset="0"/>
              <a:buChar char="•"/>
            </a:pPr>
            <a:r>
              <a:rPr lang="en-US" sz="1600" b="1" dirty="0" smtClean="0">
                <a:solidFill>
                  <a:schemeClr val="tx1"/>
                </a:solidFill>
                <a:latin typeface="Times New Roman" pitchFamily="18" charset="0"/>
                <a:cs typeface="Times New Roman" pitchFamily="18" charset="0"/>
              </a:rPr>
              <a:t>Conditional formatting: by</a:t>
            </a:r>
            <a:r>
              <a:rPr lang="en-US" sz="1600" dirty="0" smtClean="0">
                <a:solidFill>
                  <a:schemeClr val="tx1"/>
                </a:solidFill>
                <a:latin typeface="Times New Roman" pitchFamily="18" charset="0"/>
                <a:cs typeface="Times New Roman" pitchFamily="18" charset="0"/>
              </a:rPr>
              <a:t> using this blank cells were found and highlighted.</a:t>
            </a:r>
          </a:p>
          <a:p>
            <a:pPr marL="285750" indent="-285750">
              <a:lnSpc>
                <a:spcPct val="150000"/>
              </a:lnSpc>
              <a:buFont typeface="Arial" panose="020B0604020202020204" pitchFamily="34" charset="0"/>
              <a:buChar char="•"/>
            </a:pPr>
            <a:r>
              <a:rPr lang="en-US" sz="1600" b="1" dirty="0" smtClean="0">
                <a:solidFill>
                  <a:schemeClr val="tx1"/>
                </a:solidFill>
                <a:latin typeface="Times New Roman" pitchFamily="18" charset="0"/>
                <a:cs typeface="Times New Roman" pitchFamily="18" charset="0"/>
              </a:rPr>
              <a:t>Filter: </a:t>
            </a:r>
            <a:r>
              <a:rPr lang="en-US" sz="1600" dirty="0" smtClean="0">
                <a:solidFill>
                  <a:schemeClr val="tx1"/>
                </a:solidFill>
                <a:latin typeface="Times New Roman" pitchFamily="18" charset="0"/>
                <a:cs typeface="Times New Roman" pitchFamily="18" charset="0"/>
              </a:rPr>
              <a:t>by using this filter the blank values were removed.</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Results: </a:t>
            </a:r>
            <a:r>
              <a:rPr lang="en-US" sz="1600" dirty="0" smtClean="0">
                <a:solidFill>
                  <a:schemeClr val="tx1"/>
                </a:solidFill>
                <a:latin typeface="Times New Roman" pitchFamily="18" charset="0"/>
                <a:cs typeface="Times New Roman" pitchFamily="18" charset="0"/>
              </a:rPr>
              <a:t> the result was calculated on the basis of performance of the employee</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Pivot table: the</a:t>
            </a:r>
            <a:r>
              <a:rPr lang="en-US" sz="1600" dirty="0" smtClean="0">
                <a:solidFill>
                  <a:schemeClr val="tx1"/>
                </a:solidFill>
                <a:latin typeface="Times New Roman" pitchFamily="18" charset="0"/>
                <a:cs typeface="Times New Roman" pitchFamily="18" charset="0"/>
              </a:rPr>
              <a:t> pivot table was done using the following:-</a:t>
            </a: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Filter: gender</a:t>
            </a:r>
            <a:r>
              <a:rPr lang="en-US" sz="1600" dirty="0" smtClean="0">
                <a:solidFill>
                  <a:schemeClr val="tx1"/>
                </a:solidFill>
                <a:latin typeface="Times New Roman" pitchFamily="18" charset="0"/>
                <a:cs typeface="Times New Roman" pitchFamily="18" charset="0"/>
              </a:rPr>
              <a:t> code</a:t>
            </a:r>
            <a:endParaRPr lang="en-US" sz="1600" b="1" dirty="0" smtClean="0">
              <a:solidFill>
                <a:schemeClr val="tx1"/>
              </a:solidFill>
              <a:latin typeface="Times New Roman" pitchFamily="18" charset="0"/>
              <a:cs typeface="Times New Roman" pitchFamily="18" charset="0"/>
            </a:endParaRP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Columns: performance</a:t>
            </a:r>
            <a:r>
              <a:rPr lang="en-US" sz="1600" dirty="0" smtClean="0">
                <a:solidFill>
                  <a:schemeClr val="tx1"/>
                </a:solidFill>
                <a:latin typeface="Times New Roman" pitchFamily="18" charset="0"/>
                <a:cs typeface="Times New Roman" pitchFamily="18" charset="0"/>
              </a:rPr>
              <a:t> level</a:t>
            </a:r>
            <a:endParaRPr lang="en-US" sz="1600" b="1" dirty="0" smtClean="0">
              <a:solidFill>
                <a:schemeClr val="tx1"/>
              </a:solidFill>
              <a:latin typeface="Times New Roman" pitchFamily="18" charset="0"/>
              <a:cs typeface="Times New Roman" pitchFamily="18" charset="0"/>
            </a:endParaRP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Rows: business</a:t>
            </a:r>
            <a:r>
              <a:rPr lang="en-US" sz="1600" dirty="0" smtClean="0">
                <a:solidFill>
                  <a:schemeClr val="tx1"/>
                </a:solidFill>
                <a:latin typeface="Times New Roman" pitchFamily="18" charset="0"/>
                <a:cs typeface="Times New Roman" pitchFamily="18" charset="0"/>
              </a:rPr>
              <a:t> unit</a:t>
            </a: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Values: count</a:t>
            </a:r>
            <a:r>
              <a:rPr lang="en-US" sz="1600" dirty="0" smtClean="0">
                <a:solidFill>
                  <a:schemeClr val="tx1"/>
                </a:solidFill>
                <a:latin typeface="Times New Roman" pitchFamily="18" charset="0"/>
                <a:cs typeface="Times New Roman" pitchFamily="18" charset="0"/>
              </a:rPr>
              <a:t> of first names.</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Chart: the</a:t>
            </a:r>
            <a:r>
              <a:rPr lang="en-US" sz="1600" dirty="0" smtClean="0">
                <a:solidFill>
                  <a:schemeClr val="tx1"/>
                </a:solidFill>
                <a:latin typeface="Times New Roman" pitchFamily="18" charset="0"/>
                <a:cs typeface="Times New Roman" pitchFamily="18" charset="0"/>
              </a:rPr>
              <a:t> chart choosen for the above data is bar graph</a:t>
            </a:r>
          </a:p>
          <a:p>
            <a:pPr>
              <a:lnSpc>
                <a:spcPct val="150000"/>
              </a:lnSpc>
            </a:pPr>
            <a:r>
              <a:rPr lang="en-US" sz="1600" dirty="0" smtClean="0">
                <a:solidFill>
                  <a:schemeClr val="tx1"/>
                </a:solidFill>
                <a:latin typeface="Times New Roman" pitchFamily="18" charset="0"/>
                <a:cs typeface="Times New Roman" pitchFamily="18" charset="0"/>
              </a:rPr>
              <a:t>By using trend line ,the linear was set at very high value and exponential was set up at low value.</a:t>
            </a:r>
          </a:p>
          <a:p>
            <a:pPr algn="ct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71"/>
            <a:ext cx="2437131"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itchFamily="18" charset="0"/>
                <a:cs typeface="Times New Roman" pitchFamily="18" charset="0"/>
              </a:rPr>
              <a:t>R</a:t>
            </a:r>
            <a:r>
              <a:rPr sz="3600" spc="-40" dirty="0">
                <a:latin typeface="Times New Roman" pitchFamily="18" charset="0"/>
                <a:cs typeface="Times New Roman" pitchFamily="18" charset="0"/>
              </a:rPr>
              <a:t>E</a:t>
            </a:r>
            <a:r>
              <a:rPr sz="3600" spc="15" dirty="0">
                <a:latin typeface="Times New Roman" pitchFamily="18" charset="0"/>
                <a:cs typeface="Times New Roman" pitchFamily="18" charset="0"/>
              </a:rPr>
              <a:t>S</a:t>
            </a:r>
            <a:r>
              <a:rPr sz="3600" spc="-30" dirty="0">
                <a:latin typeface="Times New Roman" pitchFamily="18" charset="0"/>
                <a:cs typeface="Times New Roman" pitchFamily="18" charset="0"/>
              </a:rPr>
              <a:t>U</a:t>
            </a:r>
            <a:r>
              <a:rPr sz="3600" spc="-405" dirty="0">
                <a:latin typeface="Times New Roman" pitchFamily="18" charset="0"/>
                <a:cs typeface="Times New Roman" pitchFamily="18" charset="0"/>
              </a:rPr>
              <a:t>L</a:t>
            </a:r>
            <a:r>
              <a:rPr sz="3600" dirty="0">
                <a:latin typeface="Times New Roman" pitchFamily="18" charset="0"/>
                <a:cs typeface="Times New Roman" pitchFamily="18" charset="0"/>
              </a:rPr>
              <a:t>TS</a:t>
            </a:r>
          </a:p>
        </p:txBody>
      </p:sp>
      <p:sp>
        <p:nvSpPr>
          <p:cNvPr id="9" name="object 9"/>
          <p:cNvSpPr txBox="1"/>
          <p:nvPr/>
        </p:nvSpPr>
        <p:spPr>
          <a:xfrm>
            <a:off x="11277219" y="6473351"/>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lc="http://schemas.openxmlformats.org/drawingml/2006/lockedCanvas" xmlns:a16="http://schemas.microsoft.com/office/drawing/2014/main" xmlns:xdr="http://schemas.openxmlformats.org/drawingml/2006/spreadsheetDrawing" xmlns="" id="{BA30E155-6AF0-8985-81A9-A1A10B4AC7B2}"/>
              </a:ext>
            </a:extLst>
          </p:cNvPr>
          <p:cNvGraphicFramePr/>
          <p:nvPr/>
        </p:nvGraphicFramePr>
        <p:xfrm>
          <a:off x="952464" y="1142984"/>
          <a:ext cx="7858180" cy="51435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553998"/>
          </a:xfrm>
        </p:spPr>
        <p:txBody>
          <a:bodyPr/>
          <a:lstStyle/>
          <a:p>
            <a:r>
              <a:rPr lang="en-US" sz="3600" dirty="0" smtClean="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952464" y="2643182"/>
            <a:ext cx="8501122" cy="142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6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53"/>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94" y="829655"/>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a:latin typeface="Times New Roman" pitchFamily="18" charset="0"/>
              <a:cs typeface="Times New Roman" pitchFamily="18" charset="0"/>
            </a:endParaRPr>
          </a:p>
        </p:txBody>
      </p:sp>
      <p:grpSp>
        <p:nvGrpSpPr>
          <p:cNvPr id="18" name="object 18"/>
          <p:cNvGrpSpPr/>
          <p:nvPr/>
        </p:nvGrpSpPr>
        <p:grpSpPr>
          <a:xfrm>
            <a:off x="466744" y="6410353"/>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85"/>
            <a:ext cx="8593228" cy="1200329"/>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EMPLOYEE PERFORMANCE ANALYSIS USING EXCEL</a:t>
            </a:r>
            <a:endParaRPr lang="en-IN"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4"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53"/>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51"/>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43"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41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itchFamily="18" charset="0"/>
                <a:cs typeface="Times New Roman" pitchFamily="18" charset="0"/>
              </a:rPr>
              <a:t>A</a:t>
            </a:r>
            <a:r>
              <a:rPr sz="3600" spc="-5" dirty="0">
                <a:latin typeface="Times New Roman" pitchFamily="18" charset="0"/>
                <a:cs typeface="Times New Roman" pitchFamily="18" charset="0"/>
              </a:rPr>
              <a:t>G</a:t>
            </a:r>
            <a:r>
              <a:rPr sz="3600" spc="-35" dirty="0">
                <a:latin typeface="Times New Roman" pitchFamily="18" charset="0"/>
                <a:cs typeface="Times New Roman" pitchFamily="18" charset="0"/>
              </a:rPr>
              <a:t>E</a:t>
            </a:r>
            <a:r>
              <a:rPr sz="3600" spc="15" dirty="0">
                <a:latin typeface="Times New Roman" pitchFamily="18" charset="0"/>
                <a:cs typeface="Times New Roman" pitchFamily="18" charset="0"/>
              </a:rPr>
              <a:t>N</a:t>
            </a:r>
            <a:r>
              <a:rPr sz="36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4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82082" y="2928934"/>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976572" cy="1770998"/>
          </a:xfrm>
          <a:prstGeom prst="rect">
            <a:avLst/>
          </a:prstGeom>
        </p:spPr>
        <p:txBody>
          <a:bodyPr vert="horz" wrap="square" lIns="0" tIns="16510" rIns="0" bIns="0" rtlCol="0">
            <a:spAutoFit/>
          </a:bodyPr>
          <a:lstStyle/>
          <a:p>
            <a:pPr marL="12700" algn="l">
              <a:lnSpc>
                <a:spcPct val="150000"/>
              </a:lnSpc>
              <a:spcBef>
                <a:spcPts val="130"/>
              </a:spcBef>
              <a:tabLst>
                <a:tab pos="2727960" algn="l"/>
              </a:tabLst>
            </a:pPr>
            <a:r>
              <a:rPr sz="3600" spc="-20" dirty="0">
                <a:latin typeface="Times New Roman" pitchFamily="18" charset="0"/>
                <a:cs typeface="Times New Roman" pitchFamily="18" charset="0"/>
              </a:rPr>
              <a:t>P</a:t>
            </a:r>
            <a:r>
              <a:rPr sz="3600" spc="15" dirty="0">
                <a:latin typeface="Times New Roman" pitchFamily="18" charset="0"/>
                <a:cs typeface="Times New Roman" pitchFamily="18" charset="0"/>
              </a:rPr>
              <a:t>ROB</a:t>
            </a:r>
            <a:r>
              <a:rPr sz="3600" spc="55" dirty="0">
                <a:latin typeface="Times New Roman" pitchFamily="18" charset="0"/>
                <a:cs typeface="Times New Roman" pitchFamily="18" charset="0"/>
              </a:rPr>
              <a:t>L</a:t>
            </a:r>
            <a:r>
              <a:rPr sz="3600" spc="-20" dirty="0">
                <a:latin typeface="Times New Roman" pitchFamily="18" charset="0"/>
                <a:cs typeface="Times New Roman" pitchFamily="18" charset="0"/>
              </a:rPr>
              <a:t>E</a:t>
            </a:r>
            <a:r>
              <a:rPr sz="3600" spc="20" dirty="0">
                <a:latin typeface="Times New Roman" pitchFamily="18" charset="0"/>
                <a:cs typeface="Times New Roman" pitchFamily="18" charset="0"/>
              </a:rPr>
              <a:t>M</a:t>
            </a:r>
            <a:r>
              <a:rPr sz="3600">
                <a:latin typeface="Times New Roman" pitchFamily="18" charset="0"/>
                <a:cs typeface="Times New Roman" pitchFamily="18" charset="0"/>
              </a:rPr>
              <a:t>	</a:t>
            </a:r>
            <a:r>
              <a:rPr sz="3600" spc="10" smtClean="0">
                <a:latin typeface="Times New Roman" pitchFamily="18" charset="0"/>
                <a:cs typeface="Times New Roman" pitchFamily="18" charset="0"/>
              </a:rPr>
              <a:t>S</a:t>
            </a:r>
            <a:r>
              <a:rPr sz="3600" spc="-370" smtClean="0">
                <a:latin typeface="Times New Roman" pitchFamily="18" charset="0"/>
                <a:cs typeface="Times New Roman" pitchFamily="18" charset="0"/>
              </a:rPr>
              <a:t>T</a:t>
            </a:r>
            <a:r>
              <a:rPr sz="3600" spc="-375" smtClean="0">
                <a:latin typeface="Times New Roman" pitchFamily="18" charset="0"/>
                <a:cs typeface="Times New Roman" pitchFamily="18" charset="0"/>
              </a:rPr>
              <a:t>A</a:t>
            </a:r>
            <a:r>
              <a:rPr sz="3600" spc="15" smtClean="0">
                <a:latin typeface="Times New Roman" pitchFamily="18" charset="0"/>
                <a:cs typeface="Times New Roman" pitchFamily="18" charset="0"/>
              </a:rPr>
              <a:t>T</a:t>
            </a:r>
            <a:r>
              <a:rPr sz="3600" spc="-10" smtClean="0">
                <a:latin typeface="Times New Roman" pitchFamily="18" charset="0"/>
                <a:cs typeface="Times New Roman" pitchFamily="18" charset="0"/>
              </a:rPr>
              <a:t>E</a:t>
            </a:r>
            <a:r>
              <a:rPr sz="3600" spc="-20" smtClean="0">
                <a:latin typeface="Times New Roman" pitchFamily="18" charset="0"/>
                <a:cs typeface="Times New Roman" pitchFamily="18" charset="0"/>
              </a:rPr>
              <a:t>ME</a:t>
            </a:r>
            <a:r>
              <a:rPr sz="3600" spc="10" smtClean="0">
                <a:latin typeface="Times New Roman" pitchFamily="18" charset="0"/>
                <a:cs typeface="Times New Roman" pitchFamily="18" charset="0"/>
              </a:rPr>
              <a:t>NT</a:t>
            </a:r>
            <a:r>
              <a:rPr lang="en-US" sz="3600" spc="10" dirty="0" smtClean="0">
                <a:latin typeface="Times New Roman" pitchFamily="18" charset="0"/>
                <a:cs typeface="Times New Roman" pitchFamily="18" charset="0"/>
              </a:rPr>
              <a:t/>
            </a:r>
            <a:br>
              <a:rPr lang="en-US" sz="3600" spc="10" dirty="0" smtClean="0">
                <a:latin typeface="Times New Roman" pitchFamily="18" charset="0"/>
                <a:cs typeface="Times New Roman" pitchFamily="18" charset="0"/>
              </a:rPr>
            </a:br>
            <a:r>
              <a:rPr lang="en-US" sz="2000" b="0" spc="10" dirty="0" smtClean="0">
                <a:latin typeface="Times New Roman" pitchFamily="18" charset="0"/>
                <a:cs typeface="Times New Roman" pitchFamily="18" charset="0"/>
              </a:rPr>
              <a:t/>
            </a:r>
            <a:br>
              <a:rPr lang="en-US" sz="2000" b="0" spc="10" dirty="0" smtClean="0">
                <a:latin typeface="Times New Roman" pitchFamily="18" charset="0"/>
                <a:cs typeface="Times New Roman" pitchFamily="18" charset="0"/>
              </a:rPr>
            </a:br>
            <a:endParaRPr sz="2000" b="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503"/>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523836" y="1285860"/>
            <a:ext cx="8215370" cy="5214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dirty="0" smtClean="0">
                <a:solidFill>
                  <a:schemeClr val="tx1"/>
                </a:solidFill>
                <a:latin typeface="Times New Roman" pitchFamily="18" charset="0"/>
                <a:cs typeface="Times New Roman" pitchFamily="18" charset="0"/>
              </a:rPr>
              <a:t>The Organization aims to develop a sophisticated system to evaluate and enhance employee performance through comprehensive data analysis. This initiative will involve the systematic collection and integration of performance-related data from multiple sources, including performance reviews, KPIs, and feedback from peers and supervisors. </a:t>
            </a:r>
          </a:p>
          <a:p>
            <a:pPr>
              <a:lnSpc>
                <a:spcPct val="150000"/>
              </a:lnSpc>
            </a:pPr>
            <a:endParaRPr lang="en-IN" sz="2000" dirty="0" smtClean="0">
              <a:solidFill>
                <a:schemeClr val="tx1"/>
              </a:solidFill>
              <a:latin typeface="Times New Roman" pitchFamily="18" charset="0"/>
              <a:cs typeface="Times New Roman" pitchFamily="18" charset="0"/>
            </a:endParaRPr>
          </a:p>
          <a:p>
            <a:pPr>
              <a:lnSpc>
                <a:spcPct val="150000"/>
              </a:lnSpc>
            </a:pPr>
            <a:r>
              <a:rPr lang="en-IN" sz="2000" dirty="0" smtClean="0">
                <a:solidFill>
                  <a:schemeClr val="tx1"/>
                </a:solidFill>
                <a:latin typeface="Times New Roman" pitchFamily="18" charset="0"/>
                <a:cs typeface="Times New Roman" pitchFamily="18" charset="0"/>
              </a:rPr>
              <a:t> The ultimate goal is to provide management with valuable recommendations for boosting productivity and employee satisfaction, while also offering tailored feedback to employees to support their professional growth. </a:t>
            </a: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43"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7" y="829628"/>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itchFamily="18" charset="0"/>
                <a:cs typeface="Times New Roman" pitchFamily="18" charset="0"/>
              </a:rPr>
              <a:t>PROJECT	</a:t>
            </a:r>
            <a:r>
              <a:rPr sz="3600" spc="-20" dirty="0">
                <a:latin typeface="Times New Roman" pitchFamily="18" charset="0"/>
                <a:cs typeface="Times New Roman" pitchFamily="18" charset="0"/>
              </a:rPr>
              <a:t>OVERVIEW</a:t>
            </a:r>
            <a:endParaRPr sz="360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503"/>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28"/>
            <a:ext cx="7677168"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738150" y="1643050"/>
            <a:ext cx="7786742" cy="4001095"/>
          </a:xfrm>
          <a:prstGeom prst="rect">
            <a:avLst/>
          </a:prstGeom>
        </p:spPr>
        <p:txBody>
          <a:bodyPr wrap="square">
            <a:spAutoFit/>
          </a:bodyPr>
          <a:lstStyle/>
          <a:p>
            <a:pPr>
              <a:lnSpc>
                <a:spcPct val="200000"/>
              </a:lnSpc>
            </a:pPr>
            <a:r>
              <a:rPr lang="en-IN" sz="2000" dirty="0" smtClean="0">
                <a:latin typeface="Times New Roman" pitchFamily="18" charset="0"/>
                <a:cs typeface="Times New Roman" pitchFamily="18" charset="0"/>
              </a:rPr>
              <a:t>The Project is designed to enhance organizational effectiveness by systematically evaluating employee performance through a comprehensive data-driven approach. By implementing these insights, the project seeks to foster a culture of continuous improvement, support employee development, and ultimately contribute to achieving organizational goals.</a:t>
            </a:r>
          </a:p>
          <a:p>
            <a:endParaRPr lang="en-US" dirty="0" smtClean="0"/>
          </a:p>
          <a:p>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txBox="1">
            <a:spLocks noGrp="1"/>
          </p:cNvSpPr>
          <p:nvPr>
            <p:ph type="title"/>
          </p:nvPr>
        </p:nvSpPr>
        <p:spPr>
          <a:xfrm>
            <a:off x="738150" y="857232"/>
            <a:ext cx="8358246" cy="9889054"/>
          </a:xfrm>
          <a:prstGeom prst="rect">
            <a:avLst/>
          </a:prstGeom>
        </p:spPr>
        <p:txBody>
          <a:bodyPr vert="horz" wrap="square" lIns="0" tIns="16510" rIns="0" bIns="0" rtlCol="0">
            <a:spAutoFit/>
          </a:bodyPr>
          <a:lstStyle/>
          <a:p>
            <a:pPr marL="12700" algn="l">
              <a:lnSpc>
                <a:spcPct val="15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a:latin typeface="Times New Roman" pitchFamily="18" charset="0"/>
                <a:cs typeface="Times New Roman" pitchFamily="18" charset="0"/>
              </a:rPr>
              <a:t>U</a:t>
            </a:r>
            <a:r>
              <a:rPr sz="3600" spc="10">
                <a:latin typeface="Times New Roman" pitchFamily="18" charset="0"/>
                <a:cs typeface="Times New Roman" pitchFamily="18" charset="0"/>
              </a:rPr>
              <a:t>S</a:t>
            </a:r>
            <a:r>
              <a:rPr sz="3600" spc="-25">
                <a:latin typeface="Times New Roman" pitchFamily="18" charset="0"/>
                <a:cs typeface="Times New Roman" pitchFamily="18" charset="0"/>
              </a:rPr>
              <a:t>E</a:t>
            </a:r>
            <a:r>
              <a:rPr sz="3600" spc="-10">
                <a:latin typeface="Times New Roman" pitchFamily="18" charset="0"/>
                <a:cs typeface="Times New Roman" pitchFamily="18" charset="0"/>
              </a:rPr>
              <a:t>R</a:t>
            </a:r>
            <a:r>
              <a:rPr sz="3600" spc="5">
                <a:latin typeface="Times New Roman" pitchFamily="18" charset="0"/>
                <a:cs typeface="Times New Roman" pitchFamily="18" charset="0"/>
              </a:rPr>
              <a:t>S</a:t>
            </a:r>
            <a:r>
              <a:rPr sz="3600" spc="5" smtClean="0">
                <a:latin typeface="Times New Roman" pitchFamily="18" charset="0"/>
                <a:cs typeface="Times New Roman" pitchFamily="18" charset="0"/>
              </a:rPr>
              <a:t>?</a:t>
            </a: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t>
            </a:r>
            <a:r>
              <a:rPr lang="en-IN" sz="2000" b="0" dirty="0" smtClean="0">
                <a:latin typeface="Times New Roman" pitchFamily="18" charset="0"/>
                <a:cs typeface="Times New Roman" pitchFamily="18" charset="0"/>
              </a:rPr>
              <a:t>	</a:t>
            </a:r>
            <a:r>
              <a:rPr lang="en-IN" sz="3600" dirty="0" smtClean="0"/>
              <a:t/>
            </a:r>
            <a:br>
              <a:rPr lang="en-IN" sz="3600" dirty="0" smtClean="0"/>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18" y="6172228"/>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595274" y="1857364"/>
            <a:ext cx="6572296" cy="41434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Manager &amp; Supervisor </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Human Resource (Hr)</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Employee</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Executives &amp; Senior Leadership  </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Organization Department Specialist </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Training Development Coordinators  </a:t>
            </a:r>
            <a:endParaRPr lang="en-IN" sz="2000" dirty="0" smtClean="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 y="1476403"/>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53388"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8" y="857912"/>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itchFamily="18" charset="0"/>
                <a:cs typeface="Times New Roman" pitchFamily="18" charset="0"/>
              </a:rPr>
              <a:t>O</a:t>
            </a:r>
            <a:r>
              <a:rPr sz="3200" spc="25" dirty="0">
                <a:latin typeface="Times New Roman" pitchFamily="18" charset="0"/>
                <a:cs typeface="Times New Roman" pitchFamily="18" charset="0"/>
              </a:rPr>
              <a:t>U</a:t>
            </a:r>
            <a:r>
              <a:rPr sz="3200" dirty="0">
                <a:latin typeface="Times New Roman" pitchFamily="18" charset="0"/>
                <a:cs typeface="Times New Roman" pitchFamily="18" charset="0"/>
              </a:rPr>
              <a:t>R</a:t>
            </a:r>
            <a:r>
              <a:rPr sz="3200" spc="5" dirty="0">
                <a:latin typeface="Times New Roman" pitchFamily="18" charset="0"/>
                <a:cs typeface="Times New Roman" pitchFamily="18" charset="0"/>
              </a:rPr>
              <a:t> </a:t>
            </a:r>
            <a:r>
              <a:rPr sz="3200" spc="25" dirty="0">
                <a:latin typeface="Times New Roman" pitchFamily="18" charset="0"/>
                <a:cs typeface="Times New Roman" pitchFamily="18" charset="0"/>
              </a:rPr>
              <a:t>S</a:t>
            </a:r>
            <a:r>
              <a:rPr sz="3200" spc="10" dirty="0">
                <a:latin typeface="Times New Roman" pitchFamily="18" charset="0"/>
                <a:cs typeface="Times New Roman" pitchFamily="18" charset="0"/>
              </a:rPr>
              <a:t>O</a:t>
            </a:r>
            <a:r>
              <a:rPr sz="3200" spc="25" dirty="0">
                <a:latin typeface="Times New Roman" pitchFamily="18" charset="0"/>
                <a:cs typeface="Times New Roman" pitchFamily="18" charset="0"/>
              </a:rPr>
              <a:t>LU</a:t>
            </a:r>
            <a:r>
              <a:rPr sz="3200" spc="-35" dirty="0">
                <a:latin typeface="Times New Roman" pitchFamily="18" charset="0"/>
                <a:cs typeface="Times New Roman" pitchFamily="18" charset="0"/>
              </a:rPr>
              <a:t>T</a:t>
            </a:r>
            <a:r>
              <a:rPr sz="3200" spc="-30" dirty="0">
                <a:latin typeface="Times New Roman" pitchFamily="18" charset="0"/>
                <a:cs typeface="Times New Roman" pitchFamily="18" charset="0"/>
              </a:rPr>
              <a:t>I</a:t>
            </a:r>
            <a:r>
              <a:rPr sz="3200" spc="10" dirty="0">
                <a:latin typeface="Times New Roman" pitchFamily="18" charset="0"/>
                <a:cs typeface="Times New Roman" pitchFamily="18" charset="0"/>
              </a:rPr>
              <a:t>O</a:t>
            </a:r>
            <a:r>
              <a:rPr sz="3200" dirty="0">
                <a:latin typeface="Times New Roman" pitchFamily="18" charset="0"/>
                <a:cs typeface="Times New Roman" pitchFamily="18" charset="0"/>
              </a:rPr>
              <a:t>N</a:t>
            </a:r>
            <a:r>
              <a:rPr sz="3200" spc="-345" dirty="0">
                <a:latin typeface="Times New Roman" pitchFamily="18" charset="0"/>
                <a:cs typeface="Times New Roman" pitchFamily="18" charset="0"/>
              </a:rPr>
              <a:t> </a:t>
            </a:r>
            <a:r>
              <a:rPr sz="3200" spc="-35" dirty="0">
                <a:latin typeface="Times New Roman" pitchFamily="18" charset="0"/>
                <a:cs typeface="Times New Roman" pitchFamily="18" charset="0"/>
              </a:rPr>
              <a:t>A</a:t>
            </a:r>
            <a:r>
              <a:rPr sz="3200" spc="-5" dirty="0">
                <a:latin typeface="Times New Roman" pitchFamily="18" charset="0"/>
                <a:cs typeface="Times New Roman" pitchFamily="18" charset="0"/>
              </a:rPr>
              <a:t>N</a:t>
            </a:r>
            <a:r>
              <a:rPr sz="3200" dirty="0">
                <a:latin typeface="Times New Roman" pitchFamily="18" charset="0"/>
                <a:cs typeface="Times New Roman" pitchFamily="18" charset="0"/>
              </a:rPr>
              <a:t>D</a:t>
            </a:r>
            <a:r>
              <a:rPr sz="3200" spc="35" dirty="0">
                <a:latin typeface="Times New Roman" pitchFamily="18" charset="0"/>
                <a:cs typeface="Times New Roman" pitchFamily="18" charset="0"/>
              </a:rPr>
              <a:t> </a:t>
            </a:r>
            <a:r>
              <a:rPr sz="3200" spc="-30" dirty="0">
                <a:latin typeface="Times New Roman" pitchFamily="18" charset="0"/>
                <a:cs typeface="Times New Roman" pitchFamily="18" charset="0"/>
              </a:rPr>
              <a:t>I</a:t>
            </a:r>
            <a:r>
              <a:rPr sz="3200" spc="-35" dirty="0">
                <a:latin typeface="Times New Roman" pitchFamily="18" charset="0"/>
                <a:cs typeface="Times New Roman" pitchFamily="18" charset="0"/>
              </a:rPr>
              <a:t>T</a:t>
            </a:r>
            <a:r>
              <a:rPr sz="3200" dirty="0">
                <a:latin typeface="Times New Roman" pitchFamily="18" charset="0"/>
                <a:cs typeface="Times New Roman" pitchFamily="18" charset="0"/>
              </a:rPr>
              <a:t>S</a:t>
            </a:r>
            <a:r>
              <a:rPr sz="3200" spc="60" dirty="0">
                <a:latin typeface="Times New Roman" pitchFamily="18" charset="0"/>
                <a:cs typeface="Times New Roman" pitchFamily="18" charset="0"/>
              </a:rPr>
              <a:t> </a:t>
            </a:r>
            <a:r>
              <a:rPr sz="3200" spc="-295" dirty="0">
                <a:latin typeface="Times New Roman" pitchFamily="18" charset="0"/>
                <a:cs typeface="Times New Roman" pitchFamily="18" charset="0"/>
              </a:rPr>
              <a:t>V</a:t>
            </a:r>
            <a:r>
              <a:rPr sz="3200" spc="-35" dirty="0">
                <a:latin typeface="Times New Roman" pitchFamily="18" charset="0"/>
                <a:cs typeface="Times New Roman" pitchFamily="18" charset="0"/>
              </a:rPr>
              <a:t>A</a:t>
            </a:r>
            <a:r>
              <a:rPr sz="3200" spc="25" dirty="0">
                <a:latin typeface="Times New Roman" pitchFamily="18" charset="0"/>
                <a:cs typeface="Times New Roman" pitchFamily="18" charset="0"/>
              </a:rPr>
              <a:t>LU</a:t>
            </a:r>
            <a:r>
              <a:rPr sz="3200" dirty="0">
                <a:latin typeface="Times New Roman" pitchFamily="18" charset="0"/>
                <a:cs typeface="Times New Roman" pitchFamily="18" charset="0"/>
              </a:rPr>
              <a:t>E</a:t>
            </a:r>
            <a:r>
              <a:rPr sz="3200" spc="-65" dirty="0">
                <a:latin typeface="Times New Roman" pitchFamily="18" charset="0"/>
                <a:cs typeface="Times New Roman" pitchFamily="18" charset="0"/>
              </a:rPr>
              <a:t> </a:t>
            </a:r>
            <a:r>
              <a:rPr sz="3200" spc="-15" dirty="0">
                <a:latin typeface="Times New Roman" pitchFamily="18" charset="0"/>
                <a:cs typeface="Times New Roman" pitchFamily="18" charset="0"/>
              </a:rPr>
              <a:t>P</a:t>
            </a:r>
            <a:r>
              <a:rPr sz="3200" spc="-30" dirty="0">
                <a:latin typeface="Times New Roman" pitchFamily="18" charset="0"/>
                <a:cs typeface="Times New Roman" pitchFamily="18" charset="0"/>
              </a:rPr>
              <a:t>R</a:t>
            </a:r>
            <a:r>
              <a:rPr sz="3200" spc="10" dirty="0">
                <a:latin typeface="Times New Roman" pitchFamily="18" charset="0"/>
                <a:cs typeface="Times New Roman" pitchFamily="18" charset="0"/>
              </a:rPr>
              <a:t>O</a:t>
            </a:r>
            <a:r>
              <a:rPr sz="3200" spc="-15" dirty="0">
                <a:latin typeface="Times New Roman" pitchFamily="18" charset="0"/>
                <a:cs typeface="Times New Roman" pitchFamily="18" charset="0"/>
              </a:rPr>
              <a:t>P</a:t>
            </a:r>
            <a:r>
              <a:rPr sz="3200" spc="10" dirty="0">
                <a:latin typeface="Times New Roman" pitchFamily="18" charset="0"/>
                <a:cs typeface="Times New Roman" pitchFamily="18" charset="0"/>
              </a:rPr>
              <a:t>O</a:t>
            </a:r>
            <a:r>
              <a:rPr sz="3200" spc="25" dirty="0">
                <a:latin typeface="Times New Roman" pitchFamily="18" charset="0"/>
                <a:cs typeface="Times New Roman" pitchFamily="18" charset="0"/>
              </a:rPr>
              <a:t>S</a:t>
            </a:r>
            <a:r>
              <a:rPr sz="3200" spc="-30" dirty="0">
                <a:latin typeface="Times New Roman" pitchFamily="18" charset="0"/>
                <a:cs typeface="Times New Roman" pitchFamily="18" charset="0"/>
              </a:rPr>
              <a:t>I</a:t>
            </a:r>
            <a:r>
              <a:rPr sz="3200" spc="-35" dirty="0">
                <a:latin typeface="Times New Roman" pitchFamily="18" charset="0"/>
                <a:cs typeface="Times New Roman" pitchFamily="18" charset="0"/>
              </a:rPr>
              <a:t>T</a:t>
            </a:r>
            <a:r>
              <a:rPr sz="3200" spc="-30" dirty="0">
                <a:latin typeface="Times New Roman" pitchFamily="18" charset="0"/>
                <a:cs typeface="Times New Roman" pitchFamily="18" charset="0"/>
              </a:rPr>
              <a:t>I</a:t>
            </a:r>
            <a:r>
              <a:rPr sz="3200" spc="10" dirty="0">
                <a:latin typeface="Times New Roman" pitchFamily="18" charset="0"/>
                <a:cs typeface="Times New Roman" pitchFamily="18" charset="0"/>
              </a:rPr>
              <a:t>O</a:t>
            </a:r>
            <a:r>
              <a:rPr sz="3200" dirty="0">
                <a:latin typeface="Times New Roman" pitchFamily="18" charset="0"/>
                <a:cs typeface="Times New Roman" pitchFamily="18" charset="0"/>
              </a:rPr>
              <a:t>N</a:t>
            </a:r>
          </a:p>
        </p:txBody>
      </p:sp>
      <p:pic>
        <p:nvPicPr>
          <p:cNvPr id="7" name="object 7"/>
          <p:cNvPicPr/>
          <p:nvPr/>
        </p:nvPicPr>
        <p:blipFill>
          <a:blip r:embed="rId3" cstate="print"/>
          <a:stretch>
            <a:fillRect/>
          </a:stretch>
        </p:blipFill>
        <p:spPr>
          <a:xfrm>
            <a:off x="676275" y="6467503"/>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381356" y="2071678"/>
            <a:ext cx="6357982" cy="107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en-US" sz="2000" dirty="0" smtClean="0">
                <a:solidFill>
                  <a:schemeClr val="tx1"/>
                </a:solidFill>
                <a:latin typeface="Times New Roman" pitchFamily="18" charset="0"/>
                <a:cs typeface="Times New Roman" pitchFamily="18" charset="0"/>
              </a:rPr>
              <a:t>The project will involve the creation of an Excel-based performance analysis tool that will : </a:t>
            </a:r>
            <a:endParaRPr lang="en-US" sz="2000" dirty="0">
              <a:solidFill>
                <a:schemeClr val="tx1"/>
              </a:solidFill>
              <a:latin typeface="Times New Roman" pitchFamily="18" charset="0"/>
              <a:cs typeface="Times New Roman" pitchFamily="18" charset="0"/>
            </a:endParaRPr>
          </a:p>
        </p:txBody>
      </p:sp>
      <p:sp>
        <p:nvSpPr>
          <p:cNvPr id="11" name="Rectangle 10"/>
          <p:cNvSpPr/>
          <p:nvPr/>
        </p:nvSpPr>
        <p:spPr>
          <a:xfrm>
            <a:off x="4881554" y="3571876"/>
            <a:ext cx="3143272" cy="20717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Integrate Data </a:t>
            </a:r>
          </a:p>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Analyze Performance </a:t>
            </a:r>
          </a:p>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Visualize Data</a:t>
            </a:r>
          </a:p>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Facilitate Reporting  </a:t>
            </a:r>
            <a:endParaRPr lang="en-IN"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smtClean="0">
                <a:latin typeface="Times New Roman" pitchFamily="18" charset="0"/>
                <a:cs typeface="Times New Roman" pitchFamily="18" charset="0"/>
              </a:rPr>
              <a:t>DATASET DESCRIPTION</a:t>
            </a:r>
            <a:endParaRPr lang="en-IN" sz="5400" dirty="0">
              <a:latin typeface="Times New Roman" pitchFamily="18" charset="0"/>
              <a:cs typeface="Times New Roman" pitchFamily="18" charset="0"/>
            </a:endParaRPr>
          </a:p>
        </p:txBody>
      </p:sp>
      <p:sp>
        <p:nvSpPr>
          <p:cNvPr id="3" name="Rectangle 2"/>
          <p:cNvSpPr/>
          <p:nvPr/>
        </p:nvSpPr>
        <p:spPr>
          <a:xfrm>
            <a:off x="666712" y="2143116"/>
            <a:ext cx="6286544" cy="1571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Employee Data Set  - Kaggle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26 Feature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Feature - 9</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Employee Id – Categorical Data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Gender – Male , Female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Performance Level – Ordinal Data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Business Unit – Reference  Data Set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Name -  Nominal Data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Rating – Numerical Value  </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51"/>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itchFamily="18" charset="0"/>
                <a:cs typeface="Times New Roman" pitchFamily="18" charset="0"/>
              </a:rPr>
              <a:t>THE</a:t>
            </a:r>
            <a:r>
              <a:rPr sz="3600" spc="20" dirty="0">
                <a:latin typeface="Times New Roman" pitchFamily="18" charset="0"/>
                <a:cs typeface="Times New Roman" pitchFamily="18" charset="0"/>
              </a:rPr>
              <a:t> </a:t>
            </a:r>
            <a:r>
              <a:rPr lang="en-US" sz="3600" spc="20" dirty="0">
                <a:latin typeface="Times New Roman" pitchFamily="18" charset="0"/>
                <a:cs typeface="Times New Roman" pitchFamily="18" charset="0"/>
              </a:rPr>
              <a:t>"</a:t>
            </a:r>
            <a:r>
              <a:rPr sz="3600" spc="10" dirty="0">
                <a:latin typeface="Times New Roman" pitchFamily="18" charset="0"/>
                <a:cs typeface="Times New Roman" pitchFamily="18" charset="0"/>
              </a:rPr>
              <a:t>WOW</a:t>
            </a:r>
            <a:r>
              <a:rPr lang="en-US" sz="3600" spc="10" dirty="0">
                <a:latin typeface="Times New Roman" pitchFamily="18" charset="0"/>
                <a:cs typeface="Times New Roman" pitchFamily="18" charset="0"/>
              </a:rPr>
              <a:t>"</a:t>
            </a:r>
            <a:r>
              <a:rPr sz="3600" spc="85" dirty="0">
                <a:latin typeface="Times New Roman" pitchFamily="18" charset="0"/>
                <a:cs typeface="Times New Roman" pitchFamily="18" charset="0"/>
              </a:rPr>
              <a:t> </a:t>
            </a:r>
            <a:r>
              <a:rPr sz="3600" spc="10" dirty="0">
                <a:latin typeface="Times New Roman" pitchFamily="18" charset="0"/>
                <a:cs typeface="Times New Roman" pitchFamily="18" charset="0"/>
              </a:rPr>
              <a:t>IN</a:t>
            </a:r>
            <a:r>
              <a:rPr sz="3600" spc="-5" dirty="0">
                <a:latin typeface="Times New Roman" pitchFamily="18" charset="0"/>
                <a:cs typeface="Times New Roman" pitchFamily="18" charset="0"/>
              </a:rPr>
              <a:t> </a:t>
            </a:r>
            <a:r>
              <a:rPr sz="3600" spc="15" dirty="0">
                <a:latin typeface="Times New Roman" pitchFamily="18" charset="0"/>
                <a:cs typeface="Times New Roman" pitchFamily="18" charset="0"/>
              </a:rPr>
              <a:t>OUR</a:t>
            </a:r>
            <a:r>
              <a:rPr sz="3600" spc="-10" dirty="0">
                <a:latin typeface="Times New Roman" pitchFamily="18" charset="0"/>
                <a:cs typeface="Times New Roman" pitchFamily="18" charset="0"/>
              </a:rPr>
              <a:t> </a:t>
            </a:r>
            <a:r>
              <a:rPr sz="3600" spc="20" dirty="0">
                <a:latin typeface="Times New Roman" pitchFamily="18" charset="0"/>
                <a:cs typeface="Times New Roman" pitchFamily="18" charset="0"/>
              </a:rPr>
              <a:t>SOLUTION</a:t>
            </a:r>
            <a:endParaRPr sz="3600" dirty="0">
              <a:latin typeface="Times New Roman" pitchFamily="18" charset="0"/>
              <a:cs typeface="Times New Roman" pitchFamily="18" charset="0"/>
            </a:endParaRPr>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1" y="2354731"/>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452398" y="1643050"/>
            <a:ext cx="9096396" cy="3286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200000"/>
              </a:lnSpc>
              <a:buFont typeface="Wingdings" pitchFamily="2" charset="2"/>
              <a:buChar char="Ø"/>
            </a:pPr>
            <a:r>
              <a:rPr lang="en-US" sz="2000" b="1" dirty="0" smtClean="0">
                <a:solidFill>
                  <a:schemeClr val="tx1"/>
                </a:solidFill>
                <a:latin typeface="Times New Roman" pitchFamily="18" charset="0"/>
                <a:cs typeface="Times New Roman" pitchFamily="18" charset="0"/>
              </a:rPr>
              <a:t>CONDITONAL FORMATTING : </a:t>
            </a:r>
            <a:r>
              <a:rPr lang="en-US" sz="2000" dirty="0" smtClean="0">
                <a:solidFill>
                  <a:schemeClr val="tx1"/>
                </a:solidFill>
                <a:latin typeface="Times New Roman" pitchFamily="18" charset="0"/>
                <a:cs typeface="Times New Roman" pitchFamily="18" charset="0"/>
              </a:rPr>
              <a:t>By using this blank cells were   found and  Highlighted </a:t>
            </a:r>
          </a:p>
          <a:p>
            <a:pPr lvl="2">
              <a:lnSpc>
                <a:spcPct val="200000"/>
              </a:lnSpc>
              <a:buFont typeface="Wingdings" pitchFamily="2" charset="2"/>
              <a:buChar char="Ø"/>
            </a:pPr>
            <a:r>
              <a:rPr lang="en-US" sz="2000" b="1" dirty="0" smtClean="0">
                <a:solidFill>
                  <a:schemeClr val="tx1"/>
                </a:solidFill>
                <a:latin typeface="Times New Roman" pitchFamily="18" charset="0"/>
                <a:cs typeface="Times New Roman" pitchFamily="18" charset="0"/>
              </a:rPr>
              <a:t>FILTER : </a:t>
            </a:r>
            <a:r>
              <a:rPr lang="en-US" sz="2000" dirty="0" smtClean="0">
                <a:solidFill>
                  <a:schemeClr val="tx1"/>
                </a:solidFill>
                <a:latin typeface="Times New Roman" pitchFamily="18" charset="0"/>
                <a:cs typeface="Times New Roman" pitchFamily="18" charset="0"/>
              </a:rPr>
              <a:t>By using this filters the blank values were removed </a:t>
            </a:r>
          </a:p>
          <a:p>
            <a:pPr lvl="2">
              <a:lnSpc>
                <a:spcPct val="200000"/>
              </a:lnSpc>
              <a:buFont typeface="Wingdings" pitchFamily="2" charset="2"/>
              <a:buChar char="Ø"/>
            </a:pPr>
            <a:r>
              <a:rPr lang="en-US" sz="2000" b="1" dirty="0" smtClean="0">
                <a:solidFill>
                  <a:schemeClr val="tx1"/>
                </a:solidFill>
                <a:latin typeface="Times New Roman" pitchFamily="18" charset="0"/>
                <a:cs typeface="Times New Roman" pitchFamily="18" charset="0"/>
              </a:rPr>
              <a:t>FORMULA : u</a:t>
            </a:r>
            <a:r>
              <a:rPr lang="en-US" sz="2000" dirty="0" smtClean="0">
                <a:solidFill>
                  <a:schemeClr val="tx1"/>
                </a:solidFill>
                <a:latin typeface="Times New Roman" pitchFamily="18" charset="0"/>
                <a:cs typeface="Times New Roman" pitchFamily="18" charset="0"/>
              </a:rPr>
              <a:t>sed to identify Performance Level : IFS </a:t>
            </a:r>
          </a:p>
          <a:p>
            <a:pPr lvl="2">
              <a:lnSpc>
                <a:spcPct val="200000"/>
              </a:lnSpc>
            </a:pPr>
            <a:r>
              <a:rPr lang="en-IN" sz="2000" dirty="0" smtClean="0">
                <a:solidFill>
                  <a:schemeClr val="tx1"/>
                </a:solidFill>
                <a:latin typeface="Times New Roman" pitchFamily="18" charset="0"/>
                <a:cs typeface="Times New Roman" pitchFamily="18" charset="0"/>
              </a:rPr>
              <a:t>	  	EG : = IFS(Z8&gt;=5,	“VERY               				HIGH”,Z8&gt;=4,“HIGH”,Z8&gt;=3,“MEDIUM”,TRUE,“LOW”</a:t>
            </a: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336</TotalTime>
  <Words>605</Words>
  <Application>Microsoft Office PowerPoint</Application>
  <PresentationFormat>Custom</PresentationFormat>
  <Paragraphs>91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29</cp:revision>
  <dcterms:created xsi:type="dcterms:W3CDTF">2024-03-29T15:07:22Z</dcterms:created>
  <dcterms:modified xsi:type="dcterms:W3CDTF">2024-09-06T16:03:47Z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