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7" r:id="rId6"/>
    <p:sldId id="260" r:id="rId7"/>
    <p:sldId id="261" r:id="rId8"/>
    <p:sldId id="270" r:id="rId9"/>
    <p:sldId id="262" r:id="rId10"/>
    <p:sldId id="263" r:id="rId11"/>
    <p:sldId id="264" r:id="rId12"/>
    <p:sldId id="265" r:id="rId13"/>
    <p:sldId id="268" r:id="rId14"/>
    <p:sldId id="266" r:id="rId1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D489E0-D96D-4495-A6C4-7BD4C3D42A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33FD143-9C21-4D5F-ABA5-635FC291F6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CA9E9A7-C277-4C04-B6F6-32E9BDA62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31429-A67E-4D6E-B75C-7DF074B9F4FE}" type="datetimeFigureOut">
              <a:rPr lang="es-ES" smtClean="0"/>
              <a:t>15/11/2018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AFDC207-D43F-4555-A766-E99954E77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0AA539A-5774-40D8-8C46-F7DAA5E16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6084B-FC6A-466F-8931-094326E70B5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72407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21A5D1-1ED6-449D-8E7D-056198A28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F839E32-AE47-4F3F-827A-C40623F3DB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5B53F8F-80B2-452F-9752-F05655618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31429-A67E-4D6E-B75C-7DF074B9F4FE}" type="datetimeFigureOut">
              <a:rPr lang="es-ES" smtClean="0"/>
              <a:t>15/11/2018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51B37AC-A97E-4C1F-9421-7D4204708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E4BEAA5-DEA7-460A-A11B-5DBDD2A91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6084B-FC6A-466F-8931-094326E70B5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83874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906F827-AA4C-4FD8-86E9-987B49FC90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1AD0340-9682-4ED0-AD8B-F61EC6B1C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974C997-89DD-4893-8C1D-B95C03DB8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31429-A67E-4D6E-B75C-7DF074B9F4FE}" type="datetimeFigureOut">
              <a:rPr lang="es-ES" smtClean="0"/>
              <a:t>15/11/2018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D8F76A9-E8A6-411E-BB34-92D349B7A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72B5725-5A98-4B34-8B0C-ACAD9FDE5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6084B-FC6A-466F-8931-094326E70B5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64158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3C072D-4966-4A21-A922-3D8D68C7F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D873516-7480-464E-AA0E-2872477EE3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9C9D33F-4851-4F2F-8755-27E8ED4C7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31429-A67E-4D6E-B75C-7DF074B9F4FE}" type="datetimeFigureOut">
              <a:rPr lang="es-ES" smtClean="0"/>
              <a:t>15/11/2018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E5AB076-2D31-4686-A208-F1EC4315E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0ADFF7E-F483-41C5-8572-0521BDECC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6084B-FC6A-466F-8931-094326E70B5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8796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CAE7D2-1856-4769-A1C7-D0FE8A375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A7D2027-CBBA-45C1-852A-07A252E0BF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E640CF9-3393-4062-BE18-D771FD61F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31429-A67E-4D6E-B75C-7DF074B9F4FE}" type="datetimeFigureOut">
              <a:rPr lang="es-ES" smtClean="0"/>
              <a:t>15/11/2018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BC8353F-6DE9-44F0-9E33-4FC9DB875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E1157C9-8236-4A25-A883-7B5DDE0E5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6084B-FC6A-466F-8931-094326E70B5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73858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8BEAC2-B29F-4E3C-8B9D-B92FC16B6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686DF2C-E3C6-4CE3-8246-26755A338A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C0C5554-F24E-42E5-84D6-87F64AC8A4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F8112F2-2F82-4E4D-BC98-CC342596B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31429-A67E-4D6E-B75C-7DF074B9F4FE}" type="datetimeFigureOut">
              <a:rPr lang="es-ES" smtClean="0"/>
              <a:t>15/11/2018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9EE23CA-DCE0-4F93-ABD2-AD5F4CE33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F13FC53-ED32-461E-89C2-8147CB054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6084B-FC6A-466F-8931-094326E70B5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79378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511A88-068F-4729-833A-4245F4A8E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299A846-0B8B-4600-A149-0DB1A2450C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F7FD64A-585D-46DF-B0C7-01FD1137FE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F8B8D02-7342-4D89-9F6B-F3C7EB1A1E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AF75019-35EE-413B-8A0E-0530D9B445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A40FE71-88E6-4687-9071-7F7CD7E15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31429-A67E-4D6E-B75C-7DF074B9F4FE}" type="datetimeFigureOut">
              <a:rPr lang="es-ES" smtClean="0"/>
              <a:t>15/11/2018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A70915B-AB2B-41C4-A08B-F5CF02919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A7017CF-98FC-472F-B0D5-B82BC7364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6084B-FC6A-466F-8931-094326E70B5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19592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11BD53-1435-4D0E-A319-0065FC991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2714F7D-211A-43B3-ACB4-55D3098B8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31429-A67E-4D6E-B75C-7DF074B9F4FE}" type="datetimeFigureOut">
              <a:rPr lang="es-ES" smtClean="0"/>
              <a:t>15/11/2018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461052C-3676-4751-94C1-87C95CB81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093BBCF-323C-4B86-8A31-D002927B8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6084B-FC6A-466F-8931-094326E70B5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18939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AC76CD0-F986-4420-98AE-91EFCBB3F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31429-A67E-4D6E-B75C-7DF074B9F4FE}" type="datetimeFigureOut">
              <a:rPr lang="es-ES" smtClean="0"/>
              <a:t>15/11/2018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7F9194F-EFDD-4348-8872-7FF0EE462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985513E-9253-432A-8FFD-D3186B467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6084B-FC6A-466F-8931-094326E70B5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32071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865216-7E9D-4985-BE85-959D17B26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57D0D70-177A-4DE7-900B-C376445017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2F0813C-D9C9-4FA7-A81F-3381A514EC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105085E-1625-458F-B1C9-35F471949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31429-A67E-4D6E-B75C-7DF074B9F4FE}" type="datetimeFigureOut">
              <a:rPr lang="es-ES" smtClean="0"/>
              <a:t>15/11/2018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384E0E4-3B48-463E-8906-489021B2B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E56064F-51A3-4C1F-A827-258DE528E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6084B-FC6A-466F-8931-094326E70B5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79884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0FF133-A1F9-4AD7-B49B-156936F7F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0DEF3DA-3152-416B-AD21-2A42D03447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84354A5-1F68-4CC6-B357-5F0111B3A9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35C28E6-2015-4A3B-AAC8-BEBEDC36E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31429-A67E-4D6E-B75C-7DF074B9F4FE}" type="datetimeFigureOut">
              <a:rPr lang="es-ES" smtClean="0"/>
              <a:t>15/11/2018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8451E29-8BCA-4492-AF31-45A8B6579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55AAC25-CBFF-42B4-9D8C-2D6341510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6084B-FC6A-466F-8931-094326E70B5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22064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790EA3A-80C7-4520-82C4-1631E2D4F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93B38FE-531C-47D6-9599-45A1D3FC7F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E28FD29-7DC5-495D-BAEF-F4710F991E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31429-A67E-4D6E-B75C-7DF074B9F4FE}" type="datetimeFigureOut">
              <a:rPr lang="es-ES" smtClean="0"/>
              <a:t>15/11/2018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176D825-304E-456B-AA86-6B84923AEA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1E324F0-61FD-4FA0-944F-A06ADB2B5A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56084B-FC6A-466F-8931-094326E70B5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93548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ujeresdeempresa.com/la-vision-del-futuro/" TargetMode="External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1162CDA1-CFAA-4CC9-88B0-0CB0766B3522}"/>
              </a:ext>
            </a:extLst>
          </p:cNvPr>
          <p:cNvSpPr txBox="1"/>
          <p:nvPr/>
        </p:nvSpPr>
        <p:spPr>
          <a:xfrm>
            <a:off x="0" y="1274637"/>
            <a:ext cx="12192000" cy="1107996"/>
          </a:xfrm>
          <a:prstGeom prst="rect">
            <a:avLst/>
          </a:prstGeom>
          <a:solidFill>
            <a:schemeClr val="tx1">
              <a:alpha val="76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Mi Deporte Movil</a:t>
            </a:r>
            <a:endParaRPr lang="es-ES" sz="6600" dirty="0">
              <a:solidFill>
                <a:schemeClr val="bg1"/>
              </a:solidFill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2B55A24-07A9-4DC4-B780-174384C67C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0326" y="2759695"/>
            <a:ext cx="3431345" cy="3431345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C86932FB-8934-4571-8719-6579715F4137}"/>
              </a:ext>
            </a:extLst>
          </p:cNvPr>
          <p:cNvSpPr txBox="1"/>
          <p:nvPr/>
        </p:nvSpPr>
        <p:spPr>
          <a:xfrm>
            <a:off x="9279987" y="5752530"/>
            <a:ext cx="2912013" cy="1077218"/>
          </a:xfrm>
          <a:prstGeom prst="rect">
            <a:avLst/>
          </a:prstGeom>
          <a:solidFill>
            <a:schemeClr val="tx1">
              <a:alpha val="99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Andres Rubiolo</a:t>
            </a:r>
          </a:p>
          <a:p>
            <a:r>
              <a:rPr lang="en-US" sz="3200" dirty="0">
                <a:solidFill>
                  <a:schemeClr val="bg1"/>
                </a:solidFill>
              </a:rPr>
              <a:t>Orlando Arteaga</a:t>
            </a:r>
            <a:endParaRPr lang="es-E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5290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0275F889-9E91-4837-A1A1-D472830608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845" y="5204961"/>
            <a:ext cx="1412129" cy="1412129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51DA37F1-EBD1-4300-901C-7BF7C3278CE9}"/>
              </a:ext>
            </a:extLst>
          </p:cNvPr>
          <p:cNvSpPr txBox="1"/>
          <p:nvPr/>
        </p:nvSpPr>
        <p:spPr>
          <a:xfrm>
            <a:off x="0" y="984739"/>
            <a:ext cx="12191999" cy="707886"/>
          </a:xfrm>
          <a:prstGeom prst="rect">
            <a:avLst/>
          </a:prstGeom>
          <a:solidFill>
            <a:schemeClr val="tx1">
              <a:alpha val="74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Entregables</a:t>
            </a:r>
            <a:endParaRPr lang="es-ES" sz="4000" dirty="0">
              <a:solidFill>
                <a:schemeClr val="bg1"/>
              </a:solidFill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894D09B2-6CF5-4472-8DF3-FA2DE69568CD}"/>
              </a:ext>
            </a:extLst>
          </p:cNvPr>
          <p:cNvSpPr/>
          <p:nvPr/>
        </p:nvSpPr>
        <p:spPr>
          <a:xfrm>
            <a:off x="1" y="2861791"/>
            <a:ext cx="12191998" cy="461665"/>
          </a:xfrm>
          <a:prstGeom prst="rect">
            <a:avLst/>
          </a:prstGeom>
          <a:solidFill>
            <a:schemeClr val="tx1">
              <a:alpha val="86000"/>
            </a:schemeClr>
          </a:solidFill>
        </p:spPr>
        <p:txBody>
          <a:bodyPr wrap="square">
            <a:spAutoFit/>
          </a:bodyPr>
          <a:lstStyle/>
          <a:p>
            <a:pPr lvl="8" fontAlgn="base"/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</a:rPr>
              <a:t>8. Beta de aplicacion movil. (MDM v 2.0)</a:t>
            </a:r>
            <a:endParaRPr lang="es-ES" sz="24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45952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51EADD17-A146-4492-82F0-91E87D6699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845" y="5204961"/>
            <a:ext cx="1412129" cy="1412129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3C4009D1-6792-4A5B-A0EE-D6C5703AD18D}"/>
              </a:ext>
            </a:extLst>
          </p:cNvPr>
          <p:cNvSpPr txBox="1"/>
          <p:nvPr/>
        </p:nvSpPr>
        <p:spPr>
          <a:xfrm>
            <a:off x="0" y="604911"/>
            <a:ext cx="12192000" cy="707886"/>
          </a:xfrm>
          <a:prstGeom prst="rect">
            <a:avLst/>
          </a:prstGeom>
          <a:solidFill>
            <a:schemeClr val="tx1">
              <a:alpha val="84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Entregables</a:t>
            </a:r>
            <a:endParaRPr lang="es-ES" sz="4000" dirty="0">
              <a:solidFill>
                <a:schemeClr val="bg1"/>
              </a:solidFill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02C30290-7999-4410-8D88-A83B94DF98DE}"/>
              </a:ext>
            </a:extLst>
          </p:cNvPr>
          <p:cNvSpPr/>
          <p:nvPr/>
        </p:nvSpPr>
        <p:spPr>
          <a:xfrm>
            <a:off x="0" y="2459504"/>
            <a:ext cx="12192000" cy="2308324"/>
          </a:xfrm>
          <a:prstGeom prst="rect">
            <a:avLst/>
          </a:prstGeom>
          <a:solidFill>
            <a:schemeClr val="tx1">
              <a:alpha val="62000"/>
            </a:schemeClr>
          </a:solidFill>
        </p:spPr>
        <p:txBody>
          <a:bodyPr wrap="square">
            <a:spAutoFit/>
          </a:bodyPr>
          <a:lstStyle/>
          <a:p>
            <a:pPr lvl="8" fontAlgn="base"/>
            <a:r>
              <a:rPr lang="es-ES" sz="2400" dirty="0">
                <a:solidFill>
                  <a:schemeClr val="bg1"/>
                </a:solidFill>
                <a:latin typeface="Arial" panose="020B0604020202020204" pitchFamily="34" charset="0"/>
              </a:rPr>
              <a:t>9.  Testing teórico.</a:t>
            </a:r>
          </a:p>
          <a:p>
            <a:pPr lvl="8" fontAlgn="base"/>
            <a:r>
              <a:rPr lang="es-ES" sz="2400" dirty="0">
                <a:solidFill>
                  <a:schemeClr val="bg1"/>
                </a:solidFill>
                <a:latin typeface="Arial" panose="020B0604020202020204" pitchFamily="34" charset="0"/>
              </a:rPr>
              <a:t>10. Lanzamiento de versión oficial.</a:t>
            </a:r>
          </a:p>
          <a:p>
            <a:pPr lvl="8" fontAlgn="base"/>
            <a:r>
              <a:rPr lang="es-ES" sz="2400" dirty="0">
                <a:solidFill>
                  <a:schemeClr val="bg1"/>
                </a:solidFill>
                <a:latin typeface="Arial" panose="020B0604020202020204" pitchFamily="34" charset="0"/>
              </a:rPr>
              <a:t>11. Testing práctico.</a:t>
            </a:r>
          </a:p>
          <a:p>
            <a:pPr lvl="8" fontAlgn="base"/>
            <a:r>
              <a:rPr lang="es-ES" sz="2400" dirty="0">
                <a:solidFill>
                  <a:schemeClr val="bg1"/>
                </a:solidFill>
                <a:latin typeface="Arial" panose="020B0604020202020204" pitchFamily="34" charset="0"/>
              </a:rPr>
              <a:t>12. Revisión de beta.</a:t>
            </a:r>
          </a:p>
          <a:p>
            <a:pPr lvl="8" fontAlgn="base"/>
            <a:r>
              <a:rPr lang="es-ES" sz="2400" dirty="0">
                <a:solidFill>
                  <a:schemeClr val="bg1"/>
                </a:solidFill>
                <a:latin typeface="Arial" panose="020B0604020202020204" pitchFamily="34" charset="0"/>
              </a:rPr>
              <a:t>13. Lanzamiento del producto, promoción.</a:t>
            </a:r>
          </a:p>
          <a:p>
            <a:pPr lvl="8" fontAlgn="base"/>
            <a:r>
              <a:rPr lang="es-ES" sz="2400" dirty="0">
                <a:solidFill>
                  <a:schemeClr val="bg1"/>
                </a:solidFill>
                <a:latin typeface="Arial" panose="020B0604020202020204" pitchFamily="34" charset="0"/>
              </a:rPr>
              <a:t>14. Cierre del proyecto.</a:t>
            </a:r>
          </a:p>
        </p:txBody>
      </p:sp>
    </p:spTree>
    <p:extLst>
      <p:ext uri="{BB962C8B-B14F-4D97-AF65-F5344CB8AC3E}">
        <p14:creationId xmlns:p14="http://schemas.microsoft.com/office/powerpoint/2010/main" val="24358625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9194FAD4-52C5-48E2-9C93-446EE74885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845" y="5204961"/>
            <a:ext cx="1412129" cy="1412129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9ED06A42-F6D9-4271-9717-FCDEBA3D7F6E}"/>
              </a:ext>
            </a:extLst>
          </p:cNvPr>
          <p:cNvSpPr txBox="1"/>
          <p:nvPr/>
        </p:nvSpPr>
        <p:spPr>
          <a:xfrm>
            <a:off x="0" y="1237958"/>
            <a:ext cx="12192000" cy="707886"/>
          </a:xfrm>
          <a:prstGeom prst="rect">
            <a:avLst/>
          </a:prstGeom>
          <a:solidFill>
            <a:schemeClr val="tx1">
              <a:alpha val="76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Modelo de negocio</a:t>
            </a:r>
            <a:endParaRPr lang="es-ES" sz="4000" dirty="0">
              <a:solidFill>
                <a:schemeClr val="bg1"/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E5AF7F9-B159-4E5E-B3B2-35DF6EFE5BB3}"/>
              </a:ext>
            </a:extLst>
          </p:cNvPr>
          <p:cNvSpPr txBox="1"/>
          <p:nvPr/>
        </p:nvSpPr>
        <p:spPr>
          <a:xfrm>
            <a:off x="1" y="2919382"/>
            <a:ext cx="12192000" cy="1384995"/>
          </a:xfrm>
          <a:prstGeom prst="rect">
            <a:avLst/>
          </a:prstGeom>
          <a:solidFill>
            <a:schemeClr val="tx1">
              <a:alpha val="48000"/>
            </a:schemeClr>
          </a:solidFill>
        </p:spPr>
        <p:txBody>
          <a:bodyPr wrap="square" rtlCol="0">
            <a:spAutoFit/>
          </a:bodyPr>
          <a:lstStyle/>
          <a:p>
            <a:pPr marL="3200400" lvl="6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Porcentaje por reserva (5% del total).</a:t>
            </a:r>
          </a:p>
          <a:p>
            <a:pPr marL="3200400" lvl="6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Anuncios de eventos, productos o servicios.</a:t>
            </a:r>
          </a:p>
          <a:p>
            <a:pPr marL="3200400" lvl="6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Promoción de canchas.</a:t>
            </a:r>
            <a:endParaRPr lang="es-E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84620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44C2FCA6-B852-4A32-9F33-C9310BBFDD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845" y="5204961"/>
            <a:ext cx="1412129" cy="1412129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A557C635-5027-4773-991D-AFC909E62A8E}"/>
              </a:ext>
            </a:extLst>
          </p:cNvPr>
          <p:cNvSpPr txBox="1"/>
          <p:nvPr/>
        </p:nvSpPr>
        <p:spPr>
          <a:xfrm>
            <a:off x="0" y="495008"/>
            <a:ext cx="12192000" cy="707886"/>
          </a:xfrm>
          <a:prstGeom prst="rect">
            <a:avLst/>
          </a:prstGeom>
          <a:solidFill>
            <a:schemeClr val="tx1">
              <a:alpha val="76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Modelo de negocio</a:t>
            </a:r>
            <a:endParaRPr lang="es-ES" sz="4000" dirty="0">
              <a:solidFill>
                <a:schemeClr val="bg1"/>
              </a:solidFill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D4F5A396-54B3-4262-B015-846E70CAA1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100" y="1202894"/>
            <a:ext cx="7543800" cy="504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0384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1000" b="-2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294A7ACF-70F1-4A19-A171-CCC63BF81F38}"/>
              </a:ext>
            </a:extLst>
          </p:cNvPr>
          <p:cNvSpPr txBox="1"/>
          <p:nvPr/>
        </p:nvSpPr>
        <p:spPr>
          <a:xfrm>
            <a:off x="0" y="3429000"/>
            <a:ext cx="12192000" cy="1477328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marL="3543300" lvl="7" indent="-342900">
              <a:buFont typeface="Arial" panose="020B0604020202020204" pitchFamily="34" charset="0"/>
              <a:buChar char="•"/>
            </a:pPr>
            <a:r>
              <a:rPr lang="es-AR" sz="2400" dirty="0">
                <a:solidFill>
                  <a:schemeClr val="bg1"/>
                </a:solidFill>
              </a:rPr>
              <a:t>Gimnasios</a:t>
            </a:r>
          </a:p>
          <a:p>
            <a:pPr marL="3543300" lvl="7" indent="-342900">
              <a:buFont typeface="Arial" panose="020B0604020202020204" pitchFamily="34" charset="0"/>
              <a:buChar char="•"/>
            </a:pPr>
            <a:r>
              <a:rPr lang="es-AR" sz="2400" dirty="0">
                <a:solidFill>
                  <a:schemeClr val="bg1"/>
                </a:solidFill>
              </a:rPr>
              <a:t>Centros de alimentación y nutrición</a:t>
            </a:r>
          </a:p>
          <a:p>
            <a:pPr marL="3543300" lvl="7" indent="-342900">
              <a:buFont typeface="Arial" panose="020B0604020202020204" pitchFamily="34" charset="0"/>
              <a:buChar char="•"/>
            </a:pPr>
            <a:r>
              <a:rPr lang="es-AR" sz="2400" dirty="0">
                <a:solidFill>
                  <a:schemeClr val="bg1"/>
                </a:solidFill>
              </a:rPr>
              <a:t>Centros de bienestar y salud</a:t>
            </a:r>
            <a:endParaRPr lang="es-ES" sz="2400" dirty="0">
              <a:solidFill>
                <a:schemeClr val="bg1"/>
              </a:solidFill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algn="ctr"/>
            <a:endParaRPr lang="es-E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502D0D2-0223-4E24-B51F-7F11AA3C36AB}"/>
              </a:ext>
            </a:extLst>
          </p:cNvPr>
          <p:cNvSpPr txBox="1"/>
          <p:nvPr/>
        </p:nvSpPr>
        <p:spPr>
          <a:xfrm>
            <a:off x="0" y="998807"/>
            <a:ext cx="12192000" cy="70788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Visión a futuro</a:t>
            </a:r>
            <a:endParaRPr lang="es-ES" sz="4000" dirty="0">
              <a:solidFill>
                <a:schemeClr val="bg1"/>
              </a:solidFill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B61AD56-E388-4BEF-9C62-6E40C753AC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845" y="5204961"/>
            <a:ext cx="1412129" cy="1412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500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2986A9C2-84AF-4CBC-B1FC-79B55D47F1C9}"/>
              </a:ext>
            </a:extLst>
          </p:cNvPr>
          <p:cNvSpPr txBox="1"/>
          <p:nvPr/>
        </p:nvSpPr>
        <p:spPr>
          <a:xfrm>
            <a:off x="0" y="858130"/>
            <a:ext cx="12192000" cy="707886"/>
          </a:xfrm>
          <a:prstGeom prst="rect">
            <a:avLst/>
          </a:prstGeom>
          <a:solidFill>
            <a:schemeClr val="tx1">
              <a:alpha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4000" dirty="0">
                <a:solidFill>
                  <a:schemeClr val="bg1"/>
                </a:solidFill>
              </a:rPr>
              <a:t>Motivación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E8343C6-EC7D-42BD-978A-1D2415C6BC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94" y="5220788"/>
            <a:ext cx="1412129" cy="1412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831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F21B9514-EA4B-4660-962F-90A565C1A721}"/>
              </a:ext>
            </a:extLst>
          </p:cNvPr>
          <p:cNvSpPr txBox="1"/>
          <p:nvPr/>
        </p:nvSpPr>
        <p:spPr>
          <a:xfrm>
            <a:off x="1" y="1111347"/>
            <a:ext cx="12192000" cy="923330"/>
          </a:xfrm>
          <a:prstGeom prst="rect">
            <a:avLst/>
          </a:prstGeom>
          <a:solidFill>
            <a:schemeClr val="tx1">
              <a:alpha val="72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</a:rPr>
              <a:t>Proyecto</a:t>
            </a:r>
            <a:endParaRPr lang="es-ES" sz="5400" dirty="0">
              <a:solidFill>
                <a:schemeClr val="bg1"/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33F0F00-D187-40E7-8BCA-4B700F32BA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845" y="5204961"/>
            <a:ext cx="1412129" cy="1412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117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E520BC73-9081-482C-8375-8B02ACEFA106}"/>
              </a:ext>
            </a:extLst>
          </p:cNvPr>
          <p:cNvSpPr txBox="1"/>
          <p:nvPr/>
        </p:nvSpPr>
        <p:spPr>
          <a:xfrm>
            <a:off x="0" y="984739"/>
            <a:ext cx="12191999" cy="707886"/>
          </a:xfrm>
          <a:prstGeom prst="rect">
            <a:avLst/>
          </a:prstGeom>
          <a:solidFill>
            <a:schemeClr val="tx1">
              <a:alpha val="77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Entregables</a:t>
            </a:r>
            <a:endParaRPr lang="es-ES" sz="4000" dirty="0">
              <a:solidFill>
                <a:schemeClr val="bg1"/>
              </a:solidFill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9356210B-B220-404D-BFDA-5ABA98F0C93F}"/>
              </a:ext>
            </a:extLst>
          </p:cNvPr>
          <p:cNvSpPr/>
          <p:nvPr/>
        </p:nvSpPr>
        <p:spPr>
          <a:xfrm>
            <a:off x="0" y="2924823"/>
            <a:ext cx="12192000" cy="584775"/>
          </a:xfrm>
          <a:prstGeom prst="rect">
            <a:avLst/>
          </a:prstGeom>
          <a:solidFill>
            <a:schemeClr val="tx1">
              <a:alpha val="70000"/>
            </a:schemeClr>
          </a:solidFill>
        </p:spPr>
        <p:txBody>
          <a:bodyPr wrap="square">
            <a:spAutoFit/>
          </a:bodyPr>
          <a:lstStyle/>
          <a:p>
            <a:pPr algn="ctr" fontAlgn="base">
              <a:buFont typeface="+mj-lt"/>
              <a:buAutoNum type="arabicPeriod"/>
            </a:pPr>
            <a:r>
              <a:rPr lang="es-ES" sz="3200" dirty="0">
                <a:solidFill>
                  <a:schemeClr val="bg1"/>
                </a:solidFill>
                <a:latin typeface="Arial" panose="020B0604020202020204" pitchFamily="34" charset="0"/>
              </a:rPr>
              <a:t> Informe del proyecto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B27C19C2-75C6-436A-B6C0-D85BACC61E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845" y="5204961"/>
            <a:ext cx="1412129" cy="1412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312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1.png">
            <a:extLst>
              <a:ext uri="{FF2B5EF4-FFF2-40B4-BE49-F238E27FC236}">
                <a16:creationId xmlns:a16="http://schemas.microsoft.com/office/drawing/2014/main" id="{369E5E7F-4B70-4B5E-BC40-2FF558F74D67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0" y="1645920"/>
            <a:ext cx="12191999" cy="3104515"/>
          </a:xfrm>
          <a:prstGeom prst="rect">
            <a:avLst/>
          </a:prstGeom>
          <a:ln/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DF7E5249-007E-4A59-AE20-6816FF2F5C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845" y="5204961"/>
            <a:ext cx="1412129" cy="1412129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7E625991-AE32-4ACB-B089-56E1B0CF2021}"/>
              </a:ext>
            </a:extLst>
          </p:cNvPr>
          <p:cNvSpPr/>
          <p:nvPr/>
        </p:nvSpPr>
        <p:spPr>
          <a:xfrm>
            <a:off x="3537034" y="710493"/>
            <a:ext cx="5117930" cy="480901"/>
          </a:xfrm>
          <a:prstGeom prst="rect">
            <a:avLst/>
          </a:prstGeom>
          <a:solidFill>
            <a:schemeClr val="tx1">
              <a:alpha val="78000"/>
            </a:schemeClr>
          </a:solidFill>
        </p:spPr>
        <p:txBody>
          <a:bodyPr wrap="square">
            <a:spAutoFit/>
          </a:bodyPr>
          <a:lstStyle/>
          <a:p>
            <a:pPr marL="723900">
              <a:lnSpc>
                <a:spcPct val="115000"/>
              </a:lnSpc>
              <a:spcAft>
                <a:spcPts val="0"/>
              </a:spcAft>
            </a:pPr>
            <a:r>
              <a:rPr lang="es-ES" sz="2400" b="1" dirty="0" err="1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Work</a:t>
            </a:r>
            <a:r>
              <a:rPr lang="es-ES" sz="2400" b="1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s-ES" sz="2400" b="1" dirty="0" err="1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Breakdown</a:t>
            </a:r>
            <a:r>
              <a:rPr lang="es-ES" sz="2400" b="1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s-ES" sz="2400" b="1" dirty="0" err="1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Structure</a:t>
            </a:r>
            <a:endParaRPr lang="es-ES" sz="2400" dirty="0">
              <a:solidFill>
                <a:schemeClr val="bg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0994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BE088DFA-7D13-436F-94B0-2E138D4D7B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845" y="5204961"/>
            <a:ext cx="1412129" cy="1412129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AA5A26ED-8CF3-4754-BCFF-D420E9DA83DC}"/>
              </a:ext>
            </a:extLst>
          </p:cNvPr>
          <p:cNvSpPr/>
          <p:nvPr/>
        </p:nvSpPr>
        <p:spPr>
          <a:xfrm>
            <a:off x="1" y="2544995"/>
            <a:ext cx="12191998" cy="461665"/>
          </a:xfrm>
          <a:prstGeom prst="rect">
            <a:avLst/>
          </a:prstGeom>
          <a:solidFill>
            <a:schemeClr val="tx1">
              <a:alpha val="80000"/>
            </a:schemeClr>
          </a:solidFill>
        </p:spPr>
        <p:txBody>
          <a:bodyPr wrap="square">
            <a:spAutoFit/>
          </a:bodyPr>
          <a:lstStyle/>
          <a:p>
            <a:pPr algn="ctr" fontAlgn="base"/>
            <a:r>
              <a:rPr lang="es-ES" sz="2400" dirty="0">
                <a:solidFill>
                  <a:schemeClr val="bg1"/>
                </a:solidFill>
                <a:latin typeface="Arial" panose="020B0604020202020204" pitchFamily="34" charset="0"/>
              </a:rPr>
              <a:t>2. Plantilla de interfaz del sistema.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CA891AA-0036-40F7-AA36-C921B4087E3B}"/>
              </a:ext>
            </a:extLst>
          </p:cNvPr>
          <p:cNvSpPr txBox="1"/>
          <p:nvPr/>
        </p:nvSpPr>
        <p:spPr>
          <a:xfrm>
            <a:off x="0" y="984739"/>
            <a:ext cx="12191999" cy="707886"/>
          </a:xfrm>
          <a:prstGeom prst="rect">
            <a:avLst/>
          </a:prstGeom>
          <a:solidFill>
            <a:schemeClr val="tx1">
              <a:alpha val="76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Entregables</a:t>
            </a:r>
            <a:endParaRPr lang="es-E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1430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818097A6-FAAE-4934-B636-9B1FAD472A95}"/>
              </a:ext>
            </a:extLst>
          </p:cNvPr>
          <p:cNvSpPr txBox="1"/>
          <p:nvPr/>
        </p:nvSpPr>
        <p:spPr>
          <a:xfrm>
            <a:off x="0" y="984739"/>
            <a:ext cx="12191999" cy="707886"/>
          </a:xfrm>
          <a:prstGeom prst="rect">
            <a:avLst/>
          </a:prstGeom>
          <a:solidFill>
            <a:schemeClr val="tx1">
              <a:alpha val="76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Entregables</a:t>
            </a:r>
            <a:endParaRPr lang="es-ES" sz="4000" dirty="0">
              <a:solidFill>
                <a:schemeClr val="bg1"/>
              </a:solidFill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67B4BC9A-EEF2-4E2C-88AE-1DE1815394AF}"/>
              </a:ext>
            </a:extLst>
          </p:cNvPr>
          <p:cNvSpPr/>
          <p:nvPr/>
        </p:nvSpPr>
        <p:spPr>
          <a:xfrm>
            <a:off x="1" y="2488724"/>
            <a:ext cx="12191998" cy="1569660"/>
          </a:xfrm>
          <a:prstGeom prst="rect">
            <a:avLst/>
          </a:prstGeom>
          <a:solidFill>
            <a:schemeClr val="tx1">
              <a:alpha val="76000"/>
            </a:schemeClr>
          </a:solidFill>
        </p:spPr>
        <p:txBody>
          <a:bodyPr wrap="square">
            <a:spAutoFit/>
          </a:bodyPr>
          <a:lstStyle/>
          <a:p>
            <a:pPr lvl="8" fontAlgn="base"/>
            <a:r>
              <a:rPr lang="es-ES" sz="2400" dirty="0">
                <a:solidFill>
                  <a:schemeClr val="bg1"/>
                </a:solidFill>
                <a:latin typeface="Arial" panose="020B0604020202020204" pitchFamily="34" charset="0"/>
              </a:rPr>
              <a:t>3. Modelado de UML para software.</a:t>
            </a:r>
          </a:p>
          <a:p>
            <a:pPr lvl="8" fontAlgn="base"/>
            <a:r>
              <a:rPr lang="es-ES" sz="2400" dirty="0">
                <a:solidFill>
                  <a:schemeClr val="bg1"/>
                </a:solidFill>
                <a:latin typeface="Arial" panose="020B0604020202020204" pitchFamily="34" charset="0"/>
              </a:rPr>
              <a:t>4. Modelado de base de datos.</a:t>
            </a:r>
          </a:p>
          <a:p>
            <a:pPr lvl="8" fontAlgn="base"/>
            <a:r>
              <a:rPr lang="es-ES" sz="2400" dirty="0">
                <a:solidFill>
                  <a:schemeClr val="bg1"/>
                </a:solidFill>
                <a:latin typeface="Arial" panose="020B0604020202020204" pitchFamily="34" charset="0"/>
              </a:rPr>
              <a:t>5. Creación de base de datos.</a:t>
            </a:r>
          </a:p>
          <a:p>
            <a:pPr algn="ctr" fontAlgn="base"/>
            <a:endParaRPr lang="es-ES" sz="24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FA90B76F-4EE5-495B-AFC8-5B150E0B5C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845" y="5204961"/>
            <a:ext cx="1412129" cy="1412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83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44C2FCA6-B852-4A32-9F33-C9310BBFDD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845" y="5204961"/>
            <a:ext cx="1412129" cy="1412129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A557C635-5027-4773-991D-AFC909E62A8E}"/>
              </a:ext>
            </a:extLst>
          </p:cNvPr>
          <p:cNvSpPr txBox="1"/>
          <p:nvPr/>
        </p:nvSpPr>
        <p:spPr>
          <a:xfrm>
            <a:off x="0" y="495008"/>
            <a:ext cx="12192000" cy="707886"/>
          </a:xfrm>
          <a:prstGeom prst="rect">
            <a:avLst/>
          </a:prstGeom>
          <a:solidFill>
            <a:schemeClr val="tx1">
              <a:alpha val="76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Modelo de Base de </a:t>
            </a:r>
            <a:r>
              <a:rPr lang="en-US" sz="4000" dirty="0" err="1">
                <a:solidFill>
                  <a:schemeClr val="bg1"/>
                </a:solidFill>
              </a:rPr>
              <a:t>Datos</a:t>
            </a:r>
            <a:endParaRPr lang="es-ES" sz="4000" dirty="0">
              <a:solidFill>
                <a:schemeClr val="bg1"/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AA638B5-7F57-4183-BFE2-1391BF9CEB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7475" y="1282730"/>
            <a:ext cx="6877050" cy="5334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9232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47FDE538-83DC-49B8-9942-A9F6245738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845" y="5204961"/>
            <a:ext cx="1412129" cy="1412129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B87F483D-974B-4B80-85AF-94505B09EE2C}"/>
              </a:ext>
            </a:extLst>
          </p:cNvPr>
          <p:cNvSpPr txBox="1"/>
          <p:nvPr/>
        </p:nvSpPr>
        <p:spPr>
          <a:xfrm>
            <a:off x="0" y="984739"/>
            <a:ext cx="12191999" cy="707886"/>
          </a:xfrm>
          <a:prstGeom prst="rect">
            <a:avLst/>
          </a:prstGeom>
          <a:solidFill>
            <a:schemeClr val="tx1">
              <a:alpha val="72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Entregables</a:t>
            </a:r>
            <a:endParaRPr lang="es-ES" sz="4000" dirty="0">
              <a:solidFill>
                <a:schemeClr val="bg1"/>
              </a:solidFill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863C7A85-ED66-4953-AF4A-E0C44BB55AAE}"/>
              </a:ext>
            </a:extLst>
          </p:cNvPr>
          <p:cNvSpPr/>
          <p:nvPr/>
        </p:nvSpPr>
        <p:spPr>
          <a:xfrm>
            <a:off x="0" y="2721114"/>
            <a:ext cx="12192000" cy="1877437"/>
          </a:xfrm>
          <a:prstGeom prst="rect">
            <a:avLst/>
          </a:prstGeom>
          <a:solidFill>
            <a:schemeClr val="tx1">
              <a:alpha val="62000"/>
            </a:schemeClr>
          </a:solidFill>
        </p:spPr>
        <p:txBody>
          <a:bodyPr wrap="square">
            <a:spAutoFit/>
          </a:bodyPr>
          <a:lstStyle/>
          <a:p>
            <a:pPr lvl="6" fontAlgn="base"/>
            <a:r>
              <a:rPr lang="es-ES" sz="2400" dirty="0">
                <a:solidFill>
                  <a:schemeClr val="bg1"/>
                </a:solidFill>
                <a:latin typeface="Arial" panose="020B0604020202020204" pitchFamily="34" charset="0"/>
              </a:rPr>
              <a:t>6. Beta del sistema con funcionalidad principal, para la versión desktop 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</a:rPr>
              <a:t>(MDM v1.0).</a:t>
            </a:r>
          </a:p>
          <a:p>
            <a:pPr lvl="6" fontAlgn="base"/>
            <a:r>
              <a:rPr lang="es-ES" sz="2400" dirty="0">
                <a:solidFill>
                  <a:schemeClr val="bg1"/>
                </a:solidFill>
                <a:latin typeface="Arial" panose="020B0604020202020204" pitchFamily="34" charset="0"/>
              </a:rPr>
              <a:t>7. Beta del sistema con funcionalidades secundarias, para la versión desktop 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</a:rPr>
              <a:t>(MDM v1.1).</a:t>
            </a:r>
            <a:endParaRPr lang="es-ES" sz="24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fontAlgn="base"/>
            <a:endParaRPr lang="es-ES" sz="20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37655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</TotalTime>
  <Words>183</Words>
  <Application>Microsoft Office PowerPoint</Application>
  <PresentationFormat>Panorámica</PresentationFormat>
  <Paragraphs>36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Andrés Rubiolo</dc:creator>
  <cp:lastModifiedBy>Andrés Rubiolo</cp:lastModifiedBy>
  <cp:revision>19</cp:revision>
  <dcterms:created xsi:type="dcterms:W3CDTF">2018-11-14T19:29:13Z</dcterms:created>
  <dcterms:modified xsi:type="dcterms:W3CDTF">2018-11-15T19:05:01Z</dcterms:modified>
</cp:coreProperties>
</file>