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953">
          <p15:clr>
            <a:srgbClr val="000000"/>
          </p15:clr>
        </p15:guide>
        <p15:guide id="3" orient="horz" pos="3818">
          <p15:clr>
            <a:srgbClr val="000000"/>
          </p15:clr>
        </p15:guide>
        <p15:guide id="4" orient="horz" pos="3657">
          <p15:clr>
            <a:srgbClr val="000000"/>
          </p15:clr>
        </p15:guide>
        <p15:guide id="5" orient="horz" pos="4148">
          <p15:clr>
            <a:srgbClr val="000000"/>
          </p15:clr>
        </p15:guide>
        <p15:guide id="6" orient="horz" pos="887">
          <p15:clr>
            <a:srgbClr val="000000"/>
          </p15:clr>
        </p15:guide>
        <p15:guide id="7" orient="horz" pos="2483">
          <p15:clr>
            <a:srgbClr val="000000"/>
          </p15:clr>
        </p15:guide>
        <p15:guide id="8" orient="horz" pos="1734">
          <p15:clr>
            <a:srgbClr val="000000"/>
          </p15:clr>
        </p15:guide>
        <p15:guide id="9" orient="horz" pos="1860">
          <p15:clr>
            <a:srgbClr val="000000"/>
          </p15:clr>
        </p15:guide>
        <p15:guide id="10" pos="2880">
          <p15:clr>
            <a:srgbClr val="000000"/>
          </p15:clr>
        </p15:guide>
        <p15:guide id="11" pos="389">
          <p15:clr>
            <a:srgbClr val="000000"/>
          </p15:clr>
        </p15:guide>
        <p15:guide id="12" pos="5605">
          <p15:clr>
            <a:srgbClr val="000000"/>
          </p15:clr>
        </p15:guide>
        <p15:guide id="13" pos="5380">
          <p15:clr>
            <a:srgbClr val="000000"/>
          </p15:clr>
        </p15:guide>
        <p15:guide id="14" pos="3455">
          <p15:clr>
            <a:srgbClr val="000000"/>
          </p15:clr>
        </p15:guide>
        <p15:guide id="15" pos="3689">
          <p15:clr>
            <a:srgbClr val="000000"/>
          </p15:clr>
        </p15:guide>
        <p15:guide id="16" pos="2018">
          <p15:clr>
            <a:srgbClr val="000000"/>
          </p15:clr>
        </p15:guide>
        <p15:guide id="17" pos="2510">
          <p15:clr>
            <a:srgbClr val="000000"/>
          </p15:clr>
        </p15:guide>
        <p15:guide id="18" pos="233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953" orient="horz"/>
        <p:guide pos="3818" orient="horz"/>
        <p:guide pos="3657" orient="horz"/>
        <p:guide pos="4148" orient="horz"/>
        <p:guide pos="887" orient="horz"/>
        <p:guide pos="2483" orient="horz"/>
        <p:guide pos="1734" orient="horz"/>
        <p:guide pos="1860" orient="horz"/>
        <p:guide pos="2880"/>
        <p:guide pos="389"/>
        <p:guide pos="5605"/>
        <p:guide pos="5380"/>
        <p:guide pos="3455"/>
        <p:guide pos="3689"/>
        <p:guide pos="2018"/>
        <p:guide pos="2510"/>
        <p:guide pos="233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db2478c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9db2478c1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db2478c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9db2478c1_1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db2478c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9db2478c1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dabea8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59dabea8a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dabea8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59dabea8a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dabea8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59dabea8a2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dabea8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59dabea8a2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db2478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59db2478c1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db2478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59db2478c1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db2478c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9db2478c1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db2478c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59db2478c1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uverture" showMasterSp="0">
  <p:cSld name="Couvertu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110832" y="-2654"/>
            <a:ext cx="5032375" cy="6867525"/>
          </a:xfrm>
          <a:custGeom>
            <a:rect b="b" l="l" r="r" t="t"/>
            <a:pathLst>
              <a:path extrusionOk="0" h="7199" w="5277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1906" y="2743721"/>
            <a:ext cx="6865938" cy="4119563"/>
          </a:xfrm>
          <a:custGeom>
            <a:rect b="b" l="l" r="r" t="t"/>
            <a:pathLst>
              <a:path extrusionOk="0" h="4319" w="719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5494338" cy="5492750"/>
          </a:xfrm>
          <a:custGeom>
            <a:rect b="b" l="l" r="r" t="t"/>
            <a:pathLst>
              <a:path extrusionOk="0" h="5758" w="5761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25" name="Google Shape;2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000" y="612000"/>
            <a:ext cx="2349500" cy="1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>
            <p:ph idx="1" type="body"/>
          </p:nvPr>
        </p:nvSpPr>
        <p:spPr>
          <a:xfrm>
            <a:off x="3203575" y="917575"/>
            <a:ext cx="5313363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maire" showMasterSp="0">
  <p:cSld name="Sommai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373188" y="0"/>
            <a:ext cx="7781925" cy="6867525"/>
          </a:xfrm>
          <a:custGeom>
            <a:rect b="b" l="l" r="r" t="t"/>
            <a:pathLst>
              <a:path extrusionOk="0" h="7199" w="816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0" y="3201988"/>
            <a:ext cx="5038725" cy="3663950"/>
          </a:xfrm>
          <a:custGeom>
            <a:rect b="b" l="l" r="r" t="t"/>
            <a:pathLst>
              <a:path extrusionOk="0" h="3841" w="5283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5856288" y="1264568"/>
            <a:ext cx="304165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3375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sz="165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sz="1200" cap="none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35" name="Google Shape;3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000" y="5540400"/>
            <a:ext cx="1198800" cy="70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/>
          <p:nvPr>
            <p:ph type="title"/>
          </p:nvPr>
        </p:nvSpPr>
        <p:spPr>
          <a:xfrm>
            <a:off x="617539" y="843732"/>
            <a:ext cx="2658318" cy="453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sz="2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 visuel">
  <p:cSld name="Titre et contenu visuel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668344" y="260648"/>
            <a:ext cx="84859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/>
          <p:nvPr>
            <p:ph idx="2" type="pic"/>
          </p:nvPr>
        </p:nvSpPr>
        <p:spPr>
          <a:xfrm>
            <a:off x="612000" y="1408113"/>
            <a:ext cx="3086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3984625" y="1408113"/>
            <a:ext cx="4532313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 2 colonnes">
  <p:cSld name="Titre et contenu 2 colonne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617538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body"/>
          </p:nvPr>
        </p:nvSpPr>
        <p:spPr>
          <a:xfrm>
            <a:off x="4736939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 2 colonnes &amp; logo">
  <p:cSld name="Titre et contenu 2 colonnes &amp; log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617538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4736939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>
            <p:ph idx="4" type="pic"/>
          </p:nvPr>
        </p:nvSpPr>
        <p:spPr>
          <a:xfrm>
            <a:off x="7807738" y="6061075"/>
            <a:ext cx="709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17538" y="1408113"/>
            <a:ext cx="78994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itre" showMasterSp="0">
  <p:cSld name="Chapitr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373188" y="0"/>
            <a:ext cx="7781925" cy="6867525"/>
          </a:xfrm>
          <a:custGeom>
            <a:rect b="b" l="l" r="r" t="t"/>
            <a:pathLst>
              <a:path extrusionOk="0" h="7199" w="816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0" y="1828800"/>
            <a:ext cx="5038725" cy="5037138"/>
          </a:xfrm>
          <a:custGeom>
            <a:rect b="b" l="l" r="r" t="t"/>
            <a:pathLst>
              <a:path extrusionOk="0" h="5281" w="5283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000" y="5540400"/>
            <a:ext cx="1198800" cy="706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>
            <p:ph idx="1" type="body"/>
          </p:nvPr>
        </p:nvSpPr>
        <p:spPr>
          <a:xfrm>
            <a:off x="1373189" y="917575"/>
            <a:ext cx="714375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 visuel &amp; logo">
  <p:cSld name="Titre et contenu visuel &amp; log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668344" y="260648"/>
            <a:ext cx="84859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/>
          <p:nvPr>
            <p:ph idx="2" type="pic"/>
          </p:nvPr>
        </p:nvSpPr>
        <p:spPr>
          <a:xfrm>
            <a:off x="612000" y="1408113"/>
            <a:ext cx="3086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3" type="body"/>
          </p:nvPr>
        </p:nvSpPr>
        <p:spPr>
          <a:xfrm>
            <a:off x="3984625" y="1408113"/>
            <a:ext cx="4532313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4" type="pic"/>
          </p:nvPr>
        </p:nvSpPr>
        <p:spPr>
          <a:xfrm>
            <a:off x="7807738" y="6061075"/>
            <a:ext cx="709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17538" y="1408114"/>
            <a:ext cx="78994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_couv_1.pdf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2000" y="6061075"/>
            <a:ext cx="856800" cy="504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wardsdatascience.com/spectral-graph-clustering-and-optimal-number-of-clusters-estimation-32704189afbe" TargetMode="External"/><Relationship Id="rId4" Type="http://schemas.openxmlformats.org/officeDocument/2006/relationships/hyperlink" Target="https://towardsdatascience.com/spectral-clustering-aba2640c0d5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31/10/2017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TITRE DE LA PRÉSENTATION - MENU « INSERTION / EN-TÊTE ET PIED DE PAGE »</a:t>
            </a:r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489075" y="653525"/>
            <a:ext cx="5313300" cy="58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-FR"/>
              <a:t>Spectral clustering </a:t>
            </a:r>
            <a:endParaRPr sz="2400"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51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-FR" sz="1800">
                <a:solidFill>
                  <a:srgbClr val="FFFFFF"/>
                </a:solidFill>
              </a:rPr>
              <a:t>           		     Students :</a:t>
            </a:r>
            <a:r>
              <a:rPr b="0" lang="fr-FR" sz="1800">
                <a:solidFill>
                  <a:schemeClr val="dk1"/>
                </a:solidFill>
              </a:rPr>
              <a:t>  </a:t>
            </a:r>
            <a:r>
              <a:rPr b="0" lang="fr-FR" sz="1800"/>
              <a:t>Pape Samba DIALLO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-FR" sz="1800"/>
              <a:t>                             </a:t>
            </a:r>
            <a:r>
              <a:rPr b="0" lang="fr-FR" sz="1800"/>
              <a:t>          	  Van-Khoa NGUYEN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-FR" sz="1800"/>
              <a:t> 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fr-FR" sz="1800">
                <a:solidFill>
                  <a:srgbClr val="FFFFFF"/>
                </a:solidFill>
              </a:rPr>
              <a:t>           		     </a:t>
            </a:r>
            <a:endParaRPr b="0" sz="1800">
              <a:solidFill>
                <a:schemeClr val="dk1"/>
              </a:solidFill>
            </a:endParaRPr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-FR"/>
              <a:t>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91" name="Google Shape;191;p19"/>
          <p:cNvSpPr txBox="1"/>
          <p:nvPr>
            <p:ph type="title"/>
          </p:nvPr>
        </p:nvSpPr>
        <p:spPr>
          <a:xfrm>
            <a:off x="111125" y="174625"/>
            <a:ext cx="828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2. Applying the spectral clustering on the Pyrat DataSet </a:t>
            </a:r>
            <a:endParaRPr sz="2400"/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111125" y="665350"/>
            <a:ext cx="8286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The self-tuning spectral clustering and the optimal number of clusters</a:t>
            </a:r>
            <a:endParaRPr sz="1800"/>
          </a:p>
        </p:txBody>
      </p:sp>
      <p:sp>
        <p:nvSpPr>
          <p:cNvPr id="193" name="Google Shape;193;p19"/>
          <p:cNvSpPr txBox="1"/>
          <p:nvPr/>
        </p:nvSpPr>
        <p:spPr>
          <a:xfrm>
            <a:off x="365975" y="1291500"/>
            <a:ext cx="8452500" cy="4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The idea behind the self tuning spectral clustering is </a:t>
            </a:r>
            <a:r>
              <a:rPr b="1" lang="fr-FR" sz="1800">
                <a:solidFill>
                  <a:schemeClr val="dk1"/>
                </a:solidFill>
              </a:rPr>
              <a:t>determine the optimal number of clusters</a:t>
            </a:r>
            <a:r>
              <a:rPr lang="fr-FR" sz="1800">
                <a:solidFill>
                  <a:schemeClr val="dk1"/>
                </a:solidFill>
              </a:rPr>
              <a:t> and also </a:t>
            </a:r>
            <a:r>
              <a:rPr b="1" lang="fr-FR" sz="1800">
                <a:solidFill>
                  <a:schemeClr val="dk1"/>
                </a:solidFill>
              </a:rPr>
              <a:t>the similarity metric σi</a:t>
            </a:r>
            <a:r>
              <a:rPr lang="fr-FR" sz="1800">
                <a:solidFill>
                  <a:schemeClr val="dk1"/>
                </a:solidFill>
              </a:rPr>
              <a:t> used in the computation of the affinity matrix (Self-Tuning Spectral Clustering- Lihi Zelnik-Manor and Pietro Perona)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In the paper "a tutorial on spectral clustering — ulrike von luxburg" Eigengap heuristic suggests the number of clusters k is usually given by the value of k that </a:t>
            </a:r>
            <a:r>
              <a:rPr b="1" lang="fr-FR" sz="1800">
                <a:solidFill>
                  <a:schemeClr val="dk1"/>
                </a:solidFill>
              </a:rPr>
              <a:t>maximizes the eigengap</a:t>
            </a:r>
            <a:r>
              <a:rPr lang="fr-FR" sz="1800">
                <a:solidFill>
                  <a:schemeClr val="dk1"/>
                </a:solidFill>
              </a:rPr>
              <a:t> (difference between consecutive eigenvalues). </a:t>
            </a:r>
            <a:r>
              <a:rPr b="1" lang="fr-FR" sz="1800">
                <a:solidFill>
                  <a:schemeClr val="dk1"/>
                </a:solidFill>
              </a:rPr>
              <a:t>The larger this eigengap</a:t>
            </a:r>
            <a:r>
              <a:rPr lang="fr-FR" sz="1800">
                <a:solidFill>
                  <a:schemeClr val="dk1"/>
                </a:solidFill>
              </a:rPr>
              <a:t> is, the closer the eigenvectors of the ideal case and hence</a:t>
            </a:r>
            <a:r>
              <a:rPr b="1" lang="fr-FR" sz="1800">
                <a:solidFill>
                  <a:schemeClr val="dk1"/>
                </a:solidFill>
              </a:rPr>
              <a:t> the better spectral clustering works</a:t>
            </a:r>
            <a:r>
              <a:rPr lang="fr-F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0" name="Google Shape;200;p20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111125" y="174625"/>
            <a:ext cx="828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2. Applying the spectral clustering on the Pyrat DataSet </a:t>
            </a:r>
            <a:endParaRPr sz="2400"/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111125" y="665350"/>
            <a:ext cx="8286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The self-tuning spectral clustering and the optimal number of clusters</a:t>
            </a:r>
            <a:endParaRPr sz="1800"/>
          </a:p>
        </p:txBody>
      </p:sp>
      <p:sp>
        <p:nvSpPr>
          <p:cNvPr id="203" name="Google Shape;203;p20"/>
          <p:cNvSpPr txBox="1"/>
          <p:nvPr/>
        </p:nvSpPr>
        <p:spPr>
          <a:xfrm>
            <a:off x="2137513" y="4977100"/>
            <a:ext cx="46971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Optimal number of cluster 1 (Pyrat Dataset)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00" y="1178775"/>
            <a:ext cx="5787136" cy="40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1" name="Google Shape;211;p21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212" name="Google Shape;212;p21"/>
          <p:cNvSpPr txBox="1"/>
          <p:nvPr>
            <p:ph type="title"/>
          </p:nvPr>
        </p:nvSpPr>
        <p:spPr>
          <a:xfrm>
            <a:off x="111125" y="174625"/>
            <a:ext cx="828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References</a:t>
            </a:r>
            <a:endParaRPr sz="2400"/>
          </a:p>
        </p:txBody>
      </p:sp>
      <p:sp>
        <p:nvSpPr>
          <p:cNvPr id="213" name="Google Shape;213;p21"/>
          <p:cNvSpPr txBox="1"/>
          <p:nvPr/>
        </p:nvSpPr>
        <p:spPr>
          <a:xfrm>
            <a:off x="365975" y="1291500"/>
            <a:ext cx="8452500" cy="4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-FR" sz="1600">
                <a:solidFill>
                  <a:schemeClr val="dk1"/>
                </a:solidFill>
                <a:highlight>
                  <a:srgbClr val="FFFFFF"/>
                </a:highlight>
              </a:rPr>
              <a:t>Spectral graph clustering and optimal number of clusters estimation at </a:t>
            </a:r>
            <a:r>
              <a:rPr lang="fr-FR" sz="1600" u="sng">
                <a:solidFill>
                  <a:srgbClr val="337AB7"/>
                </a:solidFill>
                <a:highlight>
                  <a:srgbClr val="FFFFFF"/>
                </a:highlight>
                <a:hlinkClick r:id="rId3"/>
              </a:rPr>
              <a:t>https://towardsdatascience.com/spectral-graph-clustering-and-optimal-number-of-clusters-estimation-32704189afbe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-FR" sz="1600">
                <a:solidFill>
                  <a:schemeClr val="dk1"/>
                </a:solidFill>
                <a:highlight>
                  <a:srgbClr val="FFFFFF"/>
                </a:highlight>
              </a:rPr>
              <a:t>Spectral Clustering at </a:t>
            </a:r>
            <a:r>
              <a:rPr lang="fr-FR" sz="1600" u="sng">
                <a:solidFill>
                  <a:srgbClr val="337AB7"/>
                </a:solidFill>
                <a:highlight>
                  <a:srgbClr val="FFFFFF"/>
                </a:highlight>
                <a:hlinkClick r:id="rId4"/>
              </a:rPr>
              <a:t>https://towardsdatascience.com/spectral-clustering-aba2640c0d5b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617550" y="0"/>
            <a:ext cx="7780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1. What is spectral clustering ? (1)</a:t>
            </a:r>
            <a:endParaRPr sz="2400"/>
          </a:p>
        </p:txBody>
      </p:sp>
      <p:sp>
        <p:nvSpPr>
          <p:cNvPr id="103" name="Google Shape;103;p11"/>
          <p:cNvSpPr txBox="1"/>
          <p:nvPr/>
        </p:nvSpPr>
        <p:spPr>
          <a:xfrm>
            <a:off x="166450" y="925425"/>
            <a:ext cx="89055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</a:rPr>
              <a:t>Adjacency matrix (A) 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Given a graph with </a:t>
            </a:r>
            <a:r>
              <a:rPr i="1" lang="fr-FR" sz="1800">
                <a:solidFill>
                  <a:schemeClr val="dk1"/>
                </a:solidFill>
              </a:rPr>
              <a:t>n</a:t>
            </a:r>
            <a:r>
              <a:rPr lang="fr-FR" sz="1800">
                <a:solidFill>
                  <a:schemeClr val="dk1"/>
                </a:solidFill>
              </a:rPr>
              <a:t> vertices and </a:t>
            </a:r>
            <a:r>
              <a:rPr i="1" lang="fr-FR" sz="1800">
                <a:solidFill>
                  <a:schemeClr val="dk1"/>
                </a:solidFill>
              </a:rPr>
              <a:t>m</a:t>
            </a:r>
            <a:r>
              <a:rPr lang="fr-FR" sz="1800">
                <a:solidFill>
                  <a:schemeClr val="dk1"/>
                </a:solidFill>
              </a:rPr>
              <a:t> nodes, the adjacency matrix is a square n*n matrix with the property: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A[i][j] = 1 if there is an edge between node i and node j, 0 otherwise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75" y="2952750"/>
            <a:ext cx="7021876" cy="30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 txBox="1"/>
          <p:nvPr/>
        </p:nvSpPr>
        <p:spPr>
          <a:xfrm>
            <a:off x="900125" y="5072075"/>
            <a:ext cx="2303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K-neareast neighbors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>
            <a:off x="617550" y="0"/>
            <a:ext cx="7780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1. What is spectral clustering ? (2)</a:t>
            </a:r>
            <a:endParaRPr sz="2400"/>
          </a:p>
        </p:txBody>
      </p:sp>
      <p:sp>
        <p:nvSpPr>
          <p:cNvPr id="114" name="Google Shape;114;p12"/>
          <p:cNvSpPr txBox="1"/>
          <p:nvPr/>
        </p:nvSpPr>
        <p:spPr>
          <a:xfrm>
            <a:off x="166450" y="925425"/>
            <a:ext cx="89055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</a:rPr>
              <a:t>Degree matrix (D)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The degree matrix is a n*n diagonal matrix with the property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d[i][i] = the number of adjacent edges in node i or the </a:t>
            </a:r>
            <a:r>
              <a:rPr b="1" lang="fr-FR" sz="1800">
                <a:solidFill>
                  <a:schemeClr val="dk1"/>
                </a:solidFill>
              </a:rPr>
              <a:t>degree of node 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d[i][j] =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5" y="3062925"/>
            <a:ext cx="6180893" cy="26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617550" y="0"/>
            <a:ext cx="7780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1. What is spectral clustering ? (3)</a:t>
            </a:r>
            <a:endParaRPr sz="2400"/>
          </a:p>
        </p:txBody>
      </p:sp>
      <p:sp>
        <p:nvSpPr>
          <p:cNvPr id="124" name="Google Shape;124;p13"/>
          <p:cNvSpPr txBox="1"/>
          <p:nvPr/>
        </p:nvSpPr>
        <p:spPr>
          <a:xfrm>
            <a:off x="166450" y="925425"/>
            <a:ext cx="89055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</a:rPr>
              <a:t>Laplacian matrix (L)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The laplacian matrix is a n*n matrix defined as: </a:t>
            </a:r>
            <a:r>
              <a:rPr b="1" lang="fr-FR" sz="1800">
                <a:solidFill>
                  <a:schemeClr val="dk1"/>
                </a:solidFill>
              </a:rPr>
              <a:t>L = D -A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Its </a:t>
            </a:r>
            <a:r>
              <a:rPr b="1" lang="fr-FR" sz="1800">
                <a:solidFill>
                  <a:schemeClr val="dk1"/>
                </a:solidFill>
              </a:rPr>
              <a:t>eigen values are positive real numbers</a:t>
            </a:r>
            <a:r>
              <a:rPr lang="fr-FR" sz="1800">
                <a:solidFill>
                  <a:schemeClr val="dk1"/>
                </a:solidFill>
              </a:rPr>
              <a:t> and the </a:t>
            </a:r>
            <a:r>
              <a:rPr b="1" lang="fr-FR" sz="1800">
                <a:solidFill>
                  <a:schemeClr val="dk1"/>
                </a:solidFill>
              </a:rPr>
              <a:t>eigen vectors are real and orthogonal </a:t>
            </a:r>
            <a:r>
              <a:rPr lang="fr-FR" sz="1800">
                <a:solidFill>
                  <a:schemeClr val="dk1"/>
                </a:solidFill>
              </a:rPr>
              <a:t>(the dot product of the 2 vectors is 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" y="2952750"/>
            <a:ext cx="7939974" cy="2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14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617550" y="0"/>
            <a:ext cx="7780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1. What is spectral clustering ? (5)</a:t>
            </a:r>
            <a:endParaRPr sz="2400"/>
          </a:p>
        </p:txBody>
      </p:sp>
      <p:sp>
        <p:nvSpPr>
          <p:cNvPr id="134" name="Google Shape;134;p14"/>
          <p:cNvSpPr txBox="1"/>
          <p:nvPr/>
        </p:nvSpPr>
        <p:spPr>
          <a:xfrm>
            <a:off x="166450" y="925425"/>
            <a:ext cx="89055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</a:rPr>
              <a:t>Conductance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</a:rPr>
              <a:t>Calculating the eigen values and eigen vectors of A with x ( n dimensional vector with the values of the nodes): </a:t>
            </a:r>
            <a:r>
              <a:rPr b="1" lang="fr-FR" sz="1800">
                <a:solidFill>
                  <a:schemeClr val="dk1"/>
                </a:solidFill>
              </a:rPr>
              <a:t>A * x = lambda * x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" y="2417925"/>
            <a:ext cx="66579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183100" y="3941775"/>
            <a:ext cx="86058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W</a:t>
            </a:r>
            <a:r>
              <a:rPr lang="fr-FR" sz="1600"/>
              <a:t>e are ready to summarize the spectral clustering steps: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-FR" sz="1600">
                <a:solidFill>
                  <a:schemeClr val="dk1"/>
                </a:solidFill>
              </a:rPr>
              <a:t>Compute the Laplacian matrix L of the input graph 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fr-FR" sz="1600">
                <a:solidFill>
                  <a:schemeClr val="dk1"/>
                </a:solidFill>
              </a:rPr>
              <a:t>Compute the eigen values (lambda) and eigen vectors (x) such that L* x = lambda * x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fr-FR" sz="1600">
                <a:solidFill>
                  <a:schemeClr val="dk1"/>
                </a:solidFill>
              </a:rPr>
              <a:t>Select n eigenvectors corresponding to the smallest eigenvalues and redefine the input space as a n dimensional subspace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fr-FR" sz="1600">
                <a:solidFill>
                  <a:schemeClr val="dk1"/>
                </a:solidFill>
              </a:rPr>
              <a:t>Find clusters in this subspace using various clustering algorithms, such as </a:t>
            </a:r>
            <a:r>
              <a:rPr b="1" lang="fr-FR" sz="1600">
                <a:solidFill>
                  <a:schemeClr val="dk1"/>
                </a:solidFill>
              </a:rPr>
              <a:t>k-means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617550" y="0"/>
            <a:ext cx="7780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1</a:t>
            </a:r>
            <a:r>
              <a:rPr lang="fr-FR" sz="2400">
                <a:solidFill>
                  <a:schemeClr val="lt2"/>
                </a:solidFill>
              </a:rPr>
              <a:t>. Eigenvalues of the Laplacian graph</a:t>
            </a:r>
            <a:endParaRPr sz="2400"/>
          </a:p>
        </p:txBody>
      </p:sp>
      <p:sp>
        <p:nvSpPr>
          <p:cNvPr id="145" name="Google Shape;145;p15"/>
          <p:cNvSpPr txBox="1"/>
          <p:nvPr/>
        </p:nvSpPr>
        <p:spPr>
          <a:xfrm>
            <a:off x="4572000" y="1291500"/>
            <a:ext cx="4246500" cy="4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Ten eigenvalues corresponding to ten points in the graph.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Number of 0 eigenvalues corresponding to the number of connected components in the graph.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-FR" sz="1800">
                <a:solidFill>
                  <a:schemeClr val="dk1"/>
                </a:solidFill>
              </a:rPr>
              <a:t>The more eigenvalues are nears to 0, the more we have the number the cluster in graph.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71425"/>
            <a:ext cx="4343399" cy="27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3" name="Google Shape;153;p16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11125" y="174625"/>
            <a:ext cx="828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2</a:t>
            </a:r>
            <a:r>
              <a:rPr lang="fr-FR" sz="2400">
                <a:solidFill>
                  <a:schemeClr val="lt2"/>
                </a:solidFill>
              </a:rPr>
              <a:t>. Applying the spectral clustering on the Pyrat DataSet </a:t>
            </a:r>
            <a:endParaRPr sz="2400"/>
          </a:p>
        </p:txBody>
      </p:sp>
      <p:sp>
        <p:nvSpPr>
          <p:cNvPr id="155" name="Google Shape;155;p16"/>
          <p:cNvSpPr txBox="1"/>
          <p:nvPr/>
        </p:nvSpPr>
        <p:spPr>
          <a:xfrm>
            <a:off x="365125" y="1118000"/>
            <a:ext cx="84534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63" y="1329588"/>
            <a:ext cx="7108163" cy="406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11125" y="665350"/>
            <a:ext cx="35877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Diagram of the processus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111125" y="174625"/>
            <a:ext cx="828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2. Applying the spectral clustering on the Pyrat DataSet </a:t>
            </a:r>
            <a:endParaRPr sz="2400"/>
          </a:p>
        </p:txBody>
      </p:sp>
      <p:sp>
        <p:nvSpPr>
          <p:cNvPr id="166" name="Google Shape;166;p17"/>
          <p:cNvSpPr txBox="1"/>
          <p:nvPr/>
        </p:nvSpPr>
        <p:spPr>
          <a:xfrm>
            <a:off x="2214425" y="4739325"/>
            <a:ext cx="435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T</a:t>
            </a:r>
            <a:r>
              <a:rPr b="1" lang="fr-FR"/>
              <a:t>he cheese density distribution in three cases</a:t>
            </a:r>
            <a:endParaRPr b="1"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111125" y="665350"/>
            <a:ext cx="49212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The dataset ground truth explanation</a:t>
            </a:r>
            <a:endParaRPr sz="18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5" y="1929437"/>
            <a:ext cx="2852296" cy="268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638" y="1837175"/>
            <a:ext cx="2983675" cy="292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050" y="1763024"/>
            <a:ext cx="2852300" cy="297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4931775" y="6061075"/>
            <a:ext cx="26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09/05/2019</a:t>
            </a:r>
            <a:endParaRPr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7668344" y="260648"/>
            <a:ext cx="848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2555776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Spectral clustering</a:t>
            </a:r>
            <a:endParaRPr/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111125" y="174625"/>
            <a:ext cx="828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2"/>
                </a:solidFill>
              </a:rPr>
              <a:t>2. Applying the spectral clustering on the Pyrat DataSet </a:t>
            </a:r>
            <a:endParaRPr sz="2400"/>
          </a:p>
        </p:txBody>
      </p:sp>
      <p:sp>
        <p:nvSpPr>
          <p:cNvPr id="179" name="Google Shape;179;p18"/>
          <p:cNvSpPr txBox="1"/>
          <p:nvPr/>
        </p:nvSpPr>
        <p:spPr>
          <a:xfrm>
            <a:off x="2214425" y="4818700"/>
            <a:ext cx="5167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Three different clusters obtained by spectral clustering and the mean representation of them. </a:t>
            </a:r>
            <a:endParaRPr b="1"/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111125" y="665350"/>
            <a:ext cx="7270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The results of implementing the spectral clustering (n_cluster = 3)</a:t>
            </a:r>
            <a:endParaRPr sz="1800"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5" y="1783375"/>
            <a:ext cx="2597900" cy="26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700" y="1721437"/>
            <a:ext cx="2720463" cy="27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948" y="1721425"/>
            <a:ext cx="2720475" cy="273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