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4"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81BF382-7E8C-4474-BA85-8AF6967FC3E0}" type="datetimeFigureOut">
              <a:rPr lang="en-AU" smtClean="0"/>
              <a:t>29/03/2024</a:t>
            </a:fld>
            <a:endParaRPr lang="en-AU"/>
          </a:p>
        </p:txBody>
      </p:sp>
      <p:sp>
        <p:nvSpPr>
          <p:cNvPr id="16" name="Slide Number Placeholder 15"/>
          <p:cNvSpPr>
            <a:spLocks noGrp="1"/>
          </p:cNvSpPr>
          <p:nvPr>
            <p:ph type="sldNum" sz="quarter" idx="11"/>
          </p:nvPr>
        </p:nvSpPr>
        <p:spPr/>
        <p:txBody>
          <a:bodyPr/>
          <a:lstStyle/>
          <a:p>
            <a:fld id="{5624CA68-7A64-4115-8F08-D26F3121EB7F}" type="slidenum">
              <a:rPr lang="en-AU" smtClean="0"/>
              <a:t>‹#›</a:t>
            </a:fld>
            <a:endParaRPr lang="en-AU"/>
          </a:p>
        </p:txBody>
      </p:sp>
      <p:sp>
        <p:nvSpPr>
          <p:cNvPr id="17" name="Footer Placeholder 16"/>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1BF382-7E8C-4474-BA85-8AF6967FC3E0}" type="datetimeFigureOut">
              <a:rPr lang="en-AU" smtClean="0"/>
              <a:t>29/03/2024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24CA68-7A64-4115-8F08-D26F3121EB7F}"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1BF382-7E8C-4474-BA85-8AF6967FC3E0}" type="datetimeFigureOut">
              <a:rPr lang="en-AU" smtClean="0"/>
              <a:t>29/03/2024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24CA68-7A64-4115-8F08-D26F3121EB7F}"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81BF382-7E8C-4474-BA85-8AF6967FC3E0}" type="datetimeFigureOut">
              <a:rPr lang="en-AU" smtClean="0"/>
              <a:t>29/03/2024</a:t>
            </a:fld>
            <a:endParaRPr lang="en-AU"/>
          </a:p>
        </p:txBody>
      </p:sp>
      <p:sp>
        <p:nvSpPr>
          <p:cNvPr id="15" name="Slide Number Placeholder 14"/>
          <p:cNvSpPr>
            <a:spLocks noGrp="1"/>
          </p:cNvSpPr>
          <p:nvPr>
            <p:ph type="sldNum" sz="quarter" idx="15"/>
          </p:nvPr>
        </p:nvSpPr>
        <p:spPr/>
        <p:txBody>
          <a:bodyPr/>
          <a:lstStyle>
            <a:lvl1pPr algn="ctr">
              <a:defRPr/>
            </a:lvl1pPr>
          </a:lstStyle>
          <a:p>
            <a:fld id="{5624CA68-7A64-4115-8F08-D26F3121EB7F}" type="slidenum">
              <a:rPr lang="en-AU" smtClean="0"/>
              <a:t>‹#›</a:t>
            </a:fld>
            <a:endParaRPr lang="en-AU"/>
          </a:p>
        </p:txBody>
      </p:sp>
      <p:sp>
        <p:nvSpPr>
          <p:cNvPr id="16" name="Footer Placeholder 15"/>
          <p:cNvSpPr>
            <a:spLocks noGrp="1"/>
          </p:cNvSpPr>
          <p:nvPr>
            <p:ph type="ftr" sz="quarter" idx="16"/>
          </p:nvPr>
        </p:nvSpPr>
        <p:spPr/>
        <p:txBody>
          <a:bodyPr/>
          <a:lstStyle/>
          <a:p>
            <a:endParaRPr lang="en-AU"/>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1BF382-7E8C-4474-BA85-8AF6967FC3E0}" type="datetimeFigureOut">
              <a:rPr lang="en-AU" smtClean="0"/>
              <a:t>29/03/2024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24CA68-7A64-4115-8F08-D26F3121EB7F}" type="slidenum">
              <a:rPr lang="en-AU" smtClean="0"/>
              <a:t>‹#›</a:t>
            </a:fld>
            <a:endParaRPr lang="en-AU"/>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81BF382-7E8C-4474-BA85-8AF6967FC3E0}" type="datetimeFigureOut">
              <a:rPr lang="en-AU" smtClean="0"/>
              <a:t>29/03/2024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24CA68-7A64-4115-8F08-D26F3121EB7F}" type="slidenum">
              <a:rPr lang="en-AU" smtClean="0"/>
              <a:t>‹#›</a:t>
            </a:fld>
            <a:endParaRPr lang="en-AU"/>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624CA68-7A64-4115-8F08-D26F3121EB7F}" type="slidenum">
              <a:rPr lang="en-AU" smtClean="0"/>
              <a:t>‹#›</a:t>
            </a:fld>
            <a:endParaRPr lang="en-AU"/>
          </a:p>
        </p:txBody>
      </p:sp>
      <p:sp>
        <p:nvSpPr>
          <p:cNvPr id="8" name="Footer Placeholder 7"/>
          <p:cNvSpPr>
            <a:spLocks noGrp="1"/>
          </p:cNvSpPr>
          <p:nvPr>
            <p:ph type="ftr" sz="quarter" idx="11"/>
          </p:nvPr>
        </p:nvSpPr>
        <p:spPr/>
        <p:txBody>
          <a:bodyPr/>
          <a:lstStyle/>
          <a:p>
            <a:endParaRPr lang="en-AU"/>
          </a:p>
        </p:txBody>
      </p:sp>
      <p:sp>
        <p:nvSpPr>
          <p:cNvPr id="7" name="Date Placeholder 6"/>
          <p:cNvSpPr>
            <a:spLocks noGrp="1"/>
          </p:cNvSpPr>
          <p:nvPr>
            <p:ph type="dt" sz="half" idx="10"/>
          </p:nvPr>
        </p:nvSpPr>
        <p:spPr/>
        <p:txBody>
          <a:bodyPr/>
          <a:lstStyle/>
          <a:p>
            <a:fld id="{681BF382-7E8C-4474-BA85-8AF6967FC3E0}" type="datetimeFigureOut">
              <a:rPr lang="en-AU" smtClean="0"/>
              <a:t>29/03/2024</a:t>
            </a:fld>
            <a:endParaRPr lang="en-AU"/>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1BF382-7E8C-4474-BA85-8AF6967FC3E0}" type="datetimeFigureOut">
              <a:rPr lang="en-AU" smtClean="0"/>
              <a:t>29/03/2024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24CA68-7A64-4115-8F08-D26F3121EB7F}" type="slidenum">
              <a:rPr lang="en-AU" smtClean="0"/>
              <a:t>‹#›</a:t>
            </a:fld>
            <a:endParaRPr lang="en-AU"/>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BF382-7E8C-4474-BA85-8AF6967FC3E0}" type="datetimeFigureOut">
              <a:rPr lang="en-AU" smtClean="0"/>
              <a:t>29/03/2024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24CA68-7A64-4115-8F08-D26F3121EB7F}"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81BF382-7E8C-4474-BA85-8AF6967FC3E0}" type="datetimeFigureOut">
              <a:rPr lang="en-AU" smtClean="0"/>
              <a:t>29/03/2024</a:t>
            </a:fld>
            <a:endParaRPr lang="en-AU"/>
          </a:p>
        </p:txBody>
      </p:sp>
      <p:sp>
        <p:nvSpPr>
          <p:cNvPr id="9" name="Slide Number Placeholder 8"/>
          <p:cNvSpPr>
            <a:spLocks noGrp="1"/>
          </p:cNvSpPr>
          <p:nvPr>
            <p:ph type="sldNum" sz="quarter" idx="15"/>
          </p:nvPr>
        </p:nvSpPr>
        <p:spPr/>
        <p:txBody>
          <a:bodyPr/>
          <a:lstStyle/>
          <a:p>
            <a:fld id="{5624CA68-7A64-4115-8F08-D26F3121EB7F}" type="slidenum">
              <a:rPr lang="en-AU" smtClean="0"/>
              <a:t>‹#›</a:t>
            </a:fld>
            <a:endParaRPr lang="en-AU"/>
          </a:p>
        </p:txBody>
      </p:sp>
      <p:sp>
        <p:nvSpPr>
          <p:cNvPr id="10" name="Footer Placeholder 9"/>
          <p:cNvSpPr>
            <a:spLocks noGrp="1"/>
          </p:cNvSpPr>
          <p:nvPr>
            <p:ph type="ftr" sz="quarter" idx="16"/>
          </p:nvPr>
        </p:nvSpPr>
        <p:spPr/>
        <p:txBody>
          <a:body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81BF382-7E8C-4474-BA85-8AF6967FC3E0}" type="datetimeFigureOut">
              <a:rPr lang="en-AU" smtClean="0"/>
              <a:t>29/03/2024</a:t>
            </a:fld>
            <a:endParaRPr lang="en-AU"/>
          </a:p>
        </p:txBody>
      </p:sp>
      <p:sp>
        <p:nvSpPr>
          <p:cNvPr id="9" name="Slide Number Placeholder 8"/>
          <p:cNvSpPr>
            <a:spLocks noGrp="1"/>
          </p:cNvSpPr>
          <p:nvPr>
            <p:ph type="sldNum" sz="quarter" idx="11"/>
          </p:nvPr>
        </p:nvSpPr>
        <p:spPr/>
        <p:txBody>
          <a:bodyPr/>
          <a:lstStyle/>
          <a:p>
            <a:fld id="{5624CA68-7A64-4115-8F08-D26F3121EB7F}"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81BF382-7E8C-4474-BA85-8AF6967FC3E0}" type="datetimeFigureOut">
              <a:rPr lang="en-AU" smtClean="0"/>
              <a:t>29/03/2024</a:t>
            </a:fld>
            <a:endParaRPr lang="en-AU"/>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AU"/>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624CA68-7A64-4115-8F08-D26F3121EB7F}" type="slidenum">
              <a:rPr lang="en-AU" smtClean="0"/>
              <a:t>‹#›</a:t>
            </a:fld>
            <a:endParaRPr lang="en-AU"/>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Histogram</a:t>
            </a:r>
            <a:endParaRPr lang="en-AU" dirty="0"/>
          </a:p>
        </p:txBody>
      </p:sp>
      <p:sp>
        <p:nvSpPr>
          <p:cNvPr id="2" name="Title 1"/>
          <p:cNvSpPr>
            <a:spLocks noGrp="1"/>
          </p:cNvSpPr>
          <p:nvPr>
            <p:ph type="ctrTitle"/>
          </p:nvPr>
        </p:nvSpPr>
        <p:spPr>
          <a:xfrm>
            <a:off x="755576" y="908720"/>
            <a:ext cx="7543800" cy="1524000"/>
          </a:xfrm>
        </p:spPr>
        <p:txBody>
          <a:bodyPr/>
          <a:lstStyle/>
          <a:p>
            <a:r>
              <a:rPr lang="en-GB" sz="6000" dirty="0" smtClean="0"/>
              <a:t>Skewness and Kurtosis</a:t>
            </a:r>
            <a:endParaRPr lang="en-AU" sz="6000" dirty="0"/>
          </a:p>
        </p:txBody>
      </p:sp>
    </p:spTree>
    <p:extLst>
      <p:ext uri="{BB962C8B-B14F-4D97-AF65-F5344CB8AC3E}">
        <p14:creationId xmlns:p14="http://schemas.microsoft.com/office/powerpoint/2010/main" val="278593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0648"/>
            <a:ext cx="8229600" cy="678904"/>
          </a:xfrm>
        </p:spPr>
        <p:txBody>
          <a:bodyPr>
            <a:normAutofit fontScale="90000"/>
          </a:bodyPr>
          <a:lstStyle/>
          <a:p>
            <a:r>
              <a:rPr lang="en-GB" dirty="0" smtClean="0"/>
              <a:t>Report for Skew and Kurtosis</a:t>
            </a:r>
            <a:endParaRPr lang="en-AU"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8064896"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97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214561"/>
              </p:ext>
            </p:extLst>
          </p:nvPr>
        </p:nvGraphicFramePr>
        <p:xfrm>
          <a:off x="457200" y="1524000"/>
          <a:ext cx="8435280" cy="1832638"/>
        </p:xfrm>
        <a:graphic>
          <a:graphicData uri="http://schemas.openxmlformats.org/drawingml/2006/table">
            <a:tbl>
              <a:tblPr firstRow="1" bandRow="1">
                <a:tableStyleId>{93296810-A885-4BE3-A3E7-6D5BEEA58F35}</a:tableStyleId>
              </a:tblPr>
              <a:tblGrid>
                <a:gridCol w="730424"/>
                <a:gridCol w="1378396"/>
                <a:gridCol w="1054410"/>
                <a:gridCol w="1054410"/>
                <a:gridCol w="1054410"/>
                <a:gridCol w="1054410"/>
                <a:gridCol w="1054410"/>
                <a:gridCol w="1054410"/>
              </a:tblGrid>
              <a:tr h="392832">
                <a:tc>
                  <a:txBody>
                    <a:bodyPr/>
                    <a:lstStyle/>
                    <a:p>
                      <a:endParaRPr lang="en-AU" dirty="0"/>
                    </a:p>
                  </a:txBody>
                  <a:tcPr/>
                </a:tc>
                <a:tc>
                  <a:txBody>
                    <a:bodyPr/>
                    <a:lstStyle/>
                    <a:p>
                      <a:pPr algn="ctr"/>
                      <a:r>
                        <a:rPr lang="en-GB" sz="1400" dirty="0" err="1" smtClean="0"/>
                        <a:t>sl_no</a:t>
                      </a:r>
                      <a:endParaRPr lang="en-AU" sz="1400" dirty="0"/>
                    </a:p>
                  </a:txBody>
                  <a:tcPr/>
                </a:tc>
                <a:tc>
                  <a:txBody>
                    <a:bodyPr/>
                    <a:lstStyle/>
                    <a:p>
                      <a:pPr algn="ctr"/>
                      <a:r>
                        <a:rPr lang="en-GB" sz="1400" dirty="0" err="1" smtClean="0"/>
                        <a:t>ssc_p</a:t>
                      </a:r>
                      <a:endParaRPr lang="en-AU" sz="1400" dirty="0"/>
                    </a:p>
                  </a:txBody>
                  <a:tcPr/>
                </a:tc>
                <a:tc>
                  <a:txBody>
                    <a:bodyPr/>
                    <a:lstStyle/>
                    <a:p>
                      <a:pPr algn="ctr"/>
                      <a:r>
                        <a:rPr lang="en-GB" sz="1400" dirty="0" err="1" smtClean="0"/>
                        <a:t>hsc_p</a:t>
                      </a:r>
                      <a:endParaRPr lang="en-AU" sz="1400" dirty="0"/>
                    </a:p>
                  </a:txBody>
                  <a:tcPr/>
                </a:tc>
                <a:tc>
                  <a:txBody>
                    <a:bodyPr/>
                    <a:lstStyle/>
                    <a:p>
                      <a:pPr algn="ctr"/>
                      <a:r>
                        <a:rPr lang="en-GB" sz="1400" dirty="0" err="1" smtClean="0"/>
                        <a:t>degree_p</a:t>
                      </a:r>
                      <a:endParaRPr lang="en-AU" sz="1400" dirty="0"/>
                    </a:p>
                  </a:txBody>
                  <a:tcPr/>
                </a:tc>
                <a:tc>
                  <a:txBody>
                    <a:bodyPr/>
                    <a:lstStyle/>
                    <a:p>
                      <a:pPr algn="ctr"/>
                      <a:r>
                        <a:rPr lang="en-GB" sz="1400" dirty="0" err="1" smtClean="0"/>
                        <a:t>etest_p</a:t>
                      </a:r>
                      <a:endParaRPr lang="en-AU" sz="1400" dirty="0"/>
                    </a:p>
                  </a:txBody>
                  <a:tcPr/>
                </a:tc>
                <a:tc>
                  <a:txBody>
                    <a:bodyPr/>
                    <a:lstStyle/>
                    <a:p>
                      <a:pPr algn="ctr"/>
                      <a:r>
                        <a:rPr lang="en-GB" sz="1400" dirty="0" err="1" smtClean="0"/>
                        <a:t>mba_p</a:t>
                      </a:r>
                      <a:endParaRPr lang="en-AU" sz="1400" dirty="0"/>
                    </a:p>
                  </a:txBody>
                  <a:tcPr/>
                </a:tc>
                <a:tc>
                  <a:txBody>
                    <a:bodyPr/>
                    <a:lstStyle/>
                    <a:p>
                      <a:pPr algn="ctr"/>
                      <a:r>
                        <a:rPr lang="en-GB" sz="1400" dirty="0" smtClean="0"/>
                        <a:t>salary</a:t>
                      </a:r>
                      <a:endParaRPr lang="en-AU" sz="1400" dirty="0"/>
                    </a:p>
                  </a:txBody>
                  <a:tcPr/>
                </a:tc>
              </a:tr>
              <a:tr h="936104">
                <a:tc>
                  <a:txBody>
                    <a:bodyPr/>
                    <a:lstStyle/>
                    <a:p>
                      <a:pPr algn="ctr"/>
                      <a:r>
                        <a:rPr lang="en-GB" sz="1400" dirty="0" smtClean="0"/>
                        <a:t>Skew</a:t>
                      </a:r>
                      <a:endParaRPr lang="en-AU" sz="1400" dirty="0"/>
                    </a:p>
                  </a:txBody>
                  <a:tcPr/>
                </a:tc>
                <a:tc>
                  <a:txBody>
                    <a:bodyPr/>
                    <a:lstStyle/>
                    <a:p>
                      <a:pPr algn="ctr"/>
                      <a:r>
                        <a:rPr lang="en-GB" sz="1200" dirty="0" smtClean="0"/>
                        <a:t>Normal </a:t>
                      </a:r>
                    </a:p>
                    <a:p>
                      <a:pPr algn="ctr"/>
                      <a:r>
                        <a:rPr lang="en-GB" sz="1200" dirty="0" smtClean="0"/>
                        <a:t>or </a:t>
                      </a:r>
                    </a:p>
                    <a:p>
                      <a:pPr algn="ctr"/>
                      <a:r>
                        <a:rPr lang="en-GB" sz="1200" dirty="0" smtClean="0"/>
                        <a:t>Symmetric Skewness</a:t>
                      </a:r>
                      <a:endParaRPr lang="en-AU" sz="1200" dirty="0"/>
                    </a:p>
                  </a:txBody>
                  <a:tcPr/>
                </a:tc>
                <a:tc>
                  <a:txBody>
                    <a:bodyPr/>
                    <a:lstStyle/>
                    <a:p>
                      <a:pPr algn="ctr"/>
                      <a:r>
                        <a:rPr lang="en-GB" sz="1200" dirty="0" smtClean="0"/>
                        <a:t>Negative Skewness</a:t>
                      </a:r>
                      <a:endParaRPr lang="en-AU" sz="1200" dirty="0"/>
                    </a:p>
                  </a:txBody>
                  <a:tcPr/>
                </a:tc>
                <a:tc>
                  <a:txBody>
                    <a:bodyPr/>
                    <a:lstStyle/>
                    <a:p>
                      <a:pPr algn="ctr"/>
                      <a:r>
                        <a:rPr lang="en-AU" sz="1200" dirty="0" smtClean="0"/>
                        <a:t>Normal </a:t>
                      </a:r>
                    </a:p>
                    <a:p>
                      <a:pPr algn="ctr"/>
                      <a:r>
                        <a:rPr lang="en-AU" sz="1200" dirty="0" smtClean="0"/>
                        <a:t>or </a:t>
                      </a:r>
                    </a:p>
                    <a:p>
                      <a:pPr algn="ctr"/>
                      <a:r>
                        <a:rPr lang="en-AU" sz="1200" dirty="0" smtClean="0"/>
                        <a:t>Symmetric Skewness</a:t>
                      </a:r>
                    </a:p>
                    <a:p>
                      <a:pPr algn="ctr"/>
                      <a:endParaRPr lang="en-AU" sz="1200" dirty="0"/>
                    </a:p>
                  </a:txBody>
                  <a:tcPr/>
                </a:tc>
                <a:tc>
                  <a:txBody>
                    <a:bodyPr/>
                    <a:lstStyle/>
                    <a:p>
                      <a:pPr algn="ctr"/>
                      <a:r>
                        <a:rPr lang="en-AU" sz="1200" dirty="0" smtClean="0"/>
                        <a:t>Normal </a:t>
                      </a:r>
                    </a:p>
                    <a:p>
                      <a:pPr algn="ctr"/>
                      <a:r>
                        <a:rPr lang="en-AU" sz="1200" dirty="0" smtClean="0"/>
                        <a:t>or </a:t>
                      </a:r>
                    </a:p>
                    <a:p>
                      <a:pPr algn="ctr"/>
                      <a:r>
                        <a:rPr lang="en-AU" sz="1200" dirty="0" smtClean="0"/>
                        <a:t>Symmetric Skewness</a:t>
                      </a:r>
                    </a:p>
                    <a:p>
                      <a:pPr algn="ctr"/>
                      <a:endParaRPr lang="en-AU" sz="1200" dirty="0"/>
                    </a:p>
                  </a:txBody>
                  <a:tcPr/>
                </a:tc>
                <a:tc>
                  <a:txBody>
                    <a:bodyPr/>
                    <a:lstStyle/>
                    <a:p>
                      <a:pPr algn="ctr"/>
                      <a:r>
                        <a:rPr lang="en-AU" sz="1200" dirty="0" smtClean="0"/>
                        <a:t>Normal </a:t>
                      </a:r>
                    </a:p>
                    <a:p>
                      <a:pPr algn="ctr"/>
                      <a:r>
                        <a:rPr lang="en-AU" sz="1200" dirty="0" smtClean="0"/>
                        <a:t>or </a:t>
                      </a:r>
                    </a:p>
                    <a:p>
                      <a:pPr algn="ctr"/>
                      <a:r>
                        <a:rPr lang="en-AU" sz="1200" dirty="0" smtClean="0"/>
                        <a:t>Symmetric Skewness</a:t>
                      </a:r>
                    </a:p>
                    <a:p>
                      <a:pPr algn="ctr"/>
                      <a:endParaRPr lang="en-AU" sz="1200" dirty="0"/>
                    </a:p>
                  </a:txBody>
                  <a:tcPr/>
                </a:tc>
                <a:tc>
                  <a:txBody>
                    <a:bodyPr/>
                    <a:lstStyle/>
                    <a:p>
                      <a:pPr algn="ctr"/>
                      <a:r>
                        <a:rPr lang="en-AU" sz="1200" dirty="0" smtClean="0"/>
                        <a:t>Normal </a:t>
                      </a:r>
                    </a:p>
                    <a:p>
                      <a:pPr algn="ctr"/>
                      <a:r>
                        <a:rPr lang="en-AU" sz="1200" dirty="0" smtClean="0"/>
                        <a:t>or </a:t>
                      </a:r>
                    </a:p>
                    <a:p>
                      <a:pPr algn="ctr"/>
                      <a:r>
                        <a:rPr lang="en-AU" sz="1200" dirty="0" smtClean="0"/>
                        <a:t>Symmetric Skewness</a:t>
                      </a:r>
                    </a:p>
                    <a:p>
                      <a:pPr algn="ctr"/>
                      <a:endParaRPr lang="en-AU" sz="1200" dirty="0"/>
                    </a:p>
                  </a:txBody>
                  <a:tcPr/>
                </a:tc>
                <a:tc>
                  <a:txBody>
                    <a:bodyPr/>
                    <a:lstStyle/>
                    <a:p>
                      <a:pPr algn="ctr"/>
                      <a:r>
                        <a:rPr lang="en-AU" sz="1200" dirty="0" smtClean="0"/>
                        <a:t>Normal </a:t>
                      </a:r>
                    </a:p>
                    <a:p>
                      <a:pPr algn="ctr"/>
                      <a:r>
                        <a:rPr lang="en-AU" sz="1200" dirty="0" smtClean="0"/>
                        <a:t>or </a:t>
                      </a:r>
                    </a:p>
                    <a:p>
                      <a:pPr algn="ctr"/>
                      <a:r>
                        <a:rPr lang="en-AU" sz="1200" dirty="0" smtClean="0"/>
                        <a:t>Symmetric Skewness</a:t>
                      </a:r>
                    </a:p>
                    <a:p>
                      <a:pPr algn="ctr"/>
                      <a:endParaRPr lang="en-AU" sz="1200" dirty="0"/>
                    </a:p>
                  </a:txBody>
                  <a:tcPr/>
                </a:tc>
              </a:tr>
              <a:tr h="433966">
                <a:tc>
                  <a:txBody>
                    <a:bodyPr/>
                    <a:lstStyle/>
                    <a:p>
                      <a:pPr algn="ctr"/>
                      <a:r>
                        <a:rPr lang="en-GB" sz="1200" dirty="0" smtClean="0"/>
                        <a:t>Kurtosis</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c>
                  <a:txBody>
                    <a:bodyPr/>
                    <a:lstStyle/>
                    <a:p>
                      <a:pPr algn="ctr"/>
                      <a:r>
                        <a:rPr lang="en-AU" sz="1200" dirty="0" err="1" smtClean="0"/>
                        <a:t>Platykurtic</a:t>
                      </a:r>
                      <a:endParaRPr lang="en-AU" sz="1200" dirty="0"/>
                    </a:p>
                  </a:txBody>
                  <a:tcPr/>
                </a:tc>
              </a:tr>
            </a:tbl>
          </a:graphicData>
        </a:graphic>
      </p:graphicFrame>
      <p:sp>
        <p:nvSpPr>
          <p:cNvPr id="3" name="Title 2"/>
          <p:cNvSpPr>
            <a:spLocks noGrp="1"/>
          </p:cNvSpPr>
          <p:nvPr>
            <p:ph type="title"/>
          </p:nvPr>
        </p:nvSpPr>
        <p:spPr/>
        <p:txBody>
          <a:bodyPr/>
          <a:lstStyle/>
          <a:p>
            <a:r>
              <a:rPr lang="en-GB" dirty="0" smtClean="0"/>
              <a:t>Result Set of Placement.csv	</a:t>
            </a:r>
            <a:endParaRPr lang="en-AU" dirty="0"/>
          </a:p>
        </p:txBody>
      </p:sp>
      <p:sp>
        <p:nvSpPr>
          <p:cNvPr id="5" name="TextBox 4"/>
          <p:cNvSpPr txBox="1"/>
          <p:nvPr/>
        </p:nvSpPr>
        <p:spPr>
          <a:xfrm>
            <a:off x="395536" y="3789040"/>
            <a:ext cx="8136904" cy="1477328"/>
          </a:xfrm>
          <a:prstGeom prst="rect">
            <a:avLst/>
          </a:prstGeom>
          <a:noFill/>
        </p:spPr>
        <p:txBody>
          <a:bodyPr wrap="square" rtlCol="0">
            <a:spAutoFit/>
          </a:bodyPr>
          <a:lstStyle/>
          <a:p>
            <a:r>
              <a:rPr lang="en-GB" dirty="0" smtClean="0"/>
              <a:t>Skew -&gt;  Except </a:t>
            </a:r>
            <a:r>
              <a:rPr lang="en-GB" dirty="0" err="1" smtClean="0"/>
              <a:t>ssc_p</a:t>
            </a:r>
            <a:r>
              <a:rPr lang="en-GB" dirty="0" smtClean="0"/>
              <a:t> rest values are equal to 0 so it is normal or symmetric       	</a:t>
            </a:r>
            <a:r>
              <a:rPr lang="en-GB" dirty="0" err="1" smtClean="0"/>
              <a:t>skewness</a:t>
            </a:r>
            <a:r>
              <a:rPr lang="en-GB" dirty="0" smtClean="0"/>
              <a:t> and </a:t>
            </a:r>
            <a:r>
              <a:rPr lang="en-GB" dirty="0" err="1" smtClean="0"/>
              <a:t>ssc_p</a:t>
            </a:r>
            <a:r>
              <a:rPr lang="en-GB" dirty="0" smtClean="0"/>
              <a:t> has -0.13 so it is negative </a:t>
            </a:r>
            <a:r>
              <a:rPr lang="en-GB" dirty="0" err="1" smtClean="0"/>
              <a:t>skewness</a:t>
            </a:r>
            <a:endParaRPr lang="en-GB" dirty="0" smtClean="0"/>
          </a:p>
          <a:p>
            <a:endParaRPr lang="en-GB" dirty="0" smtClean="0"/>
          </a:p>
          <a:p>
            <a:r>
              <a:rPr lang="en-GB" dirty="0" smtClean="0"/>
              <a:t>Kurtosis -&gt; Result of all column values are &lt;3 so it is </a:t>
            </a:r>
            <a:r>
              <a:rPr lang="en-GB" dirty="0" err="1" smtClean="0"/>
              <a:t>platykurtic</a:t>
            </a:r>
            <a:r>
              <a:rPr lang="en-GB" dirty="0" smtClean="0"/>
              <a:t>.</a:t>
            </a:r>
            <a:endParaRPr lang="en-GB" dirty="0"/>
          </a:p>
          <a:p>
            <a:r>
              <a:rPr lang="en-GB" dirty="0" smtClean="0"/>
              <a:t> </a:t>
            </a:r>
            <a:endParaRPr lang="en-AU" dirty="0"/>
          </a:p>
        </p:txBody>
      </p:sp>
    </p:spTree>
    <p:extLst>
      <p:ext uri="{BB962C8B-B14F-4D97-AF65-F5344CB8AC3E}">
        <p14:creationId xmlns:p14="http://schemas.microsoft.com/office/powerpoint/2010/main" val="70490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000" dirty="0"/>
              <a:t>Histograms are graphical representations of data distributions. They consist of bars, each representing the frequency or count of observations falling within specific intervals, known as bins. </a:t>
            </a:r>
            <a:endParaRPr lang="en-GB" sz="2000" dirty="0" smtClean="0"/>
          </a:p>
          <a:p>
            <a:endParaRPr lang="en-GB" sz="2000" dirty="0"/>
          </a:p>
          <a:p>
            <a:r>
              <a:rPr lang="en-GB" sz="2000" dirty="0"/>
              <a:t>The histogram graphically shows the following:</a:t>
            </a:r>
          </a:p>
          <a:p>
            <a:pPr lvl="2">
              <a:buClr>
                <a:schemeClr val="tx1">
                  <a:lumMod val="95000"/>
                </a:schemeClr>
              </a:buClr>
              <a:buFont typeface="Wingdings" pitchFamily="2" charset="2"/>
              <a:buChar char="ü"/>
            </a:pPr>
            <a:r>
              <a:rPr lang="en-GB" sz="2000" dirty="0">
                <a:solidFill>
                  <a:srgbClr val="FFC000"/>
                </a:solidFill>
              </a:rPr>
              <a:t>Frequency of different data points in the dataset.</a:t>
            </a:r>
          </a:p>
          <a:p>
            <a:pPr lvl="2">
              <a:buClr>
                <a:schemeClr val="tx1">
                  <a:lumMod val="95000"/>
                </a:schemeClr>
              </a:buClr>
              <a:buFont typeface="Wingdings" pitchFamily="2" charset="2"/>
              <a:buChar char="ü"/>
            </a:pPr>
            <a:r>
              <a:rPr lang="en-GB" sz="2000" dirty="0">
                <a:solidFill>
                  <a:srgbClr val="FFC000"/>
                </a:solidFill>
              </a:rPr>
              <a:t>Location of the </a:t>
            </a:r>
            <a:r>
              <a:rPr lang="en-GB" sz="2000" dirty="0" smtClean="0">
                <a:solidFill>
                  <a:srgbClr val="FFC000"/>
                </a:solidFill>
              </a:rPr>
              <a:t>centre </a:t>
            </a:r>
            <a:r>
              <a:rPr lang="en-GB" sz="2000" dirty="0">
                <a:solidFill>
                  <a:srgbClr val="FFC000"/>
                </a:solidFill>
              </a:rPr>
              <a:t>of data.</a:t>
            </a:r>
          </a:p>
          <a:p>
            <a:pPr lvl="2">
              <a:buClr>
                <a:schemeClr val="tx1">
                  <a:lumMod val="95000"/>
                </a:schemeClr>
              </a:buClr>
              <a:buFont typeface="Wingdings" pitchFamily="2" charset="2"/>
              <a:buChar char="ü"/>
            </a:pPr>
            <a:r>
              <a:rPr lang="en-GB" sz="2000" dirty="0">
                <a:solidFill>
                  <a:srgbClr val="FFC000"/>
                </a:solidFill>
              </a:rPr>
              <a:t>The spread of dataset.</a:t>
            </a:r>
          </a:p>
          <a:p>
            <a:pPr lvl="2">
              <a:buClr>
                <a:schemeClr val="tx1">
                  <a:lumMod val="95000"/>
                </a:schemeClr>
              </a:buClr>
              <a:buFont typeface="Wingdings" pitchFamily="2" charset="2"/>
              <a:buChar char="ü"/>
            </a:pPr>
            <a:r>
              <a:rPr lang="en-GB" sz="2000" dirty="0">
                <a:solidFill>
                  <a:srgbClr val="FFC000"/>
                </a:solidFill>
              </a:rPr>
              <a:t>Skewness/variance of dataset.</a:t>
            </a:r>
          </a:p>
          <a:p>
            <a:pPr lvl="2">
              <a:buClr>
                <a:schemeClr val="tx1">
                  <a:lumMod val="95000"/>
                </a:schemeClr>
              </a:buClr>
              <a:buFont typeface="Wingdings" pitchFamily="2" charset="2"/>
              <a:buChar char="ü"/>
            </a:pPr>
            <a:r>
              <a:rPr lang="en-GB" sz="2000" dirty="0">
                <a:solidFill>
                  <a:srgbClr val="FFC000"/>
                </a:solidFill>
              </a:rPr>
              <a:t>Presence of outliers in the dataset</a:t>
            </a:r>
            <a:endParaRPr lang="en-AU" sz="2000" dirty="0">
              <a:solidFill>
                <a:srgbClr val="FFC000"/>
              </a:solidFill>
            </a:endParaRPr>
          </a:p>
        </p:txBody>
      </p:sp>
      <p:sp>
        <p:nvSpPr>
          <p:cNvPr id="2" name="Title 1"/>
          <p:cNvSpPr>
            <a:spLocks noGrp="1"/>
          </p:cNvSpPr>
          <p:nvPr>
            <p:ph type="title"/>
          </p:nvPr>
        </p:nvSpPr>
        <p:spPr/>
        <p:txBody>
          <a:bodyPr/>
          <a:lstStyle/>
          <a:p>
            <a:r>
              <a:rPr lang="en-AU" dirty="0"/>
              <a:t>What is Histogram?</a:t>
            </a:r>
          </a:p>
        </p:txBody>
      </p:sp>
    </p:spTree>
    <p:extLst>
      <p:ext uri="{BB962C8B-B14F-4D97-AF65-F5344CB8AC3E}">
        <p14:creationId xmlns:p14="http://schemas.microsoft.com/office/powerpoint/2010/main" val="4739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000" dirty="0" smtClean="0">
                <a:solidFill>
                  <a:srgbClr val="FFC000"/>
                </a:solidFill>
              </a:rPr>
              <a:t>Vertical </a:t>
            </a:r>
            <a:r>
              <a:rPr lang="en-GB" sz="2000" dirty="0">
                <a:solidFill>
                  <a:srgbClr val="FFC000"/>
                </a:solidFill>
              </a:rPr>
              <a:t>Axis:</a:t>
            </a:r>
            <a:r>
              <a:rPr lang="en-GB" sz="2000" dirty="0"/>
              <a:t> Frequency/count of each bin.</a:t>
            </a:r>
          </a:p>
          <a:p>
            <a:r>
              <a:rPr lang="en-GB" sz="2000" dirty="0">
                <a:solidFill>
                  <a:srgbClr val="FFC000"/>
                </a:solidFill>
              </a:rPr>
              <a:t>Horizontal Axis: </a:t>
            </a:r>
            <a:r>
              <a:rPr lang="en-GB" sz="2000" dirty="0"/>
              <a:t>List of bins/categories.</a:t>
            </a:r>
          </a:p>
          <a:p>
            <a:endParaRPr lang="en-AU" dirty="0"/>
          </a:p>
        </p:txBody>
      </p:sp>
      <p:sp>
        <p:nvSpPr>
          <p:cNvPr id="3" name="Title 2"/>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a:t/>
            </a:r>
            <a:br>
              <a:rPr lang="en-GB" dirty="0"/>
            </a:br>
            <a:r>
              <a:rPr lang="en-GB" dirty="0" smtClean="0"/>
              <a:t>H</a:t>
            </a:r>
            <a:r>
              <a:rPr lang="en-GB" sz="4000" dirty="0" smtClean="0"/>
              <a:t>istogram </a:t>
            </a:r>
            <a:r>
              <a:rPr lang="en-GB" sz="4000" dirty="0"/>
              <a:t>contains the following axes:</a:t>
            </a:r>
            <a:endParaRPr lang="en-AU"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602281"/>
            <a:ext cx="5513648" cy="349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19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a:t>Skewness is an important statistical technique that helps to determine asymmetrical </a:t>
            </a:r>
            <a:r>
              <a:rPr lang="en-GB" sz="2000" dirty="0" smtClean="0"/>
              <a:t>behaviour </a:t>
            </a:r>
            <a:r>
              <a:rPr lang="en-GB" sz="2000" dirty="0"/>
              <a:t>than of the frequency distribution, or more precisely, the lack of symmetry of tails both left and right of the frequency curve. </a:t>
            </a:r>
            <a:endParaRPr lang="en-GB" sz="2000" dirty="0" smtClean="0"/>
          </a:p>
          <a:p>
            <a:r>
              <a:rPr lang="en-GB" sz="2000" dirty="0" smtClean="0"/>
              <a:t>A </a:t>
            </a:r>
            <a:r>
              <a:rPr lang="en-GB" sz="2000" dirty="0"/>
              <a:t>distribution or dataset is symmetric if it looks the same to the left and right of the </a:t>
            </a:r>
            <a:r>
              <a:rPr lang="en-GB" sz="2000" dirty="0" smtClean="0"/>
              <a:t>centre </a:t>
            </a:r>
            <a:r>
              <a:rPr lang="en-GB" sz="2000" dirty="0"/>
              <a:t>point.</a:t>
            </a:r>
            <a:endParaRPr lang="en-AU" sz="2000" dirty="0"/>
          </a:p>
        </p:txBody>
      </p:sp>
      <p:sp>
        <p:nvSpPr>
          <p:cNvPr id="3" name="Title 2"/>
          <p:cNvSpPr>
            <a:spLocks noGrp="1"/>
          </p:cNvSpPr>
          <p:nvPr>
            <p:ph type="title"/>
          </p:nvPr>
        </p:nvSpPr>
        <p:spPr>
          <a:xfrm>
            <a:off x="457200" y="548680"/>
            <a:ext cx="8229600" cy="822920"/>
          </a:xfrm>
        </p:spPr>
        <p:txBody>
          <a:bodyPr/>
          <a:lstStyle/>
          <a:p>
            <a:r>
              <a:rPr lang="en-AU" dirty="0"/>
              <a:t>What Is Skewness?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89041"/>
            <a:ext cx="7416824" cy="226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15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763344"/>
          </a:xfrm>
          <a:ln>
            <a:noFill/>
          </a:ln>
        </p:spPr>
        <p:txBody>
          <a:bodyPr>
            <a:normAutofit/>
          </a:bodyPr>
          <a:lstStyle/>
          <a:p>
            <a:endParaRPr lang="en-GB" dirty="0">
              <a:solidFill>
                <a:srgbClr val="FFC000"/>
              </a:solidFill>
            </a:endParaRPr>
          </a:p>
          <a:p>
            <a:r>
              <a:rPr lang="en-GB" dirty="0" smtClean="0">
                <a:solidFill>
                  <a:srgbClr val="FFC000"/>
                </a:solidFill>
              </a:rPr>
              <a:t>Symmetric </a:t>
            </a:r>
            <a:r>
              <a:rPr lang="en-GB" dirty="0">
                <a:solidFill>
                  <a:srgbClr val="FFC000"/>
                </a:solidFill>
              </a:rPr>
              <a:t>Skewness: </a:t>
            </a:r>
          </a:p>
          <a:p>
            <a:pPr lvl="2">
              <a:buClr>
                <a:schemeClr val="tx1"/>
              </a:buClr>
              <a:buFont typeface="Wingdings" pitchFamily="2" charset="2"/>
              <a:buChar char="ü"/>
            </a:pPr>
            <a:r>
              <a:rPr lang="en-GB" sz="2000" dirty="0">
                <a:solidFill>
                  <a:schemeClr val="tx1"/>
                </a:solidFill>
              </a:rPr>
              <a:t>A perfect symmetric distribution is one in which frequency distribution is the same on the sides of the </a:t>
            </a:r>
            <a:r>
              <a:rPr lang="en-GB" sz="2000" dirty="0" smtClean="0">
                <a:solidFill>
                  <a:schemeClr val="tx1"/>
                </a:solidFill>
              </a:rPr>
              <a:t>centre </a:t>
            </a:r>
            <a:r>
              <a:rPr lang="en-GB" sz="2000" dirty="0">
                <a:solidFill>
                  <a:schemeClr val="tx1"/>
                </a:solidFill>
              </a:rPr>
              <a:t>point of the frequency curve. </a:t>
            </a:r>
          </a:p>
          <a:p>
            <a:pPr lvl="2">
              <a:buClr>
                <a:schemeClr val="tx1"/>
              </a:buClr>
              <a:buFont typeface="Wingdings" pitchFamily="2" charset="2"/>
              <a:buChar char="ü"/>
            </a:pPr>
            <a:r>
              <a:rPr lang="en-GB" sz="2000" dirty="0">
                <a:solidFill>
                  <a:schemeClr val="tx1"/>
                </a:solidFill>
              </a:rPr>
              <a:t>In this, </a:t>
            </a:r>
            <a:r>
              <a:rPr lang="en-GB" sz="2000" dirty="0">
                <a:solidFill>
                  <a:srgbClr val="FFC000"/>
                </a:solidFill>
              </a:rPr>
              <a:t>Mean = Median = Mode</a:t>
            </a:r>
            <a:r>
              <a:rPr lang="en-GB" sz="2000" dirty="0">
                <a:solidFill>
                  <a:schemeClr val="tx1"/>
                </a:solidFill>
              </a:rPr>
              <a:t>. There is no </a:t>
            </a:r>
            <a:r>
              <a:rPr lang="en-GB" sz="2000" dirty="0" err="1">
                <a:solidFill>
                  <a:schemeClr val="tx1"/>
                </a:solidFill>
              </a:rPr>
              <a:t>skewness</a:t>
            </a:r>
            <a:r>
              <a:rPr lang="en-GB" sz="2000" dirty="0">
                <a:solidFill>
                  <a:schemeClr val="tx1"/>
                </a:solidFill>
              </a:rPr>
              <a:t> in a perfectly symmetrical </a:t>
            </a:r>
            <a:r>
              <a:rPr lang="en-GB" sz="2000" dirty="0" smtClean="0">
                <a:solidFill>
                  <a:schemeClr val="tx1"/>
                </a:solidFill>
              </a:rPr>
              <a:t>distribution</a:t>
            </a:r>
          </a:p>
          <a:p>
            <a:pPr lvl="2">
              <a:buClr>
                <a:schemeClr val="tx1"/>
              </a:buClr>
              <a:buFont typeface="Wingdings" pitchFamily="2" charset="2"/>
              <a:buChar char="ü"/>
            </a:pPr>
            <a:endParaRPr lang="en-GB" sz="2300" dirty="0"/>
          </a:p>
          <a:p>
            <a:pPr lvl="2">
              <a:buClr>
                <a:schemeClr val="tx1"/>
              </a:buClr>
              <a:buFont typeface="Wingdings" pitchFamily="2" charset="2"/>
              <a:buChar char="ü"/>
            </a:pPr>
            <a:endParaRPr lang="en-GB" sz="2300" dirty="0" smtClean="0">
              <a:solidFill>
                <a:schemeClr val="tx1"/>
              </a:solidFill>
            </a:endParaRPr>
          </a:p>
          <a:p>
            <a:pPr lvl="2">
              <a:buClr>
                <a:schemeClr val="tx1"/>
              </a:buClr>
              <a:buFont typeface="Wingdings" pitchFamily="2" charset="2"/>
              <a:buChar char="ü"/>
            </a:pPr>
            <a:endParaRPr lang="en-GB" sz="2300" dirty="0"/>
          </a:p>
          <a:p>
            <a:pPr lvl="2">
              <a:buClr>
                <a:schemeClr val="tx1"/>
              </a:buClr>
              <a:buFont typeface="Wingdings" pitchFamily="2" charset="2"/>
              <a:buChar char="ü"/>
            </a:pPr>
            <a:endParaRPr lang="en-GB" sz="2300" dirty="0" smtClean="0">
              <a:solidFill>
                <a:schemeClr val="tx1"/>
              </a:solidFill>
            </a:endParaRPr>
          </a:p>
          <a:p>
            <a:pPr lvl="2">
              <a:buClr>
                <a:schemeClr val="tx1"/>
              </a:buClr>
              <a:buFont typeface="Wingdings" pitchFamily="2" charset="2"/>
              <a:buChar char="ü"/>
            </a:pPr>
            <a:endParaRPr lang="en-GB" sz="2300" dirty="0">
              <a:solidFill>
                <a:schemeClr val="tx1"/>
              </a:solidFill>
            </a:endParaRPr>
          </a:p>
          <a:p>
            <a:endParaRPr lang="en-GB" dirty="0"/>
          </a:p>
          <a:p>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893" y="3140968"/>
            <a:ext cx="5711825"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7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91336"/>
          </a:xfrm>
        </p:spPr>
        <p:txBody>
          <a:bodyPr>
            <a:normAutofit/>
          </a:bodyPr>
          <a:lstStyle/>
          <a:p>
            <a:r>
              <a:rPr lang="en-GB" dirty="0">
                <a:solidFill>
                  <a:srgbClr val="FFC000"/>
                </a:solidFill>
              </a:rPr>
              <a:t>Asymmetric Skewness</a:t>
            </a:r>
          </a:p>
          <a:p>
            <a:pPr lvl="2">
              <a:buClr>
                <a:schemeClr val="tx1"/>
              </a:buClr>
              <a:buFont typeface="Wingdings" pitchFamily="2" charset="2"/>
              <a:buChar char="ü"/>
            </a:pPr>
            <a:r>
              <a:rPr lang="en-GB" sz="2000" dirty="0"/>
              <a:t>A asymmetrical or skewed distribution is one in which the spread of the frequencies is different on both the sides of the centre point or the frequency curve is more stretched towards one side or value of Mean. </a:t>
            </a:r>
          </a:p>
          <a:p>
            <a:pPr lvl="2">
              <a:buClr>
                <a:schemeClr val="tx1"/>
              </a:buClr>
              <a:buFont typeface="Wingdings" pitchFamily="2" charset="2"/>
              <a:buChar char="ü"/>
            </a:pPr>
            <a:r>
              <a:rPr lang="en-GB" sz="2000" dirty="0"/>
              <a:t>Median and Mode falls at different points</a:t>
            </a:r>
            <a:r>
              <a:rPr lang="en-GB" sz="2000" dirty="0"/>
              <a:t>.</a:t>
            </a:r>
            <a:endParaRPr lang="en-GB" sz="2000" dirty="0"/>
          </a:p>
          <a:p>
            <a:r>
              <a:rPr lang="en-GB" dirty="0">
                <a:solidFill>
                  <a:srgbClr val="FFC000"/>
                </a:solidFill>
              </a:rPr>
              <a:t>Positive Skewness: </a:t>
            </a:r>
            <a:r>
              <a:rPr lang="en-GB" sz="2000" dirty="0"/>
              <a:t>In this, the concentration of frequencies is more towards higher values of the variable i.e. the right tail is longer than the left tail.</a:t>
            </a:r>
          </a:p>
          <a:p>
            <a:endParaRPr lang="en-GB" dirty="0"/>
          </a:p>
          <a:p>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17032"/>
            <a:ext cx="441621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41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04664"/>
            <a:ext cx="8229600" cy="5691336"/>
          </a:xfrm>
        </p:spPr>
        <p:txBody>
          <a:bodyPr/>
          <a:lstStyle/>
          <a:p>
            <a:endParaRPr lang="en-GB" dirty="0" smtClean="0">
              <a:solidFill>
                <a:srgbClr val="FFC000"/>
              </a:solidFill>
            </a:endParaRPr>
          </a:p>
          <a:p>
            <a:endParaRPr lang="en-GB" dirty="0">
              <a:solidFill>
                <a:srgbClr val="FFC000"/>
              </a:solidFill>
            </a:endParaRPr>
          </a:p>
          <a:p>
            <a:r>
              <a:rPr lang="en-GB" dirty="0" smtClean="0">
                <a:solidFill>
                  <a:srgbClr val="FFC000"/>
                </a:solidFill>
              </a:rPr>
              <a:t>Negative </a:t>
            </a:r>
            <a:r>
              <a:rPr lang="en-GB" dirty="0">
                <a:solidFill>
                  <a:srgbClr val="FFC000"/>
                </a:solidFill>
              </a:rPr>
              <a:t>Skewness: </a:t>
            </a:r>
            <a:r>
              <a:rPr lang="en-GB" sz="2000" dirty="0"/>
              <a:t>In this, the concentration of frequencies is more towards the lower values of the variable i.e. the left tail is longer than the right tail.</a:t>
            </a:r>
          </a:p>
          <a:p>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36912"/>
            <a:ext cx="485652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48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000" dirty="0"/>
              <a:t>It is also a characteristic of the frequency distribution. It gives an idea about the shape of a frequency distribution. </a:t>
            </a:r>
            <a:endParaRPr lang="en-GB" sz="2000" dirty="0" smtClean="0"/>
          </a:p>
          <a:p>
            <a:r>
              <a:rPr lang="en-GB" sz="2000" dirty="0" smtClean="0"/>
              <a:t>Basically</a:t>
            </a:r>
            <a:r>
              <a:rPr lang="en-GB" sz="2000" dirty="0"/>
              <a:t>, the measure of kurtosis is the extent to which a frequency distribution is peaked in comparison with a normal curve. </a:t>
            </a:r>
            <a:endParaRPr lang="en-GB" sz="2000" dirty="0" smtClean="0"/>
          </a:p>
          <a:p>
            <a:r>
              <a:rPr lang="en-GB" sz="2000" dirty="0" smtClean="0"/>
              <a:t>It </a:t>
            </a:r>
            <a:r>
              <a:rPr lang="en-GB" sz="2000" dirty="0"/>
              <a:t>is the degree of </a:t>
            </a:r>
            <a:r>
              <a:rPr lang="en-GB" sz="2000" dirty="0" err="1"/>
              <a:t>peakedness</a:t>
            </a:r>
            <a:r>
              <a:rPr lang="en-GB" sz="2000" dirty="0"/>
              <a:t> of a distribution. </a:t>
            </a:r>
            <a:endParaRPr lang="en-GB" sz="2000" dirty="0" smtClean="0"/>
          </a:p>
          <a:p>
            <a:endParaRPr lang="en-AU" dirty="0"/>
          </a:p>
        </p:txBody>
      </p:sp>
      <p:sp>
        <p:nvSpPr>
          <p:cNvPr id="3" name="Title 2"/>
          <p:cNvSpPr>
            <a:spLocks noGrp="1"/>
          </p:cNvSpPr>
          <p:nvPr>
            <p:ph type="title"/>
          </p:nvPr>
        </p:nvSpPr>
        <p:spPr>
          <a:xfrm>
            <a:off x="457200" y="476672"/>
            <a:ext cx="8229600" cy="894928"/>
          </a:xfrm>
        </p:spPr>
        <p:txBody>
          <a:bodyPr/>
          <a:lstStyle/>
          <a:p>
            <a:r>
              <a:rPr lang="en-AU" dirty="0"/>
              <a:t>Kurtosis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01008"/>
            <a:ext cx="6849407" cy="206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89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763344"/>
          </a:xfrm>
        </p:spPr>
        <p:txBody>
          <a:bodyPr>
            <a:normAutofit/>
          </a:bodyPr>
          <a:lstStyle/>
          <a:p>
            <a:r>
              <a:rPr lang="en-GB" sz="2000" dirty="0" smtClean="0">
                <a:solidFill>
                  <a:srgbClr val="FFC000"/>
                </a:solidFill>
              </a:rPr>
              <a:t>Leptokurtic(&gt;3):</a:t>
            </a:r>
            <a:r>
              <a:rPr lang="en-GB" sz="2000" dirty="0" smtClean="0"/>
              <a:t> </a:t>
            </a:r>
            <a:r>
              <a:rPr lang="en-GB" sz="2000" dirty="0"/>
              <a:t>Leptokurtic is a curve having a high peak than the normal distribution. In this curve, there is too much concentration of items near the central value.</a:t>
            </a:r>
          </a:p>
          <a:p>
            <a:r>
              <a:rPr lang="en-GB" sz="2000" dirty="0" err="1" smtClean="0">
                <a:solidFill>
                  <a:srgbClr val="FFC000"/>
                </a:solidFill>
              </a:rPr>
              <a:t>Mesokurtic</a:t>
            </a:r>
            <a:r>
              <a:rPr lang="en-GB" sz="2000" dirty="0" smtClean="0">
                <a:solidFill>
                  <a:srgbClr val="FFC000"/>
                </a:solidFill>
              </a:rPr>
              <a:t>(=3):</a:t>
            </a:r>
            <a:r>
              <a:rPr lang="en-GB" sz="2000" dirty="0" smtClean="0"/>
              <a:t> </a:t>
            </a:r>
            <a:r>
              <a:rPr lang="en-GB" sz="2000" dirty="0" err="1"/>
              <a:t>Mesokurtic</a:t>
            </a:r>
            <a:r>
              <a:rPr lang="en-GB" sz="2000" dirty="0"/>
              <a:t> is a curve having a normal peak than the normal curve. In this curve, there is equal distribution of items around the central value.</a:t>
            </a:r>
          </a:p>
          <a:p>
            <a:r>
              <a:rPr lang="en-GB" sz="2000" dirty="0" err="1" smtClean="0">
                <a:solidFill>
                  <a:srgbClr val="FFC000"/>
                </a:solidFill>
              </a:rPr>
              <a:t>Platykurtic</a:t>
            </a:r>
            <a:r>
              <a:rPr lang="en-GB" sz="2000" dirty="0" smtClean="0">
                <a:solidFill>
                  <a:srgbClr val="FFC000"/>
                </a:solidFill>
              </a:rPr>
              <a:t>(&lt;3):</a:t>
            </a:r>
            <a:r>
              <a:rPr lang="en-GB" sz="2000" dirty="0" smtClean="0"/>
              <a:t> </a:t>
            </a:r>
            <a:r>
              <a:rPr lang="en-GB" sz="2000" dirty="0" err="1"/>
              <a:t>Platykurtic</a:t>
            </a:r>
            <a:r>
              <a:rPr lang="en-GB" sz="2000" dirty="0"/>
              <a:t> is a curve having a low peak than the normal curve is called </a:t>
            </a:r>
            <a:r>
              <a:rPr lang="en-GB" sz="2000" dirty="0" err="1"/>
              <a:t>platykurtic</a:t>
            </a:r>
            <a:r>
              <a:rPr lang="en-GB" sz="2000" dirty="0"/>
              <a:t>. In this curve, there is less concentration of items around the central value.</a:t>
            </a:r>
            <a:endParaRPr lang="en-AU"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969" y="3429000"/>
            <a:ext cx="6018270" cy="301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983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305</TotalTime>
  <Words>532</Words>
  <Application>Microsoft Office PowerPoint</Application>
  <PresentationFormat>On-screen Show (4:3)</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Skewness and Kurtosis</vt:lpstr>
      <vt:lpstr>What is Histogram?</vt:lpstr>
      <vt:lpstr>           Histogram contains the following axes:</vt:lpstr>
      <vt:lpstr>What Is Skewness?</vt:lpstr>
      <vt:lpstr>PowerPoint Presentation</vt:lpstr>
      <vt:lpstr>PowerPoint Presentation</vt:lpstr>
      <vt:lpstr>PowerPoint Presentation</vt:lpstr>
      <vt:lpstr>Kurtosis</vt:lpstr>
      <vt:lpstr>PowerPoint Presentation</vt:lpstr>
      <vt:lpstr>Report for Skew and Kurtosis</vt:lpstr>
      <vt:lpstr>Result Set of Placement.csv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Skewness and Kurtosis</dc:title>
  <dc:creator>Aravindhan B</dc:creator>
  <cp:lastModifiedBy>Aravindhan B</cp:lastModifiedBy>
  <cp:revision>11</cp:revision>
  <dcterms:created xsi:type="dcterms:W3CDTF">2024-03-29T11:40:02Z</dcterms:created>
  <dcterms:modified xsi:type="dcterms:W3CDTF">2024-03-29T16:45:09Z</dcterms:modified>
</cp:coreProperties>
</file>