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1" r:id="rId5"/>
    <p:sldId id="260" r:id="rId6"/>
    <p:sldId id="269" r:id="rId7"/>
    <p:sldId id="263" r:id="rId8"/>
    <p:sldId id="267" r:id="rId9"/>
    <p:sldId id="268" r:id="rId10"/>
    <p:sldId id="270" r:id="rId11"/>
    <p:sldId id="271" r:id="rId12"/>
    <p:sldId id="272" r:id="rId13"/>
    <p:sldId id="273" r:id="rId14"/>
    <p:sldId id="27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2" d="100"/>
          <a:sy n="102" d="100"/>
        </p:scale>
        <p:origin x="-80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A37399C4-4AF6-4D2F-8C64-798C0A7A6CE6}" type="datetimeFigureOut">
              <a:rPr lang="en-AU" smtClean="0"/>
              <a:t>26/03/2024</a:t>
            </a:fld>
            <a:endParaRPr lang="en-AU"/>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AU"/>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305309E-04D2-453D-ADAE-8723C22F5CEB}" type="slidenum">
              <a:rPr lang="en-AU" smtClean="0"/>
              <a:t>‹#›</a:t>
            </a:fld>
            <a:endParaRPr lang="en-AU"/>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7399C4-4AF6-4D2F-8C64-798C0A7A6CE6}" type="datetimeFigureOut">
              <a:rPr lang="en-AU" smtClean="0"/>
              <a:t>26/03/2024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05309E-04D2-453D-ADAE-8723C22F5CEB}" type="slidenum">
              <a:rPr lang="en-AU" smtClean="0"/>
              <a:t>‹#›</a:t>
            </a:fld>
            <a:endParaRPr lang="en-AU"/>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7399C4-4AF6-4D2F-8C64-798C0A7A6CE6}" type="datetimeFigureOut">
              <a:rPr lang="en-AU" smtClean="0"/>
              <a:t>26/03/2024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05309E-04D2-453D-ADAE-8723C22F5CEB}" type="slidenum">
              <a:rPr lang="en-AU" smtClean="0"/>
              <a:t>‹#›</a:t>
            </a:fld>
            <a:endParaRPr lang="en-AU"/>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7399C4-4AF6-4D2F-8C64-798C0A7A6CE6}" type="datetimeFigureOut">
              <a:rPr lang="en-AU" smtClean="0"/>
              <a:t>26/03/2024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05309E-04D2-453D-ADAE-8723C22F5CEB}" type="slidenum">
              <a:rPr lang="en-AU" smtClean="0"/>
              <a:t>‹#›</a:t>
            </a:fld>
            <a:endParaRPr lang="en-AU"/>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7399C4-4AF6-4D2F-8C64-798C0A7A6CE6}" type="datetimeFigureOut">
              <a:rPr lang="en-AU" smtClean="0"/>
              <a:t>26/03/2024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05309E-04D2-453D-ADAE-8723C22F5CEB}" type="slidenum">
              <a:rPr lang="en-AU" smtClean="0"/>
              <a:t>‹#›</a:t>
            </a:fld>
            <a:endParaRPr lang="en-AU"/>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37399C4-4AF6-4D2F-8C64-798C0A7A6CE6}" type="datetimeFigureOut">
              <a:rPr lang="en-AU" smtClean="0"/>
              <a:t>26/03/2024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05309E-04D2-453D-ADAE-8723C22F5CEB}" type="slidenum">
              <a:rPr lang="en-AU" smtClean="0"/>
              <a:t>‹#›</a:t>
            </a:fld>
            <a:endParaRPr lang="en-AU"/>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7399C4-4AF6-4D2F-8C64-798C0A7A6CE6}" type="datetimeFigureOut">
              <a:rPr lang="en-AU" smtClean="0"/>
              <a:t>26/03/2024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305309E-04D2-453D-ADAE-8723C22F5CEB}" type="slidenum">
              <a:rPr lang="en-AU" smtClean="0"/>
              <a:t>‹#›</a:t>
            </a:fld>
            <a:endParaRPr lang="en-AU"/>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7399C4-4AF6-4D2F-8C64-798C0A7A6CE6}" type="datetimeFigureOut">
              <a:rPr lang="en-AU" smtClean="0"/>
              <a:t>26/03/2024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305309E-04D2-453D-ADAE-8723C22F5CEB}" type="slidenum">
              <a:rPr lang="en-AU" smtClean="0"/>
              <a:t>‹#›</a:t>
            </a:fld>
            <a:endParaRPr lang="en-AU"/>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7399C4-4AF6-4D2F-8C64-798C0A7A6CE6}" type="datetimeFigureOut">
              <a:rPr lang="en-AU" smtClean="0"/>
              <a:t>26/03/2024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305309E-04D2-453D-ADAE-8723C22F5CEB}" type="slidenum">
              <a:rPr lang="en-AU" smtClean="0"/>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7399C4-4AF6-4D2F-8C64-798C0A7A6CE6}" type="datetimeFigureOut">
              <a:rPr lang="en-AU" smtClean="0"/>
              <a:t>26/03/2024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05309E-04D2-453D-ADAE-8723C22F5CEB}" type="slidenum">
              <a:rPr lang="en-AU" smtClean="0"/>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7399C4-4AF6-4D2F-8C64-798C0A7A6CE6}" type="datetimeFigureOut">
              <a:rPr lang="en-AU" smtClean="0"/>
              <a:t>26/03/2024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05309E-04D2-453D-ADAE-8723C22F5CEB}" type="slidenum">
              <a:rPr lang="en-AU" smtClean="0"/>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A37399C4-4AF6-4D2F-8C64-798C0A7A6CE6}" type="datetimeFigureOut">
              <a:rPr lang="en-AU" smtClean="0"/>
              <a:t>26/03/2024</a:t>
            </a:fld>
            <a:endParaRPr lang="en-AU"/>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AU"/>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3305309E-04D2-453D-ADAE-8723C22F5CEB}" type="slidenum">
              <a:rPr lang="en-AU" smtClean="0"/>
              <a:t>‹#›</a:t>
            </a:fld>
            <a:endParaRPr lang="en-A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Interquartile Range </a:t>
            </a:r>
          </a:p>
        </p:txBody>
      </p:sp>
      <p:sp>
        <p:nvSpPr>
          <p:cNvPr id="3" name="Subtitle 2"/>
          <p:cNvSpPr>
            <a:spLocks noGrp="1"/>
          </p:cNvSpPr>
          <p:nvPr>
            <p:ph type="subTitle" idx="1"/>
          </p:nvPr>
        </p:nvSpPr>
        <p:spPr/>
        <p:txBody>
          <a:bodyPr/>
          <a:lstStyle/>
          <a:p>
            <a:r>
              <a:rPr lang="en-AU" dirty="0"/>
              <a:t>IQR</a:t>
            </a:r>
          </a:p>
        </p:txBody>
      </p:sp>
    </p:spTree>
    <p:extLst>
      <p:ext uri="{BB962C8B-B14F-4D97-AF65-F5344CB8AC3E}">
        <p14:creationId xmlns:p14="http://schemas.microsoft.com/office/powerpoint/2010/main" val="1268485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282895473"/>
              </p:ext>
            </p:extLst>
          </p:nvPr>
        </p:nvGraphicFramePr>
        <p:xfrm>
          <a:off x="698500" y="2247900"/>
          <a:ext cx="7747002" cy="1112520"/>
        </p:xfrm>
        <a:graphic>
          <a:graphicData uri="http://schemas.openxmlformats.org/drawingml/2006/table">
            <a:tbl>
              <a:tblPr firstRow="1" bandRow="1">
                <a:tableStyleId>{5C22544A-7EE6-4342-B048-85BDC9FD1C3A}</a:tableStyleId>
              </a:tblPr>
              <a:tblGrid>
                <a:gridCol w="1291167"/>
                <a:gridCol w="1291167"/>
                <a:gridCol w="1291167"/>
                <a:gridCol w="1291167"/>
                <a:gridCol w="1291167"/>
                <a:gridCol w="1291167"/>
              </a:tblGrid>
              <a:tr h="370840">
                <a:tc>
                  <a:txBody>
                    <a:bodyPr/>
                    <a:lstStyle/>
                    <a:p>
                      <a:endParaRPr lang="en-AU" dirty="0"/>
                    </a:p>
                  </a:txBody>
                  <a:tcPr/>
                </a:tc>
                <a:tc>
                  <a:txBody>
                    <a:bodyPr/>
                    <a:lstStyle/>
                    <a:p>
                      <a:pPr algn="ctr"/>
                      <a:r>
                        <a:rPr lang="en-GB" dirty="0" smtClean="0"/>
                        <a:t>Minimum</a:t>
                      </a:r>
                      <a:endParaRPr lang="en-AU" dirty="0"/>
                    </a:p>
                  </a:txBody>
                  <a:tcPr/>
                </a:tc>
                <a:tc>
                  <a:txBody>
                    <a:bodyPr/>
                    <a:lstStyle/>
                    <a:p>
                      <a:pPr algn="ctr"/>
                      <a:r>
                        <a:rPr lang="en-GB" dirty="0" smtClean="0"/>
                        <a:t>Q1</a:t>
                      </a:r>
                      <a:endParaRPr lang="en-AU" dirty="0"/>
                    </a:p>
                  </a:txBody>
                  <a:tcPr/>
                </a:tc>
                <a:tc>
                  <a:txBody>
                    <a:bodyPr/>
                    <a:lstStyle/>
                    <a:p>
                      <a:pPr algn="ctr"/>
                      <a:r>
                        <a:rPr lang="en-GB" dirty="0" smtClean="0"/>
                        <a:t>Median</a:t>
                      </a:r>
                      <a:endParaRPr lang="en-AU" dirty="0"/>
                    </a:p>
                  </a:txBody>
                  <a:tcPr/>
                </a:tc>
                <a:tc>
                  <a:txBody>
                    <a:bodyPr/>
                    <a:lstStyle/>
                    <a:p>
                      <a:pPr algn="ctr"/>
                      <a:r>
                        <a:rPr lang="en-GB" dirty="0" smtClean="0"/>
                        <a:t>Q3</a:t>
                      </a:r>
                      <a:endParaRPr lang="en-AU" dirty="0"/>
                    </a:p>
                  </a:txBody>
                  <a:tcPr/>
                </a:tc>
                <a:tc>
                  <a:txBody>
                    <a:bodyPr/>
                    <a:lstStyle/>
                    <a:p>
                      <a:pPr algn="ctr"/>
                      <a:r>
                        <a:rPr lang="en-GB" dirty="0" smtClean="0"/>
                        <a:t>Maximum</a:t>
                      </a:r>
                      <a:endParaRPr lang="en-AU" dirty="0"/>
                    </a:p>
                  </a:txBody>
                  <a:tcPr/>
                </a:tc>
              </a:tr>
              <a:tr h="370840">
                <a:tc>
                  <a:txBody>
                    <a:bodyPr/>
                    <a:lstStyle/>
                    <a:p>
                      <a:r>
                        <a:rPr lang="en-GB" dirty="0" smtClean="0"/>
                        <a:t>Day</a:t>
                      </a:r>
                      <a:endParaRPr lang="en-AU" dirty="0"/>
                    </a:p>
                  </a:txBody>
                  <a:tcPr/>
                </a:tc>
                <a:tc>
                  <a:txBody>
                    <a:bodyPr/>
                    <a:lstStyle/>
                    <a:p>
                      <a:r>
                        <a:rPr lang="en-GB" dirty="0" smtClean="0"/>
                        <a:t>32</a:t>
                      </a:r>
                      <a:endParaRPr lang="en-AU" dirty="0"/>
                    </a:p>
                  </a:txBody>
                  <a:tcPr/>
                </a:tc>
                <a:tc>
                  <a:txBody>
                    <a:bodyPr/>
                    <a:lstStyle/>
                    <a:p>
                      <a:r>
                        <a:rPr lang="en-GB" dirty="0" smtClean="0"/>
                        <a:t>56</a:t>
                      </a:r>
                      <a:endParaRPr lang="en-AU" dirty="0"/>
                    </a:p>
                  </a:txBody>
                  <a:tcPr/>
                </a:tc>
                <a:tc>
                  <a:txBody>
                    <a:bodyPr/>
                    <a:lstStyle/>
                    <a:p>
                      <a:r>
                        <a:rPr lang="en-GB" dirty="0" smtClean="0"/>
                        <a:t>74.5</a:t>
                      </a:r>
                      <a:endParaRPr lang="en-AU" dirty="0"/>
                    </a:p>
                  </a:txBody>
                  <a:tcPr/>
                </a:tc>
                <a:tc>
                  <a:txBody>
                    <a:bodyPr/>
                    <a:lstStyle/>
                    <a:p>
                      <a:r>
                        <a:rPr lang="en-GB" dirty="0" smtClean="0"/>
                        <a:t>82.5</a:t>
                      </a:r>
                      <a:endParaRPr lang="en-AU" dirty="0"/>
                    </a:p>
                  </a:txBody>
                  <a:tcPr/>
                </a:tc>
                <a:tc>
                  <a:txBody>
                    <a:bodyPr/>
                    <a:lstStyle/>
                    <a:p>
                      <a:r>
                        <a:rPr lang="en-GB" dirty="0" smtClean="0"/>
                        <a:t>99</a:t>
                      </a:r>
                      <a:endParaRPr lang="en-AU" dirty="0"/>
                    </a:p>
                  </a:txBody>
                  <a:tcPr/>
                </a:tc>
              </a:tr>
              <a:tr h="370840">
                <a:tc>
                  <a:txBody>
                    <a:bodyPr/>
                    <a:lstStyle/>
                    <a:p>
                      <a:r>
                        <a:rPr lang="en-GB" dirty="0" smtClean="0"/>
                        <a:t>Night</a:t>
                      </a:r>
                      <a:endParaRPr lang="en-AU" dirty="0"/>
                    </a:p>
                  </a:txBody>
                  <a:tcPr/>
                </a:tc>
                <a:tc>
                  <a:txBody>
                    <a:bodyPr/>
                    <a:lstStyle/>
                    <a:p>
                      <a:r>
                        <a:rPr lang="en-GB" dirty="0" smtClean="0"/>
                        <a:t>25.5</a:t>
                      </a:r>
                      <a:endParaRPr lang="en-AU" dirty="0"/>
                    </a:p>
                  </a:txBody>
                  <a:tcPr/>
                </a:tc>
                <a:tc>
                  <a:txBody>
                    <a:bodyPr/>
                    <a:lstStyle/>
                    <a:p>
                      <a:r>
                        <a:rPr lang="en-GB" dirty="0" smtClean="0"/>
                        <a:t>78</a:t>
                      </a:r>
                      <a:endParaRPr lang="en-AU" dirty="0"/>
                    </a:p>
                  </a:txBody>
                  <a:tcPr/>
                </a:tc>
                <a:tc>
                  <a:txBody>
                    <a:bodyPr/>
                    <a:lstStyle/>
                    <a:p>
                      <a:r>
                        <a:rPr lang="en-GB" dirty="0" smtClean="0"/>
                        <a:t>81</a:t>
                      </a:r>
                      <a:endParaRPr lang="en-AU" dirty="0"/>
                    </a:p>
                  </a:txBody>
                  <a:tcPr/>
                </a:tc>
                <a:tc>
                  <a:txBody>
                    <a:bodyPr/>
                    <a:lstStyle/>
                    <a:p>
                      <a:r>
                        <a:rPr lang="en-GB" dirty="0" smtClean="0"/>
                        <a:t>89</a:t>
                      </a:r>
                      <a:endParaRPr lang="en-AU" dirty="0"/>
                    </a:p>
                  </a:txBody>
                  <a:tcPr/>
                </a:tc>
                <a:tc>
                  <a:txBody>
                    <a:bodyPr/>
                    <a:lstStyle/>
                    <a:p>
                      <a:r>
                        <a:rPr lang="en-GB" dirty="0" smtClean="0"/>
                        <a:t>98</a:t>
                      </a:r>
                      <a:endParaRPr lang="en-AU" dirty="0"/>
                    </a:p>
                  </a:txBody>
                  <a:tcPr/>
                </a:tc>
              </a:tr>
            </a:tbl>
          </a:graphicData>
        </a:graphic>
      </p:graphicFrame>
      <p:sp>
        <p:nvSpPr>
          <p:cNvPr id="3" name="Title 2"/>
          <p:cNvSpPr>
            <a:spLocks noGrp="1"/>
          </p:cNvSpPr>
          <p:nvPr>
            <p:ph type="title"/>
          </p:nvPr>
        </p:nvSpPr>
        <p:spPr/>
        <p:txBody>
          <a:bodyPr/>
          <a:lstStyle/>
          <a:p>
            <a:pPr algn="l"/>
            <a:r>
              <a:rPr lang="en-GB" sz="3200" dirty="0" smtClean="0"/>
              <a:t>The Five number summary for the day and night classes is </a:t>
            </a:r>
            <a:endParaRPr lang="en-AU" sz="3200" dirty="0"/>
          </a:p>
        </p:txBody>
      </p:sp>
      <p:sp>
        <p:nvSpPr>
          <p:cNvPr id="5" name="TextBox 4"/>
          <p:cNvSpPr txBox="1"/>
          <p:nvPr/>
        </p:nvSpPr>
        <p:spPr>
          <a:xfrm>
            <a:off x="755576" y="3573016"/>
            <a:ext cx="3744416" cy="2308324"/>
          </a:xfrm>
          <a:prstGeom prst="rect">
            <a:avLst/>
          </a:prstGeom>
          <a:noFill/>
        </p:spPr>
        <p:txBody>
          <a:bodyPr wrap="square" rtlCol="0">
            <a:spAutoFit/>
          </a:bodyPr>
          <a:lstStyle/>
          <a:p>
            <a:r>
              <a:rPr lang="en-GB" b="1" u="sng" dirty="0" smtClean="0"/>
              <a:t>Find the Day Outlier</a:t>
            </a:r>
          </a:p>
          <a:p>
            <a:endParaRPr lang="en-GB" b="1" u="sng" dirty="0"/>
          </a:p>
          <a:p>
            <a:r>
              <a:rPr lang="en-GB" b="1" dirty="0" smtClean="0"/>
              <a:t>IQR = Q3 – Q1</a:t>
            </a:r>
          </a:p>
          <a:p>
            <a:r>
              <a:rPr lang="en-GB" b="1" dirty="0" smtClean="0"/>
              <a:t>         =  82.5 – 56</a:t>
            </a:r>
          </a:p>
          <a:p>
            <a:r>
              <a:rPr lang="en-GB" b="1" dirty="0"/>
              <a:t> </a:t>
            </a:r>
            <a:r>
              <a:rPr lang="en-GB" b="1" dirty="0" smtClean="0"/>
              <a:t>        =  26.5</a:t>
            </a:r>
          </a:p>
          <a:p>
            <a:endParaRPr lang="en-GB" b="1" dirty="0"/>
          </a:p>
          <a:p>
            <a:endParaRPr lang="en-GB" b="1" dirty="0" smtClean="0"/>
          </a:p>
          <a:p>
            <a:r>
              <a:rPr lang="en-GB" b="1" dirty="0" smtClean="0"/>
              <a:t>IQR is 26.5</a:t>
            </a:r>
          </a:p>
        </p:txBody>
      </p:sp>
    </p:spTree>
    <p:extLst>
      <p:ext uri="{BB962C8B-B14F-4D97-AF65-F5344CB8AC3E}">
        <p14:creationId xmlns:p14="http://schemas.microsoft.com/office/powerpoint/2010/main" val="3358146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692696"/>
            <a:ext cx="8208912" cy="4801314"/>
          </a:xfrm>
          <a:prstGeom prst="rect">
            <a:avLst/>
          </a:prstGeom>
        </p:spPr>
        <p:txBody>
          <a:bodyPr wrap="square">
            <a:spAutoFit/>
          </a:bodyPr>
          <a:lstStyle/>
          <a:p>
            <a:r>
              <a:rPr lang="en-GB" b="1" dirty="0" smtClean="0"/>
              <a:t>Lesser Outlier = Q1 – 1.5(IQR)</a:t>
            </a:r>
          </a:p>
          <a:p>
            <a:r>
              <a:rPr lang="en-GB" b="1" dirty="0" smtClean="0"/>
              <a:t>	           = 56 – 1.5(26.5)</a:t>
            </a:r>
          </a:p>
          <a:p>
            <a:r>
              <a:rPr lang="en-GB" b="1" dirty="0" smtClean="0"/>
              <a:t>	           = 56 – 39.75</a:t>
            </a:r>
          </a:p>
          <a:p>
            <a:r>
              <a:rPr lang="en-GB" b="1" dirty="0" smtClean="0"/>
              <a:t>	           = 16.25</a:t>
            </a:r>
          </a:p>
          <a:p>
            <a:endParaRPr lang="en-GB" b="1" dirty="0" smtClean="0"/>
          </a:p>
          <a:p>
            <a:r>
              <a:rPr lang="en-GB" b="1" dirty="0" smtClean="0"/>
              <a:t>Lesser Outlier is 16.25. There is no lesser Outlier present in day dataset because minimum value is 32.</a:t>
            </a:r>
          </a:p>
          <a:p>
            <a:endParaRPr lang="en-GB" b="1" dirty="0"/>
          </a:p>
          <a:p>
            <a:r>
              <a:rPr lang="en-GB" b="1" dirty="0" smtClean="0"/>
              <a:t>Upper Outlier = Q3 + 1.5(IQR)</a:t>
            </a:r>
          </a:p>
          <a:p>
            <a:r>
              <a:rPr lang="en-GB" b="1" dirty="0"/>
              <a:t>	</a:t>
            </a:r>
            <a:r>
              <a:rPr lang="en-GB" b="1" dirty="0" smtClean="0"/>
              <a:t>          = 82.5 + 1.5(26.5)</a:t>
            </a:r>
          </a:p>
          <a:p>
            <a:r>
              <a:rPr lang="en-GB" b="1" dirty="0"/>
              <a:t>	</a:t>
            </a:r>
            <a:r>
              <a:rPr lang="en-GB" b="1" dirty="0" smtClean="0"/>
              <a:t>          = 82.5 + 39.75</a:t>
            </a:r>
          </a:p>
          <a:p>
            <a:r>
              <a:rPr lang="en-GB" b="1" dirty="0"/>
              <a:t>	</a:t>
            </a:r>
            <a:r>
              <a:rPr lang="en-GB" b="1" dirty="0" smtClean="0"/>
              <a:t>          = 122.25</a:t>
            </a:r>
          </a:p>
          <a:p>
            <a:endParaRPr lang="en-GB" b="1" dirty="0"/>
          </a:p>
          <a:p>
            <a:r>
              <a:rPr lang="en-GB" b="1" dirty="0" smtClean="0"/>
              <a:t>Upper Outlier is 122.25. There is no Upper Outlier present in day dataset because maximum value is 99.</a:t>
            </a:r>
          </a:p>
          <a:p>
            <a:endParaRPr lang="en-GB" dirty="0" smtClean="0"/>
          </a:p>
          <a:p>
            <a:r>
              <a:rPr lang="en-GB" dirty="0" smtClean="0"/>
              <a:t>		</a:t>
            </a:r>
            <a:endParaRPr lang="en-GB" dirty="0"/>
          </a:p>
        </p:txBody>
      </p:sp>
    </p:spTree>
    <p:extLst>
      <p:ext uri="{BB962C8B-B14F-4D97-AF65-F5344CB8AC3E}">
        <p14:creationId xmlns:p14="http://schemas.microsoft.com/office/powerpoint/2010/main" val="3751993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1560" y="188641"/>
            <a:ext cx="7776864" cy="6186309"/>
          </a:xfrm>
          <a:prstGeom prst="rect">
            <a:avLst/>
          </a:prstGeom>
          <a:noFill/>
        </p:spPr>
        <p:txBody>
          <a:bodyPr wrap="square" rtlCol="0">
            <a:spAutoFit/>
          </a:bodyPr>
          <a:lstStyle/>
          <a:p>
            <a:endParaRPr lang="en-GB" b="1" u="sng" dirty="0"/>
          </a:p>
          <a:p>
            <a:r>
              <a:rPr lang="en-GB" b="1" u="sng" dirty="0" smtClean="0"/>
              <a:t>Find the Night Outlier</a:t>
            </a:r>
          </a:p>
          <a:p>
            <a:r>
              <a:rPr lang="en-GB" b="1" dirty="0" smtClean="0"/>
              <a:t>IQR = Q3 – Q1</a:t>
            </a:r>
          </a:p>
          <a:p>
            <a:r>
              <a:rPr lang="en-GB" b="1" dirty="0" smtClean="0"/>
              <a:t>         =  89 – 78</a:t>
            </a:r>
          </a:p>
          <a:p>
            <a:r>
              <a:rPr lang="en-GB" b="1" dirty="0" smtClean="0"/>
              <a:t>IQR =  11</a:t>
            </a:r>
          </a:p>
          <a:p>
            <a:endParaRPr lang="en-GB" b="1" dirty="0" smtClean="0"/>
          </a:p>
          <a:p>
            <a:r>
              <a:rPr lang="en-AU" b="1" dirty="0" smtClean="0"/>
              <a:t>Lesser Outlier = Q1 – 1.5(IQR)</a:t>
            </a:r>
          </a:p>
          <a:p>
            <a:r>
              <a:rPr lang="en-AU" b="1" dirty="0" smtClean="0"/>
              <a:t>	           = 78 – 1.5(11)</a:t>
            </a:r>
          </a:p>
          <a:p>
            <a:r>
              <a:rPr lang="en-AU" b="1" dirty="0" smtClean="0"/>
              <a:t>	           = 78 – 16.5</a:t>
            </a:r>
          </a:p>
          <a:p>
            <a:r>
              <a:rPr lang="en-AU" b="1" dirty="0" smtClean="0"/>
              <a:t>	           = 61.5</a:t>
            </a:r>
          </a:p>
          <a:p>
            <a:endParaRPr lang="en-AU" b="1" dirty="0" smtClean="0"/>
          </a:p>
          <a:p>
            <a:r>
              <a:rPr lang="en-AU" b="1" dirty="0" smtClean="0"/>
              <a:t>Lesser Outlier is 61.5. Lesser Outlier present in night dataset because minimum value is 25.5.</a:t>
            </a:r>
          </a:p>
          <a:p>
            <a:endParaRPr lang="en-AU" b="1" dirty="0" smtClean="0"/>
          </a:p>
          <a:p>
            <a:r>
              <a:rPr lang="en-AU" b="1" dirty="0" smtClean="0"/>
              <a:t>Upper Outlier = Q3 + 1.5(IQR)</a:t>
            </a:r>
          </a:p>
          <a:p>
            <a:r>
              <a:rPr lang="en-AU" b="1" dirty="0" smtClean="0"/>
              <a:t>	          = 89 + 1.5(11)</a:t>
            </a:r>
          </a:p>
          <a:p>
            <a:r>
              <a:rPr lang="en-AU" b="1" dirty="0" smtClean="0"/>
              <a:t>	          = 89 + 16.5</a:t>
            </a:r>
          </a:p>
          <a:p>
            <a:r>
              <a:rPr lang="en-AU" b="1" dirty="0" smtClean="0"/>
              <a:t>	          =105.5</a:t>
            </a:r>
          </a:p>
          <a:p>
            <a:endParaRPr lang="en-AU" b="1" dirty="0" smtClean="0"/>
          </a:p>
          <a:p>
            <a:r>
              <a:rPr lang="en-AU" b="1" dirty="0" smtClean="0"/>
              <a:t>Upper Outlier is 105.5.There is no Upper Outlier present in night dataset because maximum value is 98.</a:t>
            </a:r>
          </a:p>
          <a:p>
            <a:endParaRPr lang="en-AU" dirty="0"/>
          </a:p>
        </p:txBody>
      </p:sp>
    </p:spTree>
    <p:extLst>
      <p:ext uri="{BB962C8B-B14F-4D97-AF65-F5344CB8AC3E}">
        <p14:creationId xmlns:p14="http://schemas.microsoft.com/office/powerpoint/2010/main" val="3893890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8490" y="570156"/>
            <a:ext cx="7756263" cy="482580"/>
          </a:xfrm>
        </p:spPr>
        <p:txBody>
          <a:bodyPr/>
          <a:lstStyle/>
          <a:p>
            <a:pPr algn="l"/>
            <a:r>
              <a:rPr lang="en-GB" sz="3600" dirty="0" smtClean="0"/>
              <a:t>Report for IQR of Placement dataset</a:t>
            </a:r>
            <a:endParaRPr lang="en-AU" sz="3600"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1196752"/>
            <a:ext cx="8280400"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5063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GB" sz="3200" dirty="0" smtClean="0"/>
              <a:t>Below is the result of Lesser and Greater Outlier of Placement.csv file </a:t>
            </a:r>
            <a:endParaRPr lang="en-AU" sz="3200" dirty="0"/>
          </a:p>
        </p:txBody>
      </p:sp>
      <p:graphicFrame>
        <p:nvGraphicFramePr>
          <p:cNvPr id="4" name="Table 3"/>
          <p:cNvGraphicFramePr>
            <a:graphicFrameLocks noGrp="1"/>
          </p:cNvGraphicFramePr>
          <p:nvPr>
            <p:extLst>
              <p:ext uri="{D42A27DB-BD31-4B8C-83A1-F6EECF244321}">
                <p14:modId xmlns:p14="http://schemas.microsoft.com/office/powerpoint/2010/main" val="1543028096"/>
              </p:ext>
            </p:extLst>
          </p:nvPr>
        </p:nvGraphicFramePr>
        <p:xfrm>
          <a:off x="395536" y="2420888"/>
          <a:ext cx="8280921" cy="2286000"/>
        </p:xfrm>
        <a:graphic>
          <a:graphicData uri="http://schemas.openxmlformats.org/drawingml/2006/table">
            <a:tbl>
              <a:tblPr firstRow="1" bandRow="1">
                <a:tableStyleId>{F5AB1C69-6EDB-4FF4-983F-18BD219EF322}</a:tableStyleId>
              </a:tblPr>
              <a:tblGrid>
                <a:gridCol w="1008799"/>
                <a:gridCol w="1008799"/>
                <a:gridCol w="1008799"/>
                <a:gridCol w="1008799"/>
                <a:gridCol w="1157925"/>
                <a:gridCol w="982482"/>
                <a:gridCol w="953189"/>
                <a:gridCol w="1152129"/>
              </a:tblGrid>
              <a:tr h="600067">
                <a:tc>
                  <a:txBody>
                    <a:bodyPr/>
                    <a:lstStyle/>
                    <a:p>
                      <a:endParaRPr lang="en-AU" dirty="0"/>
                    </a:p>
                  </a:txBody>
                  <a:tcPr/>
                </a:tc>
                <a:tc>
                  <a:txBody>
                    <a:bodyPr/>
                    <a:lstStyle/>
                    <a:p>
                      <a:r>
                        <a:rPr lang="en-GB" dirty="0" err="1" smtClean="0"/>
                        <a:t>sl_no</a:t>
                      </a:r>
                      <a:endParaRPr lang="en-AU" dirty="0"/>
                    </a:p>
                  </a:txBody>
                  <a:tcPr/>
                </a:tc>
                <a:tc>
                  <a:txBody>
                    <a:bodyPr/>
                    <a:lstStyle/>
                    <a:p>
                      <a:r>
                        <a:rPr lang="en-GB" dirty="0" err="1" smtClean="0"/>
                        <a:t>ssc_p</a:t>
                      </a:r>
                      <a:endParaRPr lang="en-AU" dirty="0"/>
                    </a:p>
                  </a:txBody>
                  <a:tcPr/>
                </a:tc>
                <a:tc>
                  <a:txBody>
                    <a:bodyPr/>
                    <a:lstStyle/>
                    <a:p>
                      <a:r>
                        <a:rPr lang="en-GB" dirty="0" err="1" smtClean="0"/>
                        <a:t>hsc_p</a:t>
                      </a:r>
                      <a:endParaRPr lang="en-AU" dirty="0"/>
                    </a:p>
                  </a:txBody>
                  <a:tcPr/>
                </a:tc>
                <a:tc>
                  <a:txBody>
                    <a:bodyPr/>
                    <a:lstStyle/>
                    <a:p>
                      <a:r>
                        <a:rPr lang="en-GB" dirty="0" err="1" smtClean="0"/>
                        <a:t>degree_p</a:t>
                      </a:r>
                      <a:endParaRPr lang="en-AU" dirty="0"/>
                    </a:p>
                  </a:txBody>
                  <a:tcPr/>
                </a:tc>
                <a:tc>
                  <a:txBody>
                    <a:bodyPr/>
                    <a:lstStyle/>
                    <a:p>
                      <a:r>
                        <a:rPr lang="en-AU" dirty="0" err="1" smtClean="0"/>
                        <a:t>etest_p</a:t>
                      </a:r>
                      <a:endParaRPr lang="en-AU" dirty="0" smtClean="0"/>
                    </a:p>
                    <a:p>
                      <a:endParaRPr lang="en-AU" dirty="0"/>
                    </a:p>
                  </a:txBody>
                  <a:tcPr/>
                </a:tc>
                <a:tc>
                  <a:txBody>
                    <a:bodyPr/>
                    <a:lstStyle/>
                    <a:p>
                      <a:r>
                        <a:rPr lang="en-GB" dirty="0" err="1" smtClean="0"/>
                        <a:t>mba_p</a:t>
                      </a:r>
                      <a:endParaRPr lang="en-AU" dirty="0"/>
                    </a:p>
                  </a:txBody>
                  <a:tcPr/>
                </a:tc>
                <a:tc>
                  <a:txBody>
                    <a:bodyPr/>
                    <a:lstStyle/>
                    <a:p>
                      <a:r>
                        <a:rPr lang="en-GB" dirty="0" smtClean="0"/>
                        <a:t>salary</a:t>
                      </a:r>
                      <a:endParaRPr lang="en-AU" dirty="0"/>
                    </a:p>
                  </a:txBody>
                  <a:tcPr/>
                </a:tc>
              </a:tr>
              <a:tr h="600067">
                <a:tc>
                  <a:txBody>
                    <a:bodyPr/>
                    <a:lstStyle/>
                    <a:p>
                      <a:r>
                        <a:rPr lang="en-GB" sz="1600" b="1" dirty="0" smtClean="0"/>
                        <a:t>Lesser</a:t>
                      </a:r>
                      <a:endParaRPr lang="en-AU" sz="1600" b="1" dirty="0"/>
                    </a:p>
                  </a:txBody>
                  <a:tcPr/>
                </a:tc>
                <a:tc>
                  <a:txBody>
                    <a:bodyPr/>
                    <a:lstStyle/>
                    <a:p>
                      <a:r>
                        <a:rPr lang="en-GB" sz="1600" dirty="0" smtClean="0"/>
                        <a:t>Not Present</a:t>
                      </a:r>
                      <a:endParaRPr lang="en-AU" sz="1600" dirty="0"/>
                    </a:p>
                  </a:txBody>
                  <a:tcPr/>
                </a:tc>
                <a:tc>
                  <a:txBody>
                    <a:bodyPr/>
                    <a:lstStyle/>
                    <a:p>
                      <a:r>
                        <a:rPr lang="en-GB" sz="1600" dirty="0" smtClean="0"/>
                        <a:t>Not Present</a:t>
                      </a:r>
                      <a:endParaRPr lang="en-AU" sz="1600" dirty="0"/>
                    </a:p>
                  </a:txBody>
                  <a:tcPr/>
                </a:tc>
                <a:tc>
                  <a:txBody>
                    <a:bodyPr/>
                    <a:lstStyle/>
                    <a:p>
                      <a:r>
                        <a:rPr lang="en-GB" sz="1600" dirty="0" smtClean="0"/>
                        <a:t>Present</a:t>
                      </a:r>
                      <a:endParaRPr lang="en-AU" sz="1600" dirty="0"/>
                    </a:p>
                  </a:txBody>
                  <a:tcPr/>
                </a:tc>
                <a:tc>
                  <a:txBody>
                    <a:bodyPr/>
                    <a:lstStyle/>
                    <a:p>
                      <a:r>
                        <a:rPr lang="en-GB" sz="1600" dirty="0" smtClean="0"/>
                        <a:t>Not Present</a:t>
                      </a:r>
                      <a:endParaRPr lang="en-AU" sz="1600" dirty="0"/>
                    </a:p>
                  </a:txBody>
                  <a:tcPr/>
                </a:tc>
                <a:tc>
                  <a:txBody>
                    <a:bodyPr/>
                    <a:lstStyle/>
                    <a:p>
                      <a:r>
                        <a:rPr lang="en-AU" sz="1600" dirty="0" smtClean="0"/>
                        <a:t>Not Present</a:t>
                      </a:r>
                    </a:p>
                    <a:p>
                      <a:endParaRPr lang="en-AU" sz="1600" dirty="0"/>
                    </a:p>
                  </a:txBody>
                  <a:tcPr/>
                </a:tc>
                <a:tc>
                  <a:txBody>
                    <a:bodyPr/>
                    <a:lstStyle/>
                    <a:p>
                      <a:r>
                        <a:rPr lang="en-AU" sz="1600" dirty="0" smtClean="0"/>
                        <a:t>Not Present</a:t>
                      </a:r>
                    </a:p>
                    <a:p>
                      <a:endParaRPr lang="en-AU" sz="1600" dirty="0"/>
                    </a:p>
                  </a:txBody>
                  <a:tcPr/>
                </a:tc>
                <a:tc>
                  <a:txBody>
                    <a:bodyPr/>
                    <a:lstStyle/>
                    <a:p>
                      <a:r>
                        <a:rPr lang="en-AU" sz="1600" dirty="0" smtClean="0"/>
                        <a:t>Not Present</a:t>
                      </a:r>
                    </a:p>
                    <a:p>
                      <a:endParaRPr lang="en-AU" sz="1600" dirty="0"/>
                    </a:p>
                  </a:txBody>
                  <a:tcPr/>
                </a:tc>
              </a:tr>
              <a:tr h="600067">
                <a:tc>
                  <a:txBody>
                    <a:bodyPr/>
                    <a:lstStyle/>
                    <a:p>
                      <a:r>
                        <a:rPr lang="en-GB" sz="1600" b="1" dirty="0" smtClean="0"/>
                        <a:t>Greater</a:t>
                      </a:r>
                      <a:endParaRPr lang="en-AU" sz="1600" b="1" dirty="0"/>
                    </a:p>
                  </a:txBody>
                  <a:tcPr/>
                </a:tc>
                <a:tc>
                  <a:txBody>
                    <a:bodyPr/>
                    <a:lstStyle/>
                    <a:p>
                      <a:r>
                        <a:rPr lang="en-GB" sz="1600" dirty="0" smtClean="0"/>
                        <a:t>Not Present</a:t>
                      </a:r>
                      <a:endParaRPr lang="en-AU" sz="1600" dirty="0"/>
                    </a:p>
                  </a:txBody>
                  <a:tcPr/>
                </a:tc>
                <a:tc>
                  <a:txBody>
                    <a:bodyPr/>
                    <a:lstStyle/>
                    <a:p>
                      <a:r>
                        <a:rPr lang="en-GB" sz="1600" dirty="0" smtClean="0"/>
                        <a:t>Not Present</a:t>
                      </a:r>
                      <a:endParaRPr lang="en-AU" sz="1600" dirty="0"/>
                    </a:p>
                  </a:txBody>
                  <a:tcPr/>
                </a:tc>
                <a:tc>
                  <a:txBody>
                    <a:bodyPr/>
                    <a:lstStyle/>
                    <a:p>
                      <a:r>
                        <a:rPr lang="en-GB" sz="1600" dirty="0" smtClean="0"/>
                        <a:t>Present</a:t>
                      </a:r>
                      <a:endParaRPr lang="en-AU" sz="1600" dirty="0"/>
                    </a:p>
                  </a:txBody>
                  <a:tcPr/>
                </a:tc>
                <a:tc>
                  <a:txBody>
                    <a:bodyPr/>
                    <a:lstStyle/>
                    <a:p>
                      <a:r>
                        <a:rPr lang="en-GB" sz="1600" dirty="0" smtClean="0"/>
                        <a:t>Present</a:t>
                      </a:r>
                      <a:endParaRPr lang="en-AU" sz="1600" dirty="0"/>
                    </a:p>
                  </a:txBody>
                  <a:tcPr/>
                </a:tc>
                <a:tc>
                  <a:txBody>
                    <a:bodyPr/>
                    <a:lstStyle/>
                    <a:p>
                      <a:r>
                        <a:rPr lang="en-AU" sz="1600" dirty="0" smtClean="0"/>
                        <a:t>Not Present</a:t>
                      </a:r>
                    </a:p>
                    <a:p>
                      <a:endParaRPr lang="en-AU" sz="1600" dirty="0"/>
                    </a:p>
                  </a:txBody>
                  <a:tcPr/>
                </a:tc>
                <a:tc>
                  <a:txBody>
                    <a:bodyPr/>
                    <a:lstStyle/>
                    <a:p>
                      <a:r>
                        <a:rPr lang="en-AU" sz="1600" dirty="0" smtClean="0"/>
                        <a:t>Not Present</a:t>
                      </a:r>
                      <a:endParaRPr lang="en-AU" sz="1600" dirty="0"/>
                    </a:p>
                  </a:txBody>
                  <a:tcPr/>
                </a:tc>
                <a:tc>
                  <a:txBody>
                    <a:bodyPr/>
                    <a:lstStyle/>
                    <a:p>
                      <a:r>
                        <a:rPr lang="en-AU" sz="1600" dirty="0" smtClean="0"/>
                        <a:t>Present</a:t>
                      </a:r>
                    </a:p>
                    <a:p>
                      <a:endParaRPr lang="en-AU" sz="1600" dirty="0"/>
                    </a:p>
                  </a:txBody>
                  <a:tcPr/>
                </a:tc>
              </a:tr>
            </a:tbl>
          </a:graphicData>
        </a:graphic>
      </p:graphicFrame>
    </p:spTree>
    <p:extLst>
      <p:ext uri="{BB962C8B-B14F-4D97-AF65-F5344CB8AC3E}">
        <p14:creationId xmlns:p14="http://schemas.microsoft.com/office/powerpoint/2010/main" val="3066577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GB" dirty="0"/>
              <a:t>In statistics, the interquartile range (IQR) is the difference between the third quartile of your data and the first quartile of your data.</a:t>
            </a:r>
          </a:p>
          <a:p>
            <a:endParaRPr lang="en-GB" dirty="0"/>
          </a:p>
          <a:p>
            <a:r>
              <a:rPr lang="en-GB" dirty="0"/>
              <a:t>A quartile is one of three markers that divide your data into four equally sized groups, each containing roughly a quarter of your data points.</a:t>
            </a:r>
          </a:p>
          <a:p>
            <a:endParaRPr lang="en-GB" dirty="0"/>
          </a:p>
          <a:p>
            <a:r>
              <a:rPr lang="en-GB" dirty="0"/>
              <a:t>The first quartile (also called the lower quartile or Q1) marks the 25th percentile of your data, and the third quartile (also called the upper quartile or Q3) marks the 75th percentile.</a:t>
            </a:r>
          </a:p>
        </p:txBody>
      </p:sp>
      <p:sp>
        <p:nvSpPr>
          <p:cNvPr id="3" name="Title 2"/>
          <p:cNvSpPr>
            <a:spLocks noGrp="1"/>
          </p:cNvSpPr>
          <p:nvPr>
            <p:ph type="title"/>
          </p:nvPr>
        </p:nvSpPr>
        <p:spPr/>
        <p:txBody>
          <a:bodyPr/>
          <a:lstStyle/>
          <a:p>
            <a:pPr algn="l"/>
            <a:r>
              <a:rPr lang="en-GB" sz="3200" dirty="0"/>
              <a:t>What Is the Interquartile Range (IQR)?</a:t>
            </a:r>
            <a:endParaRPr lang="en-AU" sz="3200" dirty="0"/>
          </a:p>
        </p:txBody>
      </p:sp>
    </p:spTree>
    <p:extLst>
      <p:ext uri="{BB962C8B-B14F-4D97-AF65-F5344CB8AC3E}">
        <p14:creationId xmlns:p14="http://schemas.microsoft.com/office/powerpoint/2010/main" val="2828950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548680"/>
            <a:ext cx="8640960"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2777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sz="2200" dirty="0"/>
              <a:t>The interquartile range is useful because it tells you how spread out the middle 50 </a:t>
            </a:r>
            <a:r>
              <a:rPr lang="en-GB" sz="2200" dirty="0" err="1"/>
              <a:t>percent</a:t>
            </a:r>
            <a:r>
              <a:rPr lang="en-GB" sz="2200" dirty="0"/>
              <a:t> of your data is. It gives you the range of values between the 25th percentile and the 75th percentile.</a:t>
            </a:r>
          </a:p>
          <a:p>
            <a:endParaRPr lang="en-GB" sz="2200" dirty="0"/>
          </a:p>
          <a:p>
            <a:r>
              <a:rPr lang="en-GB" sz="2200" dirty="0"/>
              <a:t>The IQR is also useful as it can be used to identify outliers. </a:t>
            </a:r>
          </a:p>
          <a:p>
            <a:endParaRPr lang="en-AU" dirty="0"/>
          </a:p>
        </p:txBody>
      </p:sp>
      <p:sp>
        <p:nvSpPr>
          <p:cNvPr id="3" name="Title 2"/>
          <p:cNvSpPr>
            <a:spLocks noGrp="1"/>
          </p:cNvSpPr>
          <p:nvPr>
            <p:ph type="title"/>
          </p:nvPr>
        </p:nvSpPr>
        <p:spPr/>
        <p:txBody>
          <a:bodyPr/>
          <a:lstStyle/>
          <a:p>
            <a:pPr algn="l"/>
            <a:r>
              <a:rPr lang="en-GB" sz="3200" dirty="0"/>
              <a:t>Importance of Interquartile Range in Statistics</a:t>
            </a:r>
            <a:endParaRPr lang="en-AU" sz="3200" dirty="0"/>
          </a:p>
        </p:txBody>
      </p:sp>
    </p:spTree>
    <p:extLst>
      <p:ext uri="{BB962C8B-B14F-4D97-AF65-F5344CB8AC3E}">
        <p14:creationId xmlns:p14="http://schemas.microsoft.com/office/powerpoint/2010/main" val="1454475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GB" b="1" dirty="0"/>
              <a:t>Step 1.</a:t>
            </a:r>
            <a:r>
              <a:rPr lang="en-GB" dirty="0"/>
              <a:t> </a:t>
            </a:r>
            <a:r>
              <a:rPr lang="en-GB" u="sng" dirty="0"/>
              <a:t>Count &amp; Arrange the Data </a:t>
            </a:r>
            <a:r>
              <a:rPr lang="en-GB" u="sng" dirty="0" smtClean="0"/>
              <a:t>Points</a:t>
            </a:r>
          </a:p>
          <a:p>
            <a:endParaRPr lang="en-GB" dirty="0"/>
          </a:p>
          <a:p>
            <a:pPr lvl="1">
              <a:buFont typeface="Wingdings" pitchFamily="2" charset="2"/>
              <a:buChar char="ü"/>
            </a:pPr>
            <a:r>
              <a:rPr lang="en-GB" dirty="0"/>
              <a:t>Count the number of data points and arrange them from smallest to largest. Arrange your data in ascending order from the lowest to the highest value and find the total (n) number of data points.</a:t>
            </a:r>
          </a:p>
          <a:p>
            <a:pPr>
              <a:buFont typeface="Wingdings" pitchFamily="2" charset="2"/>
              <a:buChar char="ü"/>
            </a:pPr>
            <a:endParaRPr lang="en-GB" dirty="0"/>
          </a:p>
          <a:p>
            <a:pPr lvl="1">
              <a:buFont typeface="Wingdings" pitchFamily="2" charset="2"/>
              <a:buChar char="ü"/>
            </a:pPr>
            <a:r>
              <a:rPr lang="en-GB" dirty="0"/>
              <a:t>If you have 10 data points, for example, n=10.</a:t>
            </a:r>
          </a:p>
          <a:p>
            <a:endParaRPr lang="en-GB" dirty="0"/>
          </a:p>
          <a:p>
            <a:r>
              <a:rPr lang="en-GB" b="1" dirty="0"/>
              <a:t>Step 2.</a:t>
            </a:r>
            <a:r>
              <a:rPr lang="en-GB" dirty="0"/>
              <a:t> </a:t>
            </a:r>
            <a:r>
              <a:rPr lang="en-GB" u="sng" dirty="0"/>
              <a:t>Calculate </a:t>
            </a:r>
            <a:r>
              <a:rPr lang="en-GB" u="sng" dirty="0" smtClean="0"/>
              <a:t>Q1</a:t>
            </a:r>
          </a:p>
          <a:p>
            <a:endParaRPr lang="en-GB" dirty="0"/>
          </a:p>
          <a:p>
            <a:pPr lvl="1">
              <a:buFont typeface="Wingdings" pitchFamily="2" charset="2"/>
              <a:buChar char="ü"/>
            </a:pPr>
            <a:r>
              <a:rPr lang="en-GB" dirty="0"/>
              <a:t>To find Q1, multiply n by 25/100 (or ¼). This will give you a locator value, L.</a:t>
            </a:r>
          </a:p>
          <a:p>
            <a:pPr>
              <a:buFont typeface="Wingdings" pitchFamily="2" charset="2"/>
              <a:buChar char="ü"/>
            </a:pPr>
            <a:endParaRPr lang="en-GB" dirty="0"/>
          </a:p>
          <a:p>
            <a:endParaRPr lang="en-AU" dirty="0"/>
          </a:p>
        </p:txBody>
      </p:sp>
      <p:sp>
        <p:nvSpPr>
          <p:cNvPr id="3" name="Title 2"/>
          <p:cNvSpPr>
            <a:spLocks noGrp="1"/>
          </p:cNvSpPr>
          <p:nvPr>
            <p:ph type="title"/>
          </p:nvPr>
        </p:nvSpPr>
        <p:spPr/>
        <p:txBody>
          <a:bodyPr/>
          <a:lstStyle/>
          <a:p>
            <a:pPr algn="l"/>
            <a:r>
              <a:rPr lang="en-GB" sz="3200" dirty="0"/>
              <a:t>How To Calculate Interquartile Range</a:t>
            </a:r>
            <a:endParaRPr lang="en-AU" sz="3200" dirty="0"/>
          </a:p>
        </p:txBody>
      </p:sp>
    </p:spTree>
    <p:extLst>
      <p:ext uri="{BB962C8B-B14F-4D97-AF65-F5344CB8AC3E}">
        <p14:creationId xmlns:p14="http://schemas.microsoft.com/office/powerpoint/2010/main" val="2383875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538" y="638175"/>
            <a:ext cx="7907337" cy="558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3455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3568" y="1916832"/>
            <a:ext cx="7977209" cy="4824536"/>
          </a:xfrm>
        </p:spPr>
        <p:txBody>
          <a:bodyPr>
            <a:normAutofit fontScale="62500" lnSpcReduction="20000"/>
          </a:bodyPr>
          <a:lstStyle/>
          <a:p>
            <a:pPr marL="0" indent="0">
              <a:buNone/>
            </a:pPr>
            <a:r>
              <a:rPr lang="en-GB" sz="2200" dirty="0" smtClean="0"/>
              <a:t>       </a:t>
            </a:r>
            <a:endParaRPr lang="en-GB" sz="2200" dirty="0"/>
          </a:p>
          <a:p>
            <a:pPr marL="0" indent="0">
              <a:buNone/>
            </a:pPr>
            <a:r>
              <a:rPr lang="en-GB" sz="2200" b="1" dirty="0" smtClean="0"/>
              <a:t>      </a:t>
            </a:r>
            <a:r>
              <a:rPr lang="en-GB" sz="2600" b="1" dirty="0" smtClean="0"/>
              <a:t>Example </a:t>
            </a:r>
            <a:r>
              <a:rPr lang="en-GB" sz="2600" b="1" dirty="0"/>
              <a:t>1: </a:t>
            </a:r>
            <a:r>
              <a:rPr lang="en-GB" sz="2600" dirty="0"/>
              <a:t>Find the IQR for the following data set. (Notice that we have already </a:t>
            </a:r>
            <a:r>
              <a:rPr lang="en-GB" sz="2600" dirty="0" smtClean="0"/>
              <a:t>  </a:t>
            </a:r>
          </a:p>
          <a:p>
            <a:pPr marL="0" indent="0">
              <a:buNone/>
            </a:pPr>
            <a:r>
              <a:rPr lang="en-GB" sz="2600" dirty="0"/>
              <a:t> </a:t>
            </a:r>
            <a:r>
              <a:rPr lang="en-GB" sz="2600" dirty="0" smtClean="0"/>
              <a:t>                         taken </a:t>
            </a:r>
            <a:r>
              <a:rPr lang="en-GB" sz="2600" dirty="0"/>
              <a:t>the </a:t>
            </a:r>
            <a:r>
              <a:rPr lang="en-GB" sz="2600" dirty="0" smtClean="0"/>
              <a:t>step </a:t>
            </a:r>
            <a:r>
              <a:rPr lang="en-GB" sz="2600" dirty="0"/>
              <a:t>of arranging the data in ascending order.)</a:t>
            </a:r>
          </a:p>
          <a:p>
            <a:pPr marL="0" indent="0">
              <a:buNone/>
            </a:pPr>
            <a:endParaRPr lang="en-GB" sz="2600" dirty="0"/>
          </a:p>
          <a:p>
            <a:pPr marL="0" indent="0">
              <a:buNone/>
            </a:pPr>
            <a:r>
              <a:rPr lang="en-GB" sz="2600" dirty="0"/>
              <a:t>	        10,20,30,40,50,60,70,80,90,100</a:t>
            </a:r>
          </a:p>
          <a:p>
            <a:pPr marL="0" indent="0">
              <a:buNone/>
            </a:pPr>
            <a:endParaRPr lang="en-GB" sz="2200" dirty="0"/>
          </a:p>
          <a:p>
            <a:pPr marL="0" indent="0">
              <a:buNone/>
            </a:pPr>
            <a:r>
              <a:rPr lang="en-GB" sz="2200" dirty="0" smtClean="0"/>
              <a:t>       </a:t>
            </a:r>
            <a:r>
              <a:rPr lang="en-GB" sz="2200" b="1" dirty="0" smtClean="0"/>
              <a:t>Solution</a:t>
            </a:r>
            <a:r>
              <a:rPr lang="en-GB" sz="2200" b="1" dirty="0"/>
              <a:t>:</a:t>
            </a:r>
          </a:p>
          <a:p>
            <a:pPr marL="777240" lvl="2" indent="0">
              <a:buNone/>
            </a:pPr>
            <a:r>
              <a:rPr lang="en-GB" sz="2600" dirty="0"/>
              <a:t>n=10</a:t>
            </a:r>
          </a:p>
          <a:p>
            <a:pPr marL="777240" lvl="2" indent="0">
              <a:buNone/>
            </a:pPr>
            <a:endParaRPr lang="en-GB" sz="2600" dirty="0"/>
          </a:p>
          <a:p>
            <a:pPr marL="777240" lvl="2" indent="0">
              <a:buNone/>
            </a:pPr>
            <a:r>
              <a:rPr lang="en-GB" sz="2600" dirty="0"/>
              <a:t>The locator value for Q1 is   = 2.5</a:t>
            </a:r>
          </a:p>
          <a:p>
            <a:pPr marL="777240" lvl="2" indent="0">
              <a:buNone/>
            </a:pPr>
            <a:endParaRPr lang="en-GB" sz="2600" dirty="0"/>
          </a:p>
          <a:p>
            <a:pPr marL="777240" lvl="2" indent="0">
              <a:buNone/>
            </a:pPr>
            <a:r>
              <a:rPr lang="en-GB" sz="2600" dirty="0"/>
              <a:t>Q1 = 30</a:t>
            </a:r>
          </a:p>
          <a:p>
            <a:pPr marL="777240" lvl="2" indent="0">
              <a:buNone/>
            </a:pPr>
            <a:endParaRPr lang="en-GB" sz="2600" dirty="0"/>
          </a:p>
          <a:p>
            <a:pPr marL="777240" lvl="2" indent="0">
              <a:buNone/>
            </a:pPr>
            <a:r>
              <a:rPr lang="en-GB" sz="2600" dirty="0"/>
              <a:t>The locator value for Q3 is   = 7.5</a:t>
            </a:r>
          </a:p>
          <a:p>
            <a:pPr marL="777240" lvl="2" indent="0">
              <a:buNone/>
            </a:pPr>
            <a:endParaRPr lang="en-GB" sz="2600" dirty="0"/>
          </a:p>
          <a:p>
            <a:pPr marL="777240" lvl="2" indent="0">
              <a:buNone/>
            </a:pPr>
            <a:r>
              <a:rPr lang="en-GB" sz="2600" dirty="0"/>
              <a:t>Q3 = 80</a:t>
            </a:r>
          </a:p>
          <a:p>
            <a:pPr marL="777240" lvl="2" indent="0">
              <a:buNone/>
            </a:pPr>
            <a:endParaRPr lang="en-GB" sz="2600" dirty="0"/>
          </a:p>
          <a:p>
            <a:pPr marL="777240" lvl="2" indent="0">
              <a:buNone/>
            </a:pPr>
            <a:r>
              <a:rPr lang="en-GB" sz="2600" dirty="0"/>
              <a:t>IQR = 80-30 = 50</a:t>
            </a:r>
          </a:p>
          <a:p>
            <a:pPr marL="777240" lvl="2" indent="0">
              <a:buNone/>
            </a:pPr>
            <a:endParaRPr lang="en-GB" dirty="0" smtClean="0"/>
          </a:p>
          <a:p>
            <a:pPr marL="777240" lvl="2" indent="0">
              <a:buNone/>
            </a:pPr>
            <a:endParaRPr lang="en-GB" dirty="0"/>
          </a:p>
          <a:p>
            <a:pPr marL="777240" lvl="2" indent="0">
              <a:buNone/>
            </a:pPr>
            <a:endParaRPr lang="en-GB" dirty="0"/>
          </a:p>
          <a:p>
            <a:pPr marL="777240" lvl="2" indent="0">
              <a:buNone/>
            </a:pPr>
            <a:endParaRPr lang="en-GB" dirty="0"/>
          </a:p>
          <a:p>
            <a:endParaRPr lang="en-AU" dirty="0"/>
          </a:p>
        </p:txBody>
      </p:sp>
      <p:sp>
        <p:nvSpPr>
          <p:cNvPr id="3" name="Title 2"/>
          <p:cNvSpPr>
            <a:spLocks noGrp="1"/>
          </p:cNvSpPr>
          <p:nvPr>
            <p:ph type="title"/>
          </p:nvPr>
        </p:nvSpPr>
        <p:spPr>
          <a:xfrm>
            <a:off x="688490" y="570156"/>
            <a:ext cx="8203990" cy="842620"/>
          </a:xfrm>
        </p:spPr>
        <p:txBody>
          <a:bodyPr/>
          <a:lstStyle/>
          <a:p>
            <a:pPr algn="l"/>
            <a:r>
              <a:rPr lang="en-GB" sz="3200" dirty="0" smtClean="0"/>
              <a:t/>
            </a:r>
            <a:br>
              <a:rPr lang="en-GB" sz="3200" dirty="0" smtClean="0"/>
            </a:br>
            <a:r>
              <a:rPr lang="en-GB" sz="3200" dirty="0"/>
              <a:t/>
            </a:r>
            <a:br>
              <a:rPr lang="en-GB" sz="3200" dirty="0"/>
            </a:br>
            <a:r>
              <a:rPr lang="en-GB" sz="2800" dirty="0" smtClean="0"/>
              <a:t>Examples </a:t>
            </a:r>
            <a:r>
              <a:rPr lang="en-GB" sz="2800" dirty="0"/>
              <a:t>of How To Find the </a:t>
            </a:r>
            <a:r>
              <a:rPr lang="en-GB" sz="2800" dirty="0" smtClean="0"/>
              <a:t>Interquartile </a:t>
            </a:r>
            <a:r>
              <a:rPr lang="en-GB" sz="2800" dirty="0"/>
              <a:t>Range</a:t>
            </a:r>
            <a:r>
              <a:rPr lang="en-GB" dirty="0"/>
              <a:t/>
            </a:r>
            <a:br>
              <a:rPr lang="en-GB" dirty="0"/>
            </a:br>
            <a:endParaRPr lang="en-AU" dirty="0"/>
          </a:p>
        </p:txBody>
      </p:sp>
    </p:spTree>
    <p:extLst>
      <p:ext uri="{BB962C8B-B14F-4D97-AF65-F5344CB8AC3E}">
        <p14:creationId xmlns:p14="http://schemas.microsoft.com/office/powerpoint/2010/main" val="1034830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sz="3200" dirty="0"/>
              <a:t>How To Find Outliers With Interquartile Range</a:t>
            </a:r>
            <a:endParaRPr lang="en-AU" sz="3200" dirty="0"/>
          </a:p>
        </p:txBody>
      </p:sp>
      <p:sp>
        <p:nvSpPr>
          <p:cNvPr id="3" name="Content Placeholder 2"/>
          <p:cNvSpPr>
            <a:spLocks noGrp="1"/>
          </p:cNvSpPr>
          <p:nvPr>
            <p:ph sz="quarter" idx="13"/>
          </p:nvPr>
        </p:nvSpPr>
        <p:spPr>
          <a:xfrm>
            <a:off x="676808" y="2420888"/>
            <a:ext cx="5335352" cy="3877056"/>
          </a:xfrm>
        </p:spPr>
        <p:txBody>
          <a:bodyPr>
            <a:normAutofit/>
          </a:bodyPr>
          <a:lstStyle/>
          <a:p>
            <a:pPr>
              <a:lnSpc>
                <a:spcPct val="90000"/>
              </a:lnSpc>
            </a:pPr>
            <a:r>
              <a:rPr lang="en-GB" sz="2000" dirty="0"/>
              <a:t>In addition to simply calculating the interquartile range, you can use the IQR to identify outliers in your data.</a:t>
            </a:r>
          </a:p>
          <a:p>
            <a:pPr>
              <a:lnSpc>
                <a:spcPct val="90000"/>
              </a:lnSpc>
            </a:pPr>
            <a:endParaRPr lang="en-GB" sz="2000" dirty="0"/>
          </a:p>
          <a:p>
            <a:pPr>
              <a:lnSpc>
                <a:spcPct val="90000"/>
              </a:lnSpc>
            </a:pPr>
            <a:r>
              <a:rPr lang="en-GB" sz="2000" dirty="0"/>
              <a:t>The outlier </a:t>
            </a:r>
            <a:r>
              <a:rPr lang="en-GB" sz="2000" dirty="0"/>
              <a:t>formula also </a:t>
            </a:r>
            <a:r>
              <a:rPr lang="en-GB" sz="2000" dirty="0"/>
              <a:t>known as the 1.5 IQR </a:t>
            </a:r>
            <a:r>
              <a:rPr lang="en-GB" sz="2000" dirty="0"/>
              <a:t>rule</a:t>
            </a:r>
          </a:p>
          <a:p>
            <a:pPr>
              <a:lnSpc>
                <a:spcPct val="90000"/>
              </a:lnSpc>
            </a:pPr>
            <a:endParaRPr lang="en-GB" sz="2000" dirty="0"/>
          </a:p>
          <a:p>
            <a:pPr>
              <a:lnSpc>
                <a:spcPct val="90000"/>
              </a:lnSpc>
            </a:pPr>
            <a:r>
              <a:rPr lang="en-GB" sz="2000" dirty="0"/>
              <a:t>Upper </a:t>
            </a:r>
            <a:r>
              <a:rPr lang="en-GB" sz="2000" dirty="0"/>
              <a:t>bound quartile </a:t>
            </a:r>
            <a:r>
              <a:rPr lang="en-GB" sz="2000" dirty="0"/>
              <a:t>- Q3 </a:t>
            </a:r>
            <a:r>
              <a:rPr lang="en-GB" sz="2000" dirty="0"/>
              <a:t>+ (1.5 x IQR) </a:t>
            </a:r>
            <a:endParaRPr lang="en-GB" sz="2000" dirty="0"/>
          </a:p>
          <a:p>
            <a:pPr>
              <a:lnSpc>
                <a:spcPct val="90000"/>
              </a:lnSpc>
            </a:pPr>
            <a:endParaRPr lang="en-GB" sz="2000" dirty="0"/>
          </a:p>
          <a:p>
            <a:pPr>
              <a:lnSpc>
                <a:spcPct val="90000"/>
              </a:lnSpc>
            </a:pPr>
            <a:r>
              <a:rPr lang="en-GB" sz="2000" dirty="0"/>
              <a:t>Lower </a:t>
            </a:r>
            <a:r>
              <a:rPr lang="en-GB" sz="2000" dirty="0"/>
              <a:t>bound quartile Q1 - (1.5 x IQR) as an outlier.</a:t>
            </a:r>
          </a:p>
          <a:p>
            <a:endParaRPr lang="en-AU"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2564904"/>
            <a:ext cx="2952328"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626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90000"/>
              </a:lnSpc>
            </a:pPr>
            <a:r>
              <a:rPr lang="en-GB" sz="2000" dirty="0"/>
              <a:t>The interquartile (IQR) method of outlier detection uses 1.5 as its scale to detect outliers because it most closely follows Gaussian distribution. </a:t>
            </a:r>
            <a:endParaRPr lang="en-GB" sz="2000" dirty="0"/>
          </a:p>
          <a:p>
            <a:pPr>
              <a:lnSpc>
                <a:spcPct val="90000"/>
              </a:lnSpc>
            </a:pPr>
            <a:endParaRPr lang="en-GB" sz="2000" dirty="0"/>
          </a:p>
          <a:p>
            <a:pPr>
              <a:lnSpc>
                <a:spcPct val="90000"/>
              </a:lnSpc>
            </a:pPr>
            <a:r>
              <a:rPr lang="en-GB" sz="2000" dirty="0"/>
              <a:t>As </a:t>
            </a:r>
            <a:r>
              <a:rPr lang="en-GB" sz="2000" dirty="0"/>
              <a:t>a result, the method dictates that any data point that’s 1.5 points below the lower bound quartile or above the upper bound quartile is an outlier. </a:t>
            </a:r>
            <a:endParaRPr lang="en-AU" sz="2000" dirty="0"/>
          </a:p>
        </p:txBody>
      </p:sp>
      <p:sp>
        <p:nvSpPr>
          <p:cNvPr id="3" name="Title 2"/>
          <p:cNvSpPr>
            <a:spLocks noGrp="1"/>
          </p:cNvSpPr>
          <p:nvPr>
            <p:ph type="title"/>
          </p:nvPr>
        </p:nvSpPr>
        <p:spPr/>
        <p:txBody>
          <a:bodyPr/>
          <a:lstStyle/>
          <a:p>
            <a:pPr algn="l"/>
            <a:r>
              <a:rPr lang="en-GB" sz="3200" dirty="0"/>
              <a:t>Why 1.5 times IQR? Why not one or two or any other number</a:t>
            </a:r>
            <a:r>
              <a:rPr lang="en-GB" sz="3200" dirty="0" smtClean="0"/>
              <a:t>?</a:t>
            </a:r>
            <a:endParaRPr lang="en-AU" sz="3200" dirty="0"/>
          </a:p>
        </p:txBody>
      </p:sp>
    </p:spTree>
    <p:extLst>
      <p:ext uri="{BB962C8B-B14F-4D97-AF65-F5344CB8AC3E}">
        <p14:creationId xmlns:p14="http://schemas.microsoft.com/office/powerpoint/2010/main" val="112780585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199</TotalTime>
  <Words>545</Words>
  <Application>Microsoft Office PowerPoint</Application>
  <PresentationFormat>On-screen Show (4:3)</PresentationFormat>
  <Paragraphs>141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Hardcover</vt:lpstr>
      <vt:lpstr>Interquartile Range </vt:lpstr>
      <vt:lpstr>What Is the Interquartile Range (IQR)?</vt:lpstr>
      <vt:lpstr>PowerPoint Presentation</vt:lpstr>
      <vt:lpstr>Importance of Interquartile Range in Statistics</vt:lpstr>
      <vt:lpstr>How To Calculate Interquartile Range</vt:lpstr>
      <vt:lpstr>PowerPoint Presentation</vt:lpstr>
      <vt:lpstr>  Examples of How To Find the Interquartile Range </vt:lpstr>
      <vt:lpstr>How To Find Outliers With Interquartile Range</vt:lpstr>
      <vt:lpstr>Why 1.5 times IQR? Why not one or two or any other number?</vt:lpstr>
      <vt:lpstr>The Five number summary for the day and night classes is </vt:lpstr>
      <vt:lpstr>PowerPoint Presentation</vt:lpstr>
      <vt:lpstr>PowerPoint Presentation</vt:lpstr>
      <vt:lpstr>Report for IQR of Placement dataset</vt:lpstr>
      <vt:lpstr>Below is the result of Lesser and Greater Outlier of Placement.csv file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Interquartile Range</dc:title>
  <dc:creator>Aravindhan B</dc:creator>
  <cp:lastModifiedBy>Aravindhan B</cp:lastModifiedBy>
  <cp:revision>17</cp:revision>
  <dcterms:created xsi:type="dcterms:W3CDTF">2024-03-26T08:31:03Z</dcterms:created>
  <dcterms:modified xsi:type="dcterms:W3CDTF">2024-03-26T11:50:33Z</dcterms:modified>
</cp:coreProperties>
</file>