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6" r:id="rId2"/>
    <p:sldId id="280" r:id="rId3"/>
    <p:sldId id="279" r:id="rId4"/>
    <p:sldId id="281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81ACBC-FAB9-4E3D-A167-91D977263E5E}">
          <p14:sldIdLst>
            <p14:sldId id="276"/>
            <p14:sldId id="280"/>
            <p14:sldId id="279"/>
            <p14:sldId id="281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8170" autoAdjust="0"/>
  </p:normalViewPr>
  <p:slideViewPr>
    <p:cSldViewPr>
      <p:cViewPr varScale="1">
        <p:scale>
          <a:sx n="106" d="100"/>
          <a:sy n="106" d="100"/>
        </p:scale>
        <p:origin x="-68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44ED8DF-AE12-4659-8D94-5B70DA82C05A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4103BD4-8065-4CA4-8689-D40D18532869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710952"/>
          </a:xfrm>
        </p:spPr>
        <p:txBody>
          <a:bodyPr/>
          <a:lstStyle/>
          <a:p>
            <a:pPr algn="ctr"/>
            <a:r>
              <a:rPr lang="en-GB" b="1" dirty="0" smtClean="0"/>
              <a:t>Mean Shift Clustering</a:t>
            </a:r>
            <a:endParaRPr lang="en-AU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609" y="1556792"/>
            <a:ext cx="3888432" cy="4032449"/>
          </a:xfrm>
        </p:spPr>
        <p:txBody>
          <a:bodyPr>
            <a:noAutofit/>
          </a:bodyPr>
          <a:lstStyle/>
          <a:p>
            <a:pPr algn="just"/>
            <a:r>
              <a:rPr lang="en-GB" sz="1800" dirty="0" smtClean="0"/>
              <a:t>Mean-shift clustering is a powerful and flexible non-parametric clustering algorithm that has found applications in various domains such as </a:t>
            </a:r>
            <a:r>
              <a:rPr lang="en-GB" sz="1800" b="1" dirty="0" smtClean="0">
                <a:solidFill>
                  <a:srgbClr val="FF0000"/>
                </a:solidFill>
              </a:rPr>
              <a:t>computer vision, image processing, and bioinformatics.</a:t>
            </a:r>
            <a:endParaRPr lang="en-AU" sz="1800" b="1" dirty="0">
              <a:solidFill>
                <a:srgbClr val="FF0000"/>
              </a:solidFill>
            </a:endParaRPr>
          </a:p>
          <a:p>
            <a:pPr algn="just"/>
            <a:r>
              <a:rPr lang="en-GB" sz="1800" dirty="0"/>
              <a:t>Mean-shift clustering operates by shifting the mean of a set of points in the feature space until it converges to a dense region, called a mode.</a:t>
            </a:r>
          </a:p>
          <a:p>
            <a:pPr algn="just"/>
            <a:r>
              <a:rPr lang="en-GB" sz="1800" dirty="0"/>
              <a:t>Each mode found by the algorithm is considered to be a cluster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528392" cy="389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87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685880"/>
          </a:xfrm>
        </p:spPr>
        <p:txBody>
          <a:bodyPr>
            <a:noAutofit/>
          </a:bodyPr>
          <a:lstStyle/>
          <a:p>
            <a:pPr algn="ctr"/>
            <a:r>
              <a:rPr lang="en-GB" b="1" dirty="0" smtClean="0"/>
              <a:t>Kernel Density Estimation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71" y="1556792"/>
            <a:ext cx="4536620" cy="3913659"/>
          </a:xfrm>
        </p:spPr>
        <p:txBody>
          <a:bodyPr>
            <a:noAutofit/>
          </a:bodyPr>
          <a:lstStyle/>
          <a:p>
            <a:pPr algn="just"/>
            <a:r>
              <a:rPr lang="en-GB" sz="1800" dirty="0"/>
              <a:t>KDE is a method to estimate the underlying distribution also called the probability density function for a set of data</a:t>
            </a:r>
            <a:r>
              <a:rPr lang="en-GB" sz="1800" dirty="0" smtClean="0"/>
              <a:t>.</a:t>
            </a:r>
          </a:p>
          <a:p>
            <a:pPr algn="just"/>
            <a:r>
              <a:rPr lang="en-GB" sz="1800" dirty="0" smtClean="0"/>
              <a:t>It would help you draw a continuous line that represents the density of those dots, showing where they are more likely to appear</a:t>
            </a:r>
          </a:p>
          <a:p>
            <a:pPr algn="just"/>
            <a:r>
              <a:rPr lang="en-GB" sz="1800" dirty="0" smtClean="0"/>
              <a:t>Mean shift clustering is based on the concept of Kernel Density Estimation(KDE)</a:t>
            </a:r>
          </a:p>
          <a:p>
            <a:pPr algn="just"/>
            <a:r>
              <a:rPr lang="en-GB" sz="1800" dirty="0" smtClean="0"/>
              <a:t>KDE is a problem where the inferences of the population are made by data smoothing. It works by providing weights to each data point. </a:t>
            </a:r>
          </a:p>
          <a:p>
            <a:endParaRPr lang="en-AU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04864"/>
            <a:ext cx="273585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4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/>
              <a:t>How does Mean Shift Clustering works?</a:t>
            </a:r>
            <a:endParaRPr lang="en-AU" sz="2800" b="1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4" y="1970732"/>
            <a:ext cx="6651246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126746" y="5157192"/>
            <a:ext cx="6665556" cy="720080"/>
            <a:chOff x="1414778" y="2636912"/>
            <a:chExt cx="6685614" cy="720080"/>
          </a:xfrm>
        </p:grpSpPr>
        <p:sp>
          <p:nvSpPr>
            <p:cNvPr id="19" name="Flowchart: Connector 18"/>
            <p:cNvSpPr/>
            <p:nvPr/>
          </p:nvSpPr>
          <p:spPr>
            <a:xfrm>
              <a:off x="1414778" y="2731788"/>
              <a:ext cx="652428" cy="530327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5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2090483" y="2788672"/>
              <a:ext cx="2049469" cy="424304"/>
            </a:xfrm>
            <a:prstGeom prst="homePlate">
              <a:avLst/>
            </a:prstGeom>
            <a:solidFill>
              <a:srgbClr val="5DD5FF"/>
            </a:solidFill>
            <a:ln>
              <a:solidFill>
                <a:srgbClr val="53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Cluster Formation</a:t>
              </a:r>
              <a:endParaRPr lang="en-AU" sz="1600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11960" y="2636912"/>
              <a:ext cx="3888432" cy="7200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400" dirty="0" smtClean="0">
                  <a:solidFill>
                    <a:schemeClr val="tx1"/>
                  </a:solidFill>
                </a:rPr>
                <a:t>Group data points into clusters based on their final locations 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15616" y="2780928"/>
            <a:ext cx="6685614" cy="720080"/>
            <a:chOff x="1414778" y="2636912"/>
            <a:chExt cx="6685614" cy="720080"/>
          </a:xfrm>
        </p:grpSpPr>
        <p:sp>
          <p:nvSpPr>
            <p:cNvPr id="24" name="Flowchart: Connector 23"/>
            <p:cNvSpPr/>
            <p:nvPr/>
          </p:nvSpPr>
          <p:spPr>
            <a:xfrm>
              <a:off x="1414778" y="2731788"/>
              <a:ext cx="652428" cy="530327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2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Pentagon 24"/>
            <p:cNvSpPr/>
            <p:nvPr/>
          </p:nvSpPr>
          <p:spPr>
            <a:xfrm>
              <a:off x="2090483" y="2788672"/>
              <a:ext cx="2049469" cy="424304"/>
            </a:xfrm>
            <a:prstGeom prst="homePlate">
              <a:avLst/>
            </a:prstGeom>
            <a:solidFill>
              <a:srgbClr val="5DD5FF"/>
            </a:solidFill>
            <a:ln>
              <a:solidFill>
                <a:srgbClr val="53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Mode Seeking</a:t>
              </a:r>
              <a:endParaRPr lang="en-AU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11960" y="2636912"/>
              <a:ext cx="3888432" cy="7200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400" dirty="0" smtClean="0">
                  <a:solidFill>
                    <a:schemeClr val="tx1"/>
                  </a:solidFill>
                </a:rPr>
                <a:t>For Each Data Point, Calculate the mean shift vector, which point towards the densest region of points in its vicinity.  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15616" y="3573016"/>
            <a:ext cx="6685614" cy="720081"/>
            <a:chOff x="1414778" y="2636911"/>
            <a:chExt cx="6685614" cy="720081"/>
          </a:xfrm>
        </p:grpSpPr>
        <p:sp>
          <p:nvSpPr>
            <p:cNvPr id="28" name="Flowchart: Connector 27"/>
            <p:cNvSpPr/>
            <p:nvPr/>
          </p:nvSpPr>
          <p:spPr>
            <a:xfrm>
              <a:off x="1414778" y="2731788"/>
              <a:ext cx="652428" cy="530327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3</a:t>
              </a:r>
              <a:endParaRPr lang="en-AU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Pentagon 28"/>
            <p:cNvSpPr/>
            <p:nvPr/>
          </p:nvSpPr>
          <p:spPr>
            <a:xfrm>
              <a:off x="2090483" y="2788672"/>
              <a:ext cx="2049469" cy="424304"/>
            </a:xfrm>
            <a:prstGeom prst="homePlate">
              <a:avLst/>
            </a:prstGeom>
            <a:solidFill>
              <a:srgbClr val="5DD5FF"/>
            </a:solidFill>
            <a:ln>
              <a:solidFill>
                <a:srgbClr val="53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Update Centroids</a:t>
              </a:r>
              <a:endParaRPr lang="en-AU" sz="16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211960" y="2636912"/>
              <a:ext cx="3888432" cy="7200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400" dirty="0" smtClean="0">
                  <a:solidFill>
                    <a:schemeClr val="tx1"/>
                  </a:solidFill>
                </a:rPr>
                <a:t>This step effectively shift data points towards denser regions of the data space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03032" y="2636911"/>
              <a:ext cx="3888432" cy="7200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400" dirty="0" smtClean="0">
                  <a:solidFill>
                    <a:schemeClr val="tx1"/>
                  </a:solidFill>
                </a:rPr>
                <a:t>This step effectively shift data points towards denser regions of the data space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6685614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Advantage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9"/>
            <a:ext cx="6777317" cy="172819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It has only one parameter, which determine the number of clusters.</a:t>
            </a:r>
          </a:p>
          <a:p>
            <a:r>
              <a:rPr lang="en-GB" sz="1800" dirty="0" smtClean="0"/>
              <a:t>There is no issue of local maximum and assumptions of total clusters.</a:t>
            </a:r>
          </a:p>
          <a:p>
            <a:r>
              <a:rPr lang="en-GB" sz="1800" dirty="0" smtClean="0"/>
              <a:t>It also models the complex-shaped cluster. </a:t>
            </a:r>
            <a:endParaRPr lang="en-AU" sz="1800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58678"/>
            <a:ext cx="7140005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76122"/>
            <a:ext cx="6773863" cy="142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027664"/>
            <a:ext cx="7240650" cy="601136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/>
              <a:t>Application</a:t>
            </a:r>
            <a:r>
              <a:rPr lang="en-GB" dirty="0" smtClean="0"/>
              <a:t>	</a:t>
            </a:r>
            <a:endParaRPr lang="en-AU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51086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143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457</TotalTime>
  <Words>269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Mean Shift Clustering</vt:lpstr>
      <vt:lpstr>Kernel Density Estimation</vt:lpstr>
      <vt:lpstr>How does Mean Shift Clustering works?</vt:lpstr>
      <vt:lpstr>Advantage</vt:lpstr>
      <vt:lpstr>Application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Aravindhan B</dc:creator>
  <cp:lastModifiedBy>Aravindhan B</cp:lastModifiedBy>
  <cp:revision>19</cp:revision>
  <dcterms:created xsi:type="dcterms:W3CDTF">2024-03-10T08:10:20Z</dcterms:created>
  <dcterms:modified xsi:type="dcterms:W3CDTF">2024-03-10T15:47:21Z</dcterms:modified>
</cp:coreProperties>
</file>