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7" r:id="rId2"/>
    <p:sldId id="27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04"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20" name="Footer Placeholder 19"/>
          <p:cNvSpPr>
            <a:spLocks noGrp="1"/>
          </p:cNvSpPr>
          <p:nvPr>
            <p:ph type="ftr" sz="quarter" idx="11"/>
          </p:nvPr>
        </p:nvSpPr>
        <p:spPr/>
        <p:txBody>
          <a:bodyPr/>
          <a:lstStyle>
            <a:extLst/>
          </a:lstStyle>
          <a:p>
            <a:endParaRPr lang="en-AU"/>
          </a:p>
        </p:txBody>
      </p:sp>
      <p:sp>
        <p:nvSpPr>
          <p:cNvPr id="10" name="Slide Number Placeholder 9"/>
          <p:cNvSpPr>
            <a:spLocks noGrp="1"/>
          </p:cNvSpPr>
          <p:nvPr>
            <p:ph type="sldNum" sz="quarter" idx="12"/>
          </p:nvPr>
        </p:nvSpPr>
        <p:spPr/>
        <p:txBody>
          <a:bodyPr/>
          <a:lstStyle>
            <a:extLst/>
          </a:lstStyle>
          <a:p>
            <a:fld id="{E2C5F4E0-D486-4145-A6A4-4BAF491D3630}" type="slidenum">
              <a:rPr lang="en-AU" smtClean="0"/>
              <a:t>‹#›</a:t>
            </a:fld>
            <a:endParaRPr lang="en-AU"/>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5" name="Footer Placeholder 4"/>
          <p:cNvSpPr>
            <a:spLocks noGrp="1"/>
          </p:cNvSpPr>
          <p:nvPr>
            <p:ph type="ftr" sz="quarter" idx="11"/>
          </p:nvPr>
        </p:nvSpPr>
        <p:spPr/>
        <p:txBody>
          <a:bodyPr/>
          <a:lstStyle>
            <a:extLst/>
          </a:lstStyle>
          <a:p>
            <a:endParaRPr lang="en-AU"/>
          </a:p>
        </p:txBody>
      </p:sp>
      <p:sp>
        <p:nvSpPr>
          <p:cNvPr id="6" name="Slide Number Placeholder 5"/>
          <p:cNvSpPr>
            <a:spLocks noGrp="1"/>
          </p:cNvSpPr>
          <p:nvPr>
            <p:ph type="sldNum" sz="quarter" idx="12"/>
          </p:nvPr>
        </p:nvSpPr>
        <p:spPr/>
        <p:txBody>
          <a:bodyPr/>
          <a:lstStyle>
            <a:extLst/>
          </a:lstStyle>
          <a:p>
            <a:fld id="{E2C5F4E0-D486-4145-A6A4-4BAF491D3630}" type="slidenum">
              <a:rPr lang="en-AU" smtClean="0"/>
              <a:t>‹#›</a:t>
            </a:fld>
            <a:endParaRPr lang="en-AU"/>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8" name="Footer Placeholder 7"/>
          <p:cNvSpPr>
            <a:spLocks noGrp="1"/>
          </p:cNvSpPr>
          <p:nvPr>
            <p:ph type="ftr" sz="quarter" idx="11"/>
          </p:nvPr>
        </p:nvSpPr>
        <p:spPr/>
        <p:txBody>
          <a:bodyPr/>
          <a:lstStyle>
            <a:extLst/>
          </a:lstStyle>
          <a:p>
            <a:endParaRPr lang="en-AU"/>
          </a:p>
        </p:txBody>
      </p:sp>
      <p:sp>
        <p:nvSpPr>
          <p:cNvPr id="9" name="Slide Number Placeholder 8"/>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4" name="Footer Placeholder 3"/>
          <p:cNvSpPr>
            <a:spLocks noGrp="1"/>
          </p:cNvSpPr>
          <p:nvPr>
            <p:ph type="ftr" sz="quarter" idx="11"/>
          </p:nvPr>
        </p:nvSpPr>
        <p:spPr/>
        <p:txBody>
          <a:bodyPr/>
          <a:lstStyle>
            <a:extLst/>
          </a:lstStyle>
          <a:p>
            <a:endParaRPr lang="en-AU"/>
          </a:p>
        </p:txBody>
      </p:sp>
      <p:sp>
        <p:nvSpPr>
          <p:cNvPr id="5" name="Slide Number Placeholder 4"/>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3" name="Footer Placeholder 2"/>
          <p:cNvSpPr>
            <a:spLocks noGrp="1"/>
          </p:cNvSpPr>
          <p:nvPr>
            <p:ph type="ftr" sz="quarter" idx="11"/>
          </p:nvPr>
        </p:nvSpPr>
        <p:spPr/>
        <p:txBody>
          <a:bodyPr/>
          <a:lstStyle>
            <a:extLst/>
          </a:lstStyle>
          <a:p>
            <a:endParaRPr lang="en-AU"/>
          </a:p>
        </p:txBody>
      </p:sp>
      <p:sp>
        <p:nvSpPr>
          <p:cNvPr id="4" name="Slide Number Placeholder 3"/>
          <p:cNvSpPr>
            <a:spLocks noGrp="1"/>
          </p:cNvSpPr>
          <p:nvPr>
            <p:ph type="sldNum" sz="quarter" idx="12"/>
          </p:nvPr>
        </p:nvSpPr>
        <p:spPr/>
        <p:txBody>
          <a:bodyPr/>
          <a:lstStyle>
            <a:extLst/>
          </a:lstStyle>
          <a:p>
            <a:fld id="{E2C5F4E0-D486-4145-A6A4-4BAF491D3630}" type="slidenum">
              <a:rPr lang="en-AU" smtClean="0"/>
              <a:t>‹#›</a:t>
            </a:fld>
            <a:endParaRPr lang="en-AU"/>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E2C5F4E0-D486-4145-A6A4-4BAF491D3630}"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C06BD4D-D339-4B0A-A6CF-892D9D42ECF5}" type="datetimeFigureOut">
              <a:rPr lang="en-AU" smtClean="0"/>
              <a:t>10/03/2024</a:t>
            </a:fld>
            <a:endParaRPr lang="en-AU"/>
          </a:p>
        </p:txBody>
      </p:sp>
      <p:sp>
        <p:nvSpPr>
          <p:cNvPr id="6" name="Footer Placeholder 5"/>
          <p:cNvSpPr>
            <a:spLocks noGrp="1"/>
          </p:cNvSpPr>
          <p:nvPr>
            <p:ph type="ftr" sz="quarter" idx="11"/>
          </p:nvPr>
        </p:nvSpPr>
        <p:spPr/>
        <p:txBody>
          <a:bodyPr/>
          <a:lstStyle>
            <a:extLst/>
          </a:lstStyle>
          <a:p>
            <a:endParaRPr lang="en-AU"/>
          </a:p>
        </p:txBody>
      </p:sp>
      <p:sp>
        <p:nvSpPr>
          <p:cNvPr id="7" name="Slide Number Placeholder 6"/>
          <p:cNvSpPr>
            <a:spLocks noGrp="1"/>
          </p:cNvSpPr>
          <p:nvPr>
            <p:ph type="sldNum" sz="quarter" idx="12"/>
          </p:nvPr>
        </p:nvSpPr>
        <p:spPr/>
        <p:txBody>
          <a:bodyPr/>
          <a:lstStyle>
            <a:extLst/>
          </a:lstStyle>
          <a:p>
            <a:fld id="{E2C5F4E0-D486-4145-A6A4-4BAF491D3630}" type="slidenum">
              <a:rPr lang="en-AU" smtClean="0"/>
              <a:t>‹#›</a:t>
            </a:fld>
            <a:endParaRPr lang="en-AU"/>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C06BD4D-D339-4B0A-A6CF-892D9D42ECF5}" type="datetimeFigureOut">
              <a:rPr lang="en-AU" smtClean="0"/>
              <a:t>10/03/2024</a:t>
            </a:fld>
            <a:endParaRPr lang="en-AU"/>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AU"/>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2C5F4E0-D486-4145-A6A4-4BAF491D3630}" type="slidenum">
              <a:rPr lang="en-AU" smtClean="0"/>
              <a:t>‹#›</a:t>
            </a:fld>
            <a:endParaRPr lang="en-AU"/>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smtClean="0"/>
              <a:t>Clustering </a:t>
            </a:r>
            <a:r>
              <a:rPr lang="en-GB" sz="3600" dirty="0"/>
              <a:t>in Machine Learning</a:t>
            </a:r>
            <a:endParaRPr lang="en-AU" sz="3600" dirty="0"/>
          </a:p>
        </p:txBody>
      </p:sp>
      <p:sp>
        <p:nvSpPr>
          <p:cNvPr id="3" name="Content Placeholder 2"/>
          <p:cNvSpPr>
            <a:spLocks noGrp="1"/>
          </p:cNvSpPr>
          <p:nvPr>
            <p:ph idx="1"/>
          </p:nvPr>
        </p:nvSpPr>
        <p:spPr/>
        <p:txBody>
          <a:bodyPr>
            <a:normAutofit lnSpcReduction="10000"/>
          </a:bodyPr>
          <a:lstStyle/>
          <a:p>
            <a:pPr algn="just">
              <a:buFont typeface="Wingdings 2" pitchFamily="18" charset="2"/>
              <a:buChar char=""/>
            </a:pPr>
            <a:r>
              <a:rPr lang="en-GB" sz="1800" dirty="0" smtClean="0"/>
              <a:t>Clustering </a:t>
            </a:r>
            <a:r>
              <a:rPr lang="en-GB" sz="1800" dirty="0"/>
              <a:t>or cluster analysis is a machine learning technique, which groups the unlabelled dataset. </a:t>
            </a:r>
            <a:endParaRPr lang="en-GB" sz="1800" dirty="0" smtClean="0"/>
          </a:p>
          <a:p>
            <a:pPr algn="just">
              <a:buFont typeface="Wingdings 2" pitchFamily="18" charset="2"/>
              <a:buChar char=""/>
            </a:pPr>
            <a:r>
              <a:rPr lang="en-GB" sz="1800" dirty="0" smtClean="0"/>
              <a:t>It </a:t>
            </a:r>
            <a:r>
              <a:rPr lang="en-GB" sz="1800" dirty="0"/>
              <a:t>can be defined as "</a:t>
            </a:r>
            <a:r>
              <a:rPr lang="en-GB" sz="1800" b="1" dirty="0">
                <a:solidFill>
                  <a:srgbClr val="FF0000"/>
                </a:solidFill>
              </a:rPr>
              <a:t>A way of grouping the data points into different clusters, consisting of similar data points. The objects with the possible similarities remain in a group that has less or no similarities with another group</a:t>
            </a:r>
            <a:r>
              <a:rPr lang="en-GB" sz="1800" b="1" dirty="0" smtClean="0"/>
              <a:t>.</a:t>
            </a:r>
            <a:r>
              <a:rPr lang="en-GB" sz="1800" dirty="0" smtClean="0"/>
              <a:t>“</a:t>
            </a:r>
          </a:p>
          <a:p>
            <a:pPr algn="just">
              <a:buFont typeface="Wingdings 2" pitchFamily="18" charset="2"/>
              <a:buChar char=""/>
            </a:pPr>
            <a:r>
              <a:rPr lang="en-GB" sz="1800" dirty="0"/>
              <a:t>It does it by finding some similar patterns in the unlabelled dataset such as shape, size, </a:t>
            </a:r>
            <a:r>
              <a:rPr lang="en-GB" sz="1800" dirty="0" err="1"/>
              <a:t>color</a:t>
            </a:r>
            <a:r>
              <a:rPr lang="en-GB" sz="1800" dirty="0"/>
              <a:t>, </a:t>
            </a:r>
            <a:r>
              <a:rPr lang="en-GB" sz="1800" dirty="0" err="1"/>
              <a:t>behavior</a:t>
            </a:r>
            <a:r>
              <a:rPr lang="en-GB" sz="1800" dirty="0"/>
              <a:t>, etc., and divides them as per the presence and absence of those similar patterns</a:t>
            </a:r>
            <a:r>
              <a:rPr lang="en-GB" sz="1800" dirty="0" smtClean="0"/>
              <a:t>.</a:t>
            </a:r>
          </a:p>
          <a:p>
            <a:pPr algn="just">
              <a:buFont typeface="Wingdings 2" pitchFamily="18" charset="2"/>
              <a:buChar char=""/>
            </a:pPr>
            <a:r>
              <a:rPr lang="en-GB" sz="1800" dirty="0"/>
              <a:t>It is an </a:t>
            </a:r>
            <a:r>
              <a:rPr lang="en-GB" sz="1800" dirty="0">
                <a:solidFill>
                  <a:srgbClr val="FF0000"/>
                </a:solidFill>
              </a:rPr>
              <a:t>unsupervised learning method</a:t>
            </a:r>
            <a:r>
              <a:rPr lang="en-GB" sz="1800" dirty="0"/>
              <a:t>, hence no supervision is provided to the algorithm, and it deals with the </a:t>
            </a:r>
            <a:r>
              <a:rPr lang="en-GB" sz="1800" dirty="0" err="1"/>
              <a:t>unlabeled</a:t>
            </a:r>
            <a:r>
              <a:rPr lang="en-GB" sz="1800" dirty="0"/>
              <a:t> dataset</a:t>
            </a:r>
            <a:r>
              <a:rPr lang="en-GB" sz="1800" dirty="0" smtClean="0"/>
              <a:t>.</a:t>
            </a:r>
          </a:p>
          <a:p>
            <a:pPr algn="just">
              <a:buFont typeface="Wingdings 2" pitchFamily="18" charset="2"/>
              <a:buChar char=""/>
            </a:pPr>
            <a:r>
              <a:rPr lang="en-GB" sz="1800" dirty="0"/>
              <a:t>After applying this clustering technique, each cluster or group is provided with a cluster-ID. ML system can use this id to simplify the processing of large and complex datasets</a:t>
            </a:r>
            <a:r>
              <a:rPr lang="en-GB" sz="1800" dirty="0" smtClean="0"/>
              <a:t>.</a:t>
            </a:r>
          </a:p>
          <a:p>
            <a:pPr algn="just">
              <a:buFont typeface="Wingdings 2" pitchFamily="18" charset="2"/>
              <a:buChar char=""/>
            </a:pPr>
            <a:r>
              <a:rPr lang="en-GB" sz="1800" dirty="0" smtClean="0"/>
              <a:t>The Aims to group data sample into different groups based on their </a:t>
            </a:r>
            <a:r>
              <a:rPr lang="en-GB" sz="1800" dirty="0" err="1" smtClean="0"/>
              <a:t>similarties</a:t>
            </a:r>
            <a:r>
              <a:rPr lang="en-GB" sz="1800" dirty="0" smtClean="0"/>
              <a:t> </a:t>
            </a:r>
          </a:p>
          <a:p>
            <a:pPr algn="just"/>
            <a:endParaRPr lang="en-GB" sz="1800" dirty="0"/>
          </a:p>
          <a:p>
            <a:pPr algn="just"/>
            <a:endParaRPr lang="en-AU" sz="1800" dirty="0"/>
          </a:p>
        </p:txBody>
      </p:sp>
    </p:spTree>
    <p:extLst>
      <p:ext uri="{BB962C8B-B14F-4D97-AF65-F5344CB8AC3E}">
        <p14:creationId xmlns:p14="http://schemas.microsoft.com/office/powerpoint/2010/main" val="1714302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31640" y="332656"/>
            <a:ext cx="7740352" cy="574675"/>
          </a:xfrm>
        </p:spPr>
        <p:txBody>
          <a:bodyPr>
            <a:normAutofit/>
          </a:bodyPr>
          <a:lstStyle/>
          <a:p>
            <a:r>
              <a:rPr lang="en-AU" sz="2800" dirty="0"/>
              <a:t>Step-1: Data pre-processing Step</a:t>
            </a:r>
          </a:p>
        </p:txBody>
      </p:sp>
      <p:sp>
        <p:nvSpPr>
          <p:cNvPr id="3" name="Content Placeholder 2"/>
          <p:cNvSpPr>
            <a:spLocks noGrp="1"/>
          </p:cNvSpPr>
          <p:nvPr>
            <p:ph idx="4294967295"/>
          </p:nvPr>
        </p:nvSpPr>
        <p:spPr>
          <a:xfrm>
            <a:off x="1646238" y="981075"/>
            <a:ext cx="7497762" cy="2735263"/>
          </a:xfrm>
        </p:spPr>
        <p:txBody>
          <a:bodyPr>
            <a:normAutofit/>
          </a:bodyPr>
          <a:lstStyle/>
          <a:p>
            <a:pPr marL="82296" indent="0">
              <a:buNone/>
            </a:pPr>
            <a:r>
              <a:rPr lang="en-GB" sz="1600" b="1" dirty="0">
                <a:solidFill>
                  <a:srgbClr val="FF0000"/>
                </a:solidFill>
              </a:rPr>
              <a:t># importing libraries    </a:t>
            </a:r>
          </a:p>
          <a:p>
            <a:pPr marL="82296" indent="0">
              <a:buNone/>
            </a:pPr>
            <a:r>
              <a:rPr lang="en-GB" sz="1600" dirty="0"/>
              <a:t>import </a:t>
            </a:r>
            <a:r>
              <a:rPr lang="en-GB" sz="1600" dirty="0" err="1"/>
              <a:t>numpy</a:t>
            </a:r>
            <a:r>
              <a:rPr lang="en-GB" sz="1600" dirty="0"/>
              <a:t> as nm    </a:t>
            </a:r>
          </a:p>
          <a:p>
            <a:pPr marL="82296" indent="0">
              <a:buNone/>
            </a:pPr>
            <a:r>
              <a:rPr lang="en-GB" sz="1600" dirty="0"/>
              <a:t>import </a:t>
            </a:r>
            <a:r>
              <a:rPr lang="en-GB" sz="1600" dirty="0" err="1"/>
              <a:t>matplotlib.pyplot</a:t>
            </a:r>
            <a:r>
              <a:rPr lang="en-GB" sz="1600" dirty="0"/>
              <a:t> as </a:t>
            </a:r>
            <a:r>
              <a:rPr lang="en-GB" sz="1600" dirty="0" err="1"/>
              <a:t>mtp</a:t>
            </a:r>
            <a:r>
              <a:rPr lang="en-GB" sz="1600" dirty="0"/>
              <a:t>    </a:t>
            </a:r>
          </a:p>
          <a:p>
            <a:pPr marL="82296" indent="0">
              <a:buNone/>
            </a:pPr>
            <a:r>
              <a:rPr lang="en-GB" sz="1600" dirty="0"/>
              <a:t>import pandas as </a:t>
            </a:r>
            <a:r>
              <a:rPr lang="en-GB" sz="1600" dirty="0" err="1"/>
              <a:t>pd</a:t>
            </a:r>
            <a:r>
              <a:rPr lang="en-GB" sz="1600" dirty="0"/>
              <a:t> </a:t>
            </a:r>
            <a:endParaRPr lang="en-GB" sz="1600" dirty="0" smtClean="0"/>
          </a:p>
          <a:p>
            <a:pPr marL="82296" indent="0">
              <a:buNone/>
            </a:pPr>
            <a:r>
              <a:rPr lang="en-GB" sz="1600" b="1" dirty="0">
                <a:solidFill>
                  <a:srgbClr val="FF0000"/>
                </a:solidFill>
              </a:rPr>
              <a:t># Importing the dataset  </a:t>
            </a:r>
          </a:p>
          <a:p>
            <a:pPr marL="82296" indent="0">
              <a:buNone/>
            </a:pPr>
            <a:r>
              <a:rPr lang="en-GB" sz="1600" dirty="0"/>
              <a:t>dataset = </a:t>
            </a:r>
            <a:r>
              <a:rPr lang="en-GB" sz="1600" dirty="0" err="1"/>
              <a:t>pd.read_csv</a:t>
            </a:r>
            <a:r>
              <a:rPr lang="en-GB" sz="1600" dirty="0"/>
              <a:t>('Mall_Customers_data.csv') </a:t>
            </a:r>
            <a:endParaRPr lang="en-GB" sz="1600" dirty="0" smtClean="0"/>
          </a:p>
          <a:p>
            <a:pPr marL="82296" indent="0">
              <a:buNone/>
            </a:pPr>
            <a:r>
              <a:rPr lang="en-AU" sz="1600" b="1" dirty="0" smtClean="0">
                <a:solidFill>
                  <a:srgbClr val="FF0000"/>
                </a:solidFill>
              </a:rPr>
              <a:t># Extracting </a:t>
            </a:r>
            <a:r>
              <a:rPr lang="en-AU" sz="1600" b="1" dirty="0">
                <a:solidFill>
                  <a:srgbClr val="FF0000"/>
                </a:solidFill>
              </a:rPr>
              <a:t>Independent </a:t>
            </a:r>
            <a:r>
              <a:rPr lang="en-AU" sz="1600" b="1" dirty="0" smtClean="0">
                <a:solidFill>
                  <a:srgbClr val="FF0000"/>
                </a:solidFill>
              </a:rPr>
              <a:t>Variables</a:t>
            </a:r>
          </a:p>
          <a:p>
            <a:pPr marL="82296" indent="0">
              <a:buNone/>
            </a:pPr>
            <a:r>
              <a:rPr lang="fi-FI" sz="1600" dirty="0"/>
              <a:t>x = dataset.iloc[:, [3, 4]].values </a:t>
            </a:r>
            <a:endParaRPr lang="en-AU" sz="1600"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7"/>
            <a:ext cx="7651750" cy="100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98915" y="4581128"/>
            <a:ext cx="6984776" cy="923330"/>
          </a:xfrm>
          <a:prstGeom prst="rect">
            <a:avLst/>
          </a:prstGeom>
          <a:noFill/>
        </p:spPr>
        <p:txBody>
          <a:bodyPr wrap="square" rtlCol="0">
            <a:spAutoFit/>
          </a:bodyPr>
          <a:lstStyle/>
          <a:p>
            <a:r>
              <a:rPr lang="en-GB" b="1" dirty="0" smtClean="0">
                <a:solidFill>
                  <a:srgbClr val="FF0000"/>
                </a:solidFill>
              </a:rPr>
              <a:t>#finding optimal number of clusters using the elbow method  </a:t>
            </a:r>
          </a:p>
          <a:p>
            <a:r>
              <a:rPr lang="en-GB" dirty="0" smtClean="0"/>
              <a:t>from </a:t>
            </a:r>
            <a:r>
              <a:rPr lang="en-GB" dirty="0" err="1" smtClean="0"/>
              <a:t>sklearn.cluster</a:t>
            </a:r>
            <a:r>
              <a:rPr lang="en-GB" dirty="0" smtClean="0"/>
              <a:t> import </a:t>
            </a:r>
            <a:r>
              <a:rPr lang="en-GB" dirty="0" err="1" smtClean="0"/>
              <a:t>KMeans</a:t>
            </a:r>
            <a:endParaRPr lang="en-GB" dirty="0" smtClean="0"/>
          </a:p>
          <a:p>
            <a:r>
              <a:rPr lang="en-GB" dirty="0" smtClean="0"/>
              <a:t>list1 = [] #Initializing the list for the values of WCSS </a:t>
            </a:r>
            <a:endParaRPr lang="en-AU" dirty="0"/>
          </a:p>
        </p:txBody>
      </p:sp>
    </p:spTree>
    <p:extLst>
      <p:ext uri="{BB962C8B-B14F-4D97-AF65-F5344CB8AC3E}">
        <p14:creationId xmlns:p14="http://schemas.microsoft.com/office/powerpoint/2010/main" val="226611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16632"/>
            <a:ext cx="7498080" cy="4104456"/>
          </a:xfrm>
        </p:spPr>
        <p:txBody>
          <a:bodyPr>
            <a:noAutofit/>
          </a:bodyPr>
          <a:lstStyle/>
          <a:p>
            <a:pPr marL="82296" indent="0">
              <a:buNone/>
            </a:pPr>
            <a:r>
              <a:rPr lang="en-AU" sz="1800" dirty="0" smtClean="0"/>
              <a:t>  </a:t>
            </a:r>
          </a:p>
          <a:p>
            <a:pPr marL="82296" indent="0">
              <a:buNone/>
            </a:pPr>
            <a:r>
              <a:rPr lang="en-AU" sz="1800" b="1" dirty="0" smtClean="0">
                <a:solidFill>
                  <a:srgbClr val="FF0000"/>
                </a:solidFill>
              </a:rPr>
              <a:t>#</a:t>
            </a:r>
            <a:r>
              <a:rPr lang="en-AU" sz="1800" b="1" dirty="0">
                <a:solidFill>
                  <a:srgbClr val="FF0000"/>
                </a:solidFill>
              </a:rPr>
              <a:t>Using for loop for iterations from 1 to 10.  </a:t>
            </a:r>
          </a:p>
          <a:p>
            <a:pPr marL="82296" indent="0">
              <a:buNone/>
            </a:pPr>
            <a:r>
              <a:rPr lang="en-AU" sz="1800" dirty="0"/>
              <a:t>for i in range(1, 15):</a:t>
            </a:r>
          </a:p>
          <a:p>
            <a:pPr marL="82296" indent="0">
              <a:buNone/>
            </a:pPr>
            <a:r>
              <a:rPr lang="en-AU" sz="1800" dirty="0"/>
              <a:t>    </a:t>
            </a:r>
            <a:r>
              <a:rPr lang="en-AU" sz="1800" dirty="0" err="1"/>
              <a:t>kmeans</a:t>
            </a:r>
            <a:r>
              <a:rPr lang="en-AU" sz="1800" dirty="0"/>
              <a:t> = </a:t>
            </a:r>
            <a:r>
              <a:rPr lang="en-AU" sz="1800" dirty="0" err="1"/>
              <a:t>KMeans</a:t>
            </a:r>
            <a:r>
              <a:rPr lang="en-AU" sz="1800" dirty="0"/>
              <a:t>(</a:t>
            </a:r>
            <a:r>
              <a:rPr lang="en-AU" sz="1800" dirty="0" err="1"/>
              <a:t>n_clusters</a:t>
            </a:r>
            <a:r>
              <a:rPr lang="en-AU" sz="1800" dirty="0"/>
              <a:t> = i, </a:t>
            </a:r>
            <a:r>
              <a:rPr lang="en-AU" sz="1800" dirty="0" err="1"/>
              <a:t>init</a:t>
            </a:r>
            <a:r>
              <a:rPr lang="en-AU" sz="1800" dirty="0"/>
              <a:t> = 'k-means++', </a:t>
            </a:r>
            <a:r>
              <a:rPr lang="en-AU" sz="1800" dirty="0" err="1"/>
              <a:t>random_state</a:t>
            </a:r>
            <a:r>
              <a:rPr lang="en-AU" sz="1800" dirty="0"/>
              <a:t> = 42)</a:t>
            </a:r>
          </a:p>
          <a:p>
            <a:pPr marL="82296" indent="0">
              <a:buNone/>
            </a:pPr>
            <a:r>
              <a:rPr lang="en-AU" sz="1800" dirty="0"/>
              <a:t>    </a:t>
            </a:r>
            <a:r>
              <a:rPr lang="en-AU" sz="1800" dirty="0" err="1"/>
              <a:t>kmeans.fit</a:t>
            </a:r>
            <a:r>
              <a:rPr lang="en-AU" sz="1800" dirty="0"/>
              <a:t>(X)</a:t>
            </a:r>
          </a:p>
          <a:p>
            <a:pPr marL="82296" indent="0">
              <a:buNone/>
            </a:pPr>
            <a:r>
              <a:rPr lang="en-AU" sz="1800" dirty="0"/>
              <a:t>    list1.append(</a:t>
            </a:r>
            <a:r>
              <a:rPr lang="en-AU" sz="1800" dirty="0" err="1"/>
              <a:t>kmeans.inertia</a:t>
            </a:r>
            <a:r>
              <a:rPr lang="en-AU" sz="1800" dirty="0"/>
              <a:t>_)</a:t>
            </a:r>
          </a:p>
          <a:p>
            <a:pPr marL="82296" indent="0">
              <a:buNone/>
            </a:pPr>
            <a:r>
              <a:rPr lang="en-AU" sz="1800" dirty="0" err="1"/>
              <a:t>plt.plot</a:t>
            </a:r>
            <a:r>
              <a:rPr lang="en-AU" sz="1800" dirty="0"/>
              <a:t>(range(1, 15), list1)</a:t>
            </a:r>
          </a:p>
          <a:p>
            <a:pPr marL="82296" indent="0">
              <a:buNone/>
            </a:pPr>
            <a:r>
              <a:rPr lang="en-AU" sz="1800" dirty="0" err="1"/>
              <a:t>plt.title</a:t>
            </a:r>
            <a:r>
              <a:rPr lang="en-AU" sz="1800" dirty="0"/>
              <a:t>('The Elbow Method')</a:t>
            </a:r>
          </a:p>
          <a:p>
            <a:pPr marL="82296" indent="0">
              <a:buNone/>
            </a:pPr>
            <a:r>
              <a:rPr lang="en-AU" sz="1800" dirty="0" err="1"/>
              <a:t>plt.xlabel</a:t>
            </a:r>
            <a:r>
              <a:rPr lang="en-AU" sz="1800" dirty="0"/>
              <a:t>('Number of clusters')</a:t>
            </a:r>
          </a:p>
          <a:p>
            <a:pPr marL="82296" indent="0">
              <a:buNone/>
            </a:pPr>
            <a:r>
              <a:rPr lang="en-AU" sz="1800" dirty="0" err="1"/>
              <a:t>plt.ylabel</a:t>
            </a:r>
            <a:r>
              <a:rPr lang="en-AU" sz="1800" dirty="0"/>
              <a:t>('WCSS')</a:t>
            </a:r>
          </a:p>
          <a:p>
            <a:pPr marL="82296" indent="0">
              <a:buNone/>
            </a:pPr>
            <a:r>
              <a:rPr lang="en-AU" sz="1800" dirty="0" err="1"/>
              <a:t>plt.show</a:t>
            </a:r>
            <a:r>
              <a:rPr lang="en-AU" sz="1800" dirty="0"/>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005064"/>
            <a:ext cx="74993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928615"/>
            <a:ext cx="749935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403648" y="4149080"/>
            <a:ext cx="7427342" cy="954107"/>
          </a:xfrm>
          <a:prstGeom prst="rect">
            <a:avLst/>
          </a:prstGeom>
        </p:spPr>
        <p:txBody>
          <a:bodyPr wrap="square">
            <a:spAutoFit/>
          </a:bodyPr>
          <a:lstStyle/>
          <a:p>
            <a:r>
              <a:rPr lang="en-GB" sz="2800" dirty="0" smtClean="0">
                <a:solidFill>
                  <a:schemeClr val="accent3">
                    <a:lumMod val="75000"/>
                  </a:schemeClr>
                </a:solidFill>
                <a:effectLst>
                  <a:outerShdw blurRad="38100" dist="38100" dir="2700000" algn="tl">
                    <a:srgbClr val="000000">
                      <a:alpha val="43137"/>
                    </a:srgbClr>
                  </a:outerShdw>
                </a:effectLst>
              </a:rPr>
              <a:t>Step- 3: Training the K-means algorithm on the training dataset</a:t>
            </a:r>
            <a:endParaRPr lang="en-AU" sz="2800" dirty="0">
              <a:solidFill>
                <a:schemeClr val="accent3">
                  <a:lumMod val="75000"/>
                </a:schemeClr>
              </a:solidFill>
              <a:effectLst>
                <a:outerShdw blurRad="38100" dist="38100" dir="2700000" algn="tl">
                  <a:srgbClr val="000000">
                    <a:alpha val="43137"/>
                  </a:srgbClr>
                </a:outerShdw>
              </a:effectLst>
            </a:endParaRPr>
          </a:p>
        </p:txBody>
      </p:sp>
      <p:sp>
        <p:nvSpPr>
          <p:cNvPr id="8" name="TextBox 7"/>
          <p:cNvSpPr txBox="1"/>
          <p:nvPr/>
        </p:nvSpPr>
        <p:spPr>
          <a:xfrm>
            <a:off x="1691680" y="5229200"/>
            <a:ext cx="7056784" cy="923330"/>
          </a:xfrm>
          <a:prstGeom prst="rect">
            <a:avLst/>
          </a:prstGeom>
          <a:noFill/>
        </p:spPr>
        <p:txBody>
          <a:bodyPr wrap="square" rtlCol="0">
            <a:spAutoFit/>
          </a:bodyPr>
          <a:lstStyle/>
          <a:p>
            <a:r>
              <a:rPr lang="en-GB" b="1" dirty="0" smtClean="0">
                <a:solidFill>
                  <a:srgbClr val="FF0000"/>
                </a:solidFill>
              </a:rPr>
              <a:t>#training the K-means model on a dataset  </a:t>
            </a:r>
          </a:p>
          <a:p>
            <a:r>
              <a:rPr lang="en-GB" dirty="0" err="1" smtClean="0"/>
              <a:t>kmeans</a:t>
            </a:r>
            <a:r>
              <a:rPr lang="en-GB" dirty="0" smtClean="0"/>
              <a:t> = </a:t>
            </a:r>
            <a:r>
              <a:rPr lang="en-GB" dirty="0" err="1" smtClean="0"/>
              <a:t>KMeans</a:t>
            </a:r>
            <a:r>
              <a:rPr lang="en-GB" dirty="0" smtClean="0"/>
              <a:t>(</a:t>
            </a:r>
            <a:r>
              <a:rPr lang="en-GB" dirty="0" err="1" smtClean="0"/>
              <a:t>n_clusters</a:t>
            </a:r>
            <a:r>
              <a:rPr lang="en-GB" dirty="0" smtClean="0"/>
              <a:t> = 5, </a:t>
            </a:r>
            <a:r>
              <a:rPr lang="en-GB" dirty="0" err="1" smtClean="0"/>
              <a:t>init</a:t>
            </a:r>
            <a:r>
              <a:rPr lang="en-GB" dirty="0" smtClean="0"/>
              <a:t> = 'k-means++', </a:t>
            </a:r>
            <a:r>
              <a:rPr lang="en-GB" dirty="0" err="1" smtClean="0"/>
              <a:t>random_state</a:t>
            </a:r>
            <a:r>
              <a:rPr lang="en-GB" dirty="0" smtClean="0"/>
              <a:t> = 42)</a:t>
            </a:r>
          </a:p>
          <a:p>
            <a:r>
              <a:rPr lang="en-GB" dirty="0" err="1" smtClean="0"/>
              <a:t>y_kmeans</a:t>
            </a:r>
            <a:r>
              <a:rPr lang="en-GB" dirty="0" smtClean="0"/>
              <a:t> = </a:t>
            </a:r>
            <a:r>
              <a:rPr lang="en-GB" dirty="0" err="1" smtClean="0"/>
              <a:t>kmeans.fit_predict</a:t>
            </a:r>
            <a:r>
              <a:rPr lang="en-GB" dirty="0" smtClean="0"/>
              <a:t>(X)</a:t>
            </a:r>
            <a:endParaRPr lang="en-GB" dirty="0"/>
          </a:p>
        </p:txBody>
      </p:sp>
    </p:spTree>
    <p:extLst>
      <p:ext uri="{BB962C8B-B14F-4D97-AF65-F5344CB8AC3E}">
        <p14:creationId xmlns:p14="http://schemas.microsoft.com/office/powerpoint/2010/main" val="424753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32656"/>
            <a:ext cx="7498080" cy="648072"/>
          </a:xfrm>
        </p:spPr>
        <p:txBody>
          <a:bodyPr>
            <a:normAutofit/>
          </a:bodyPr>
          <a:lstStyle/>
          <a:p>
            <a:r>
              <a:rPr lang="en-GB" sz="2800" dirty="0"/>
              <a:t>Step- </a:t>
            </a:r>
            <a:r>
              <a:rPr lang="en-GB" sz="2800" dirty="0" smtClean="0"/>
              <a:t>4: Visualizing the Clusters</a:t>
            </a:r>
            <a:endParaRPr lang="en-AU" sz="2800" dirty="0"/>
          </a:p>
        </p:txBody>
      </p:sp>
      <p:sp>
        <p:nvSpPr>
          <p:cNvPr id="5" name="Rectangle 4"/>
          <p:cNvSpPr/>
          <p:nvPr/>
        </p:nvSpPr>
        <p:spPr>
          <a:xfrm>
            <a:off x="1619672" y="1052736"/>
            <a:ext cx="7344816" cy="1477328"/>
          </a:xfrm>
          <a:prstGeom prst="rect">
            <a:avLst/>
          </a:prstGeom>
        </p:spPr>
        <p:txBody>
          <a:bodyPr wrap="square">
            <a:spAutoFit/>
          </a:bodyPr>
          <a:lstStyle/>
          <a:p>
            <a:r>
              <a:rPr lang="en-AU" b="1" dirty="0" smtClean="0">
                <a:solidFill>
                  <a:srgbClr val="FF0000"/>
                </a:solidFill>
              </a:rPr>
              <a:t>#</a:t>
            </a:r>
            <a:r>
              <a:rPr lang="en-AU" b="1" dirty="0" err="1" smtClean="0">
                <a:solidFill>
                  <a:srgbClr val="FF0000"/>
                </a:solidFill>
              </a:rPr>
              <a:t>visulaizing</a:t>
            </a:r>
            <a:r>
              <a:rPr lang="en-AU" b="1" dirty="0" smtClean="0">
                <a:solidFill>
                  <a:srgbClr val="FF0000"/>
                </a:solidFill>
              </a:rPr>
              <a:t> the clusters </a:t>
            </a:r>
          </a:p>
          <a:p>
            <a:r>
              <a:rPr lang="en-AU" dirty="0" smtClean="0"/>
              <a:t>import seaborn as </a:t>
            </a:r>
            <a:r>
              <a:rPr lang="en-AU" dirty="0" err="1" smtClean="0"/>
              <a:t>sns</a:t>
            </a:r>
            <a:endParaRPr lang="en-AU" dirty="0" smtClean="0"/>
          </a:p>
          <a:p>
            <a:r>
              <a:rPr lang="en-AU" dirty="0" smtClean="0"/>
              <a:t>facet = </a:t>
            </a:r>
            <a:r>
              <a:rPr lang="en-AU" dirty="0" err="1" smtClean="0"/>
              <a:t>sns.lmplot</a:t>
            </a:r>
            <a:r>
              <a:rPr lang="en-AU" dirty="0" smtClean="0"/>
              <a:t>(data=supervised, x=</a:t>
            </a:r>
            <a:r>
              <a:rPr lang="en-AU" dirty="0" err="1" smtClean="0"/>
              <a:t>supervised.columns</a:t>
            </a:r>
            <a:r>
              <a:rPr lang="en-AU" dirty="0" smtClean="0"/>
              <a:t>[3], y=</a:t>
            </a:r>
            <a:r>
              <a:rPr lang="en-AU" dirty="0" err="1" smtClean="0"/>
              <a:t>supervised.columns</a:t>
            </a:r>
            <a:r>
              <a:rPr lang="en-AU" dirty="0" smtClean="0"/>
              <a:t>[4], hue=</a:t>
            </a:r>
            <a:r>
              <a:rPr lang="en-AU" dirty="0" err="1" smtClean="0"/>
              <a:t>supervised.columns</a:t>
            </a:r>
            <a:r>
              <a:rPr lang="en-AU" dirty="0" smtClean="0"/>
              <a:t>[5], </a:t>
            </a:r>
          </a:p>
          <a:p>
            <a:r>
              <a:rPr lang="en-AU" dirty="0" smtClean="0"/>
              <a:t>                   </a:t>
            </a:r>
            <a:r>
              <a:rPr lang="en-AU" dirty="0" err="1" smtClean="0"/>
              <a:t>fit_reg</a:t>
            </a:r>
            <a:r>
              <a:rPr lang="en-AU" dirty="0" smtClean="0"/>
              <a:t>=False, legend=True, </a:t>
            </a:r>
            <a:r>
              <a:rPr lang="en-AU" dirty="0" err="1" smtClean="0"/>
              <a:t>legend_out</a:t>
            </a:r>
            <a:r>
              <a:rPr lang="en-AU" dirty="0" smtClean="0"/>
              <a:t>=True)</a:t>
            </a:r>
            <a:endParaRPr lang="en-AU"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08920"/>
            <a:ext cx="398145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963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1268760"/>
            <a:ext cx="753314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673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Example</a:t>
            </a:r>
            <a:endParaRPr lang="en-AU" sz="3600" dirty="0"/>
          </a:p>
        </p:txBody>
      </p:sp>
      <p:sp>
        <p:nvSpPr>
          <p:cNvPr id="3" name="Content Placeholder 2"/>
          <p:cNvSpPr>
            <a:spLocks noGrp="1"/>
          </p:cNvSpPr>
          <p:nvPr>
            <p:ph idx="1"/>
          </p:nvPr>
        </p:nvSpPr>
        <p:spPr/>
        <p:txBody>
          <a:bodyPr>
            <a:normAutofit/>
          </a:bodyPr>
          <a:lstStyle/>
          <a:p>
            <a:pPr>
              <a:buClr>
                <a:schemeClr val="accent1">
                  <a:lumMod val="75000"/>
                </a:schemeClr>
              </a:buClr>
              <a:buFont typeface="Wingdings" pitchFamily="2" charset="2"/>
              <a:buChar char=""/>
            </a:pPr>
            <a:r>
              <a:rPr lang="en-GB" sz="1800" dirty="0" smtClean="0"/>
              <a:t>Let's </a:t>
            </a:r>
            <a:r>
              <a:rPr lang="en-GB" sz="1800" dirty="0"/>
              <a:t>understand the clustering technique with the real-world example of Mall: </a:t>
            </a:r>
            <a:endParaRPr lang="en-GB" sz="1800" dirty="0" smtClean="0"/>
          </a:p>
          <a:p>
            <a:pPr lvl="3" algn="just">
              <a:buFont typeface="Wingdings" pitchFamily="2" charset="2"/>
              <a:buChar char="q"/>
            </a:pPr>
            <a:r>
              <a:rPr lang="en-GB" sz="1600" dirty="0" smtClean="0"/>
              <a:t> </a:t>
            </a:r>
            <a:r>
              <a:rPr lang="en-GB" sz="1600" dirty="0"/>
              <a:t>When we visit any shopping mall, we can observe that the things with </a:t>
            </a:r>
            <a:r>
              <a:rPr lang="en-GB" sz="1600" dirty="0">
                <a:solidFill>
                  <a:srgbClr val="FF0000"/>
                </a:solidFill>
              </a:rPr>
              <a:t>similar usage are grouped together</a:t>
            </a:r>
            <a:r>
              <a:rPr lang="en-GB" sz="1600" dirty="0"/>
              <a:t>. Such as the </a:t>
            </a:r>
            <a:r>
              <a:rPr lang="en-GB" sz="1600" dirty="0">
                <a:solidFill>
                  <a:srgbClr val="FF0000"/>
                </a:solidFill>
              </a:rPr>
              <a:t>t-shirts </a:t>
            </a:r>
            <a:r>
              <a:rPr lang="en-GB" sz="1600" dirty="0"/>
              <a:t>are grouped in one section, and </a:t>
            </a:r>
            <a:r>
              <a:rPr lang="en-GB" sz="1600" dirty="0">
                <a:solidFill>
                  <a:srgbClr val="FF0000"/>
                </a:solidFill>
              </a:rPr>
              <a:t>trousers</a:t>
            </a:r>
            <a:r>
              <a:rPr lang="en-GB" sz="1600" dirty="0"/>
              <a:t> are at other sections, similarly, at </a:t>
            </a:r>
            <a:r>
              <a:rPr lang="en-GB" sz="1600" dirty="0">
                <a:solidFill>
                  <a:srgbClr val="FF0000"/>
                </a:solidFill>
              </a:rPr>
              <a:t>vegetable sections, apples, bananas, </a:t>
            </a:r>
            <a:r>
              <a:rPr lang="en-GB" sz="1600" dirty="0" smtClean="0">
                <a:solidFill>
                  <a:srgbClr val="FF0000"/>
                </a:solidFill>
              </a:rPr>
              <a:t>mangoes</a:t>
            </a:r>
            <a:r>
              <a:rPr lang="en-GB" sz="1600" dirty="0">
                <a:solidFill>
                  <a:srgbClr val="FF0000"/>
                </a:solidFill>
              </a:rPr>
              <a:t>, etc., </a:t>
            </a:r>
            <a:r>
              <a:rPr lang="en-GB" sz="1600" dirty="0"/>
              <a:t>are grouped in separate sections, so that we can easily find out the things. The clustering technique also works in the same way. Other examples of clustering are grouping documents according to the topic</a:t>
            </a:r>
            <a:r>
              <a:rPr lang="en-GB" sz="1600" dirty="0" smtClean="0"/>
              <a:t>.</a:t>
            </a:r>
          </a:p>
          <a:p>
            <a:pPr>
              <a:buClr>
                <a:schemeClr val="accent1">
                  <a:lumMod val="75000"/>
                </a:schemeClr>
              </a:buClr>
              <a:buFont typeface="Wingdings" pitchFamily="2" charset="2"/>
              <a:buChar char=""/>
            </a:pPr>
            <a:endParaRPr lang="en-GB" sz="1800" dirty="0" smtClean="0"/>
          </a:p>
          <a:p>
            <a:pPr>
              <a:buClr>
                <a:schemeClr val="accent1">
                  <a:lumMod val="75000"/>
                </a:schemeClr>
              </a:buClr>
              <a:buFont typeface="Wingdings" pitchFamily="2" charset="2"/>
              <a:buChar char=""/>
            </a:pPr>
            <a:r>
              <a:rPr lang="en-GB" sz="1800" dirty="0" smtClean="0"/>
              <a:t>Some </a:t>
            </a:r>
            <a:r>
              <a:rPr lang="en-GB" sz="1800" dirty="0"/>
              <a:t>most common uses of this technique are</a:t>
            </a:r>
            <a:r>
              <a:rPr lang="en-GB" sz="1800" dirty="0" smtClean="0"/>
              <a:t>:</a:t>
            </a:r>
          </a:p>
          <a:p>
            <a:pPr lvl="3">
              <a:buFont typeface="Wingdings" pitchFamily="2" charset="2"/>
              <a:buChar char="q"/>
            </a:pPr>
            <a:r>
              <a:rPr lang="en-GB" sz="1600" dirty="0" smtClean="0"/>
              <a:t> Market Segmentation</a:t>
            </a:r>
          </a:p>
          <a:p>
            <a:pPr lvl="3">
              <a:buFont typeface="Wingdings" pitchFamily="2" charset="2"/>
              <a:buChar char="q"/>
            </a:pPr>
            <a:r>
              <a:rPr lang="en-GB" sz="1600" dirty="0" smtClean="0"/>
              <a:t> Statistical </a:t>
            </a:r>
            <a:r>
              <a:rPr lang="en-GB" sz="1600" dirty="0"/>
              <a:t>data </a:t>
            </a:r>
            <a:r>
              <a:rPr lang="en-GB" sz="1600" dirty="0" smtClean="0"/>
              <a:t>analysis</a:t>
            </a:r>
          </a:p>
          <a:p>
            <a:pPr lvl="3">
              <a:buFont typeface="Wingdings" pitchFamily="2" charset="2"/>
              <a:buChar char="q"/>
            </a:pPr>
            <a:r>
              <a:rPr lang="en-GB" sz="1600" dirty="0" smtClean="0"/>
              <a:t> Social </a:t>
            </a:r>
            <a:r>
              <a:rPr lang="en-GB" sz="1600" dirty="0"/>
              <a:t>network </a:t>
            </a:r>
            <a:r>
              <a:rPr lang="en-GB" sz="1600" dirty="0" smtClean="0"/>
              <a:t>analysis</a:t>
            </a:r>
          </a:p>
          <a:p>
            <a:pPr lvl="3">
              <a:buFont typeface="Wingdings" pitchFamily="2" charset="2"/>
              <a:buChar char="q"/>
            </a:pPr>
            <a:r>
              <a:rPr lang="en-GB" sz="1600" dirty="0" smtClean="0"/>
              <a:t> Image segmentation</a:t>
            </a:r>
          </a:p>
          <a:p>
            <a:pPr lvl="3">
              <a:buFont typeface="Wingdings" pitchFamily="2" charset="2"/>
              <a:buChar char="q"/>
            </a:pPr>
            <a:r>
              <a:rPr lang="en-GB" sz="1600" dirty="0" smtClean="0"/>
              <a:t> Anomaly </a:t>
            </a:r>
            <a:r>
              <a:rPr lang="en-GB" sz="1600" dirty="0"/>
              <a:t>detection, etc.</a:t>
            </a:r>
            <a:endParaRPr lang="en-GB" sz="1600" dirty="0" smtClean="0"/>
          </a:p>
        </p:txBody>
      </p:sp>
    </p:spTree>
    <p:extLst>
      <p:ext uri="{BB962C8B-B14F-4D97-AF65-F5344CB8AC3E}">
        <p14:creationId xmlns:p14="http://schemas.microsoft.com/office/powerpoint/2010/main" val="1465963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Diagram </a:t>
            </a:r>
            <a:r>
              <a:rPr lang="en-GB" sz="3600" dirty="0"/>
              <a:t>explains the working of the clustering algorithm</a:t>
            </a:r>
            <a:endParaRPr lang="en-AU"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672" y="1700808"/>
            <a:ext cx="6789265"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788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sz="3600" dirty="0"/>
              <a:t>K-Means Clustering Algorithm</a:t>
            </a:r>
          </a:p>
        </p:txBody>
      </p:sp>
      <p:sp>
        <p:nvSpPr>
          <p:cNvPr id="3" name="Content Placeholder 2"/>
          <p:cNvSpPr>
            <a:spLocks noGrp="1"/>
          </p:cNvSpPr>
          <p:nvPr>
            <p:ph idx="1"/>
          </p:nvPr>
        </p:nvSpPr>
        <p:spPr/>
        <p:txBody>
          <a:bodyPr>
            <a:normAutofit/>
          </a:bodyPr>
          <a:lstStyle/>
          <a:p>
            <a:r>
              <a:rPr lang="en-GB" sz="1800" dirty="0"/>
              <a:t>K-Means Clustering is an </a:t>
            </a:r>
            <a:r>
              <a:rPr lang="en-GB" sz="1800" dirty="0">
                <a:solidFill>
                  <a:srgbClr val="FF0000"/>
                </a:solidFill>
              </a:rPr>
              <a:t>Unsupervised Learning algorithm, which groups the </a:t>
            </a:r>
            <a:r>
              <a:rPr lang="en-GB" sz="1800" dirty="0" err="1" smtClean="0">
                <a:solidFill>
                  <a:srgbClr val="FF0000"/>
                </a:solidFill>
              </a:rPr>
              <a:t>unlabeled</a:t>
            </a:r>
            <a:r>
              <a:rPr lang="en-GB" sz="1800" dirty="0" smtClean="0">
                <a:solidFill>
                  <a:srgbClr val="FF0000"/>
                </a:solidFill>
              </a:rPr>
              <a:t> </a:t>
            </a:r>
            <a:r>
              <a:rPr lang="en-GB" sz="1800" dirty="0">
                <a:solidFill>
                  <a:srgbClr val="FF0000"/>
                </a:solidFill>
              </a:rPr>
              <a:t>dataset into different clusters</a:t>
            </a:r>
            <a:r>
              <a:rPr lang="en-GB" sz="1800" dirty="0"/>
              <a:t>. Here K defines the number of pre-defined clusters that need to be created in the process, as if K=2, there will be </a:t>
            </a:r>
            <a:r>
              <a:rPr lang="en-GB" sz="1800" dirty="0" smtClean="0"/>
              <a:t>two </a:t>
            </a:r>
            <a:r>
              <a:rPr lang="en-GB" sz="1800" dirty="0"/>
              <a:t>clusters, and for K=3, there will be three clusters, and so on</a:t>
            </a:r>
            <a:r>
              <a:rPr lang="en-GB" sz="1800" dirty="0" smtClean="0"/>
              <a:t>.</a:t>
            </a:r>
          </a:p>
          <a:p>
            <a:r>
              <a:rPr lang="en-GB" sz="1800" dirty="0"/>
              <a:t>It allows us to cluster the data into different groups and a convenient way to discover the categories of groups in the </a:t>
            </a:r>
            <a:r>
              <a:rPr lang="en-GB" sz="1800" dirty="0" err="1" smtClean="0"/>
              <a:t>unlabeled</a:t>
            </a:r>
            <a:r>
              <a:rPr lang="en-GB" sz="1800" dirty="0" smtClean="0"/>
              <a:t> </a:t>
            </a:r>
            <a:r>
              <a:rPr lang="en-GB" sz="1800" dirty="0"/>
              <a:t>dataset on its own without the need for any training</a:t>
            </a:r>
            <a:r>
              <a:rPr lang="en-GB" sz="1800" dirty="0" smtClean="0"/>
              <a:t>.</a:t>
            </a:r>
          </a:p>
          <a:p>
            <a:r>
              <a:rPr lang="en-GB" sz="1800" dirty="0"/>
              <a:t>The k-means clustering algorithm mainly performs two tasks</a:t>
            </a:r>
            <a:r>
              <a:rPr lang="en-GB" sz="1800" dirty="0" smtClean="0"/>
              <a:t>:</a:t>
            </a:r>
          </a:p>
          <a:p>
            <a:pPr lvl="2">
              <a:buClr>
                <a:schemeClr val="accent3"/>
              </a:buClr>
              <a:buFont typeface="Wingdings" pitchFamily="2" charset="2"/>
              <a:buChar char="q"/>
            </a:pPr>
            <a:r>
              <a:rPr lang="en-GB" sz="1600" dirty="0"/>
              <a:t>Determines the best value for K </a:t>
            </a:r>
            <a:r>
              <a:rPr lang="en-GB" sz="1600" dirty="0" err="1"/>
              <a:t>center</a:t>
            </a:r>
            <a:r>
              <a:rPr lang="en-GB" sz="1600" dirty="0"/>
              <a:t> points or centroids by an iterative process.</a:t>
            </a:r>
          </a:p>
          <a:p>
            <a:pPr lvl="2">
              <a:buClr>
                <a:schemeClr val="accent3"/>
              </a:buClr>
              <a:buFont typeface="Wingdings" pitchFamily="2" charset="2"/>
              <a:buChar char="q"/>
            </a:pPr>
            <a:r>
              <a:rPr lang="en-GB" sz="1600" dirty="0"/>
              <a:t>Assigns each data point to its closest k-</a:t>
            </a:r>
            <a:r>
              <a:rPr lang="en-GB" sz="1600" dirty="0" err="1"/>
              <a:t>center</a:t>
            </a:r>
            <a:r>
              <a:rPr lang="en-GB" sz="1600" dirty="0"/>
              <a:t>. Those data points which are near to the particular k-</a:t>
            </a:r>
            <a:r>
              <a:rPr lang="en-GB" sz="1600" dirty="0" err="1"/>
              <a:t>center</a:t>
            </a:r>
            <a:r>
              <a:rPr lang="en-GB" sz="1600" dirty="0"/>
              <a:t>, create a cluster.</a:t>
            </a:r>
          </a:p>
          <a:p>
            <a:pPr lvl="3"/>
            <a:endParaRPr lang="en-AU" sz="600" dirty="0"/>
          </a:p>
        </p:txBody>
      </p:sp>
    </p:spTree>
    <p:extLst>
      <p:ext uri="{BB962C8B-B14F-4D97-AF65-F5344CB8AC3E}">
        <p14:creationId xmlns:p14="http://schemas.microsoft.com/office/powerpoint/2010/main" val="1087894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smtClean="0"/>
              <a:t>Diagram </a:t>
            </a:r>
            <a:r>
              <a:rPr lang="en-GB" sz="3600" dirty="0"/>
              <a:t>explains the working of the K-means Clustering Algorithm</a:t>
            </a:r>
            <a:endParaRPr lang="en-AU" sz="36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948449"/>
            <a:ext cx="7499350" cy="379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45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76672"/>
            <a:ext cx="7498080" cy="648072"/>
          </a:xfrm>
        </p:spPr>
        <p:txBody>
          <a:bodyPr>
            <a:normAutofit fontScale="90000"/>
          </a:bodyPr>
          <a:lstStyle/>
          <a:p>
            <a:r>
              <a:rPr lang="en-GB" sz="3600" dirty="0"/>
              <a:t>How does the K-Means Algorithm Work</a:t>
            </a:r>
            <a:r>
              <a:rPr lang="en-GB" sz="3600" dirty="0" smtClean="0"/>
              <a:t>?</a:t>
            </a:r>
            <a:endParaRPr lang="en-AU" dirty="0"/>
          </a:p>
        </p:txBody>
      </p:sp>
      <p:sp>
        <p:nvSpPr>
          <p:cNvPr id="3" name="Content Placeholder 2"/>
          <p:cNvSpPr>
            <a:spLocks noGrp="1"/>
          </p:cNvSpPr>
          <p:nvPr>
            <p:ph idx="1"/>
          </p:nvPr>
        </p:nvSpPr>
        <p:spPr/>
        <p:txBody>
          <a:bodyPr>
            <a:normAutofit fontScale="55000" lnSpcReduction="20000"/>
          </a:bodyPr>
          <a:lstStyle/>
          <a:p>
            <a:r>
              <a:rPr lang="en-GB" dirty="0" smtClean="0">
                <a:solidFill>
                  <a:srgbClr val="FF0000"/>
                </a:solidFill>
              </a:rPr>
              <a:t>Step-1</a:t>
            </a:r>
            <a:r>
              <a:rPr lang="en-GB" dirty="0">
                <a:solidFill>
                  <a:srgbClr val="FF0000"/>
                </a:solidFill>
              </a:rPr>
              <a:t>: </a:t>
            </a:r>
            <a:r>
              <a:rPr lang="en-GB" dirty="0"/>
              <a:t>Select the number K to decide the number of clusters</a:t>
            </a:r>
            <a:r>
              <a:rPr lang="en-GB" dirty="0" smtClean="0"/>
              <a:t>.</a:t>
            </a:r>
            <a:endParaRPr lang="en-GB" dirty="0"/>
          </a:p>
          <a:p>
            <a:endParaRPr lang="en-GB" dirty="0"/>
          </a:p>
          <a:p>
            <a:r>
              <a:rPr lang="en-GB" dirty="0">
                <a:solidFill>
                  <a:srgbClr val="FF0000"/>
                </a:solidFill>
              </a:rPr>
              <a:t>Step-2: </a:t>
            </a:r>
            <a:r>
              <a:rPr lang="en-GB" dirty="0"/>
              <a:t>Select random K points or centroids. (It can be other from the input dataset).</a:t>
            </a:r>
          </a:p>
          <a:p>
            <a:endParaRPr lang="en-GB" dirty="0"/>
          </a:p>
          <a:p>
            <a:r>
              <a:rPr lang="en-GB" dirty="0">
                <a:solidFill>
                  <a:srgbClr val="FF0000"/>
                </a:solidFill>
              </a:rPr>
              <a:t>Step-3: </a:t>
            </a:r>
            <a:r>
              <a:rPr lang="en-GB" dirty="0"/>
              <a:t>Assign each data point to their closest centroid, which will form the predefined K clusters.</a:t>
            </a:r>
          </a:p>
          <a:p>
            <a:endParaRPr lang="en-GB" dirty="0"/>
          </a:p>
          <a:p>
            <a:r>
              <a:rPr lang="en-GB" dirty="0">
                <a:solidFill>
                  <a:srgbClr val="FF0000"/>
                </a:solidFill>
              </a:rPr>
              <a:t>Step-4: </a:t>
            </a:r>
            <a:r>
              <a:rPr lang="en-GB" dirty="0"/>
              <a:t>Calculate the variance and place a new centroid of each cluster.</a:t>
            </a:r>
          </a:p>
          <a:p>
            <a:endParaRPr lang="en-GB" dirty="0"/>
          </a:p>
          <a:p>
            <a:r>
              <a:rPr lang="en-GB" dirty="0">
                <a:solidFill>
                  <a:srgbClr val="FF0000"/>
                </a:solidFill>
              </a:rPr>
              <a:t>Step-5: </a:t>
            </a:r>
            <a:r>
              <a:rPr lang="en-GB" dirty="0"/>
              <a:t>Repeat the third steps, which means reassign each </a:t>
            </a:r>
            <a:r>
              <a:rPr lang="en-GB" dirty="0" err="1"/>
              <a:t>datapoint</a:t>
            </a:r>
            <a:r>
              <a:rPr lang="en-GB" dirty="0"/>
              <a:t> to the new closest centroid of each cluster.</a:t>
            </a:r>
          </a:p>
          <a:p>
            <a:endParaRPr lang="en-GB" dirty="0"/>
          </a:p>
          <a:p>
            <a:r>
              <a:rPr lang="en-GB" dirty="0">
                <a:solidFill>
                  <a:srgbClr val="FF0000"/>
                </a:solidFill>
              </a:rPr>
              <a:t>Step-6: </a:t>
            </a:r>
            <a:r>
              <a:rPr lang="en-GB" dirty="0"/>
              <a:t>If any reassignment occurs, then go to step-4 else go to FINISH.</a:t>
            </a:r>
          </a:p>
          <a:p>
            <a:endParaRPr lang="en-GB" dirty="0"/>
          </a:p>
          <a:p>
            <a:r>
              <a:rPr lang="en-GB" dirty="0">
                <a:solidFill>
                  <a:srgbClr val="FF0000"/>
                </a:solidFill>
              </a:rPr>
              <a:t>Step-7: </a:t>
            </a:r>
            <a:r>
              <a:rPr lang="en-GB" dirty="0"/>
              <a:t>The model is ready.</a:t>
            </a:r>
            <a:endParaRPr lang="en-AU" dirty="0"/>
          </a:p>
        </p:txBody>
      </p:sp>
    </p:spTree>
    <p:extLst>
      <p:ext uri="{BB962C8B-B14F-4D97-AF65-F5344CB8AC3E}">
        <p14:creationId xmlns:p14="http://schemas.microsoft.com/office/powerpoint/2010/main" val="3869578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Elbow Method</a:t>
            </a:r>
            <a:endParaRPr lang="en-AU" sz="3600" dirty="0"/>
          </a:p>
        </p:txBody>
      </p:sp>
      <p:sp>
        <p:nvSpPr>
          <p:cNvPr id="3" name="Content Placeholder 2"/>
          <p:cNvSpPr>
            <a:spLocks noGrp="1"/>
          </p:cNvSpPr>
          <p:nvPr>
            <p:ph idx="1"/>
          </p:nvPr>
        </p:nvSpPr>
        <p:spPr/>
        <p:txBody>
          <a:bodyPr>
            <a:normAutofit/>
          </a:bodyPr>
          <a:lstStyle/>
          <a:p>
            <a:r>
              <a:rPr lang="en-GB" sz="1600" dirty="0" smtClean="0"/>
              <a:t>The </a:t>
            </a:r>
            <a:r>
              <a:rPr lang="en-GB" sz="1600" dirty="0"/>
              <a:t>Elbow method is one of the most popular ways to find the optimal number of clusters. This method uses the concept of WCSS value. WCSS stands for Within Cluster Sum </a:t>
            </a:r>
            <a:r>
              <a:rPr lang="en-GB" sz="1600" dirty="0" smtClean="0"/>
              <a:t>of </a:t>
            </a:r>
            <a:r>
              <a:rPr lang="en-GB" sz="1600" dirty="0"/>
              <a:t>Squares, which defines the total variations within a </a:t>
            </a:r>
            <a:r>
              <a:rPr lang="en-GB" sz="1600" dirty="0" smtClean="0"/>
              <a:t>cluster</a:t>
            </a:r>
          </a:p>
          <a:p>
            <a:endParaRPr lang="en-AU"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462398"/>
            <a:ext cx="4724856" cy="3229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377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t>Python Implementation of K-means Clustering Algorithm</a:t>
            </a:r>
            <a:endParaRPr lang="en-AU" sz="3600" dirty="0"/>
          </a:p>
        </p:txBody>
      </p:sp>
      <p:sp>
        <p:nvSpPr>
          <p:cNvPr id="3" name="Content Placeholder 2"/>
          <p:cNvSpPr>
            <a:spLocks noGrp="1"/>
          </p:cNvSpPr>
          <p:nvPr>
            <p:ph idx="1"/>
          </p:nvPr>
        </p:nvSpPr>
        <p:spPr/>
        <p:txBody>
          <a:bodyPr>
            <a:normAutofit/>
          </a:bodyPr>
          <a:lstStyle/>
          <a:p>
            <a:r>
              <a:rPr lang="en-GB" sz="1800" dirty="0" smtClean="0"/>
              <a:t>Let's </a:t>
            </a:r>
            <a:r>
              <a:rPr lang="en-GB" sz="1800" dirty="0"/>
              <a:t>understand what type of problem we will solve here. So, we have a dataset of </a:t>
            </a:r>
            <a:r>
              <a:rPr lang="en-GB" sz="1800" dirty="0" err="1"/>
              <a:t>Mall_Customers</a:t>
            </a:r>
            <a:r>
              <a:rPr lang="en-GB" sz="1800" dirty="0"/>
              <a:t>, which is the data of customers who visit the mall and spend there.</a:t>
            </a:r>
          </a:p>
          <a:p>
            <a:endParaRPr lang="en-GB" sz="1800" dirty="0"/>
          </a:p>
          <a:p>
            <a:r>
              <a:rPr lang="en-GB" sz="1800" dirty="0"/>
              <a:t>In the given dataset, we have </a:t>
            </a:r>
            <a:r>
              <a:rPr lang="en-GB" sz="1800" dirty="0" err="1"/>
              <a:t>Customer_Id</a:t>
            </a:r>
            <a:r>
              <a:rPr lang="en-GB" sz="1800" dirty="0"/>
              <a:t>, Gender, Age, Annual Income ($), and Spending Score (which is the calculated value of how much a customer has spent in the mall, the more the value, the more he has spent). From this dataset, we need to calculate some patterns, as it is an unsupervised method, so we don't know what to calculate exactly.</a:t>
            </a:r>
          </a:p>
          <a:p>
            <a:endParaRPr lang="en-GB" sz="1800" dirty="0"/>
          </a:p>
          <a:p>
            <a:r>
              <a:rPr lang="en-GB" sz="1800" dirty="0"/>
              <a:t>The steps to be followed for the implementation are given below:</a:t>
            </a:r>
          </a:p>
          <a:p>
            <a:pPr lvl="3">
              <a:buFont typeface="Wingdings" pitchFamily="2" charset="2"/>
              <a:buChar char="q"/>
            </a:pPr>
            <a:r>
              <a:rPr lang="en-GB" sz="1800" dirty="0" smtClean="0"/>
              <a:t>Data </a:t>
            </a:r>
            <a:r>
              <a:rPr lang="en-GB" sz="1800" dirty="0"/>
              <a:t>Pre-processing</a:t>
            </a:r>
          </a:p>
          <a:p>
            <a:pPr lvl="3">
              <a:buFont typeface="Wingdings" pitchFamily="2" charset="2"/>
              <a:buChar char="q"/>
            </a:pPr>
            <a:r>
              <a:rPr lang="en-GB" sz="1800" dirty="0"/>
              <a:t>Finding the optimal number of clusters using the elbow method</a:t>
            </a:r>
          </a:p>
          <a:p>
            <a:pPr lvl="3">
              <a:buFont typeface="Wingdings" pitchFamily="2" charset="2"/>
              <a:buChar char="q"/>
            </a:pPr>
            <a:r>
              <a:rPr lang="en-GB" sz="1800" dirty="0"/>
              <a:t>Training the K-means algorithm on the training dataset</a:t>
            </a:r>
          </a:p>
          <a:p>
            <a:pPr lvl="3">
              <a:buFont typeface="Wingdings" pitchFamily="2" charset="2"/>
              <a:buChar char="q"/>
            </a:pPr>
            <a:r>
              <a:rPr lang="en-GB" sz="1800" dirty="0"/>
              <a:t>Visualizing the clusters</a:t>
            </a:r>
            <a:endParaRPr lang="en-AU" sz="1800" dirty="0"/>
          </a:p>
        </p:txBody>
      </p:sp>
    </p:spTree>
    <p:extLst>
      <p:ext uri="{BB962C8B-B14F-4D97-AF65-F5344CB8AC3E}">
        <p14:creationId xmlns:p14="http://schemas.microsoft.com/office/powerpoint/2010/main" val="2147269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2222</TotalTime>
  <Words>975</Words>
  <Application>Microsoft Office PowerPoint</Application>
  <PresentationFormat>On-screen Show (4:3)</PresentationFormat>
  <Paragraphs>83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Clustering in Machine Learning</vt:lpstr>
      <vt:lpstr>PowerPoint Presentation</vt:lpstr>
      <vt:lpstr>Example</vt:lpstr>
      <vt:lpstr>Diagram explains the working of the clustering algorithm</vt:lpstr>
      <vt:lpstr>K-Means Clustering Algorithm</vt:lpstr>
      <vt:lpstr>Diagram explains the working of the K-means Clustering Algorithm</vt:lpstr>
      <vt:lpstr>How does the K-Means Algorithm Work?</vt:lpstr>
      <vt:lpstr>Elbow Method</vt:lpstr>
      <vt:lpstr>Python Implementation of K-means Clustering Algorithm</vt:lpstr>
      <vt:lpstr>Step-1: Data pre-processing Step</vt:lpstr>
      <vt:lpstr>PowerPoint Presentation</vt:lpstr>
      <vt:lpstr>Step- 4: Visualizing the Clusters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in Machine Learning</dc:title>
  <dc:creator>Aravindhan B</dc:creator>
  <cp:lastModifiedBy>Aravindhan B</cp:lastModifiedBy>
  <cp:revision>21</cp:revision>
  <dcterms:created xsi:type="dcterms:W3CDTF">2024-03-08T13:06:51Z</dcterms:created>
  <dcterms:modified xsi:type="dcterms:W3CDTF">2024-03-10T08:29:55Z</dcterms:modified>
</cp:coreProperties>
</file>