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5" r:id="rId3"/>
    <p:sldId id="266"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0" autoAdjust="0"/>
    <p:restoredTop sz="94660"/>
  </p:normalViewPr>
  <p:slideViewPr>
    <p:cSldViewPr>
      <p:cViewPr varScale="1">
        <p:scale>
          <a:sx n="102" d="100"/>
          <a:sy n="102" d="100"/>
        </p:scale>
        <p:origin x="-8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2723C2CC-A713-4D2A-86D8-73342F1E0736}" type="datetimeFigureOut">
              <a:rPr lang="en-AU" smtClean="0"/>
              <a:t>16/03/2024</a:t>
            </a:fld>
            <a:endParaRPr lang="en-AU"/>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AU"/>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59425BDC-0550-4B8F-8D4B-D3AAFE0A55EE}"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23C2CC-A713-4D2A-86D8-73342F1E0736}"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425BDC-0550-4B8F-8D4B-D3AAFE0A55EE}"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23C2CC-A713-4D2A-86D8-73342F1E0736}"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9425BDC-0550-4B8F-8D4B-D3AAFE0A55EE}"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2723C2CC-A713-4D2A-86D8-73342F1E0736}" type="datetimeFigureOut">
              <a:rPr lang="en-AU" smtClean="0"/>
              <a:t>16/03/2024</a:t>
            </a:fld>
            <a:endParaRPr lang="en-AU"/>
          </a:p>
        </p:txBody>
      </p:sp>
      <p:sp>
        <p:nvSpPr>
          <p:cNvPr id="5" name="Footer Placeholder 4"/>
          <p:cNvSpPr>
            <a:spLocks noGrp="1"/>
          </p:cNvSpPr>
          <p:nvPr>
            <p:ph type="ftr" sz="quarter" idx="11"/>
          </p:nvPr>
        </p:nvSpPr>
        <p:spPr>
          <a:xfrm>
            <a:off x="457200" y="6480969"/>
            <a:ext cx="4260056" cy="300831"/>
          </a:xfrm>
        </p:spPr>
        <p:txBody>
          <a:bodyPr/>
          <a:lstStyle/>
          <a:p>
            <a:endParaRPr lang="en-AU"/>
          </a:p>
        </p:txBody>
      </p:sp>
      <p:sp>
        <p:nvSpPr>
          <p:cNvPr id="6" name="Slide Number Placeholder 5"/>
          <p:cNvSpPr>
            <a:spLocks noGrp="1"/>
          </p:cNvSpPr>
          <p:nvPr>
            <p:ph type="sldNum" sz="quarter" idx="12"/>
          </p:nvPr>
        </p:nvSpPr>
        <p:spPr/>
        <p:txBody>
          <a:bodyPr/>
          <a:lstStyle/>
          <a:p>
            <a:fld id="{59425BDC-0550-4B8F-8D4B-D3AAFE0A55EE}"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2723C2CC-A713-4D2A-86D8-73342F1E0736}" type="datetimeFigureOut">
              <a:rPr lang="en-AU" smtClean="0"/>
              <a:t>16/03/2024</a:t>
            </a:fld>
            <a:endParaRPr lang="en-AU"/>
          </a:p>
        </p:txBody>
      </p:sp>
      <p:sp>
        <p:nvSpPr>
          <p:cNvPr id="5" name="Footer Placeholder 4"/>
          <p:cNvSpPr>
            <a:spLocks noGrp="1"/>
          </p:cNvSpPr>
          <p:nvPr>
            <p:ph type="ftr" sz="quarter" idx="11"/>
          </p:nvPr>
        </p:nvSpPr>
        <p:spPr>
          <a:xfrm>
            <a:off x="2619376" y="6480969"/>
            <a:ext cx="4260056" cy="300831"/>
          </a:xfrm>
        </p:spPr>
        <p:txBody>
          <a:bodyPr/>
          <a:lstStyle/>
          <a:p>
            <a:endParaRPr lang="en-AU"/>
          </a:p>
        </p:txBody>
      </p:sp>
      <p:sp>
        <p:nvSpPr>
          <p:cNvPr id="6" name="Slide Number Placeholder 5"/>
          <p:cNvSpPr>
            <a:spLocks noGrp="1"/>
          </p:cNvSpPr>
          <p:nvPr>
            <p:ph type="sldNum" sz="quarter" idx="12"/>
          </p:nvPr>
        </p:nvSpPr>
        <p:spPr>
          <a:xfrm>
            <a:off x="8451056" y="809624"/>
            <a:ext cx="502920" cy="300831"/>
          </a:xfrm>
        </p:spPr>
        <p:txBody>
          <a:bodyPr/>
          <a:lstStyle/>
          <a:p>
            <a:fld id="{59425BDC-0550-4B8F-8D4B-D3AAFE0A55EE}" type="slidenum">
              <a:rPr lang="en-AU" smtClean="0"/>
              <a:t>‹#›</a:t>
            </a:fld>
            <a:endParaRPr lang="en-AU"/>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2723C2CC-A713-4D2A-86D8-73342F1E0736}" type="datetimeFigureOut">
              <a:rPr lang="en-AU" smtClean="0"/>
              <a:t>16/03/2024</a:t>
            </a:fld>
            <a:endParaRPr lang="en-AU"/>
          </a:p>
        </p:txBody>
      </p:sp>
      <p:sp>
        <p:nvSpPr>
          <p:cNvPr id="6" name="Footer Placeholder 5"/>
          <p:cNvSpPr>
            <a:spLocks noGrp="1"/>
          </p:cNvSpPr>
          <p:nvPr>
            <p:ph type="ftr" sz="quarter" idx="11"/>
          </p:nvPr>
        </p:nvSpPr>
        <p:spPr>
          <a:xfrm>
            <a:off x="457200" y="6480969"/>
            <a:ext cx="4260056" cy="301752"/>
          </a:xfrm>
        </p:spPr>
        <p:txBody>
          <a:bodyPr/>
          <a:lstStyle/>
          <a:p>
            <a:endParaRPr lang="en-AU"/>
          </a:p>
        </p:txBody>
      </p:sp>
      <p:sp>
        <p:nvSpPr>
          <p:cNvPr id="7" name="Slide Number Placeholder 6"/>
          <p:cNvSpPr>
            <a:spLocks noGrp="1"/>
          </p:cNvSpPr>
          <p:nvPr>
            <p:ph type="sldNum" sz="quarter" idx="12"/>
          </p:nvPr>
        </p:nvSpPr>
        <p:spPr>
          <a:xfrm>
            <a:off x="7589520" y="6480969"/>
            <a:ext cx="502920" cy="301752"/>
          </a:xfrm>
        </p:spPr>
        <p:txBody>
          <a:bodyPr/>
          <a:lstStyle/>
          <a:p>
            <a:fld id="{59425BDC-0550-4B8F-8D4B-D3AAFE0A55EE}"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2723C2CC-A713-4D2A-86D8-73342F1E0736}" type="datetimeFigureOut">
              <a:rPr lang="en-AU" smtClean="0"/>
              <a:t>16/03/2024</a:t>
            </a:fld>
            <a:endParaRPr lang="en-AU"/>
          </a:p>
        </p:txBody>
      </p:sp>
      <p:sp>
        <p:nvSpPr>
          <p:cNvPr id="8" name="Footer Placeholder 7"/>
          <p:cNvSpPr>
            <a:spLocks noGrp="1"/>
          </p:cNvSpPr>
          <p:nvPr>
            <p:ph type="ftr" sz="quarter" idx="11"/>
          </p:nvPr>
        </p:nvSpPr>
        <p:spPr>
          <a:xfrm>
            <a:off x="457200" y="6480969"/>
            <a:ext cx="4261104" cy="301752"/>
          </a:xfrm>
        </p:spPr>
        <p:txBody>
          <a:bodyPr/>
          <a:lstStyle/>
          <a:p>
            <a:endParaRPr lang="en-AU"/>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59425BDC-0550-4B8F-8D4B-D3AAFE0A55EE}"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23C2CC-A713-4D2A-86D8-73342F1E0736}" type="datetimeFigureOut">
              <a:rPr lang="en-AU" smtClean="0"/>
              <a:t>16/03/2024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9425BDC-0550-4B8F-8D4B-D3AAFE0A55EE}"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2723C2CC-A713-4D2A-86D8-73342F1E0736}" type="datetimeFigureOut">
              <a:rPr lang="en-AU" smtClean="0"/>
              <a:t>16/03/2024</a:t>
            </a:fld>
            <a:endParaRPr lang="en-AU"/>
          </a:p>
        </p:txBody>
      </p:sp>
      <p:sp>
        <p:nvSpPr>
          <p:cNvPr id="3" name="Footer Placeholder 2"/>
          <p:cNvSpPr>
            <a:spLocks noGrp="1"/>
          </p:cNvSpPr>
          <p:nvPr>
            <p:ph type="ftr" sz="quarter" idx="11"/>
          </p:nvPr>
        </p:nvSpPr>
        <p:spPr>
          <a:xfrm>
            <a:off x="457200" y="6481890"/>
            <a:ext cx="4260056" cy="300831"/>
          </a:xfrm>
        </p:spPr>
        <p:txBody>
          <a:bodyPr/>
          <a:lstStyle/>
          <a:p>
            <a:endParaRPr lang="en-AU"/>
          </a:p>
        </p:txBody>
      </p:sp>
      <p:sp>
        <p:nvSpPr>
          <p:cNvPr id="4" name="Slide Number Placeholder 3"/>
          <p:cNvSpPr>
            <a:spLocks noGrp="1"/>
          </p:cNvSpPr>
          <p:nvPr>
            <p:ph type="sldNum" sz="quarter" idx="12"/>
          </p:nvPr>
        </p:nvSpPr>
        <p:spPr>
          <a:xfrm>
            <a:off x="7589520" y="6480969"/>
            <a:ext cx="502920" cy="301752"/>
          </a:xfrm>
        </p:spPr>
        <p:txBody>
          <a:bodyPr/>
          <a:lstStyle/>
          <a:p>
            <a:fld id="{59425BDC-0550-4B8F-8D4B-D3AAFE0A55EE}"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2723C2CC-A713-4D2A-86D8-73342F1E0736}" type="datetimeFigureOut">
              <a:rPr lang="en-AU" smtClean="0"/>
              <a:t>16/03/2024</a:t>
            </a:fld>
            <a:endParaRPr lang="en-AU"/>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AU"/>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59425BDC-0550-4B8F-8D4B-D3AAFE0A55EE}"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2723C2CC-A713-4D2A-86D8-73342F1E0736}" type="datetimeFigureOut">
              <a:rPr lang="en-AU" smtClean="0"/>
              <a:t>16/03/2024</a:t>
            </a:fld>
            <a:endParaRPr lang="en-AU"/>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AU"/>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59425BDC-0550-4B8F-8D4B-D3AAFE0A55EE}"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2723C2CC-A713-4D2A-86D8-73342F1E0736}" type="datetimeFigureOut">
              <a:rPr lang="en-AU" smtClean="0"/>
              <a:t>16/03/2024</a:t>
            </a:fld>
            <a:endParaRPr lang="en-AU"/>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AU"/>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59425BDC-0550-4B8F-8D4B-D3AAFE0A55EE}" type="slidenum">
              <a:rPr lang="en-AU" smtClean="0"/>
              <a:t>‹#›</a:t>
            </a:fld>
            <a:endParaRPr lang="en-A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900" dirty="0"/>
              <a:t>OPTICS Clustering </a:t>
            </a:r>
            <a:r>
              <a:rPr lang="en-AU" sz="4900" dirty="0" smtClean="0"/>
              <a:t/>
            </a:r>
            <a:br>
              <a:rPr lang="en-AU" sz="4900" dirty="0" smtClean="0"/>
            </a:br>
            <a:r>
              <a:rPr lang="en-AU" sz="2700" b="1" dirty="0"/>
              <a:t/>
            </a:r>
            <a:br>
              <a:rPr lang="en-AU" sz="2700" b="1" dirty="0"/>
            </a:br>
            <a:r>
              <a:rPr lang="en-GB" sz="2700" b="1" dirty="0"/>
              <a:t>O</a:t>
            </a:r>
            <a:r>
              <a:rPr lang="en-GB" sz="2700" dirty="0">
                <a:solidFill>
                  <a:schemeClr val="tx1"/>
                </a:solidFill>
              </a:rPr>
              <a:t>rdering</a:t>
            </a:r>
            <a:r>
              <a:rPr lang="en-GB" sz="2700" dirty="0"/>
              <a:t> </a:t>
            </a:r>
            <a:r>
              <a:rPr lang="en-GB" sz="2700" b="1" dirty="0"/>
              <a:t>P</a:t>
            </a:r>
            <a:r>
              <a:rPr lang="en-GB" sz="2700" dirty="0">
                <a:solidFill>
                  <a:schemeClr val="tx1"/>
                </a:solidFill>
              </a:rPr>
              <a:t>oints </a:t>
            </a:r>
            <a:r>
              <a:rPr lang="en-GB" sz="2700" b="1" dirty="0"/>
              <a:t>T</a:t>
            </a:r>
            <a:r>
              <a:rPr lang="en-GB" sz="2700" dirty="0">
                <a:solidFill>
                  <a:schemeClr val="tx1"/>
                </a:solidFill>
              </a:rPr>
              <a:t>o </a:t>
            </a:r>
            <a:r>
              <a:rPr lang="en-GB" sz="2700" b="1" dirty="0"/>
              <a:t>I</a:t>
            </a:r>
            <a:r>
              <a:rPr lang="en-GB" sz="2700" dirty="0">
                <a:solidFill>
                  <a:schemeClr val="tx1"/>
                </a:solidFill>
              </a:rPr>
              <a:t>dentify the </a:t>
            </a:r>
            <a:r>
              <a:rPr lang="en-GB" sz="2700" b="1" dirty="0"/>
              <a:t>C</a:t>
            </a:r>
            <a:r>
              <a:rPr lang="en-GB" sz="2700" dirty="0">
                <a:solidFill>
                  <a:schemeClr val="tx1"/>
                </a:solidFill>
              </a:rPr>
              <a:t>lustering </a:t>
            </a:r>
            <a:r>
              <a:rPr lang="en-GB" sz="2700" b="1" dirty="0" smtClean="0"/>
              <a:t>S</a:t>
            </a:r>
            <a:r>
              <a:rPr lang="en-GB" sz="2700" dirty="0" smtClean="0">
                <a:solidFill>
                  <a:schemeClr val="tx1"/>
                </a:solidFill>
              </a:rPr>
              <a:t>tructure</a:t>
            </a:r>
            <a:endParaRPr lang="en-AU" dirty="0"/>
          </a:p>
        </p:txBody>
      </p:sp>
      <p:sp>
        <p:nvSpPr>
          <p:cNvPr id="3" name="Content Placeholder 2"/>
          <p:cNvSpPr>
            <a:spLocks noGrp="1"/>
          </p:cNvSpPr>
          <p:nvPr>
            <p:ph sz="half" idx="1"/>
          </p:nvPr>
        </p:nvSpPr>
        <p:spPr>
          <a:xfrm>
            <a:off x="457200" y="2132856"/>
            <a:ext cx="4038600" cy="4115544"/>
          </a:xfrm>
        </p:spPr>
        <p:txBody>
          <a:bodyPr>
            <a:normAutofit/>
          </a:bodyPr>
          <a:lstStyle/>
          <a:p>
            <a:pPr algn="just"/>
            <a:endParaRPr lang="en-GB" dirty="0"/>
          </a:p>
          <a:p>
            <a:r>
              <a:rPr lang="en-GB" sz="1600" dirty="0"/>
              <a:t>The </a:t>
            </a:r>
            <a:r>
              <a:rPr lang="en-GB" sz="1600" dirty="0" smtClean="0"/>
              <a:t>OPTICS </a:t>
            </a:r>
            <a:r>
              <a:rPr lang="en-GB" sz="1600" dirty="0"/>
              <a:t>algorithm is a density-based clustering algorithm used for identifying clusters in spatial data</a:t>
            </a:r>
            <a:r>
              <a:rPr lang="en-GB" sz="1600" dirty="0" smtClean="0"/>
              <a:t>.</a:t>
            </a:r>
          </a:p>
          <a:p>
            <a:endParaRPr lang="en-GB" sz="1600" dirty="0" smtClean="0"/>
          </a:p>
          <a:p>
            <a:r>
              <a:rPr lang="en-GB" sz="1600" dirty="0" smtClean="0"/>
              <a:t>It </a:t>
            </a:r>
            <a:r>
              <a:rPr lang="en-GB" sz="1600" dirty="0"/>
              <a:t>extends upon the DBSCAN </a:t>
            </a:r>
            <a:r>
              <a:rPr lang="en-GB" sz="1600" dirty="0" smtClean="0"/>
              <a:t>algorithm </a:t>
            </a:r>
            <a:r>
              <a:rPr lang="en-GB" sz="1600" dirty="0"/>
              <a:t>by providing a more flexible approach for discovering clusters of arbitrary shapes and sizes, as well as revealing the hierarchical structure of the data. </a:t>
            </a:r>
          </a:p>
          <a:p>
            <a:endParaRPr lang="en-AU"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88024" y="2564904"/>
            <a:ext cx="367856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045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68" y="260648"/>
            <a:ext cx="581024" cy="2952328"/>
          </a:xfrm>
        </p:spPr>
        <p:txBody>
          <a:bodyPr/>
          <a:lstStyle/>
          <a:p>
            <a:r>
              <a:rPr lang="en-GB" dirty="0"/>
              <a:t>Key components</a:t>
            </a:r>
            <a:endParaRPr lang="en-AU" dirty="0"/>
          </a:p>
        </p:txBody>
      </p:sp>
      <p:sp>
        <p:nvSpPr>
          <p:cNvPr id="4" name="Text Placeholder 3"/>
          <p:cNvSpPr>
            <a:spLocks noGrp="1"/>
          </p:cNvSpPr>
          <p:nvPr>
            <p:ph type="body" sz="half" idx="3"/>
          </p:nvPr>
        </p:nvSpPr>
        <p:spPr>
          <a:xfrm>
            <a:off x="683568" y="3429000"/>
            <a:ext cx="581024" cy="3017520"/>
          </a:xfrm>
        </p:spPr>
        <p:txBody>
          <a:bodyPr/>
          <a:lstStyle/>
          <a:p>
            <a:r>
              <a:rPr lang="en-AU" dirty="0"/>
              <a:t>How Does OPTICS Work?</a:t>
            </a:r>
          </a:p>
        </p:txBody>
      </p:sp>
      <p:sp>
        <p:nvSpPr>
          <p:cNvPr id="5" name="Content Placeholder 4"/>
          <p:cNvSpPr>
            <a:spLocks noGrp="1"/>
          </p:cNvSpPr>
          <p:nvPr>
            <p:ph sz="quarter" idx="2"/>
          </p:nvPr>
        </p:nvSpPr>
        <p:spPr/>
        <p:txBody>
          <a:bodyPr>
            <a:normAutofit/>
          </a:bodyPr>
          <a:lstStyle/>
          <a:p>
            <a:pPr lvl="1"/>
            <a:r>
              <a:rPr lang="en-AU" sz="1600" dirty="0"/>
              <a:t>Reachability Distance</a:t>
            </a:r>
          </a:p>
          <a:p>
            <a:pPr lvl="1"/>
            <a:r>
              <a:rPr lang="en-AU" sz="1600" dirty="0"/>
              <a:t>Core Distance</a:t>
            </a:r>
          </a:p>
          <a:p>
            <a:pPr lvl="1"/>
            <a:r>
              <a:rPr lang="en-AU" sz="1600" dirty="0"/>
              <a:t>Ordering of Points</a:t>
            </a:r>
          </a:p>
          <a:p>
            <a:pPr lvl="1"/>
            <a:r>
              <a:rPr lang="en-AU" sz="1600" dirty="0"/>
              <a:t>Clustering Structure</a:t>
            </a:r>
            <a:endParaRPr lang="en-AU" sz="1600" dirty="0"/>
          </a:p>
        </p:txBody>
      </p:sp>
      <p:sp>
        <p:nvSpPr>
          <p:cNvPr id="6" name="Content Placeholder 5"/>
          <p:cNvSpPr>
            <a:spLocks noGrp="1"/>
          </p:cNvSpPr>
          <p:nvPr>
            <p:ph sz="quarter" idx="4"/>
          </p:nvPr>
        </p:nvSpPr>
        <p:spPr/>
        <p:txBody>
          <a:bodyPr>
            <a:normAutofit/>
          </a:bodyPr>
          <a:lstStyle/>
          <a:p>
            <a:pPr lvl="1"/>
            <a:r>
              <a:rPr lang="en-AU" sz="1600" dirty="0"/>
              <a:t>Initialization</a:t>
            </a:r>
          </a:p>
          <a:p>
            <a:pPr lvl="1"/>
            <a:r>
              <a:rPr lang="en-AU" sz="1600" dirty="0"/>
              <a:t>Reachability Distance Calculation</a:t>
            </a:r>
          </a:p>
          <a:p>
            <a:pPr lvl="1"/>
            <a:r>
              <a:rPr lang="en-AU" sz="1600" dirty="0"/>
              <a:t>Point Ordering</a:t>
            </a:r>
          </a:p>
          <a:p>
            <a:pPr lvl="1"/>
            <a:r>
              <a:rPr lang="en-AU" sz="1600" dirty="0"/>
              <a:t>Cluster Extraction</a:t>
            </a:r>
          </a:p>
          <a:p>
            <a:pPr lvl="1"/>
            <a:r>
              <a:rPr lang="en-AU" sz="1600" dirty="0"/>
              <a:t>Hierarchical Clustering Structure</a:t>
            </a:r>
          </a:p>
          <a:p>
            <a:pPr lvl="1"/>
            <a:r>
              <a:rPr lang="en-AU" sz="1600" dirty="0"/>
              <a:t>Parameter Tuning</a:t>
            </a:r>
          </a:p>
          <a:p>
            <a:pPr lvl="1"/>
            <a:r>
              <a:rPr lang="en-AU" sz="1600" dirty="0"/>
              <a:t>Output</a:t>
            </a:r>
          </a:p>
          <a:p>
            <a:endParaRPr lang="en-AU" dirty="0"/>
          </a:p>
        </p:txBody>
      </p:sp>
    </p:spTree>
    <p:extLst>
      <p:ext uri="{BB962C8B-B14F-4D97-AF65-F5344CB8AC3E}">
        <p14:creationId xmlns:p14="http://schemas.microsoft.com/office/powerpoint/2010/main" val="248866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92088"/>
          </a:xfrm>
        </p:spPr>
        <p:txBody>
          <a:bodyPr>
            <a:normAutofit/>
          </a:bodyPr>
          <a:lstStyle/>
          <a:p>
            <a:r>
              <a:rPr lang="en-GB" sz="2800" dirty="0"/>
              <a:t>OPTICS Clustering v/s DBSCAN Clustering:</a:t>
            </a:r>
            <a:endParaRPr lang="en-AU" sz="2800" dirty="0"/>
          </a:p>
        </p:txBody>
      </p:sp>
      <p:sp>
        <p:nvSpPr>
          <p:cNvPr id="3" name="Content Placeholder 2"/>
          <p:cNvSpPr>
            <a:spLocks noGrp="1"/>
          </p:cNvSpPr>
          <p:nvPr>
            <p:ph idx="1"/>
          </p:nvPr>
        </p:nvSpPr>
        <p:spPr>
          <a:xfrm>
            <a:off x="457200" y="980728"/>
            <a:ext cx="8229600" cy="5832648"/>
          </a:xfrm>
        </p:spPr>
        <p:txBody>
          <a:bodyPr>
            <a:noAutofit/>
          </a:bodyPr>
          <a:lstStyle/>
          <a:p>
            <a:r>
              <a:rPr lang="en-GB" sz="1600" dirty="0" smtClean="0">
                <a:solidFill>
                  <a:srgbClr val="FFFF00"/>
                </a:solidFill>
              </a:rPr>
              <a:t>Memory </a:t>
            </a:r>
            <a:r>
              <a:rPr lang="en-GB" sz="1600" dirty="0">
                <a:solidFill>
                  <a:srgbClr val="FFFF00"/>
                </a:solidFill>
              </a:rPr>
              <a:t>Cost </a:t>
            </a:r>
            <a:endParaRPr lang="en-GB" sz="1600" dirty="0" smtClean="0">
              <a:solidFill>
                <a:srgbClr val="FFFF00"/>
              </a:solidFill>
            </a:endParaRPr>
          </a:p>
          <a:p>
            <a:pPr lvl="2">
              <a:buClr>
                <a:srgbClr val="00B0F0"/>
              </a:buClr>
              <a:buFont typeface="Wingdings 2" pitchFamily="18" charset="2"/>
              <a:buChar char=""/>
            </a:pPr>
            <a:r>
              <a:rPr lang="en-GB" sz="1600" dirty="0"/>
              <a:t>The </a:t>
            </a:r>
            <a:r>
              <a:rPr lang="en-GB" sz="1600" dirty="0"/>
              <a:t>OPTICS clustering technique requires more memory as it maintains a priority queue (Min Heap) is used to find Reachability Distance. Where as DBSCAN requires less memory space</a:t>
            </a:r>
            <a:r>
              <a:rPr lang="en-GB" sz="1600" dirty="0"/>
              <a:t>.</a:t>
            </a:r>
          </a:p>
          <a:p>
            <a:pPr lvl="2">
              <a:buClr>
                <a:srgbClr val="00B0F0"/>
              </a:buClr>
              <a:buFont typeface="Wingdings 2" pitchFamily="18" charset="2"/>
              <a:buChar char=""/>
            </a:pPr>
            <a:endParaRPr lang="en-GB" sz="1600" dirty="0"/>
          </a:p>
          <a:p>
            <a:r>
              <a:rPr lang="en-GB" sz="1600" dirty="0" smtClean="0">
                <a:solidFill>
                  <a:srgbClr val="FFFF00"/>
                </a:solidFill>
              </a:rPr>
              <a:t>Handling </a:t>
            </a:r>
            <a:r>
              <a:rPr lang="en-GB" sz="1600" dirty="0">
                <a:solidFill>
                  <a:srgbClr val="FFFF00"/>
                </a:solidFill>
              </a:rPr>
              <a:t>varying </a:t>
            </a:r>
            <a:r>
              <a:rPr lang="en-GB" sz="1600" dirty="0" smtClean="0">
                <a:solidFill>
                  <a:srgbClr val="FFFF00"/>
                </a:solidFill>
              </a:rPr>
              <a:t>densities</a:t>
            </a:r>
          </a:p>
          <a:p>
            <a:pPr lvl="2">
              <a:buClr>
                <a:srgbClr val="00B0F0"/>
              </a:buClr>
              <a:buFont typeface="Wingdings 2" pitchFamily="18" charset="2"/>
              <a:buChar char=""/>
            </a:pPr>
            <a:r>
              <a:rPr lang="en-GB" sz="1600" dirty="0"/>
              <a:t>OPTICS can identify clusters of different sizes and shapes more effectively than DBSCAN in datasets with varying densities. </a:t>
            </a:r>
            <a:endParaRPr lang="en-GB" sz="1600" dirty="0"/>
          </a:p>
          <a:p>
            <a:pPr lvl="2">
              <a:buFont typeface="Wingdings 2" pitchFamily="18" charset="2"/>
              <a:buChar char=""/>
            </a:pPr>
            <a:endParaRPr lang="en-GB" sz="1600" dirty="0"/>
          </a:p>
          <a:p>
            <a:r>
              <a:rPr lang="en-GB" sz="1600" dirty="0" smtClean="0">
                <a:solidFill>
                  <a:srgbClr val="FFFF00"/>
                </a:solidFill>
              </a:rPr>
              <a:t>Noise handling</a:t>
            </a:r>
          </a:p>
          <a:p>
            <a:pPr lvl="2">
              <a:buClr>
                <a:srgbClr val="00B0F0"/>
              </a:buClr>
              <a:buFont typeface="Wingdings 2" pitchFamily="18" charset="2"/>
              <a:buChar char=""/>
            </a:pPr>
            <a:r>
              <a:rPr lang="en-GB" sz="1600" dirty="0"/>
              <a:t>OPTICS may be less effective when compared to DBSCAN at identifying small clusters that are surrounded by noise points, as these clusters may be merged with the noise points in the reachability distance plot. </a:t>
            </a:r>
          </a:p>
          <a:p>
            <a:pPr lvl="2">
              <a:buFont typeface="Wingdings 2" pitchFamily="18" charset="2"/>
              <a:buChar char=""/>
            </a:pPr>
            <a:endParaRPr lang="en-GB" sz="1600" dirty="0"/>
          </a:p>
          <a:p>
            <a:r>
              <a:rPr lang="en-GB" sz="1600" dirty="0" smtClean="0">
                <a:solidFill>
                  <a:srgbClr val="FFFF00"/>
                </a:solidFill>
              </a:rPr>
              <a:t>Runtime complexity</a:t>
            </a:r>
          </a:p>
          <a:p>
            <a:pPr lvl="2">
              <a:buClr>
                <a:srgbClr val="00B0F0"/>
              </a:buClr>
              <a:buFont typeface="Wingdings 2" pitchFamily="18" charset="2"/>
              <a:buChar char=""/>
            </a:pPr>
            <a:r>
              <a:rPr lang="en-GB" sz="1600" dirty="0"/>
              <a:t>The runtime complexity of OPTICS is generally higher than that of DBSCAN</a:t>
            </a:r>
          </a:p>
          <a:p>
            <a:pPr lvl="1"/>
            <a:endParaRPr lang="en-GB" sz="1600" dirty="0" smtClean="0"/>
          </a:p>
          <a:p>
            <a:r>
              <a:rPr lang="en-GB" sz="1600" dirty="0" smtClean="0">
                <a:solidFill>
                  <a:srgbClr val="FFFF00"/>
                </a:solidFill>
              </a:rPr>
              <a:t>Fewer Parameters</a:t>
            </a:r>
          </a:p>
          <a:p>
            <a:pPr lvl="2">
              <a:buFont typeface="Wingdings 2" pitchFamily="18" charset="2"/>
              <a:buChar char=""/>
            </a:pPr>
            <a:r>
              <a:rPr lang="en-GB" sz="1600" dirty="0"/>
              <a:t> </a:t>
            </a:r>
            <a:r>
              <a:rPr lang="en-GB" sz="1600" dirty="0"/>
              <a:t>OPTICS has fewer parameters when compared to DBSCAN</a:t>
            </a:r>
            <a:r>
              <a:rPr lang="en-GB" sz="1600" dirty="0"/>
              <a:t>	</a:t>
            </a:r>
            <a:endParaRPr lang="en-AU" sz="1600" dirty="0"/>
          </a:p>
        </p:txBody>
      </p:sp>
    </p:spTree>
    <p:extLst>
      <p:ext uri="{BB962C8B-B14F-4D97-AF65-F5344CB8AC3E}">
        <p14:creationId xmlns:p14="http://schemas.microsoft.com/office/powerpoint/2010/main" val="250027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76673"/>
            <a:ext cx="8291264" cy="1800199"/>
          </a:xfrm>
        </p:spPr>
        <p:txBody>
          <a:bodyPr>
            <a:normAutofit/>
          </a:bodyPr>
          <a:lstStyle/>
          <a:p>
            <a:pPr marL="64008" indent="0">
              <a:buNone/>
            </a:pPr>
            <a:r>
              <a:rPr lang="en-GB" sz="30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Advantage</a:t>
            </a:r>
          </a:p>
          <a:p>
            <a:pPr lvl="1">
              <a:buClr>
                <a:srgbClr val="FFFF00"/>
              </a:buClr>
            </a:pPr>
            <a:r>
              <a:rPr lang="en-GB" sz="1700" dirty="0"/>
              <a:t>Ability to identify clusters of arbitrary shapes and sizes</a:t>
            </a:r>
          </a:p>
          <a:p>
            <a:pPr lvl="1">
              <a:buClr>
                <a:srgbClr val="FFFF00"/>
              </a:buClr>
            </a:pPr>
            <a:r>
              <a:rPr lang="en-GB" sz="1700" dirty="0"/>
              <a:t>Robustness to noise and outliers</a:t>
            </a:r>
          </a:p>
          <a:p>
            <a:pPr lvl="1">
              <a:buClr>
                <a:srgbClr val="FFFF00"/>
              </a:buClr>
            </a:pPr>
            <a:r>
              <a:rPr lang="en-GB" sz="1700" dirty="0"/>
              <a:t>Preservation of hierarchical clustering structure</a:t>
            </a:r>
          </a:p>
          <a:p>
            <a:endParaRPr lang="en-AU" dirty="0"/>
          </a:p>
        </p:txBody>
      </p:sp>
      <p:sp>
        <p:nvSpPr>
          <p:cNvPr id="4" name="Content Placeholder 3"/>
          <p:cNvSpPr>
            <a:spLocks noGrp="1"/>
          </p:cNvSpPr>
          <p:nvPr>
            <p:ph sz="half" idx="2"/>
          </p:nvPr>
        </p:nvSpPr>
        <p:spPr>
          <a:xfrm>
            <a:off x="539552" y="2564904"/>
            <a:ext cx="8147248" cy="2016224"/>
          </a:xfrm>
        </p:spPr>
        <p:txBody>
          <a:bodyPr>
            <a:normAutofit/>
          </a:bodyPr>
          <a:lstStyle/>
          <a:p>
            <a:pPr marL="64008" indent="0">
              <a:buNone/>
            </a:pPr>
            <a:r>
              <a:rPr lang="en-GB" sz="31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Disadvantage</a:t>
            </a:r>
          </a:p>
          <a:p>
            <a:pPr lvl="1">
              <a:buClr>
                <a:srgbClr val="FFFF00"/>
              </a:buClr>
            </a:pPr>
            <a:r>
              <a:rPr lang="en-GB" sz="1600" dirty="0"/>
              <a:t>Computational complexity, especially for large datasets</a:t>
            </a:r>
          </a:p>
          <a:p>
            <a:pPr lvl="1">
              <a:buClr>
                <a:srgbClr val="FFFF00"/>
              </a:buClr>
            </a:pPr>
            <a:r>
              <a:rPr lang="en-GB" sz="1600" dirty="0"/>
              <a:t>Sensitivity to parameter selection</a:t>
            </a:r>
          </a:p>
          <a:p>
            <a:pPr lvl="1">
              <a:buClr>
                <a:srgbClr val="FFFF00"/>
              </a:buClr>
            </a:pPr>
            <a:r>
              <a:rPr lang="en-GB" sz="1600" dirty="0"/>
              <a:t>Difficulty in handling high-dimensional data</a:t>
            </a:r>
          </a:p>
          <a:p>
            <a:endParaRPr lang="en-AU" dirty="0"/>
          </a:p>
        </p:txBody>
      </p:sp>
      <p:sp>
        <p:nvSpPr>
          <p:cNvPr id="5" name="TextBox 4"/>
          <p:cNvSpPr txBox="1"/>
          <p:nvPr/>
        </p:nvSpPr>
        <p:spPr>
          <a:xfrm>
            <a:off x="539552" y="4653136"/>
            <a:ext cx="5184576" cy="1591205"/>
          </a:xfrm>
          <a:prstGeom prst="rect">
            <a:avLst/>
          </a:prstGeom>
          <a:noFill/>
        </p:spPr>
        <p:txBody>
          <a:bodyPr wrap="square" rtlCol="0">
            <a:spAutoFit/>
          </a:bodyPr>
          <a:lstStyle/>
          <a:p>
            <a:pPr marL="64008">
              <a:lnSpc>
                <a:spcPct val="90000"/>
              </a:lnSpc>
              <a:spcBef>
                <a:spcPct val="20000"/>
              </a:spcBef>
              <a:buClr>
                <a:schemeClr val="accent1"/>
              </a:buClr>
              <a:buSzPct val="80000"/>
            </a:pPr>
            <a:r>
              <a:rPr lang="en-GB" sz="3000"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Application</a:t>
            </a:r>
          </a:p>
          <a:p>
            <a:pPr marL="822960" lvl="1" indent="-285750">
              <a:lnSpc>
                <a:spcPct val="90000"/>
              </a:lnSpc>
              <a:spcBef>
                <a:spcPct val="20000"/>
              </a:spcBef>
              <a:buClr>
                <a:srgbClr val="FFFF00"/>
              </a:buClr>
              <a:buSzPct val="95000"/>
              <a:buFont typeface="Verdana"/>
              <a:buChar char="›"/>
            </a:pPr>
            <a:r>
              <a:rPr lang="en-GB" sz="1600" dirty="0"/>
              <a:t>Spatial data analysis</a:t>
            </a:r>
          </a:p>
          <a:p>
            <a:pPr marL="822960" lvl="1" indent="-285750">
              <a:lnSpc>
                <a:spcPct val="90000"/>
              </a:lnSpc>
              <a:spcBef>
                <a:spcPct val="20000"/>
              </a:spcBef>
              <a:buClr>
                <a:srgbClr val="FFFF00"/>
              </a:buClr>
              <a:buSzPct val="95000"/>
              <a:buFont typeface="Verdana"/>
              <a:buChar char="›"/>
            </a:pPr>
            <a:r>
              <a:rPr lang="en-GB" sz="1600" dirty="0"/>
              <a:t>Image segmentation</a:t>
            </a:r>
          </a:p>
          <a:p>
            <a:pPr marL="822960" lvl="1" indent="-285750">
              <a:lnSpc>
                <a:spcPct val="90000"/>
              </a:lnSpc>
              <a:spcBef>
                <a:spcPct val="20000"/>
              </a:spcBef>
              <a:buClr>
                <a:srgbClr val="FFFF00"/>
              </a:buClr>
              <a:buSzPct val="95000"/>
              <a:buFont typeface="Verdana"/>
              <a:buChar char="›"/>
            </a:pPr>
            <a:r>
              <a:rPr lang="en-GB" sz="1600" dirty="0"/>
              <a:t>Anomaly detection</a:t>
            </a:r>
          </a:p>
          <a:p>
            <a:pPr marL="822960" lvl="1" indent="-285750">
              <a:lnSpc>
                <a:spcPct val="90000"/>
              </a:lnSpc>
              <a:spcBef>
                <a:spcPct val="20000"/>
              </a:spcBef>
              <a:buClr>
                <a:srgbClr val="FFFF00"/>
              </a:buClr>
              <a:buSzPct val="95000"/>
              <a:buFont typeface="Verdana"/>
              <a:buChar char="›"/>
            </a:pPr>
            <a:r>
              <a:rPr lang="en-GB" sz="1600" dirty="0"/>
              <a:t>Customer segmentation</a:t>
            </a:r>
          </a:p>
        </p:txBody>
      </p:sp>
    </p:spTree>
    <p:extLst>
      <p:ext uri="{BB962C8B-B14F-4D97-AF65-F5344CB8AC3E}">
        <p14:creationId xmlns:p14="http://schemas.microsoft.com/office/powerpoint/2010/main" val="1720328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45</TotalTime>
  <Words>252</Words>
  <Application>Microsoft Office PowerPoint</Application>
  <PresentationFormat>On-screen Show (4:3)</PresentationFormat>
  <Paragraphs>46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Verve</vt:lpstr>
      <vt:lpstr>OPTICS Clustering   Ordering Points To Identify the Clustering Structure</vt:lpstr>
      <vt:lpstr>PowerPoint Presentation</vt:lpstr>
      <vt:lpstr>OPTICS Clustering v/s DBSCAN Clustering: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OPTICS Clustering</dc:title>
  <dc:creator>Aravindhan B</dc:creator>
  <cp:lastModifiedBy>Aravindhan B</cp:lastModifiedBy>
  <cp:revision>7</cp:revision>
  <dcterms:created xsi:type="dcterms:W3CDTF">2024-03-16T01:23:47Z</dcterms:created>
  <dcterms:modified xsi:type="dcterms:W3CDTF">2024-03-16T02:09:16Z</dcterms:modified>
</cp:coreProperties>
</file>