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D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80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B0C-F1E3-4936-BBFE-2B6738EB79E4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EB67-7C35-482C-BFF2-1F794E9FFF2B}" type="slidenum">
              <a:rPr lang="en-AU" smtClean="0"/>
              <a:t>‹#›</a:t>
            </a:fld>
            <a:endParaRPr lang="en-AU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B0C-F1E3-4936-BBFE-2B6738EB79E4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EB67-7C35-482C-BFF2-1F794E9FFF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B0C-F1E3-4936-BBFE-2B6738EB79E4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EB67-7C35-482C-BFF2-1F794E9FFF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B0C-F1E3-4936-BBFE-2B6738EB79E4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EB67-7C35-482C-BFF2-1F794E9FFF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B0C-F1E3-4936-BBFE-2B6738EB79E4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EB67-7C35-482C-BFF2-1F794E9FFF2B}" type="slidenum">
              <a:rPr lang="en-AU" smtClean="0"/>
              <a:t>‹#›</a:t>
            </a:fld>
            <a:endParaRPr lang="en-A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B0C-F1E3-4936-BBFE-2B6738EB79E4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EB67-7C35-482C-BFF2-1F794E9FFF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B0C-F1E3-4936-BBFE-2B6738EB79E4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EB67-7C35-482C-BFF2-1F794E9FFF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B0C-F1E3-4936-BBFE-2B6738EB79E4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EB67-7C35-482C-BFF2-1F794E9FFF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B0C-F1E3-4936-BBFE-2B6738EB79E4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EB67-7C35-482C-BFF2-1F794E9FFF2B}" type="slidenum">
              <a:rPr lang="en-AU" smtClean="0"/>
              <a:t>‹#›</a:t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B0C-F1E3-4936-BBFE-2B6738EB79E4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EB67-7C35-482C-BFF2-1F794E9FFF2B}" type="slidenum">
              <a:rPr lang="en-AU" smtClean="0"/>
              <a:t>‹#›</a:t>
            </a:fld>
            <a:endParaRPr lang="en-AU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27B0C-F1E3-4936-BBFE-2B6738EB79E4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DEB67-7C35-482C-BFF2-1F794E9FFF2B}" type="slidenum">
              <a:rPr lang="en-AU" smtClean="0"/>
              <a:t>‹#›</a:t>
            </a:fld>
            <a:endParaRPr lang="en-AU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0A27B0C-F1E3-4936-BBFE-2B6738EB79E4}" type="datetimeFigureOut">
              <a:rPr lang="en-AU" smtClean="0"/>
              <a:t>10/03/2024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E80DEB67-7C35-482C-BFF2-1F794E9FFF2B}" type="slidenum">
              <a:rPr lang="en-AU" smtClean="0"/>
              <a:t>‹#›</a:t>
            </a:fld>
            <a:endParaRPr lang="en-A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Spectral Clustering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915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4942"/>
          </a:xfrm>
        </p:spPr>
        <p:txBody>
          <a:bodyPr/>
          <a:lstStyle/>
          <a:p>
            <a:pPr algn="ctr"/>
            <a:r>
              <a:rPr lang="en-AU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5256584"/>
          </a:xfrm>
        </p:spPr>
        <p:txBody>
          <a:bodyPr>
            <a:normAutofit/>
          </a:bodyPr>
          <a:lstStyle/>
          <a:p>
            <a:r>
              <a:rPr lang="en-GB" dirty="0" smtClean="0"/>
              <a:t>In spectral clustering, set of nodes in a graph are identified based on edges that connect them. </a:t>
            </a:r>
          </a:p>
          <a:p>
            <a:r>
              <a:rPr lang="en-GB" dirty="0" smtClean="0"/>
              <a:t>First, it uses information obtained from the spectrum of the similarities matrix to perform dimensionality reduction on the data. </a:t>
            </a:r>
          </a:p>
          <a:p>
            <a:r>
              <a:rPr lang="en-GB" dirty="0" smtClean="0"/>
              <a:t>Next, it builds the Graph. Finally, it clusters the data. </a:t>
            </a:r>
          </a:p>
          <a:p>
            <a:r>
              <a:rPr lang="en-GB" dirty="0" smtClean="0"/>
              <a:t>It has </a:t>
            </a:r>
            <a:r>
              <a:rPr lang="en-GB" dirty="0"/>
              <a:t>gained popularity across fields, including</a:t>
            </a:r>
          </a:p>
          <a:p>
            <a:pPr lvl="3">
              <a:buClr>
                <a:srgbClr val="FFFF00"/>
              </a:buClr>
              <a:buFont typeface="Wingdings" pitchFamily="2" charset="2"/>
              <a:buChar char="ü"/>
            </a:pPr>
            <a:r>
              <a:rPr lang="en-GB" sz="2400" dirty="0"/>
              <a:t>image segmentation </a:t>
            </a:r>
          </a:p>
          <a:p>
            <a:pPr lvl="3">
              <a:buClr>
                <a:srgbClr val="FFFF00"/>
              </a:buClr>
              <a:buFont typeface="Wingdings" pitchFamily="2" charset="2"/>
              <a:buChar char="ü"/>
            </a:pPr>
            <a:r>
              <a:rPr lang="en-GB" sz="2400" dirty="0"/>
              <a:t>social network analysis</a:t>
            </a:r>
          </a:p>
          <a:p>
            <a:pPr lvl="3">
              <a:buClr>
                <a:srgbClr val="FFFF00"/>
              </a:buClr>
              <a:buFont typeface="Wingdings" pitchFamily="2" charset="2"/>
              <a:buChar char="ü"/>
            </a:pPr>
            <a:r>
              <a:rPr lang="en-GB" sz="2400" dirty="0"/>
              <a:t>community detection</a:t>
            </a:r>
            <a:endParaRPr lang="en-GB" dirty="0"/>
          </a:p>
          <a:p>
            <a:endParaRPr lang="en-AU" dirty="0"/>
          </a:p>
        </p:txBody>
      </p:sp>
      <p:pic>
        <p:nvPicPr>
          <p:cNvPr id="4" name="Picture 2" descr="spectral-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221088"/>
            <a:ext cx="2789685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84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544616"/>
          </a:xfrm>
          <a:ln>
            <a:noFill/>
          </a:ln>
        </p:spPr>
        <p:txBody>
          <a:bodyPr>
            <a:normAutofit fontScale="70000" lnSpcReduction="20000"/>
          </a:bodyPr>
          <a:lstStyle/>
          <a:p>
            <a:pPr fontAlgn="base"/>
            <a:r>
              <a:rPr lang="en-GB" sz="3200" dirty="0"/>
              <a:t>Make a graph to show the information. Euclidean distance, cosine similarity, and mutual information are a few examples of similarity metrics that can be used for this.</a:t>
            </a:r>
          </a:p>
          <a:p>
            <a:pPr fontAlgn="base"/>
            <a:r>
              <a:rPr lang="en-GB" sz="3200" dirty="0"/>
              <a:t>Determine the graph’s </a:t>
            </a:r>
            <a:r>
              <a:rPr lang="en-GB" sz="3200" dirty="0" err="1"/>
              <a:t>Laplacian</a:t>
            </a:r>
            <a:r>
              <a:rPr lang="en-GB" sz="3200" dirty="0"/>
              <a:t> matrix. The graph’s connectedness is represented by the square </a:t>
            </a:r>
            <a:r>
              <a:rPr lang="en-GB" sz="3200" dirty="0" err="1"/>
              <a:t>Laplacian</a:t>
            </a:r>
            <a:r>
              <a:rPr lang="en-GB" sz="3200" dirty="0"/>
              <a:t> matrix. This is how it is </a:t>
            </a:r>
            <a:r>
              <a:rPr lang="en-GB" sz="3200" dirty="0" smtClean="0"/>
              <a:t>defined: </a:t>
            </a:r>
            <a:r>
              <a:rPr lang="en-GB" sz="3200" b="1" dirty="0" smtClean="0">
                <a:solidFill>
                  <a:srgbClr val="FFC000"/>
                </a:solidFill>
              </a:rPr>
              <a:t>L </a:t>
            </a:r>
            <a:r>
              <a:rPr lang="en-GB" sz="3200" b="1" dirty="0">
                <a:solidFill>
                  <a:srgbClr val="FFC000"/>
                </a:solidFill>
              </a:rPr>
              <a:t>= D – W</a:t>
            </a:r>
          </a:p>
          <a:p>
            <a:pPr fontAlgn="base"/>
            <a:r>
              <a:rPr lang="en-GB" sz="3200" dirty="0"/>
              <a:t>where W is the graph’s adjacency matrix, a square matrix that contains the similarity between each pair of nodes, and D is the graph’s degree matrix, a diagonal matrix that contains the number of edges associated to each node.</a:t>
            </a:r>
          </a:p>
          <a:p>
            <a:pPr fontAlgn="base"/>
            <a:r>
              <a:rPr lang="en-GB" sz="3200" dirty="0"/>
              <a:t>Find the </a:t>
            </a:r>
            <a:r>
              <a:rPr lang="en-GB" sz="3200" dirty="0" err="1"/>
              <a:t>Laplacian</a:t>
            </a:r>
            <a:r>
              <a:rPr lang="en-GB" sz="3200" dirty="0"/>
              <a:t> matrix’s eigenvalues and eigenvectors. The inherent structure of the data is captured by the </a:t>
            </a:r>
            <a:r>
              <a:rPr lang="en-GB" sz="3200" dirty="0" err="1"/>
              <a:t>Laplacian</a:t>
            </a:r>
            <a:r>
              <a:rPr lang="en-GB" sz="3200" dirty="0"/>
              <a:t> matrix’s eigenvalues and eigenvectors.</a:t>
            </a:r>
          </a:p>
          <a:p>
            <a:pPr fontAlgn="base"/>
            <a:r>
              <a:rPr lang="en-GB" sz="3200" dirty="0"/>
              <a:t>Project the data points onto the </a:t>
            </a:r>
            <a:r>
              <a:rPr lang="en-GB" sz="3200" dirty="0" err="1"/>
              <a:t>Laplacian</a:t>
            </a:r>
            <a:r>
              <a:rPr lang="en-GB" sz="3200" dirty="0"/>
              <a:t> matrix’s leading eigenvectors. The data is converted into a lower-dimensional space where the clusters are more distinctly divided by this dimensionality reduction stage</a:t>
            </a:r>
            <a:r>
              <a:rPr lang="en-GB" sz="3200" dirty="0" smtClean="0"/>
              <a:t>.</a:t>
            </a:r>
            <a:endParaRPr lang="en-GB" sz="2400" dirty="0"/>
          </a:p>
          <a:p>
            <a:pPr lvl="3">
              <a:buFont typeface="Wingdings" pitchFamily="2" charset="2"/>
              <a:buChar char="v"/>
            </a:pPr>
            <a:endParaRPr lang="en-AU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How does Spectral Clustering work?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96842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Advantages of Spectral Clustering: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b="1" dirty="0" smtClean="0">
                <a:solidFill>
                  <a:srgbClr val="FFC000"/>
                </a:solidFill>
              </a:rPr>
              <a:t>Scalability</a:t>
            </a:r>
            <a:r>
              <a:rPr lang="en-GB" dirty="0"/>
              <a:t>: Spectral clustering can handle large datasets and high-dimensional data, as it reduces the dimensionality of the data before clustering.</a:t>
            </a:r>
          </a:p>
          <a:p>
            <a:pPr fontAlgn="base"/>
            <a:r>
              <a:rPr lang="en-GB" b="1" dirty="0">
                <a:solidFill>
                  <a:srgbClr val="FFC000"/>
                </a:solidFill>
              </a:rPr>
              <a:t>Flexibility</a:t>
            </a:r>
            <a:r>
              <a:rPr lang="en-GB" dirty="0"/>
              <a:t>: Spectral clustering can be applied to non-linearly separable data, as it does not rely on traditional distance-based clustering methods.</a:t>
            </a:r>
          </a:p>
          <a:p>
            <a:pPr fontAlgn="base"/>
            <a:r>
              <a:rPr lang="en-GB" b="1" dirty="0">
                <a:solidFill>
                  <a:srgbClr val="FFC000"/>
                </a:solidFill>
              </a:rPr>
              <a:t>Robustness</a:t>
            </a:r>
            <a:r>
              <a:rPr lang="en-GB" dirty="0"/>
              <a:t>: Spectral clustering can be more robust to noise and outliers in the data, as it considers the global structure of the data, rather than just local distances between data points</a:t>
            </a:r>
            <a:r>
              <a:rPr lang="en-GB" dirty="0" smtClean="0"/>
              <a:t>.</a:t>
            </a:r>
            <a:r>
              <a:rPr lang="en-GB" dirty="0"/>
              <a:t/>
            </a:r>
            <a:br>
              <a:rPr lang="en-GB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2292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GB" dirty="0"/>
              <a:t>Disadvantages of Spectral Clustering: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b="1" dirty="0" smtClean="0">
                <a:solidFill>
                  <a:srgbClr val="FFC000"/>
                </a:solidFill>
              </a:rPr>
              <a:t>Complexity</a:t>
            </a:r>
            <a:r>
              <a:rPr lang="en-GB" dirty="0"/>
              <a:t>: Spectral clustering can be computationally expensive, especially for large datasets, as it requires the calculation of eigenvectors and eigenvalues.</a:t>
            </a:r>
          </a:p>
          <a:p>
            <a:pPr fontAlgn="base"/>
            <a:r>
              <a:rPr lang="en-GB" b="1" dirty="0">
                <a:solidFill>
                  <a:srgbClr val="FFC000"/>
                </a:solidFill>
              </a:rPr>
              <a:t>Model selection</a:t>
            </a:r>
            <a:r>
              <a:rPr lang="en-GB" dirty="0"/>
              <a:t>: Choosing the right number of clusters and the right similarity matrix can be challenging and may require expert knowledge or trial and error.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82352538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7151</TotalTime>
  <Words>369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Thatch</vt:lpstr>
      <vt:lpstr>Spectral Clustering </vt:lpstr>
      <vt:lpstr>Spectral Clustering </vt:lpstr>
      <vt:lpstr>    How does Spectral Clustering work?</vt:lpstr>
      <vt:lpstr>            Advantages of Spectral Clustering:</vt:lpstr>
      <vt:lpstr>Disadvantages of Spectral Clustering: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Spectral Clustering</dc:title>
  <dc:creator>Aravindhan B</dc:creator>
  <cp:lastModifiedBy>Aravindhan B</cp:lastModifiedBy>
  <cp:revision>4</cp:revision>
  <dcterms:created xsi:type="dcterms:W3CDTF">2024-03-10T16:06:58Z</dcterms:created>
  <dcterms:modified xsi:type="dcterms:W3CDTF">2024-03-15T15:18:42Z</dcterms:modified>
</cp:coreProperties>
</file>