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0" r:id="rId4"/>
    <p:sldId id="261" r:id="rId5"/>
    <p:sldId id="262"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8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CADE585-7FE0-4892-8F1F-BC5FF0B726DA}" type="datetimeFigureOut">
              <a:rPr lang="en-AU" smtClean="0"/>
              <a:t>15/03/2024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4A2FE7-F574-4C35-80A1-A9CBBE0C973A}" type="slidenum">
              <a:rPr lang="en-AU" smtClean="0"/>
              <a:t>‹#›</a:t>
            </a:fld>
            <a:endParaRPr lang="en-AU"/>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DE585-7FE0-4892-8F1F-BC5FF0B726DA}" type="datetimeFigureOut">
              <a:rPr lang="en-AU" smtClean="0"/>
              <a:t>15/03/2024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4A2FE7-F574-4C35-80A1-A9CBBE0C973A}"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DE585-7FE0-4892-8F1F-BC5FF0B726DA}" type="datetimeFigureOut">
              <a:rPr lang="en-AU" smtClean="0"/>
              <a:t>15/03/2024</a:t>
            </a:fld>
            <a:endParaRPr lang="en-AU"/>
          </a:p>
        </p:txBody>
      </p:sp>
      <p:sp>
        <p:nvSpPr>
          <p:cNvPr id="5" name="Footer Placeholder 4"/>
          <p:cNvSpPr>
            <a:spLocks noGrp="1"/>
          </p:cNvSpPr>
          <p:nvPr>
            <p:ph type="ftr" sz="quarter" idx="11"/>
          </p:nvPr>
        </p:nvSpPr>
        <p:spPr>
          <a:xfrm>
            <a:off x="2640597" y="6377459"/>
            <a:ext cx="3836404" cy="365125"/>
          </a:xfrm>
        </p:spPr>
        <p:txBody>
          <a:bodyPr/>
          <a:lstStyle/>
          <a:p>
            <a:endParaRPr lang="en-AU"/>
          </a:p>
        </p:txBody>
      </p:sp>
      <p:sp>
        <p:nvSpPr>
          <p:cNvPr id="6" name="Slide Number Placeholder 5"/>
          <p:cNvSpPr>
            <a:spLocks noGrp="1"/>
          </p:cNvSpPr>
          <p:nvPr>
            <p:ph type="sldNum" sz="quarter" idx="12"/>
          </p:nvPr>
        </p:nvSpPr>
        <p:spPr/>
        <p:txBody>
          <a:bodyPr/>
          <a:lstStyle/>
          <a:p>
            <a:fld id="{894A2FE7-F574-4C35-80A1-A9CBBE0C973A}"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DE585-7FE0-4892-8F1F-BC5FF0B726DA}" type="datetimeFigureOut">
              <a:rPr lang="en-AU" smtClean="0"/>
              <a:t>15/03/2024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4A2FE7-F574-4C35-80A1-A9CBBE0C973A}"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ADE585-7FE0-4892-8F1F-BC5FF0B726DA}" type="datetimeFigureOut">
              <a:rPr lang="en-AU" smtClean="0"/>
              <a:t>15/03/2024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4A2FE7-F574-4C35-80A1-A9CBBE0C973A}" type="slidenum">
              <a:rPr lang="en-AU" smtClean="0"/>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ADE585-7FE0-4892-8F1F-BC5FF0B726DA}" type="datetimeFigureOut">
              <a:rPr lang="en-AU" smtClean="0"/>
              <a:t>15/03/2024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94A2FE7-F574-4C35-80A1-A9CBBE0C973A}"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CADE585-7FE0-4892-8F1F-BC5FF0B726DA}" type="datetimeFigureOut">
              <a:rPr lang="en-AU" smtClean="0"/>
              <a:t>15/03/2024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94A2FE7-F574-4C35-80A1-A9CBBE0C973A}"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ADE585-7FE0-4892-8F1F-BC5FF0B726DA}" type="datetimeFigureOut">
              <a:rPr lang="en-AU" smtClean="0"/>
              <a:t>15/03/2024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94A2FE7-F574-4C35-80A1-A9CBBE0C973A}"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DE585-7FE0-4892-8F1F-BC5FF0B726DA}" type="datetimeFigureOut">
              <a:rPr lang="en-AU" smtClean="0"/>
              <a:t>15/03/2024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94A2FE7-F574-4C35-80A1-A9CBBE0C973A}"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ADE585-7FE0-4892-8F1F-BC5FF0B726DA}" type="datetimeFigureOut">
              <a:rPr lang="en-AU" smtClean="0"/>
              <a:t>15/03/2024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94A2FE7-F574-4C35-80A1-A9CBBE0C973A}" type="slidenum">
              <a:rPr lang="en-AU" smtClean="0"/>
              <a:t>‹#›</a:t>
            </a:fld>
            <a:endParaRPr lang="en-AU"/>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CADE585-7FE0-4892-8F1F-BC5FF0B726DA}" type="datetimeFigureOut">
              <a:rPr lang="en-AU" smtClean="0"/>
              <a:t>15/03/2024</a:t>
            </a:fld>
            <a:endParaRPr lang="en-AU"/>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AU"/>
          </a:p>
        </p:txBody>
      </p:sp>
      <p:sp>
        <p:nvSpPr>
          <p:cNvPr id="7" name="Slide Number Placeholder 6"/>
          <p:cNvSpPr>
            <a:spLocks noGrp="1"/>
          </p:cNvSpPr>
          <p:nvPr>
            <p:ph type="sldNum" sz="quarter" idx="12"/>
          </p:nvPr>
        </p:nvSpPr>
        <p:spPr>
          <a:xfrm>
            <a:off x="8339328" y="1170432"/>
            <a:ext cx="733864" cy="201168"/>
          </a:xfrm>
        </p:spPr>
        <p:txBody>
          <a:bodyPr/>
          <a:lstStyle/>
          <a:p>
            <a:fld id="{894A2FE7-F574-4C35-80A1-A9CBBE0C973A}" type="slidenum">
              <a:rPr lang="en-AU" smtClean="0"/>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CADE585-7FE0-4892-8F1F-BC5FF0B726DA}" type="datetimeFigureOut">
              <a:rPr lang="en-AU" smtClean="0"/>
              <a:t>15/03/2024</a:t>
            </a:fld>
            <a:endParaRPr lang="en-AU"/>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AU"/>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94A2FE7-F574-4C35-80A1-A9CBBE0C973A}"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DBSCAN</a:t>
            </a:r>
            <a:endParaRPr lang="en-AU" dirty="0"/>
          </a:p>
        </p:txBody>
      </p:sp>
      <p:sp>
        <p:nvSpPr>
          <p:cNvPr id="3" name="Text Placeholder 2"/>
          <p:cNvSpPr>
            <a:spLocks noGrp="1"/>
          </p:cNvSpPr>
          <p:nvPr>
            <p:ph type="body" idx="1"/>
          </p:nvPr>
        </p:nvSpPr>
        <p:spPr/>
        <p:txBody>
          <a:bodyPr/>
          <a:lstStyle/>
          <a:p>
            <a:r>
              <a:rPr lang="en-GB" b="1" dirty="0">
                <a:solidFill>
                  <a:srgbClr val="FFC000"/>
                </a:solidFill>
              </a:rPr>
              <a:t>D</a:t>
            </a:r>
            <a:r>
              <a:rPr lang="en-GB" b="1" dirty="0"/>
              <a:t>ensity-</a:t>
            </a:r>
            <a:r>
              <a:rPr lang="en-GB" b="1" dirty="0">
                <a:solidFill>
                  <a:srgbClr val="FFC000"/>
                </a:solidFill>
              </a:rPr>
              <a:t>B</a:t>
            </a:r>
            <a:r>
              <a:rPr lang="en-GB" b="1" dirty="0"/>
              <a:t>ased </a:t>
            </a:r>
            <a:r>
              <a:rPr lang="en-GB" b="1" dirty="0">
                <a:solidFill>
                  <a:srgbClr val="FFC000"/>
                </a:solidFill>
              </a:rPr>
              <a:t>S</a:t>
            </a:r>
            <a:r>
              <a:rPr lang="en-GB" b="1" dirty="0"/>
              <a:t>patial </a:t>
            </a:r>
            <a:r>
              <a:rPr lang="en-GB" b="1" dirty="0">
                <a:solidFill>
                  <a:srgbClr val="FFC000"/>
                </a:solidFill>
              </a:rPr>
              <a:t>C</a:t>
            </a:r>
            <a:r>
              <a:rPr lang="en-GB" b="1" dirty="0"/>
              <a:t>lustering of </a:t>
            </a:r>
            <a:r>
              <a:rPr lang="en-GB" b="1" dirty="0">
                <a:solidFill>
                  <a:srgbClr val="FFC000"/>
                </a:solidFill>
              </a:rPr>
              <a:t>A</a:t>
            </a:r>
            <a:r>
              <a:rPr lang="en-GB" b="1" dirty="0"/>
              <a:t>pplications with </a:t>
            </a:r>
            <a:r>
              <a:rPr lang="en-GB" b="1" dirty="0">
                <a:solidFill>
                  <a:srgbClr val="FFC000"/>
                </a:solidFill>
              </a:rPr>
              <a:t>N</a:t>
            </a:r>
            <a:r>
              <a:rPr lang="en-GB" b="1" dirty="0"/>
              <a:t>oise</a:t>
            </a:r>
            <a:endParaRPr lang="en-AU" dirty="0"/>
          </a:p>
          <a:p>
            <a:endParaRPr lang="en-AU" dirty="0"/>
          </a:p>
        </p:txBody>
      </p:sp>
      <p:sp>
        <p:nvSpPr>
          <p:cNvPr id="4" name="TextBox 3"/>
          <p:cNvSpPr txBox="1"/>
          <p:nvPr/>
        </p:nvSpPr>
        <p:spPr>
          <a:xfrm>
            <a:off x="827584" y="3140968"/>
            <a:ext cx="7848872" cy="2554545"/>
          </a:xfrm>
          <a:prstGeom prst="rect">
            <a:avLst/>
          </a:prstGeom>
          <a:noFill/>
        </p:spPr>
        <p:txBody>
          <a:bodyPr wrap="square" rtlCol="0">
            <a:spAutoFit/>
          </a:bodyPr>
          <a:lstStyle/>
          <a:p>
            <a:pPr marL="457200" indent="-457200" algn="just">
              <a:buFont typeface="Wingdings" pitchFamily="2" charset="2"/>
              <a:buChar char="ü"/>
            </a:pPr>
            <a:r>
              <a:rPr lang="en-GB" sz="2000" dirty="0" smtClean="0"/>
              <a:t>The </a:t>
            </a:r>
            <a:r>
              <a:rPr lang="en-GB" sz="2000" b="1" dirty="0" smtClean="0">
                <a:solidFill>
                  <a:srgbClr val="FFC000"/>
                </a:solidFill>
              </a:rPr>
              <a:t>DBSCAN</a:t>
            </a:r>
            <a:r>
              <a:rPr lang="en-GB" sz="2000" b="1" dirty="0" smtClean="0"/>
              <a:t> algorithm</a:t>
            </a:r>
            <a:r>
              <a:rPr lang="en-GB" sz="2000" dirty="0" smtClean="0"/>
              <a:t> is based on this intuitive notion of </a:t>
            </a:r>
            <a:r>
              <a:rPr lang="en-GB" sz="2000" b="1" dirty="0" smtClean="0">
                <a:solidFill>
                  <a:srgbClr val="FFC000"/>
                </a:solidFill>
              </a:rPr>
              <a:t>clusters</a:t>
            </a:r>
            <a:r>
              <a:rPr lang="en-GB" sz="2000" dirty="0" smtClean="0">
                <a:solidFill>
                  <a:srgbClr val="FFC000"/>
                </a:solidFill>
              </a:rPr>
              <a:t> </a:t>
            </a:r>
            <a:r>
              <a:rPr lang="en-GB" sz="2000" dirty="0" smtClean="0"/>
              <a:t>and </a:t>
            </a:r>
            <a:r>
              <a:rPr lang="en-GB" sz="2000" b="1" dirty="0" smtClean="0">
                <a:solidFill>
                  <a:srgbClr val="FFC000"/>
                </a:solidFill>
              </a:rPr>
              <a:t>noise</a:t>
            </a:r>
            <a:r>
              <a:rPr lang="en-GB" sz="2000" dirty="0" smtClean="0"/>
              <a:t>.</a:t>
            </a:r>
          </a:p>
          <a:p>
            <a:pPr marL="457200" indent="-457200" algn="just">
              <a:buFont typeface="Wingdings" pitchFamily="2" charset="2"/>
              <a:buChar char="ü"/>
            </a:pPr>
            <a:r>
              <a:rPr lang="en-GB" sz="2000" dirty="0" smtClean="0"/>
              <a:t>Clusters are dense regions in the data space, separated by regions of the lower density of points.</a:t>
            </a:r>
          </a:p>
          <a:p>
            <a:pPr marL="457200" indent="-457200" algn="just">
              <a:buFont typeface="Wingdings" pitchFamily="2" charset="2"/>
              <a:buChar char="ü"/>
            </a:pPr>
            <a:r>
              <a:rPr lang="en-GB" sz="2000" dirty="0"/>
              <a:t>DBSCAN does not require specifying the number of clusters in advance, making it particularly useful for datasets where the number of clusters is not known beforehand or where clusters have irregular shapes.</a:t>
            </a:r>
            <a:endParaRPr lang="en-GB" sz="2000" dirty="0" smtClean="0"/>
          </a:p>
        </p:txBody>
      </p:sp>
    </p:spTree>
    <p:extLst>
      <p:ext uri="{BB962C8B-B14F-4D97-AF65-F5344CB8AC3E}">
        <p14:creationId xmlns:p14="http://schemas.microsoft.com/office/powerpoint/2010/main" val="143200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sz="3600" dirty="0" smtClean="0"/>
              <a:t>Parameters </a:t>
            </a:r>
            <a:r>
              <a:rPr lang="en-GB" sz="3600" dirty="0"/>
              <a:t>Required For DBSCAN Algorithm</a:t>
            </a:r>
            <a:r>
              <a:rPr lang="en-GB" dirty="0"/>
              <a:t/>
            </a:r>
            <a:br>
              <a:rPr lang="en-GB" dirty="0"/>
            </a:br>
            <a:endParaRPr lang="en-AU" dirty="0"/>
          </a:p>
        </p:txBody>
      </p:sp>
      <p:sp>
        <p:nvSpPr>
          <p:cNvPr id="3" name="Content Placeholder 2"/>
          <p:cNvSpPr>
            <a:spLocks noGrp="1"/>
          </p:cNvSpPr>
          <p:nvPr>
            <p:ph idx="1"/>
          </p:nvPr>
        </p:nvSpPr>
        <p:spPr/>
        <p:txBody>
          <a:bodyPr>
            <a:normAutofit/>
          </a:bodyPr>
          <a:lstStyle/>
          <a:p>
            <a:pPr marL="118872" indent="0" algn="just" fontAlgn="base">
              <a:buNone/>
            </a:pPr>
            <a:r>
              <a:rPr lang="en-GB" sz="1800" dirty="0" smtClean="0"/>
              <a:t>The </a:t>
            </a:r>
            <a:r>
              <a:rPr lang="en-GB" sz="1800" dirty="0"/>
              <a:t>algorithm defines two parameters</a:t>
            </a:r>
            <a:r>
              <a:rPr lang="en-GB" sz="1800" dirty="0" smtClean="0"/>
              <a:t>:</a:t>
            </a:r>
          </a:p>
          <a:p>
            <a:pPr marL="118872" indent="0" algn="just" fontAlgn="base">
              <a:buNone/>
            </a:pPr>
            <a:endParaRPr lang="en-GB" sz="1800" dirty="0"/>
          </a:p>
          <a:p>
            <a:pPr marL="118872" indent="0" algn="just" fontAlgn="base">
              <a:buNone/>
            </a:pPr>
            <a:endParaRPr lang="en-GB" sz="1800" dirty="0" smtClean="0"/>
          </a:p>
          <a:p>
            <a:pPr algn="just">
              <a:buBlip>
                <a:blip r:embed="rId2"/>
              </a:buBlip>
            </a:pPr>
            <a:r>
              <a:rPr lang="en-GB" sz="1800" b="1" dirty="0"/>
              <a:t>Epsilon (ε)</a:t>
            </a:r>
            <a:r>
              <a:rPr lang="en-GB" sz="1800" dirty="0"/>
              <a:t>: Also known as the </a:t>
            </a:r>
            <a:r>
              <a:rPr lang="en-GB" sz="1800" dirty="0" smtClean="0"/>
              <a:t>neighbourhood </a:t>
            </a:r>
            <a:r>
              <a:rPr lang="en-GB" sz="1800" dirty="0"/>
              <a:t>radius, ε specifies the maximum distance between two points for them to be considered as </a:t>
            </a:r>
            <a:r>
              <a:rPr lang="en-GB" sz="1800" dirty="0" smtClean="0"/>
              <a:t>neighbours. </a:t>
            </a:r>
            <a:r>
              <a:rPr lang="en-GB" sz="1800" dirty="0"/>
              <a:t>Points within ε distance of each other are considered directly reachable</a:t>
            </a:r>
            <a:r>
              <a:rPr lang="en-GB" sz="1800" dirty="0" smtClean="0"/>
              <a:t>.</a:t>
            </a:r>
          </a:p>
          <a:p>
            <a:pPr algn="just">
              <a:buBlip>
                <a:blip r:embed="rId2"/>
              </a:buBlip>
            </a:pPr>
            <a:endParaRPr lang="en-GB" sz="1800" dirty="0"/>
          </a:p>
          <a:p>
            <a:pPr algn="just">
              <a:buBlip>
                <a:blip r:embed="rId2"/>
              </a:buBlip>
            </a:pPr>
            <a:endParaRPr lang="en-GB" sz="1800" dirty="0"/>
          </a:p>
          <a:p>
            <a:pPr algn="just">
              <a:buBlip>
                <a:blip r:embed="rId2"/>
              </a:buBlip>
            </a:pPr>
            <a:r>
              <a:rPr lang="en-GB" sz="1800" b="1" dirty="0" err="1"/>
              <a:t>MinPts</a:t>
            </a:r>
            <a:r>
              <a:rPr lang="en-GB" sz="1800" dirty="0"/>
              <a:t>: </a:t>
            </a:r>
            <a:r>
              <a:rPr lang="en-GB" sz="1800" dirty="0" err="1"/>
              <a:t>MinPts</a:t>
            </a:r>
            <a:r>
              <a:rPr lang="en-GB" sz="1800" dirty="0"/>
              <a:t> specifies the minimum number of points required to form a dense region. A point is considered a core point if it has at least </a:t>
            </a:r>
            <a:r>
              <a:rPr lang="en-GB" sz="1800" dirty="0" err="1"/>
              <a:t>MinPts</a:t>
            </a:r>
            <a:r>
              <a:rPr lang="en-GB" sz="1800" dirty="0"/>
              <a:t> points (including itself) within its </a:t>
            </a:r>
            <a:r>
              <a:rPr lang="en-GB" sz="1800" dirty="0" smtClean="0"/>
              <a:t>ε-neighbourhood</a:t>
            </a:r>
            <a:r>
              <a:rPr lang="en-GB" sz="1800" dirty="0"/>
              <a:t>.</a:t>
            </a:r>
          </a:p>
        </p:txBody>
      </p:sp>
    </p:spTree>
    <p:extLst>
      <p:ext uri="{BB962C8B-B14F-4D97-AF65-F5344CB8AC3E}">
        <p14:creationId xmlns:p14="http://schemas.microsoft.com/office/powerpoint/2010/main" val="273135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DBSCAN categorizes points</a:t>
            </a:r>
            <a:endParaRPr lang="en-AU" sz="3600" dirty="0"/>
          </a:p>
        </p:txBody>
      </p:sp>
      <p:sp>
        <p:nvSpPr>
          <p:cNvPr id="3" name="Content Placeholder 2"/>
          <p:cNvSpPr>
            <a:spLocks noGrp="1"/>
          </p:cNvSpPr>
          <p:nvPr>
            <p:ph sz="half" idx="1"/>
          </p:nvPr>
        </p:nvSpPr>
        <p:spPr/>
        <p:txBody>
          <a:bodyPr>
            <a:normAutofit fontScale="55000" lnSpcReduction="20000"/>
          </a:bodyPr>
          <a:lstStyle/>
          <a:p>
            <a:pPr marL="118872" indent="0" algn="just">
              <a:buNone/>
            </a:pPr>
            <a:r>
              <a:rPr lang="en-GB" sz="3300" dirty="0"/>
              <a:t>Using </a:t>
            </a:r>
            <a:r>
              <a:rPr lang="en-GB" sz="3300" dirty="0" smtClean="0"/>
              <a:t>the required parameters</a:t>
            </a:r>
            <a:r>
              <a:rPr lang="en-GB" sz="3300" dirty="0"/>
              <a:t>, DBSCAN categorizes points into three categories</a:t>
            </a:r>
            <a:r>
              <a:rPr lang="en-GB" sz="3300" dirty="0" smtClean="0"/>
              <a:t>:</a:t>
            </a:r>
          </a:p>
          <a:p>
            <a:pPr marL="118872" indent="0" algn="just">
              <a:buNone/>
            </a:pPr>
            <a:endParaRPr lang="en-GB" sz="3300" dirty="0" smtClean="0"/>
          </a:p>
          <a:p>
            <a:pPr marL="118872" indent="0" algn="just">
              <a:buNone/>
            </a:pPr>
            <a:endParaRPr lang="en-GB" sz="3300" dirty="0" smtClean="0"/>
          </a:p>
          <a:p>
            <a:pPr>
              <a:buBlip>
                <a:blip r:embed="rId2"/>
              </a:buBlip>
            </a:pPr>
            <a:r>
              <a:rPr lang="en-GB" sz="3300" b="1" dirty="0"/>
              <a:t>Core points</a:t>
            </a:r>
            <a:r>
              <a:rPr lang="en-GB" sz="3300" dirty="0"/>
              <a:t>: Points that have at least </a:t>
            </a:r>
            <a:r>
              <a:rPr lang="en-GB" sz="3300" dirty="0" err="1"/>
              <a:t>MinPts</a:t>
            </a:r>
            <a:r>
              <a:rPr lang="en-GB" sz="3300" dirty="0"/>
              <a:t> points within </a:t>
            </a:r>
            <a:r>
              <a:rPr lang="en-GB" sz="3300" dirty="0" smtClean="0"/>
              <a:t>their</a:t>
            </a:r>
          </a:p>
          <a:p>
            <a:pPr marL="118872" indent="0">
              <a:buNone/>
            </a:pPr>
            <a:r>
              <a:rPr lang="en-GB" sz="3300" dirty="0" smtClean="0"/>
              <a:t>       ε-</a:t>
            </a:r>
            <a:r>
              <a:rPr lang="en-GB" sz="3300" dirty="0" err="1" smtClean="0"/>
              <a:t>neighborhood</a:t>
            </a:r>
            <a:r>
              <a:rPr lang="en-GB" sz="3300" dirty="0" smtClean="0"/>
              <a:t>.</a:t>
            </a:r>
          </a:p>
          <a:p>
            <a:pPr>
              <a:buBlip>
                <a:blip r:embed="rId2"/>
              </a:buBlip>
            </a:pPr>
            <a:endParaRPr lang="en-GB" sz="3300" dirty="0" smtClean="0"/>
          </a:p>
          <a:p>
            <a:pPr>
              <a:buBlip>
                <a:blip r:embed="rId2"/>
              </a:buBlip>
            </a:pPr>
            <a:endParaRPr lang="en-GB" sz="3300" dirty="0"/>
          </a:p>
          <a:p>
            <a:pPr>
              <a:buBlip>
                <a:blip r:embed="rId2"/>
              </a:buBlip>
            </a:pPr>
            <a:r>
              <a:rPr lang="en-GB" sz="3300" b="1" dirty="0"/>
              <a:t>Border points</a:t>
            </a:r>
            <a:r>
              <a:rPr lang="en-GB" sz="3300" dirty="0"/>
              <a:t>: Points that are not core points but lie within the </a:t>
            </a:r>
            <a:endParaRPr lang="en-GB" sz="3300" dirty="0" smtClean="0"/>
          </a:p>
          <a:p>
            <a:pPr marL="118872" indent="0">
              <a:buNone/>
            </a:pPr>
            <a:r>
              <a:rPr lang="en-GB" sz="3300" dirty="0" smtClean="0"/>
              <a:t>       ε-</a:t>
            </a:r>
            <a:r>
              <a:rPr lang="en-GB" sz="3300" dirty="0" err="1" smtClean="0"/>
              <a:t>neighborhood</a:t>
            </a:r>
            <a:r>
              <a:rPr lang="en-GB" sz="3300" dirty="0" smtClean="0"/>
              <a:t> </a:t>
            </a:r>
            <a:r>
              <a:rPr lang="en-GB" sz="3300" dirty="0"/>
              <a:t>of a core point</a:t>
            </a:r>
            <a:r>
              <a:rPr lang="en-GB" sz="3300" dirty="0" smtClean="0"/>
              <a:t>.</a:t>
            </a:r>
          </a:p>
          <a:p>
            <a:pPr>
              <a:buBlip>
                <a:blip r:embed="rId2"/>
              </a:buBlip>
            </a:pPr>
            <a:endParaRPr lang="en-GB" sz="3300" dirty="0" smtClean="0"/>
          </a:p>
          <a:p>
            <a:pPr>
              <a:buBlip>
                <a:blip r:embed="rId2"/>
              </a:buBlip>
            </a:pPr>
            <a:endParaRPr lang="en-GB" sz="3300" dirty="0"/>
          </a:p>
          <a:p>
            <a:pPr>
              <a:buBlip>
                <a:blip r:embed="rId2"/>
              </a:buBlip>
            </a:pPr>
            <a:r>
              <a:rPr lang="en-GB" sz="3300" b="1" dirty="0"/>
              <a:t>Noise points</a:t>
            </a:r>
            <a:r>
              <a:rPr lang="en-GB" sz="3300" dirty="0"/>
              <a:t>: Points that are neither core points nor border points.</a:t>
            </a:r>
          </a:p>
          <a:p>
            <a:pPr marL="118872" indent="0">
              <a:buNone/>
            </a:pPr>
            <a:endParaRPr lang="en-AU" sz="1800" dirty="0"/>
          </a:p>
        </p:txBody>
      </p:sp>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16016" y="3429000"/>
            <a:ext cx="4176464" cy="303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Gaussian Mixture Model — 机器学习手册"/>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556792"/>
            <a:ext cx="4242424"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20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How Does DBSCAN work?</a:t>
            </a:r>
            <a:endParaRPr lang="en-AU" sz="3200" dirty="0"/>
          </a:p>
        </p:txBody>
      </p:sp>
      <p:sp>
        <p:nvSpPr>
          <p:cNvPr id="3" name="Content Placeholder 2"/>
          <p:cNvSpPr>
            <a:spLocks noGrp="1"/>
          </p:cNvSpPr>
          <p:nvPr>
            <p:ph idx="1"/>
          </p:nvPr>
        </p:nvSpPr>
        <p:spPr>
          <a:xfrm>
            <a:off x="457200" y="1556792"/>
            <a:ext cx="8229600" cy="5256583"/>
          </a:xfrm>
        </p:spPr>
        <p:txBody>
          <a:bodyPr>
            <a:normAutofit/>
          </a:bodyPr>
          <a:lstStyle/>
          <a:p>
            <a:pPr marL="118872" indent="0">
              <a:buNone/>
            </a:pPr>
            <a:r>
              <a:rPr lang="en-GB" sz="2000" b="1" dirty="0" err="1">
                <a:solidFill>
                  <a:srgbClr val="0070C0"/>
                </a:solidFill>
                <a:latin typeface="+mj-lt"/>
                <a:ea typeface="+mj-ea"/>
                <a:cs typeface="+mj-cs"/>
              </a:rPr>
              <a:t>Intialization</a:t>
            </a:r>
            <a:r>
              <a:rPr lang="en-GB" sz="2000" b="1" dirty="0">
                <a:solidFill>
                  <a:srgbClr val="0070C0"/>
                </a:solidFill>
                <a:latin typeface="+mj-lt"/>
                <a:ea typeface="+mj-ea"/>
                <a:cs typeface="+mj-cs"/>
              </a:rPr>
              <a:t> </a:t>
            </a:r>
          </a:p>
          <a:p>
            <a:pPr lvl="2">
              <a:buBlip>
                <a:blip r:embed="rId2"/>
              </a:buBlip>
            </a:pPr>
            <a:r>
              <a:rPr lang="en-GB" sz="1600" dirty="0"/>
              <a:t>Choose two parameters: ε (epsilon) and </a:t>
            </a:r>
            <a:r>
              <a:rPr lang="en-GB" sz="1600" dirty="0" err="1"/>
              <a:t>MinPts</a:t>
            </a:r>
            <a:r>
              <a:rPr lang="en-GB" sz="1600" dirty="0"/>
              <a:t>.</a:t>
            </a:r>
          </a:p>
          <a:p>
            <a:pPr lvl="2"/>
            <a:endParaRPr lang="en-GB" sz="1400" dirty="0" smtClean="0">
              <a:solidFill>
                <a:srgbClr val="0070C0"/>
              </a:solidFill>
            </a:endParaRPr>
          </a:p>
          <a:p>
            <a:pPr marL="118872" indent="0">
              <a:buNone/>
            </a:pPr>
            <a:r>
              <a:rPr lang="en-GB" sz="2000" b="1" dirty="0">
                <a:solidFill>
                  <a:srgbClr val="0070C0"/>
                </a:solidFill>
                <a:latin typeface="+mj-lt"/>
                <a:ea typeface="+mj-ea"/>
                <a:cs typeface="+mj-cs"/>
              </a:rPr>
              <a:t>Point Classification</a:t>
            </a:r>
          </a:p>
          <a:p>
            <a:pPr lvl="2">
              <a:buBlip>
                <a:blip r:embed="rId2"/>
              </a:buBlip>
            </a:pPr>
            <a:r>
              <a:rPr lang="en-GB" sz="1600" dirty="0"/>
              <a:t>If the number of points within the ε-</a:t>
            </a:r>
            <a:r>
              <a:rPr lang="en-GB" sz="1600" dirty="0" err="1"/>
              <a:t>neighborhood</a:t>
            </a:r>
            <a:r>
              <a:rPr lang="en-GB" sz="1600" dirty="0"/>
              <a:t> (including the point itself) is greater than or equal to </a:t>
            </a:r>
            <a:r>
              <a:rPr lang="en-GB" sz="1600" dirty="0" err="1"/>
              <a:t>MinPts</a:t>
            </a:r>
            <a:r>
              <a:rPr lang="en-GB" sz="1600" dirty="0"/>
              <a:t>, classify the point as a core point.</a:t>
            </a:r>
          </a:p>
          <a:p>
            <a:pPr lvl="2">
              <a:buBlip>
                <a:blip r:embed="rId2"/>
              </a:buBlip>
            </a:pPr>
            <a:r>
              <a:rPr lang="en-GB" sz="1600" dirty="0"/>
              <a:t>If the number of points within the ε-</a:t>
            </a:r>
            <a:r>
              <a:rPr lang="en-GB" sz="1600" dirty="0" err="1"/>
              <a:t>neighborhood</a:t>
            </a:r>
            <a:r>
              <a:rPr lang="en-GB" sz="1600" dirty="0"/>
              <a:t> is less than </a:t>
            </a:r>
            <a:r>
              <a:rPr lang="en-GB" sz="1600" dirty="0" err="1"/>
              <a:t>MinPts</a:t>
            </a:r>
            <a:r>
              <a:rPr lang="en-GB" sz="1600" dirty="0"/>
              <a:t>, but the point lies within the ε-</a:t>
            </a:r>
            <a:r>
              <a:rPr lang="en-GB" sz="1600" dirty="0" err="1"/>
              <a:t>neighborhood</a:t>
            </a:r>
            <a:r>
              <a:rPr lang="en-GB" sz="1600" dirty="0"/>
              <a:t> of some core point, classify it as a border point.</a:t>
            </a:r>
          </a:p>
          <a:p>
            <a:pPr lvl="2">
              <a:buBlip>
                <a:blip r:embed="rId2"/>
              </a:buBlip>
            </a:pPr>
            <a:r>
              <a:rPr lang="en-GB" sz="1600" dirty="0"/>
              <a:t>If the point does not meet the criteria to be a core or border point, classify it as a noise point.</a:t>
            </a:r>
          </a:p>
          <a:p>
            <a:pPr marL="118872" lvl="2" indent="0">
              <a:spcBef>
                <a:spcPts val="0"/>
              </a:spcBef>
              <a:buClr>
                <a:schemeClr val="accent1"/>
              </a:buClr>
              <a:buSzPct val="80000"/>
              <a:buNone/>
            </a:pPr>
            <a:endParaRPr lang="en-GB" sz="2000" b="1" dirty="0">
              <a:solidFill>
                <a:schemeClr val="accent1">
                  <a:satMod val="150000"/>
                </a:schemeClr>
              </a:solidFill>
              <a:latin typeface="+mj-lt"/>
              <a:ea typeface="+mj-ea"/>
              <a:cs typeface="+mj-cs"/>
            </a:endParaRPr>
          </a:p>
          <a:p>
            <a:pPr marL="118872" indent="0">
              <a:buNone/>
            </a:pPr>
            <a:r>
              <a:rPr lang="en-GB" sz="2000" b="1" dirty="0">
                <a:solidFill>
                  <a:srgbClr val="0070C0"/>
                </a:solidFill>
                <a:latin typeface="+mj-lt"/>
                <a:ea typeface="+mj-ea"/>
                <a:cs typeface="+mj-cs"/>
              </a:rPr>
              <a:t>Cluster Formation</a:t>
            </a:r>
          </a:p>
          <a:p>
            <a:pPr lvl="2">
              <a:buBlip>
                <a:blip r:embed="rId2"/>
              </a:buBlip>
            </a:pPr>
            <a:r>
              <a:rPr lang="en-GB" sz="1600" dirty="0"/>
              <a:t>DBSCAN iterates through each core point and identifies all points that are reachable from it within the ε-</a:t>
            </a:r>
            <a:r>
              <a:rPr lang="en-GB" sz="1600" dirty="0" err="1"/>
              <a:t>neighborhood</a:t>
            </a:r>
            <a:r>
              <a:rPr lang="en-GB" sz="1600" dirty="0"/>
              <a:t>.</a:t>
            </a:r>
          </a:p>
          <a:p>
            <a:pPr lvl="2">
              <a:buBlip>
                <a:blip r:embed="rId2"/>
              </a:buBlip>
            </a:pPr>
            <a:r>
              <a:rPr lang="en-GB" sz="1600" dirty="0"/>
              <a:t>If a reachable point is also a core point, its </a:t>
            </a:r>
            <a:r>
              <a:rPr lang="en-GB" sz="1600" dirty="0" err="1"/>
              <a:t>neighbors</a:t>
            </a:r>
            <a:r>
              <a:rPr lang="en-GB" sz="1600" dirty="0"/>
              <a:t> are recursively visited and added to the same cluster.</a:t>
            </a:r>
          </a:p>
          <a:p>
            <a:pPr lvl="2"/>
            <a:endParaRPr lang="en-GB" sz="1800" dirty="0"/>
          </a:p>
          <a:p>
            <a:pPr lvl="2"/>
            <a:endParaRPr lang="en-GB" sz="1800" dirty="0" smtClean="0"/>
          </a:p>
          <a:p>
            <a:pPr lvl="2"/>
            <a:endParaRPr lang="en-GB" sz="1200" dirty="0" smtClean="0"/>
          </a:p>
        </p:txBody>
      </p:sp>
    </p:spTree>
    <p:extLst>
      <p:ext uri="{BB962C8B-B14F-4D97-AF65-F5344CB8AC3E}">
        <p14:creationId xmlns:p14="http://schemas.microsoft.com/office/powerpoint/2010/main" val="402572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Continue…</a:t>
            </a:r>
            <a:endParaRPr lang="en-AU" sz="3600" dirty="0"/>
          </a:p>
        </p:txBody>
      </p:sp>
      <p:sp>
        <p:nvSpPr>
          <p:cNvPr id="3" name="Content Placeholder 2"/>
          <p:cNvSpPr>
            <a:spLocks noGrp="1"/>
          </p:cNvSpPr>
          <p:nvPr>
            <p:ph idx="1"/>
          </p:nvPr>
        </p:nvSpPr>
        <p:spPr>
          <a:xfrm>
            <a:off x="457200" y="1628801"/>
            <a:ext cx="8229600" cy="4772000"/>
          </a:xfrm>
        </p:spPr>
        <p:txBody>
          <a:bodyPr>
            <a:normAutofit/>
          </a:bodyPr>
          <a:lstStyle/>
          <a:p>
            <a:pPr lvl="2">
              <a:buBlip>
                <a:blip r:embed="rId2"/>
              </a:buBlip>
            </a:pPr>
            <a:r>
              <a:rPr lang="en-GB" sz="1600" dirty="0"/>
              <a:t>If </a:t>
            </a:r>
            <a:r>
              <a:rPr lang="en-GB" sz="1600" dirty="0"/>
              <a:t>a reachable point is a border point, it is added to the cluster as well</a:t>
            </a:r>
            <a:r>
              <a:rPr lang="en-GB" sz="1600" dirty="0"/>
              <a:t>.</a:t>
            </a:r>
          </a:p>
          <a:p>
            <a:endParaRPr lang="en-GB" sz="1600" dirty="0">
              <a:solidFill>
                <a:srgbClr val="0070C0"/>
              </a:solidFill>
            </a:endParaRPr>
          </a:p>
          <a:p>
            <a:pPr marL="118872" indent="0">
              <a:buNone/>
            </a:pPr>
            <a:r>
              <a:rPr lang="en-GB" sz="2200" b="1" dirty="0" smtClean="0">
                <a:solidFill>
                  <a:srgbClr val="0070C0"/>
                </a:solidFill>
              </a:rPr>
              <a:t>Cluster Expansion</a:t>
            </a:r>
          </a:p>
          <a:p>
            <a:pPr lvl="2">
              <a:buBlip>
                <a:blip r:embed="rId2"/>
              </a:buBlip>
            </a:pPr>
            <a:r>
              <a:rPr lang="en-GB" sz="1600" dirty="0"/>
              <a:t>Once all points reachable from a core point have been added to the cluster, DBSCAN selects another core point that has not been assigned to any cluster and repeats the process.</a:t>
            </a:r>
          </a:p>
          <a:p>
            <a:pPr lvl="2">
              <a:buBlip>
                <a:blip r:embed="rId2"/>
              </a:buBlip>
            </a:pPr>
            <a:r>
              <a:rPr lang="en-GB" sz="1600" dirty="0"/>
              <a:t>This process continues until all core points have been explored and all reachable points have been assigned to clusters</a:t>
            </a:r>
            <a:r>
              <a:rPr lang="en-GB" sz="1600" dirty="0"/>
              <a:t>.</a:t>
            </a:r>
          </a:p>
          <a:p>
            <a:pPr lvl="2"/>
            <a:endParaRPr lang="en-GB" sz="800" dirty="0"/>
          </a:p>
          <a:p>
            <a:pPr marL="118872" indent="0">
              <a:buNone/>
            </a:pPr>
            <a:r>
              <a:rPr lang="en-GB" sz="2200" b="1" dirty="0">
                <a:solidFill>
                  <a:srgbClr val="0070C0"/>
                </a:solidFill>
              </a:rPr>
              <a:t>Noise Handling </a:t>
            </a:r>
          </a:p>
          <a:p>
            <a:pPr lvl="2">
              <a:buBlip>
                <a:blip r:embed="rId2"/>
              </a:buBlip>
            </a:pPr>
            <a:r>
              <a:rPr lang="en-GB" sz="1600" dirty="0"/>
              <a:t>Points classified as noise points remain unassigned to any cluster.</a:t>
            </a:r>
          </a:p>
          <a:p>
            <a:pPr lvl="2"/>
            <a:endParaRPr lang="en-GB" sz="1800" dirty="0"/>
          </a:p>
          <a:p>
            <a:pPr marL="118872" indent="0">
              <a:buNone/>
            </a:pPr>
            <a:r>
              <a:rPr lang="en-GB" sz="2200" b="1" dirty="0">
                <a:solidFill>
                  <a:srgbClr val="0070C0"/>
                </a:solidFill>
              </a:rPr>
              <a:t>Output</a:t>
            </a:r>
          </a:p>
          <a:p>
            <a:pPr lvl="2">
              <a:buBlip>
                <a:blip r:embed="rId2"/>
              </a:buBlip>
            </a:pPr>
            <a:r>
              <a:rPr lang="en-GB" sz="1600" dirty="0"/>
              <a:t>The output of DBSCAN is a set of clusters, where each cluster contains a group of data points that are closely packed together based on density.</a:t>
            </a:r>
            <a:endParaRPr lang="en-AU" sz="1600" dirty="0"/>
          </a:p>
          <a:p>
            <a:endParaRPr lang="en-AU" dirty="0"/>
          </a:p>
        </p:txBody>
      </p:sp>
    </p:spTree>
    <p:extLst>
      <p:ext uri="{BB962C8B-B14F-4D97-AF65-F5344CB8AC3E}">
        <p14:creationId xmlns:p14="http://schemas.microsoft.com/office/powerpoint/2010/main" val="37296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z="3200" dirty="0" smtClean="0"/>
              <a:t>Advantages, Disadvantages and Application </a:t>
            </a:r>
            <a:endParaRPr lang="en-AU" sz="3200" dirty="0"/>
          </a:p>
        </p:txBody>
      </p:sp>
      <p:sp>
        <p:nvSpPr>
          <p:cNvPr id="8" name="Text Placeholder 7"/>
          <p:cNvSpPr>
            <a:spLocks noGrp="1"/>
          </p:cNvSpPr>
          <p:nvPr>
            <p:ph type="body" idx="1"/>
          </p:nvPr>
        </p:nvSpPr>
        <p:spPr>
          <a:xfrm>
            <a:off x="251520" y="1698987"/>
            <a:ext cx="2880320" cy="715355"/>
          </a:xfrm>
        </p:spPr>
        <p:txBody>
          <a:bodyPr>
            <a:normAutofit/>
          </a:bodyPr>
          <a:lstStyle/>
          <a:p>
            <a:pPr marL="118872"/>
            <a:r>
              <a:rPr lang="en-GB" cap="none" dirty="0" smtClean="0">
                <a:solidFill>
                  <a:srgbClr val="0070C0"/>
                </a:solidFill>
              </a:rPr>
              <a:t>Advantages</a:t>
            </a:r>
            <a:endParaRPr lang="en-GB" cap="none" dirty="0">
              <a:solidFill>
                <a:srgbClr val="0070C0"/>
              </a:solidFill>
            </a:endParaRPr>
          </a:p>
        </p:txBody>
      </p:sp>
      <p:sp>
        <p:nvSpPr>
          <p:cNvPr id="9" name="Content Placeholder 8"/>
          <p:cNvSpPr>
            <a:spLocks noGrp="1"/>
          </p:cNvSpPr>
          <p:nvPr>
            <p:ph sz="half" idx="2"/>
          </p:nvPr>
        </p:nvSpPr>
        <p:spPr>
          <a:xfrm>
            <a:off x="251520" y="2449512"/>
            <a:ext cx="2880320" cy="3951288"/>
          </a:xfrm>
        </p:spPr>
        <p:txBody>
          <a:bodyPr>
            <a:normAutofit/>
          </a:bodyPr>
          <a:lstStyle/>
          <a:p>
            <a:pPr>
              <a:buClr>
                <a:schemeClr val="accent3">
                  <a:lumMod val="75000"/>
                </a:schemeClr>
              </a:buClr>
              <a:buBlip>
                <a:blip r:embed="rId2"/>
              </a:buBlip>
            </a:pPr>
            <a:r>
              <a:rPr lang="en-GB" sz="1800" dirty="0"/>
              <a:t>Robustness to noise</a:t>
            </a:r>
          </a:p>
          <a:p>
            <a:pPr>
              <a:buBlip>
                <a:blip r:embed="rId2"/>
              </a:buBlip>
            </a:pPr>
            <a:endParaRPr lang="en-GB" sz="1800" dirty="0"/>
          </a:p>
          <a:p>
            <a:pPr>
              <a:buClr>
                <a:schemeClr val="accent3">
                  <a:lumMod val="75000"/>
                </a:schemeClr>
              </a:buClr>
              <a:buBlip>
                <a:blip r:embed="rId2"/>
              </a:buBlip>
            </a:pPr>
            <a:r>
              <a:rPr lang="en-GB" sz="1800" dirty="0"/>
              <a:t>Ability to identify arbitrary-shaped clusters</a:t>
            </a:r>
          </a:p>
          <a:p>
            <a:pPr>
              <a:buClr>
                <a:schemeClr val="accent3">
                  <a:lumMod val="75000"/>
                </a:schemeClr>
              </a:buClr>
              <a:buBlip>
                <a:blip r:embed="rId2"/>
              </a:buBlip>
            </a:pPr>
            <a:endParaRPr lang="en-GB" sz="1800" dirty="0"/>
          </a:p>
          <a:p>
            <a:pPr>
              <a:buClr>
                <a:schemeClr val="accent3">
                  <a:lumMod val="75000"/>
                </a:schemeClr>
              </a:buClr>
              <a:buBlip>
                <a:blip r:embed="rId2"/>
              </a:buBlip>
            </a:pPr>
            <a:r>
              <a:rPr lang="en-GB" sz="1800" dirty="0"/>
              <a:t>Parameterization independence</a:t>
            </a:r>
          </a:p>
          <a:p>
            <a:pPr>
              <a:buClr>
                <a:schemeClr val="accent3">
                  <a:lumMod val="75000"/>
                </a:schemeClr>
              </a:buClr>
              <a:buBlip>
                <a:blip r:embed="rId2"/>
              </a:buBlip>
            </a:pPr>
            <a:endParaRPr lang="en-GB" sz="1800" dirty="0"/>
          </a:p>
          <a:p>
            <a:pPr>
              <a:buClr>
                <a:schemeClr val="accent3">
                  <a:lumMod val="75000"/>
                </a:schemeClr>
              </a:buClr>
              <a:buBlip>
                <a:blip r:embed="rId2"/>
              </a:buBlip>
            </a:pPr>
            <a:r>
              <a:rPr lang="en-GB" sz="1800" dirty="0"/>
              <a:t>Examples or case studies showcasing the advantages of DBSCAN</a:t>
            </a:r>
            <a:endParaRPr lang="en-AU" sz="1800" dirty="0"/>
          </a:p>
          <a:p>
            <a:endParaRPr lang="en-AU" dirty="0"/>
          </a:p>
        </p:txBody>
      </p:sp>
      <p:sp>
        <p:nvSpPr>
          <p:cNvPr id="10" name="Text Placeholder 9"/>
          <p:cNvSpPr>
            <a:spLocks noGrp="1"/>
          </p:cNvSpPr>
          <p:nvPr>
            <p:ph type="body" sz="quarter" idx="3"/>
          </p:nvPr>
        </p:nvSpPr>
        <p:spPr>
          <a:xfrm>
            <a:off x="3131840" y="1698987"/>
            <a:ext cx="2880320" cy="715355"/>
          </a:xfrm>
        </p:spPr>
        <p:txBody>
          <a:bodyPr>
            <a:normAutofit fontScale="92500" lnSpcReduction="10000"/>
          </a:bodyPr>
          <a:lstStyle/>
          <a:p>
            <a:endParaRPr lang="en-GB" cap="none" dirty="0" smtClean="0">
              <a:solidFill>
                <a:srgbClr val="0070C0"/>
              </a:solidFill>
            </a:endParaRPr>
          </a:p>
          <a:p>
            <a:r>
              <a:rPr lang="en-GB" cap="none" dirty="0" smtClean="0">
                <a:solidFill>
                  <a:srgbClr val="0070C0"/>
                </a:solidFill>
              </a:rPr>
              <a:t>Disadvantages</a:t>
            </a:r>
          </a:p>
          <a:p>
            <a:endParaRPr lang="en-AU" dirty="0"/>
          </a:p>
        </p:txBody>
      </p:sp>
      <p:sp>
        <p:nvSpPr>
          <p:cNvPr id="11" name="Content Placeholder 10"/>
          <p:cNvSpPr>
            <a:spLocks noGrp="1"/>
          </p:cNvSpPr>
          <p:nvPr>
            <p:ph sz="quarter" idx="4"/>
          </p:nvPr>
        </p:nvSpPr>
        <p:spPr>
          <a:xfrm>
            <a:off x="3275856" y="2449512"/>
            <a:ext cx="2736304" cy="3951288"/>
          </a:xfrm>
        </p:spPr>
        <p:txBody>
          <a:bodyPr>
            <a:normAutofit/>
          </a:bodyPr>
          <a:lstStyle/>
          <a:p>
            <a:pPr>
              <a:buClr>
                <a:schemeClr val="accent3">
                  <a:lumMod val="75000"/>
                </a:schemeClr>
              </a:buClr>
              <a:buBlip>
                <a:blip r:embed="rId2"/>
              </a:buBlip>
            </a:pPr>
            <a:r>
              <a:rPr lang="en-GB" sz="1900" dirty="0"/>
              <a:t>Sensitivity to the choice of parameters</a:t>
            </a:r>
          </a:p>
          <a:p>
            <a:pPr>
              <a:buClr>
                <a:schemeClr val="accent3">
                  <a:lumMod val="75000"/>
                </a:schemeClr>
              </a:buClr>
              <a:buBlip>
                <a:blip r:embed="rId2"/>
              </a:buBlip>
            </a:pPr>
            <a:endParaRPr lang="en-GB" sz="1900" dirty="0"/>
          </a:p>
          <a:p>
            <a:pPr>
              <a:buClr>
                <a:schemeClr val="accent3">
                  <a:lumMod val="75000"/>
                </a:schemeClr>
              </a:buClr>
              <a:buBlip>
                <a:blip r:embed="rId2"/>
              </a:buBlip>
            </a:pPr>
            <a:r>
              <a:rPr lang="en-GB" sz="1900" dirty="0"/>
              <a:t>Difficulty in clustering data of varying densities</a:t>
            </a:r>
          </a:p>
          <a:p>
            <a:pPr>
              <a:buClr>
                <a:schemeClr val="accent3">
                  <a:lumMod val="75000"/>
                </a:schemeClr>
              </a:buClr>
              <a:buBlip>
                <a:blip r:embed="rId2"/>
              </a:buBlip>
            </a:pPr>
            <a:r>
              <a:rPr lang="en-GB" sz="1900" dirty="0"/>
              <a:t>Scalability issues with large datasets</a:t>
            </a:r>
          </a:p>
          <a:p>
            <a:pPr>
              <a:buClr>
                <a:schemeClr val="accent3">
                  <a:lumMod val="75000"/>
                </a:schemeClr>
              </a:buClr>
              <a:buBlip>
                <a:blip r:embed="rId2"/>
              </a:buBlip>
            </a:pPr>
            <a:endParaRPr lang="en-GB" sz="1900" dirty="0"/>
          </a:p>
          <a:p>
            <a:pPr>
              <a:buClr>
                <a:schemeClr val="accent3">
                  <a:lumMod val="75000"/>
                </a:schemeClr>
              </a:buClr>
              <a:buBlip>
                <a:blip r:embed="rId2"/>
              </a:buBlip>
            </a:pPr>
            <a:r>
              <a:rPr lang="en-GB" sz="1900" dirty="0"/>
              <a:t>Examples or case studies showcasing the disadvantages of DBSCAN</a:t>
            </a:r>
          </a:p>
          <a:p>
            <a:endParaRPr lang="en-AU" dirty="0"/>
          </a:p>
        </p:txBody>
      </p:sp>
      <p:sp>
        <p:nvSpPr>
          <p:cNvPr id="13" name="TextBox 12"/>
          <p:cNvSpPr txBox="1"/>
          <p:nvPr/>
        </p:nvSpPr>
        <p:spPr>
          <a:xfrm>
            <a:off x="6012160" y="1844824"/>
            <a:ext cx="2880320" cy="415498"/>
          </a:xfrm>
          <a:prstGeom prst="rect">
            <a:avLst/>
          </a:prstGeom>
          <a:noFill/>
        </p:spPr>
        <p:txBody>
          <a:bodyPr wrap="square" rtlCol="0">
            <a:spAutoFit/>
          </a:bodyPr>
          <a:lstStyle/>
          <a:p>
            <a:r>
              <a:rPr lang="en-GB" sz="2100" b="1" dirty="0" smtClean="0">
                <a:solidFill>
                  <a:srgbClr val="0070C0"/>
                </a:solidFill>
              </a:rPr>
              <a:t>Application</a:t>
            </a:r>
            <a:endParaRPr lang="en-AU" sz="2100" b="1" dirty="0">
              <a:solidFill>
                <a:srgbClr val="0070C0"/>
              </a:solidFill>
            </a:endParaRPr>
          </a:p>
        </p:txBody>
      </p:sp>
      <p:sp>
        <p:nvSpPr>
          <p:cNvPr id="15" name="TextBox 14"/>
          <p:cNvSpPr txBox="1"/>
          <p:nvPr/>
        </p:nvSpPr>
        <p:spPr>
          <a:xfrm>
            <a:off x="6012160" y="2492896"/>
            <a:ext cx="2808312" cy="3308598"/>
          </a:xfrm>
          <a:prstGeom prst="rect">
            <a:avLst/>
          </a:prstGeom>
          <a:noFill/>
        </p:spPr>
        <p:txBody>
          <a:bodyPr wrap="square" rtlCol="0">
            <a:spAutoFit/>
          </a:bodyPr>
          <a:lstStyle/>
          <a:p>
            <a:pPr marL="438912" indent="-320040">
              <a:buClr>
                <a:schemeClr val="accent3">
                  <a:lumMod val="75000"/>
                </a:schemeClr>
              </a:buClr>
              <a:buSzPct val="80000"/>
              <a:buBlip>
                <a:blip r:embed="rId2"/>
              </a:buBlip>
            </a:pPr>
            <a:r>
              <a:rPr lang="en-GB" sz="1900" dirty="0"/>
              <a:t>Spatial data </a:t>
            </a:r>
            <a:r>
              <a:rPr lang="en-GB" sz="1900" dirty="0" smtClean="0"/>
              <a:t>analysis</a:t>
            </a:r>
          </a:p>
          <a:p>
            <a:pPr marL="438912" indent="-320040">
              <a:buClr>
                <a:schemeClr val="accent3">
                  <a:lumMod val="75000"/>
                </a:schemeClr>
              </a:buClr>
              <a:buSzPct val="80000"/>
              <a:buBlip>
                <a:blip r:embed="rId2"/>
              </a:buBlip>
            </a:pPr>
            <a:endParaRPr lang="en-GB" sz="1900" dirty="0"/>
          </a:p>
          <a:p>
            <a:pPr marL="438912" indent="-320040">
              <a:buClr>
                <a:schemeClr val="accent3">
                  <a:lumMod val="75000"/>
                </a:schemeClr>
              </a:buClr>
              <a:buSzPct val="80000"/>
              <a:buBlip>
                <a:blip r:embed="rId2"/>
              </a:buBlip>
            </a:pPr>
            <a:endParaRPr lang="en-GB" sz="1900" dirty="0"/>
          </a:p>
          <a:p>
            <a:pPr marL="438912" indent="-320040">
              <a:buClr>
                <a:schemeClr val="accent3">
                  <a:lumMod val="75000"/>
                </a:schemeClr>
              </a:buClr>
              <a:buSzPct val="80000"/>
              <a:buBlip>
                <a:blip r:embed="rId2"/>
              </a:buBlip>
            </a:pPr>
            <a:r>
              <a:rPr lang="en-GB" sz="1900" dirty="0"/>
              <a:t>Image </a:t>
            </a:r>
            <a:r>
              <a:rPr lang="en-GB" sz="1900" dirty="0" smtClean="0"/>
              <a:t>segmentation</a:t>
            </a:r>
          </a:p>
          <a:p>
            <a:pPr marL="438912" indent="-320040">
              <a:buClr>
                <a:schemeClr val="accent3">
                  <a:lumMod val="75000"/>
                </a:schemeClr>
              </a:buClr>
              <a:buSzPct val="80000"/>
              <a:buBlip>
                <a:blip r:embed="rId2"/>
              </a:buBlip>
            </a:pPr>
            <a:endParaRPr lang="en-GB" sz="1900" dirty="0"/>
          </a:p>
          <a:p>
            <a:pPr marL="438912" indent="-320040">
              <a:buClr>
                <a:schemeClr val="accent3">
                  <a:lumMod val="75000"/>
                </a:schemeClr>
              </a:buClr>
              <a:buSzPct val="80000"/>
              <a:buBlip>
                <a:blip r:embed="rId2"/>
              </a:buBlip>
            </a:pPr>
            <a:endParaRPr lang="en-GB" sz="1900" dirty="0"/>
          </a:p>
          <a:p>
            <a:pPr marL="438912" indent="-320040">
              <a:buClr>
                <a:schemeClr val="accent3">
                  <a:lumMod val="75000"/>
                </a:schemeClr>
              </a:buClr>
              <a:buSzPct val="80000"/>
              <a:buBlip>
                <a:blip r:embed="rId2"/>
              </a:buBlip>
            </a:pPr>
            <a:r>
              <a:rPr lang="en-GB" sz="1900" dirty="0"/>
              <a:t>Anomaly </a:t>
            </a:r>
            <a:r>
              <a:rPr lang="en-GB" sz="1900" dirty="0" smtClean="0"/>
              <a:t>detection</a:t>
            </a:r>
          </a:p>
          <a:p>
            <a:pPr marL="438912" indent="-320040">
              <a:buClr>
                <a:schemeClr val="accent3">
                  <a:lumMod val="75000"/>
                </a:schemeClr>
              </a:buClr>
              <a:buSzPct val="80000"/>
              <a:buBlip>
                <a:blip r:embed="rId2"/>
              </a:buBlip>
            </a:pPr>
            <a:endParaRPr lang="en-GB" sz="1900" dirty="0"/>
          </a:p>
          <a:p>
            <a:pPr marL="438912" indent="-320040">
              <a:buClr>
                <a:schemeClr val="accent3">
                  <a:lumMod val="75000"/>
                </a:schemeClr>
              </a:buClr>
              <a:buSzPct val="80000"/>
              <a:buBlip>
                <a:blip r:embed="rId2"/>
              </a:buBlip>
            </a:pPr>
            <a:endParaRPr lang="en-GB" sz="1900" dirty="0"/>
          </a:p>
          <a:p>
            <a:pPr marL="438912" indent="-320040">
              <a:buClr>
                <a:schemeClr val="accent3">
                  <a:lumMod val="75000"/>
                </a:schemeClr>
              </a:buClr>
              <a:buSzPct val="80000"/>
              <a:buBlip>
                <a:blip r:embed="rId2"/>
              </a:buBlip>
            </a:pPr>
            <a:r>
              <a:rPr lang="en-GB" sz="1900" dirty="0"/>
              <a:t>Customer segmentation</a:t>
            </a:r>
            <a:endParaRPr lang="en-AU" sz="1900" dirty="0"/>
          </a:p>
        </p:txBody>
      </p:sp>
    </p:spTree>
    <p:extLst>
      <p:ext uri="{BB962C8B-B14F-4D97-AF65-F5344CB8AC3E}">
        <p14:creationId xmlns:p14="http://schemas.microsoft.com/office/powerpoint/2010/main" val="37925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565</TotalTime>
  <Words>482</Words>
  <Application>Microsoft Office PowerPoint</Application>
  <PresentationFormat>On-screen Show (4:3)</PresentationFormat>
  <Paragraphs>79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Module</vt:lpstr>
      <vt:lpstr>DBSCAN</vt:lpstr>
      <vt:lpstr> Parameters Required For DBSCAN Algorithm </vt:lpstr>
      <vt:lpstr>DBSCAN categorizes points</vt:lpstr>
      <vt:lpstr>How Does DBSCAN work?</vt:lpstr>
      <vt:lpstr>Continue…</vt:lpstr>
      <vt:lpstr>Advantages, Disadvantages and Application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dc:title>
  <dc:creator>Aravindhan B</dc:creator>
  <cp:lastModifiedBy>Aravindhan B</cp:lastModifiedBy>
  <cp:revision>9</cp:revision>
  <dcterms:created xsi:type="dcterms:W3CDTF">2024-03-15T15:23:41Z</dcterms:created>
  <dcterms:modified xsi:type="dcterms:W3CDTF">2024-03-16T00:49:37Z</dcterms:modified>
</cp:coreProperties>
</file>