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3" r:id="rId9"/>
    <p:sldId id="270" r:id="rId10"/>
    <p:sldId id="267" r:id="rId11"/>
    <p:sldId id="273" r:id="rId12"/>
    <p:sldId id="268" r:id="rId13"/>
    <p:sldId id="274" r:id="rId14"/>
    <p:sldId id="266" r:id="rId15"/>
    <p:sldId id="264" r:id="rId16"/>
    <p:sldId id="265" r:id="rId17"/>
    <p:sldId id="275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8B91D-204A-45D2-949C-67AD6B954506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D357-C238-4A8B-B17C-524214BB00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7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1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47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73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4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38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8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1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9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0FD3-0D62-4E05-A178-1C58E294FF87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1D6F-4697-46DC-A29F-315BA49F6A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3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" y="967954"/>
            <a:ext cx="8856984" cy="577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168" y="44624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Boosting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20125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64807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XG Boost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800" dirty="0" smtClean="0"/>
              <a:t> XG Boost </a:t>
            </a:r>
            <a:r>
              <a:rPr lang="en-GB" sz="2800" dirty="0"/>
              <a:t>means </a:t>
            </a:r>
            <a:r>
              <a:rPr lang="en-GB" sz="2800" dirty="0" err="1" smtClean="0"/>
              <a:t>e</a:t>
            </a:r>
            <a:r>
              <a:rPr lang="en-GB" sz="2800" b="1" dirty="0" err="1" smtClean="0"/>
              <a:t>X</a:t>
            </a:r>
            <a:r>
              <a:rPr lang="en-GB" sz="2800" dirty="0" err="1" smtClean="0"/>
              <a:t>treme</a:t>
            </a:r>
            <a:r>
              <a:rPr lang="en-GB" sz="2800" dirty="0" smtClean="0"/>
              <a:t> </a:t>
            </a:r>
            <a:r>
              <a:rPr lang="en-GB" sz="2800" b="1" dirty="0"/>
              <a:t>G</a:t>
            </a:r>
            <a:r>
              <a:rPr lang="en-GB" sz="2800" dirty="0"/>
              <a:t>radient </a:t>
            </a:r>
            <a:r>
              <a:rPr lang="en-GB" sz="2800" b="1" dirty="0"/>
              <a:t>B</a:t>
            </a:r>
            <a:r>
              <a:rPr lang="en-GB" sz="2800" dirty="0"/>
              <a:t>oosting</a:t>
            </a:r>
            <a:r>
              <a:rPr lang="en-GB" sz="2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 </a:t>
            </a:r>
            <a:r>
              <a:rPr lang="en-GB" sz="2800" dirty="0"/>
              <a:t>It is one of the advanced implementations of the gradient boosting algorithm</a:t>
            </a:r>
            <a:r>
              <a:rPr lang="en-GB" sz="2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 XG Boost </a:t>
            </a:r>
            <a:r>
              <a:rPr lang="en-GB" sz="2800" dirty="0"/>
              <a:t>is nearly 10 times faster compared to others, and it has high predictive power. </a:t>
            </a:r>
            <a:endParaRPr lang="en-GB" sz="2800" dirty="0" smtClean="0"/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It </a:t>
            </a:r>
            <a:r>
              <a:rPr lang="en-GB" sz="2800" dirty="0"/>
              <a:t>also helps in reducing </a:t>
            </a:r>
            <a:r>
              <a:rPr lang="en-GB" sz="2800" dirty="0" smtClean="0"/>
              <a:t>over fitting </a:t>
            </a:r>
            <a:r>
              <a:rPr lang="en-GB" sz="2800" dirty="0"/>
              <a:t>issues and improves the overall accuracy of the model. </a:t>
            </a:r>
            <a:endParaRPr lang="en-GB" sz="2800" dirty="0" smtClean="0"/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It </a:t>
            </a:r>
            <a:r>
              <a:rPr lang="en-GB" sz="2800" dirty="0"/>
              <a:t>is also called the </a:t>
            </a:r>
            <a:r>
              <a:rPr lang="en-GB" sz="2800" dirty="0" smtClean="0"/>
              <a:t>‘</a:t>
            </a:r>
            <a:r>
              <a:rPr lang="en-GB" sz="2800" b="1" dirty="0" smtClean="0"/>
              <a:t>Regularized Boosting</a:t>
            </a:r>
            <a:r>
              <a:rPr lang="en-GB" sz="2800" dirty="0"/>
              <a:t>’ technique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0723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494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How XG Boost Works</a:t>
            </a:r>
            <a:endParaRPr lang="en-AU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796256"/>
            <a:ext cx="61023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89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84784"/>
            <a:ext cx="784887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548680"/>
            <a:ext cx="720080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XG Boost</a:t>
            </a:r>
            <a:endParaRPr lang="en-AU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6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72008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sz="4000" b="1" dirty="0" smtClean="0"/>
              <a:t>Predicted R</a:t>
            </a:r>
            <a:r>
              <a:rPr lang="en-GB" sz="4000" b="1" baseline="30000" dirty="0" smtClean="0"/>
              <a:t>2</a:t>
            </a:r>
            <a:r>
              <a:rPr lang="en-GB" sz="4000" b="1" dirty="0" smtClean="0"/>
              <a:t> value in XG Boost</a:t>
            </a:r>
            <a:endParaRPr lang="en-AU" sz="4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20361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27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7200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Light GBM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 smtClean="0"/>
              <a:t>Light GBM </a:t>
            </a:r>
            <a:r>
              <a:rPr lang="en-GB" sz="2400" dirty="0" smtClean="0"/>
              <a:t>creates a decision tree that develops leaf-wise, which implies that given a condition, just one leaf is split, depending on the benefit. Sometimes, especially with smaller datasets, leaf-wise trees might </a:t>
            </a:r>
            <a:r>
              <a:rPr lang="en-GB" sz="2400" dirty="0" err="1" smtClean="0"/>
              <a:t>overfit</a:t>
            </a:r>
            <a:endParaRPr lang="en-GB" sz="2400" dirty="0" smtClean="0"/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Light GBM is the most useful in the large dataset. This technique is faster in terms of running huge data, compared to the other algorithms.</a:t>
            </a:r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50268"/>
            <a:ext cx="6057100" cy="202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9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11144" cy="7200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AU" b="1" dirty="0" smtClean="0"/>
              <a:t>Gradient Boosting (GBM) 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800" dirty="0" smtClean="0"/>
              <a:t>Gradient Boosting or GBM is an ensemble machine learning algorithm which works on both regression and classification problems. 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In GBM, a number of weak learners are combined to form a strong algorithm. 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Here also each succeeding tree is built on the error calculation basis from the preceding trees. 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Here regression trees are used as a base learner</a:t>
            </a:r>
          </a:p>
        </p:txBody>
      </p:sp>
    </p:spTree>
    <p:extLst>
      <p:ext uri="{BB962C8B-B14F-4D97-AF65-F5344CB8AC3E}">
        <p14:creationId xmlns:p14="http://schemas.microsoft.com/office/powerpoint/2010/main" val="84729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7200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Gradient Boosting</a:t>
            </a:r>
            <a:endParaRPr lang="en-A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832"/>
            <a:ext cx="84963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62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/>
              <a:t>Prediction Intervals for Gradient Boosting Regression</a:t>
            </a:r>
            <a:endParaRPr lang="en-AU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1"/>
            <a:ext cx="583264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03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128792" cy="64807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000" b="1" dirty="0"/>
              <a:t>Cat(</a:t>
            </a:r>
            <a:r>
              <a:rPr lang="en-GB" sz="4000" b="1" dirty="0" err="1"/>
              <a:t>Categorial</a:t>
            </a:r>
            <a:r>
              <a:rPr lang="en-GB" sz="4000" b="1" dirty="0"/>
              <a:t>) </a:t>
            </a:r>
            <a:r>
              <a:rPr lang="en-GB" sz="4000" b="1" dirty="0" smtClean="0"/>
              <a:t>Boosting	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GB" sz="2800" dirty="0" smtClean="0"/>
              <a:t>Cat Boost </a:t>
            </a:r>
            <a:r>
              <a:rPr lang="en-GB" sz="2800" dirty="0"/>
              <a:t>is a Gradient boosting algorithm that is designed to handle categorical data without requiring the data to be converted into numerical values. </a:t>
            </a:r>
            <a:endParaRPr lang="en-GB" sz="2800" dirty="0" smtClean="0"/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It </a:t>
            </a:r>
            <a:r>
              <a:rPr lang="en-GB" sz="2800" dirty="0"/>
              <a:t>is based on the same principles as other Gradient boosting algorithms, but it has additional features that make it well-suited to handle categorical data</a:t>
            </a:r>
            <a:r>
              <a:rPr lang="en-GB" sz="28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800" b="1" dirty="0"/>
              <a:t>Benefits</a:t>
            </a:r>
            <a:r>
              <a:rPr lang="en-GB" sz="2800" dirty="0"/>
              <a:t>: Immune to </a:t>
            </a:r>
            <a:r>
              <a:rPr lang="en-GB" sz="2800" dirty="0" smtClean="0"/>
              <a:t>over fitting</a:t>
            </a:r>
            <a:r>
              <a:rPr lang="en-GB" sz="2800" dirty="0"/>
              <a:t>, good with high-dimensional data with many features</a:t>
            </a:r>
            <a:r>
              <a:rPr lang="en-GB" sz="2800" dirty="0" smtClean="0"/>
              <a:t>.</a:t>
            </a:r>
            <a:endParaRPr lang="en-GB" sz="2800" dirty="0"/>
          </a:p>
          <a:p>
            <a:pPr>
              <a:buFont typeface="Wingdings" pitchFamily="2" charset="2"/>
              <a:buChar char="ü"/>
            </a:pPr>
            <a:r>
              <a:rPr lang="en-GB" sz="2800" b="1" dirty="0"/>
              <a:t>Where to use</a:t>
            </a:r>
            <a:r>
              <a:rPr lang="en-GB" sz="2800" dirty="0"/>
              <a:t>: Customer segmentation, fraud detection, recommendation systems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508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800" dirty="0" smtClean="0"/>
              <a:t>Boosting is an ensemble learning method that combines a set of </a:t>
            </a:r>
            <a:r>
              <a:rPr lang="en-GB" sz="2800" b="1" dirty="0" smtClean="0"/>
              <a:t>weak learners </a:t>
            </a:r>
            <a:r>
              <a:rPr lang="en-GB" sz="2800" dirty="0" smtClean="0"/>
              <a:t>into a </a:t>
            </a:r>
            <a:r>
              <a:rPr lang="en-GB" sz="2800" b="1" dirty="0" smtClean="0"/>
              <a:t>strong learner</a:t>
            </a:r>
            <a:r>
              <a:rPr lang="en-GB" sz="2800" dirty="0" smtClean="0"/>
              <a:t> to minimize training errors. 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In boosting, a random sample of data is selected, fitted with a model and then trained </a:t>
            </a:r>
            <a:r>
              <a:rPr lang="en-GB" sz="2800" b="1" dirty="0" smtClean="0"/>
              <a:t>sequentially</a:t>
            </a:r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With each iteration, the weak rules from each individual classifier are combined to form one, </a:t>
            </a:r>
            <a:r>
              <a:rPr lang="en-GB" sz="2800" b="1" dirty="0" smtClean="0"/>
              <a:t>strong prediction rule</a:t>
            </a:r>
            <a:endParaRPr lang="en-AU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971600" y="548680"/>
            <a:ext cx="720080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Boosting Algorithm</a:t>
            </a:r>
            <a:endParaRPr lang="en-A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691005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latin typeface="Comic Sans MS" pitchFamily="66" charset="0"/>
              </a:rPr>
              <a:t>Ensemble Learning </a:t>
            </a:r>
            <a:endParaRPr lang="en-AU" sz="4000" b="1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53479"/>
            <a:ext cx="8460432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1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7200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  Advantages </a:t>
            </a:r>
            <a:r>
              <a:rPr lang="en-GB" b="1" dirty="0" smtClean="0"/>
              <a:t>of Boosting	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1" dirty="0" smtClean="0"/>
              <a:t>Improved Accuracy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  Combines a set of weak learners into a strong learner to minimize training errors.</a:t>
            </a:r>
          </a:p>
          <a:p>
            <a:pPr>
              <a:buFont typeface="Wingdings" pitchFamily="2" charset="2"/>
              <a:buChar char="ü"/>
            </a:pPr>
            <a:r>
              <a:rPr lang="en-GB" sz="2400" b="1" dirty="0" smtClean="0"/>
              <a:t>Over fitting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 Reduce the risk of over fitting by reweighting the inputs that are classified wrongly</a:t>
            </a:r>
          </a:p>
          <a:p>
            <a:pPr>
              <a:buFont typeface="Wingdings" pitchFamily="2" charset="2"/>
              <a:buChar char="ü"/>
            </a:pPr>
            <a:r>
              <a:rPr lang="en-GB" sz="2400" b="1" dirty="0" smtClean="0"/>
              <a:t>Better Handling of imbalanced data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 Handle the imbalance data by focusing more on the data points that are misclassified </a:t>
            </a:r>
          </a:p>
          <a:p>
            <a:pPr>
              <a:buFont typeface="Wingdings" pitchFamily="2" charset="2"/>
              <a:buChar char="ü"/>
            </a:pPr>
            <a:r>
              <a:rPr lang="en-GB" sz="2400" b="1" dirty="0" smtClean="0"/>
              <a:t>Better Interpretability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 increase the interpretability of the model by breaking the model decision process into multiple processes.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5192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200800" cy="79208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sz="4000" b="1" dirty="0" smtClean="0"/>
              <a:t>Types of Boosting Algorithms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GB" dirty="0" smtClean="0"/>
              <a:t>Ada Boost</a:t>
            </a:r>
            <a:endParaRPr lang="en-GB" dirty="0" smtClean="0"/>
          </a:p>
          <a:p>
            <a:pPr>
              <a:buFont typeface="Wingdings" pitchFamily="2" charset="2"/>
              <a:buChar char="ü"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Gradient Boosting (GBM)</a:t>
            </a:r>
          </a:p>
          <a:p>
            <a:pPr>
              <a:buFont typeface="Wingdings" pitchFamily="2" charset="2"/>
              <a:buChar char="ü"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Light GBM</a:t>
            </a:r>
          </a:p>
          <a:p>
            <a:pPr>
              <a:buFont typeface="Wingdings" pitchFamily="2" charset="2"/>
              <a:buChar char="ü"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err="1" smtClean="0"/>
              <a:t>XGBoost</a:t>
            </a:r>
            <a:endParaRPr lang="en-GB" dirty="0" smtClean="0"/>
          </a:p>
          <a:p>
            <a:pPr>
              <a:buFont typeface="Wingdings" pitchFamily="2" charset="2"/>
              <a:buChar char="ü"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err="1" smtClean="0"/>
              <a:t>CatBoost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8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221488" cy="868958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GB" sz="4000" b="1" dirty="0" err="1" smtClean="0"/>
              <a:t>Adaboost</a:t>
            </a:r>
            <a:r>
              <a:rPr lang="en-GB" sz="4000" b="1" dirty="0" smtClean="0"/>
              <a:t> 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Regressor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dirty="0"/>
              <a:t>An </a:t>
            </a:r>
            <a:r>
              <a:rPr lang="en-GB" sz="2400" dirty="0" smtClean="0"/>
              <a:t>Ada Boost </a:t>
            </a:r>
            <a:r>
              <a:rPr lang="en-GB" sz="2400" dirty="0" err="1" smtClean="0"/>
              <a:t>regressor</a:t>
            </a:r>
            <a:r>
              <a:rPr lang="en-GB" sz="2400" dirty="0" smtClean="0"/>
              <a:t> </a:t>
            </a:r>
            <a:r>
              <a:rPr lang="en-GB" sz="2400" dirty="0"/>
              <a:t>is a meta-estimator that begins by fitting a </a:t>
            </a:r>
            <a:r>
              <a:rPr lang="en-GB" sz="2400" dirty="0" err="1"/>
              <a:t>regressor</a:t>
            </a:r>
            <a:r>
              <a:rPr lang="en-GB" sz="2400" dirty="0"/>
              <a:t> on the original dataset and then fits additional copies of the </a:t>
            </a:r>
            <a:r>
              <a:rPr lang="en-GB" sz="2400" dirty="0" err="1"/>
              <a:t>regressor</a:t>
            </a:r>
            <a:r>
              <a:rPr lang="en-GB" sz="2400" dirty="0"/>
              <a:t> on the same dataset but where the weights of instances are adjusted according to the error of the current prediction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 smtClean="0"/>
              <a:t>Syntax :</a:t>
            </a:r>
          </a:p>
          <a:p>
            <a:pPr marL="457200" lvl="1" indent="0">
              <a:buNone/>
            </a:pPr>
            <a:r>
              <a:rPr lang="en-GB" sz="2400" dirty="0" smtClean="0"/>
              <a:t>class </a:t>
            </a:r>
            <a:r>
              <a:rPr lang="en-GB" sz="2400" dirty="0" err="1"/>
              <a:t>sklearn.ensemble.AdaBoostRegressor</a:t>
            </a:r>
            <a:r>
              <a:rPr lang="en-GB" sz="2400" dirty="0"/>
              <a:t>(estimator=None, *, </a:t>
            </a:r>
            <a:r>
              <a:rPr lang="en-GB" sz="2400" dirty="0" err="1" smtClean="0"/>
              <a:t>n_estimators</a:t>
            </a:r>
            <a:r>
              <a:rPr lang="en-GB" sz="2400" dirty="0" smtClean="0"/>
              <a:t>=50</a:t>
            </a:r>
            <a:r>
              <a:rPr lang="en-GB" sz="2400" dirty="0"/>
              <a:t>, </a:t>
            </a:r>
            <a:r>
              <a:rPr lang="en-GB" sz="2400" dirty="0" err="1"/>
              <a:t>learning_rate</a:t>
            </a:r>
            <a:r>
              <a:rPr lang="en-GB" sz="2400" dirty="0"/>
              <a:t>=1.0, loss='linear', </a:t>
            </a:r>
            <a:r>
              <a:rPr lang="en-GB" sz="2400" dirty="0" err="1"/>
              <a:t>random_state</a:t>
            </a:r>
            <a:r>
              <a:rPr lang="en-GB" sz="2400" dirty="0"/>
              <a:t>=None, </a:t>
            </a:r>
            <a:r>
              <a:rPr lang="en-GB" sz="2400" dirty="0" err="1"/>
              <a:t>base_estimator</a:t>
            </a:r>
            <a:r>
              <a:rPr lang="en-GB" sz="2400" dirty="0"/>
              <a:t>='deprecated</a:t>
            </a:r>
            <a:r>
              <a:rPr lang="en-GB" sz="2400" dirty="0" smtClean="0"/>
              <a:t>')</a:t>
            </a:r>
          </a:p>
          <a:p>
            <a:pPr marL="457200" lvl="1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59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Derivation of a </a:t>
            </a:r>
            <a:r>
              <a:rPr lang="en-GB" dirty="0" err="1"/>
              <a:t>Adaboost</a:t>
            </a:r>
            <a:r>
              <a:rPr lang="en-GB" dirty="0"/>
              <a:t> Regression Algorithm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Equations </a:t>
            </a:r>
            <a:r>
              <a:rPr lang="en-GB" sz="1800" dirty="0"/>
              <a:t>(1), (2), and (3) describe the data, weak learner model, and loss function, respectively. Note </a:t>
            </a:r>
            <a:r>
              <a:rPr lang="en-GB" sz="1800" i="1" dirty="0" err="1" smtClean="0"/>
              <a:t>x</a:t>
            </a:r>
            <a:r>
              <a:rPr lang="en-GB" sz="1800" i="1" baseline="-25000" dirty="0" err="1" smtClean="0"/>
              <a:t>n</a:t>
            </a:r>
            <a:r>
              <a:rPr lang="en-GB" sz="1800" dirty="0" smtClean="0"/>
              <a:t> </a:t>
            </a:r>
            <a:r>
              <a:rPr lang="en-GB" sz="1800" dirty="0"/>
              <a:t>are the rows of matrix </a:t>
            </a:r>
            <a:r>
              <a:rPr lang="en-GB" sz="1800" dirty="0" smtClean="0"/>
              <a:t> X</a:t>
            </a:r>
            <a:r>
              <a:rPr lang="en-GB" sz="1800" dirty="0"/>
              <a:t>, and contain </a:t>
            </a:r>
            <a:r>
              <a:rPr lang="en-GB" sz="1800" dirty="0" smtClean="0"/>
              <a:t>d </a:t>
            </a:r>
            <a:r>
              <a:rPr lang="en-GB" sz="1800" dirty="0"/>
              <a:t>features. Similarly, </a:t>
            </a:r>
            <a:r>
              <a:rPr lang="en-GB" sz="1800" i="1" dirty="0" err="1" smtClean="0"/>
              <a:t>y</a:t>
            </a:r>
            <a:r>
              <a:rPr lang="en-GB" sz="1800" i="1" baseline="-25000" dirty="0" err="1" smtClean="0"/>
              <a:t>n</a:t>
            </a:r>
            <a:r>
              <a:rPr lang="en-GB" sz="1800" dirty="0" smtClean="0"/>
              <a:t> </a:t>
            </a:r>
            <a:r>
              <a:rPr lang="en-GB" sz="1800" dirty="0"/>
              <a:t>are the scalar values of the column vector </a:t>
            </a:r>
            <a:r>
              <a:rPr lang="en-GB" sz="1800" dirty="0" smtClean="0"/>
              <a:t>y.</a:t>
            </a:r>
          </a:p>
          <a:p>
            <a:pPr>
              <a:buFont typeface="Wingdings" pitchFamily="2" charset="2"/>
              <a:buChar char="ü"/>
            </a:pPr>
            <a:r>
              <a:rPr lang="en-GB" sz="1800" dirty="0" err="1" smtClean="0"/>
              <a:t>Adaboost</a:t>
            </a:r>
            <a:r>
              <a:rPr lang="en-GB" sz="1800" dirty="0" smtClean="0"/>
              <a:t> Regression </a:t>
            </a:r>
            <a:r>
              <a:rPr lang="en-GB" sz="1800" dirty="0"/>
              <a:t>is a sequential </a:t>
            </a:r>
            <a:r>
              <a:rPr lang="en-GB" sz="1800" dirty="0" smtClean="0"/>
              <a:t>algorithm</a:t>
            </a:r>
          </a:p>
          <a:p>
            <a:pPr>
              <a:buFont typeface="Wingdings" pitchFamily="2" charset="2"/>
              <a:buChar char="ü"/>
            </a:pPr>
            <a:r>
              <a:rPr lang="en-GB" sz="1800" dirty="0" smtClean="0"/>
              <a:t>Combines </a:t>
            </a:r>
            <a:r>
              <a:rPr lang="en-GB" sz="1800" dirty="0"/>
              <a:t>a set of weak learners into a strong learner to minimize training errors</a:t>
            </a:r>
          </a:p>
          <a:p>
            <a:pPr marL="0" indent="0">
              <a:buNone/>
            </a:pPr>
            <a:endParaRPr lang="en-AU" sz="1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4392488" cy="271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76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200800" cy="720080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err="1" smtClean="0"/>
              <a:t>Adaboost</a:t>
            </a:r>
            <a:r>
              <a:rPr lang="en-GB" b="1" dirty="0" smtClean="0"/>
              <a:t> </a:t>
            </a:r>
            <a:r>
              <a:rPr lang="en-GB" b="1" dirty="0" err="1" smtClean="0"/>
              <a:t>Regressor</a:t>
            </a:r>
            <a:endParaRPr lang="en-AU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76864" cy="437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40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/>
              <a:t>Decision Tree Regression with </a:t>
            </a:r>
            <a:r>
              <a:rPr lang="en-GB" b="1" dirty="0" err="1"/>
              <a:t>AdaBoost</a:t>
            </a:r>
            <a:endParaRPr lang="en-AU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6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76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619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Ensemble Learning </vt:lpstr>
      <vt:lpstr>  Advantages of Boosting </vt:lpstr>
      <vt:lpstr>Types of Boosting Algorithms</vt:lpstr>
      <vt:lpstr>Adaboost  Regressor</vt:lpstr>
      <vt:lpstr>Derivation of a Adaboost Regression Algorithm</vt:lpstr>
      <vt:lpstr>Adaboost Regressor</vt:lpstr>
      <vt:lpstr>Decision Tree Regression with AdaBoost</vt:lpstr>
      <vt:lpstr>XG Boost</vt:lpstr>
      <vt:lpstr>How XG Boost Works</vt:lpstr>
      <vt:lpstr>PowerPoint Presentation</vt:lpstr>
      <vt:lpstr>Predicted R2 value in XG Boost</vt:lpstr>
      <vt:lpstr>Light GBM</vt:lpstr>
      <vt:lpstr>Gradient Boosting (GBM) </vt:lpstr>
      <vt:lpstr>Gradient Boosting</vt:lpstr>
      <vt:lpstr>Prediction Intervals for Gradient Boosting Regression</vt:lpstr>
      <vt:lpstr>Cat(Categorial) Boosting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Aravindhan B</dc:creator>
  <cp:lastModifiedBy>Aravindhan B</cp:lastModifiedBy>
  <cp:revision>22</cp:revision>
  <dcterms:created xsi:type="dcterms:W3CDTF">2023-11-23T00:10:50Z</dcterms:created>
  <dcterms:modified xsi:type="dcterms:W3CDTF">2023-11-26T06:36:26Z</dcterms:modified>
</cp:coreProperties>
</file>