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>
            <a:alphaModFix amt="30000"/>
          </a:blip>
          <a:stretch/>
        </p:blipFill>
        <p:spPr>
          <a:xfrm>
            <a:off x="10449360" y="325800"/>
            <a:ext cx="1445760" cy="37872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177840"/>
            <a:ext cx="1267200" cy="8139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>
            <a:alphaModFix amt="30000"/>
          </a:blip>
          <a:stretch/>
        </p:blipFill>
        <p:spPr>
          <a:xfrm>
            <a:off x="10449360" y="325800"/>
            <a:ext cx="1445760" cy="378720"/>
          </a:xfrm>
          <a:prstGeom prst="rect">
            <a:avLst/>
          </a:prstGeom>
          <a:ln>
            <a:noFill/>
          </a:ln>
        </p:spPr>
      </p:pic>
      <p:pic>
        <p:nvPicPr>
          <p:cNvPr id="41" name="Picture 7" descr="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177840"/>
            <a:ext cx="1267200" cy="8139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" descr=""/>
          <p:cNvPicPr/>
          <p:nvPr/>
        </p:nvPicPr>
        <p:blipFill>
          <a:blip r:embed="rId2">
            <a:alphaModFix amt="30000"/>
          </a:blip>
          <a:stretch/>
        </p:blipFill>
        <p:spPr>
          <a:xfrm>
            <a:off x="10449360" y="325800"/>
            <a:ext cx="1445760" cy="378720"/>
          </a:xfrm>
          <a:prstGeom prst="rect">
            <a:avLst/>
          </a:prstGeom>
          <a:ln>
            <a:noFill/>
          </a:ln>
        </p:spPr>
      </p:pic>
      <p:pic>
        <p:nvPicPr>
          <p:cNvPr id="81" name="Picture 7" descr="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177840"/>
            <a:ext cx="1267200" cy="8139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6" descr=""/>
          <p:cNvPicPr/>
          <p:nvPr/>
        </p:nvPicPr>
        <p:blipFill>
          <a:blip r:embed="rId2">
            <a:alphaModFix amt="30000"/>
          </a:blip>
          <a:stretch/>
        </p:blipFill>
        <p:spPr>
          <a:xfrm>
            <a:off x="10449360" y="325800"/>
            <a:ext cx="1445760" cy="378720"/>
          </a:xfrm>
          <a:prstGeom prst="rect">
            <a:avLst/>
          </a:prstGeom>
          <a:ln>
            <a:noFill/>
          </a:ln>
        </p:spPr>
      </p:pic>
      <p:pic>
        <p:nvPicPr>
          <p:cNvPr id="121" name="Picture 7" descr="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177840"/>
            <a:ext cx="1267200" cy="81396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524240" y="344520"/>
            <a:ext cx="9142920" cy="31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INVESTMENT ASSIGNMENT</a:t>
            </a:r>
            <a:br/>
            <a:br/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SUBMISSION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88440" y="4793760"/>
            <a:ext cx="6137640" cy="15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Name: Jesal Patel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"/>
          <p:cNvSpPr/>
          <p:nvPr/>
        </p:nvSpPr>
        <p:spPr>
          <a:xfrm>
            <a:off x="568800" y="1440000"/>
            <a:ext cx="11054160" cy="46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Determining the countries of the given invested companies requires two different tasks to be performed.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Identifying and sorting the countries that speak English language (Countries having English as primary and official language).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And further filtering with condition of investment amount </a:t>
            </a:r>
            <a:r>
              <a:rPr b="0" lang="en-GB" sz="2400" spc="-1" strike="noStrike">
                <a:solidFill>
                  <a:srgbClr val="00a933"/>
                </a:solidFill>
                <a:latin typeface="Arial"/>
              </a:rPr>
              <a:t>5-15 million USD.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a933"/>
                </a:solidFill>
                <a:latin typeface="Arial"/>
              </a:rPr>
              <a:t>Now by arranging the list of countries in higher to lower order based on the raised amount invested in each countries, we get a list of top 9 countries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136520" y="748080"/>
            <a:ext cx="9312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Country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analysis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136520" y="748080"/>
            <a:ext cx="9312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Country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analysis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"/>
          <p:cNvSpPr/>
          <p:nvPr/>
        </p:nvSpPr>
        <p:spPr>
          <a:xfrm>
            <a:off x="568800" y="1440000"/>
            <a:ext cx="11054160" cy="46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We get the following Data : </a:t>
            </a:r>
            <a:endParaRPr b="0" lang="en-GB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From the below data observing the column raised_amount_usd</a:t>
            </a:r>
            <a:endParaRPr b="0" lang="en-GB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 </a:t>
            </a:r>
            <a:r>
              <a:rPr b="0" lang="en-GB" sz="2400" spc="-1" strike="noStrike">
                <a:latin typeface="Arial"/>
              </a:rPr>
              <a:t>Top 3 countries comes out to be : USA , Great Britain, India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470600" y="2871360"/>
            <a:ext cx="3857400" cy="375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136520" y="748800"/>
            <a:ext cx="9312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Sector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analysis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568800" y="1440000"/>
            <a:ext cx="11054160" cy="46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Sector anaysis is very important as it helps SparkFunds to invest in which sector among the top countries.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Also it lists out companies which boom in the perticular sector in perticular selected county.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Helps narrow down the options from a big pool of companies, countriesa and sectors.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This can be achieved by mapping the sub-categories sector of the companies provided with the eight main categories given by SparkFunds as their investment interests.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136520" y="748080"/>
            <a:ext cx="9312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Sector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analysis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568800" y="1440000"/>
            <a:ext cx="11054160" cy="46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After Sector analysis we get: </a:t>
            </a:r>
            <a:endParaRPr b="0" lang="en-GB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 list of top 3 sectors from top 3 countries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720000" y="2376000"/>
            <a:ext cx="9322560" cy="29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136520" y="748080"/>
            <a:ext cx="9312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Sector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analysis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568800" y="1440000"/>
            <a:ext cx="11054160" cy="46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After Sector analysis we get: </a:t>
            </a:r>
            <a:endParaRPr b="0" lang="en-GB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Also we can further determine the top 3 companies of these respective sectors in respective countries.</a:t>
            </a:r>
            <a:endParaRPr b="0" lang="en-GB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Output format : </a:t>
            </a:r>
            <a:br/>
            <a:r>
              <a:rPr b="0" lang="en-GB" sz="2400" spc="-1" strike="noStrike">
                <a:latin typeface="Arial"/>
              </a:rPr>
              <a:t>| Companies(USA)</a:t>
            </a:r>
            <a:br/>
            <a:r>
              <a:rPr b="0" lang="en-GB" sz="2400" spc="-1" strike="noStrike">
                <a:latin typeface="Arial"/>
              </a:rPr>
              <a:t>| Companies(GBR) </a:t>
            </a:r>
            <a:br/>
            <a:r>
              <a:rPr b="0" lang="en-GB" sz="2400" spc="-1" strike="noStrike">
                <a:latin typeface="Arial"/>
              </a:rPr>
              <a:t>| Companies (IND)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720000" y="4176000"/>
            <a:ext cx="10929960" cy="23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839880" y="1656000"/>
            <a:ext cx="10512000" cy="5040000"/>
          </a:xfrm>
          <a:prstGeom prst="rect">
            <a:avLst/>
          </a:prstGeom>
          <a:ln>
            <a:noFill/>
          </a:ln>
        </p:spPr>
      </p:pic>
      <p:sp>
        <p:nvSpPr>
          <p:cNvPr id="244" name="CustomShape 1"/>
          <p:cNvSpPr/>
          <p:nvPr/>
        </p:nvSpPr>
        <p:spPr>
          <a:xfrm>
            <a:off x="405000" y="1459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Plot 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43928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The  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  <a:ea typeface="Microsoft YaHei"/>
              </a:rPr>
              <a:t>Fraction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of total investments (</a:t>
            </a:r>
            <a:r>
              <a:rPr b="0" lang="en-IN" sz="2800" spc="-1" strike="noStrike">
                <a:solidFill>
                  <a:srgbClr val="00a933"/>
                </a:solidFill>
                <a:latin typeface="Times New Roman"/>
                <a:ea typeface="Microsoft YaHei"/>
              </a:rPr>
              <a:t>globally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) in </a:t>
            </a:r>
            <a:r>
              <a:rPr b="0" lang="en-IN" sz="2800" spc="-1" strike="noStrike">
                <a:solidFill>
                  <a:srgbClr val="ff0000"/>
                </a:solidFill>
                <a:latin typeface="Times New Roman"/>
                <a:ea typeface="Microsoft YaHei"/>
              </a:rPr>
              <a:t>Angel, Venture, Seed and Private Equity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, and the 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average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of investment in </a:t>
            </a:r>
            <a:r>
              <a:rPr b="0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each funding type.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055880" y="1569600"/>
            <a:ext cx="10080000" cy="5054400"/>
          </a:xfrm>
          <a:prstGeom prst="rect">
            <a:avLst/>
          </a:prstGeom>
          <a:ln>
            <a:noFill/>
          </a:ln>
        </p:spPr>
      </p:pic>
      <p:sp>
        <p:nvSpPr>
          <p:cNvPr id="247" name="CustomShape 1"/>
          <p:cNvSpPr/>
          <p:nvPr/>
        </p:nvSpPr>
        <p:spPr>
          <a:xfrm>
            <a:off x="405000" y="1459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Plot 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43928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top 9 countries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against the total investments for the investment type : 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Venture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055880" y="1800000"/>
            <a:ext cx="10080000" cy="4741200"/>
          </a:xfrm>
          <a:prstGeom prst="rect">
            <a:avLst/>
          </a:prstGeom>
          <a:ln>
            <a:noFill/>
          </a:ln>
        </p:spPr>
      </p:pic>
      <p:sp>
        <p:nvSpPr>
          <p:cNvPr id="250" name="CustomShape 1"/>
          <p:cNvSpPr/>
          <p:nvPr/>
        </p:nvSpPr>
        <p:spPr>
          <a:xfrm>
            <a:off x="405000" y="1459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Plot 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43928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number of investments in the </a:t>
            </a:r>
            <a:r>
              <a:rPr b="0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top 3 sectors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of the </a:t>
            </a:r>
            <a:r>
              <a:rPr b="0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top 3 countries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for the investment type : 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Venture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Proposed 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Conclusions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09480" y="1591560"/>
            <a:ext cx="10972080" cy="47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With the analysis done on the historical data of the investments provided and with the SparkFunds constraints being considered.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 </a:t>
            </a:r>
            <a:r>
              <a:rPr b="0" lang="en-GB" sz="2400" spc="-1" strike="noStrike">
                <a:latin typeface="Arial"/>
              </a:rPr>
              <a:t>Two points can be concluded:</a:t>
            </a:r>
            <a:endParaRPr b="0" lang="en-GB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SparkFunds can go on with the </a:t>
            </a:r>
            <a:r>
              <a:rPr b="0" lang="en-GB" sz="2400" spc="-1" strike="noStrike">
                <a:solidFill>
                  <a:srgbClr val="2a6099"/>
                </a:solidFill>
                <a:latin typeface="Arial"/>
              </a:rPr>
              <a:t>Venture funding round type which is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</a:rPr>
              <a:t> 59.6% among the given and chosen funding investment types.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0000"/>
                </a:solidFill>
                <a:latin typeface="Arial"/>
              </a:rPr>
              <a:t>The </a:t>
            </a:r>
            <a:r>
              <a:rPr b="0" lang="en-GB" sz="2400" spc="-1" strike="noStrike">
                <a:solidFill>
                  <a:srgbClr val="ff4000"/>
                </a:solidFill>
                <a:latin typeface="Arial"/>
              </a:rPr>
              <a:t>top 3 countries that can be invested in with </a:t>
            </a:r>
            <a:r>
              <a:rPr b="0" lang="en-GB" sz="2400" spc="-1" strike="noStrike">
                <a:solidFill>
                  <a:srgbClr val="00a933"/>
                </a:solidFill>
                <a:latin typeface="Arial"/>
              </a:rPr>
              <a:t>ease of communication are </a:t>
            </a:r>
            <a:r>
              <a:rPr b="0" lang="en-GB" sz="2400" spc="-1" strike="noStrike">
                <a:solidFill>
                  <a:srgbClr val="2a6099"/>
                </a:solidFill>
                <a:latin typeface="Arial"/>
              </a:rPr>
              <a:t>USA , Great Britain and India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2a6099"/>
                </a:solidFill>
                <a:latin typeface="Arial"/>
              </a:rPr>
              <a:t>The </a:t>
            </a:r>
            <a:r>
              <a:rPr b="0" lang="en-GB" sz="2400" spc="-1" strike="noStrike">
                <a:solidFill>
                  <a:srgbClr val="ff8000"/>
                </a:solidFill>
                <a:latin typeface="Arial"/>
              </a:rPr>
              <a:t>common booming sectors which can be invested in respective selected countries in number of investments are:</a:t>
            </a:r>
            <a:endParaRPr b="0" lang="en-GB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bf0041"/>
                </a:solidFill>
                <a:latin typeface="Arial"/>
                <a:ea typeface="Microsoft YaHei"/>
              </a:rPr>
              <a:t>Others &amp; Cleantech/Semiconductors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1192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Understanding the 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global trends in Investments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for making investments in a few companies.</a:t>
            </a:r>
            <a:endParaRPr b="0" lang="en-GB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4000"/>
                </a:solidFill>
                <a:latin typeface="Times New Roman"/>
                <a:ea typeface="DejaVu Sans"/>
              </a:rPr>
              <a:t>To make an investment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where most investers are investing by identifying the </a:t>
            </a:r>
            <a:r>
              <a:rPr b="0" lang="en-US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best sectors, countries and suitable investment type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GB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Key Constraints for making investments:</a:t>
            </a:r>
            <a:endParaRPr b="0" lang="en-GB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invest between </a:t>
            </a:r>
            <a:r>
              <a:rPr b="0" lang="en-US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5 to 15 million USD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per round of investment</a:t>
            </a:r>
            <a:endParaRPr b="0" lang="en-GB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Investment in </a:t>
            </a:r>
            <a:r>
              <a:rPr b="0" lang="en-US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English speaking countries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for ease of communication.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43928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SparkFunds 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Business Objective 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1439280" y="640080"/>
            <a:ext cx="9312840" cy="58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 to solve </a:t>
            </a:r>
            <a:r>
              <a:rPr b="0" lang="en-IN" sz="36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small analytical milestones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reach to the </a:t>
            </a:r>
            <a:r>
              <a:rPr b="0" lang="en-IN" sz="3600" spc="-1" strike="noStrike">
                <a:solidFill>
                  <a:srgbClr val="ff4000"/>
                </a:solidFill>
                <a:latin typeface="Times New Roman"/>
                <a:ea typeface="DejaVu Sans"/>
              </a:rPr>
              <a:t>expected result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after analysis ?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-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1" lang="en-IN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flow chart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showing a blend of technical approach and concepts of analysis for achieving SparkFunds Objectives.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The flow chart is sectioned in to 2 parts.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369080" y="748440"/>
            <a:ext cx="9453600" cy="60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</a:pPr>
            <a:r>
              <a:rPr b="0" lang="en-IN" sz="2800" spc="-1" strike="noStrike">
                <a:solidFill>
                  <a:srgbClr val="2a6099"/>
                </a:solidFill>
                <a:latin typeface="Times New Roman"/>
              </a:rPr>
              <a:t>. Flow Chart part-1 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Importing required libraries for working 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Data Collection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Data understanding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Data visualisation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Cleaning the data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</a:pPr>
            <a:r>
              <a:rPr b="0" lang="en-IN" sz="2800" spc="-1" strike="noStrike">
                <a:solidFill>
                  <a:srgbClr val="2a6099"/>
                </a:solidFill>
                <a:latin typeface="Times New Roman"/>
              </a:rPr>
              <a:t>. Flow Chart part-2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Merging the Dataframes as per requirement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Cleaning the dataframes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Creating a master frame</a:t>
            </a:r>
            <a:endParaRPr b="0" lang="en-GB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168253"/>
                </a:solidFill>
                <a:latin typeface="Times New Roman"/>
              </a:rPr>
              <a:t>Goal-wise analysis</a:t>
            </a:r>
            <a:endParaRPr b="0" lang="en-GB" sz="28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Investment type analysis</a:t>
            </a:r>
            <a:endParaRPr b="0" lang="en-GB" sz="28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Country analysis</a:t>
            </a:r>
            <a:endParaRPr b="0" lang="en-GB" sz="2800" spc="-1" strike="noStrike">
              <a:latin typeface="Arial"/>
            </a:endParaRPr>
          </a:p>
          <a:p>
            <a:pPr lvl="2" marL="648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Sector analysis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900000" y="2097000"/>
            <a:ext cx="3959640" cy="86364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Importing the required Libraries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pandas for working on DataFrames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matplotlib for graph plots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96000" y="3505680"/>
            <a:ext cx="4967640" cy="63792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Importing csv as DataFrames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#pd.read_csv(“../filename_ext”,encoding=xx)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720000" y="4840560"/>
            <a:ext cx="4319640" cy="146088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Data Understanding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Using functions : info(),describe(),head()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getting the size, nature and information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  binded in the DataFrame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660000" y="1200240"/>
            <a:ext cx="4607640" cy="200952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Plots for Data Understanding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Plotting the Data from Dataframe 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  helps visualize the data in more physically.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using bar plots, histograms, box plots 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  helps understand the wideness 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  and type of data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6660000" y="3999960"/>
            <a:ext cx="4607640" cy="146088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Cleaning the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Identifying the Outliers and 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  if not required clean the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dropna(), del column_name, 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 refill the data with mean, median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4321800" y="273600"/>
            <a:ext cx="354672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2a6099"/>
                </a:solidFill>
                <a:latin typeface="Times New Roman"/>
              </a:rPr>
              <a:t> </a:t>
            </a:r>
            <a:r>
              <a:rPr b="1" lang="en-IN" sz="4000" spc="-1" strike="noStrike">
                <a:solidFill>
                  <a:srgbClr val="2a6099"/>
                </a:solidFill>
                <a:latin typeface="Times New Roman"/>
              </a:rPr>
              <a:t>Flow chart 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</a:rPr>
              <a:t>part-1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8352000" y="6127200"/>
            <a:ext cx="1224000" cy="36360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continued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2520000" y="1231200"/>
            <a:ext cx="719640" cy="36360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Start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175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176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177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178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179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180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32000" y="1657440"/>
            <a:ext cx="4319640" cy="228384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Merging the DataFrames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Identifying the primary key / unique id from the set for merging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merging the imported csv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to dataframes and clubbing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it to mainframe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pd.merge(df1,df2,how= ‘ ‘,on=’ ‘)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96000" y="4408560"/>
            <a:ext cx="4391640" cy="146088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Data Understanding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Using functions : info(),describe(),head()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getting the size, nature and information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  binded in the DataFrame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660000" y="1200240"/>
            <a:ext cx="4607640" cy="200952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Plots for Data Understanding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Plotting the Data from Dataframe 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  helps visualize the data in more physically.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using bar plots, histograms, box plots 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  helps understand the wideness 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  and type of data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4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cap="sq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cap="sq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"/>
          <p:cNvSpPr/>
          <p:nvPr/>
        </p:nvSpPr>
        <p:spPr>
          <a:xfrm>
            <a:off x="6660000" y="3502800"/>
            <a:ext cx="4607640" cy="173520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Cleaning the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Identifying the Outliers and 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  if not required clean the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dropna(), del column_name, 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  refill the data with mean, median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7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cap="sq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8"/>
          <p:cNvSpPr/>
          <p:nvPr/>
        </p:nvSpPr>
        <p:spPr>
          <a:xfrm>
            <a:off x="1908000" y="868680"/>
            <a:ext cx="1368000" cy="36360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continued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9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cap="sq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0"/>
          <p:cNvSpPr/>
          <p:nvPr/>
        </p:nvSpPr>
        <p:spPr>
          <a:xfrm>
            <a:off x="7344000" y="5699880"/>
            <a:ext cx="3239640" cy="63792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Creating Master Frames for further goal oriented analysis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1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cap="sq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2"/>
          <p:cNvSpPr/>
          <p:nvPr/>
        </p:nvSpPr>
        <p:spPr>
          <a:xfrm>
            <a:off x="936000" y="6268680"/>
            <a:ext cx="3023640" cy="36360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Flow Chart Part-2 continued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3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cap="sq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4"/>
          <p:cNvSpPr/>
          <p:nvPr/>
        </p:nvSpPr>
        <p:spPr>
          <a:xfrm>
            <a:off x="4322160" y="273600"/>
            <a:ext cx="354672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2a6099"/>
                </a:solidFill>
                <a:latin typeface="Times New Roman"/>
              </a:rPr>
              <a:t> </a:t>
            </a:r>
            <a:r>
              <a:rPr b="1" lang="en-IN" sz="4000" spc="-1" strike="noStrike">
                <a:solidFill>
                  <a:srgbClr val="2a6099"/>
                </a:solidFill>
                <a:latin typeface="Times New Roman"/>
              </a:rPr>
              <a:t>Flow chart 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</a:rPr>
              <a:t>part-2 </a:t>
            </a:r>
            <a:endParaRPr b="0" lang="en-GB" sz="2800" spc="-1" strike="noStrike">
              <a:latin typeface="Arial"/>
            </a:endParaRPr>
          </a:p>
        </p:txBody>
      </p:sp>
      <p:cxnSp>
        <p:nvCxnSpPr>
          <p:cNvPr id="195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196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197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198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199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200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32000" y="2262960"/>
            <a:ext cx="4319640" cy="200952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Investment Type Analysis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Seggregating the Investment companies with investment type venture, seed,angel,private equity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Finding type that has heavy investments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96000" y="4934880"/>
            <a:ext cx="4391640" cy="91224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Country Analysis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Seggregating companies based on countries which are heavily invested.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660000" y="1748880"/>
            <a:ext cx="4607640" cy="91224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Sector Analysis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Identifying the top three sectors based on the eight main sectors provided 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4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cap="sq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cap="sq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6"/>
          <p:cNvSpPr/>
          <p:nvPr/>
        </p:nvSpPr>
        <p:spPr>
          <a:xfrm>
            <a:off x="6660000" y="2955600"/>
            <a:ext cx="4607640" cy="283248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Plotting the analysed Data for better </a:t>
            </a:r>
            <a:br/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Plotting fraction of total investments(globally) in selected funding types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Plotting top 9 countries against investment amounts of selected fund type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# Plot showing number of investments in top 3 sectors of top 3 countries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7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cap="sq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8"/>
          <p:cNvSpPr/>
          <p:nvPr/>
        </p:nvSpPr>
        <p:spPr>
          <a:xfrm>
            <a:off x="1044000" y="1156680"/>
            <a:ext cx="3095640" cy="36360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Flow Chart Part-2 continued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9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cap="sq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cap="sq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1"/>
          <p:cNvSpPr/>
          <p:nvPr/>
        </p:nvSpPr>
        <p:spPr>
          <a:xfrm>
            <a:off x="8028000" y="6305040"/>
            <a:ext cx="1871640" cy="363600"/>
          </a:xfrm>
          <a:prstGeom prst="rect">
            <a:avLst/>
          </a:prstGeom>
          <a:solidFill>
            <a:srgbClr val="729fcf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Arial"/>
                <a:ea typeface="DejaVu Sans"/>
              </a:rPr>
              <a:t>End of Analysis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2" name="CustomShape 12"/>
          <p:cNvSpPr/>
          <p:nvPr/>
        </p:nvSpPr>
        <p:spPr>
          <a:xfrm>
            <a:off x="3458160" y="273600"/>
            <a:ext cx="527652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2a6099"/>
                </a:solidFill>
                <a:latin typeface="Times New Roman"/>
              </a:rPr>
              <a:t> </a:t>
            </a:r>
            <a:r>
              <a:rPr b="1" lang="en-IN" sz="4000" spc="-1" strike="noStrike">
                <a:solidFill>
                  <a:srgbClr val="2a6099"/>
                </a:solidFill>
                <a:latin typeface="Times New Roman"/>
              </a:rPr>
              <a:t>Flow chart 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</a:rPr>
              <a:t>part-2 (continued) </a:t>
            </a:r>
            <a:endParaRPr b="0" lang="en-GB" sz="2800" spc="-1" strike="noStrike">
              <a:latin typeface="Arial"/>
            </a:endParaRPr>
          </a:p>
        </p:txBody>
      </p:sp>
      <p:cxnSp>
        <p:nvCxnSpPr>
          <p:cNvPr id="213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214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215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216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  <p:cxnSp>
        <p:nvCxnSpPr>
          <p:cNvPr id="217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cap="rnd" w="36000">
            <a:solidFill>
              <a:srgbClr val="3465a4"/>
            </a:solidFill>
            <a:miter/>
            <a:headEnd len="sm" type="oval" w="lg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136520" y="748080"/>
            <a:ext cx="9312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Investment type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analysis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568800" y="1440000"/>
            <a:ext cx="11054160" cy="50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Among the dataframe of companies obtained by merging and mapping the sectors we need to find the most representative value of the investment types.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Here the funding types Venture, Angel, Seed and Private Equity is more prefered.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Grouping the compnies based on funding types and summing the investment amount and the variation of data by calculating the average. And filtering with condition of investment amount </a:t>
            </a:r>
            <a:r>
              <a:rPr b="0" lang="en-GB" sz="2400" spc="-1" strike="noStrike">
                <a:solidFill>
                  <a:srgbClr val="00a933"/>
                </a:solidFill>
                <a:latin typeface="Arial"/>
              </a:rPr>
              <a:t>5-15 million USD.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Further by sorting the values of investment amount in ascending we get a list of top to bottom investment type.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From this we can easily select the likely funding type by most of the investors.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136520" y="748080"/>
            <a:ext cx="9312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Investment type</a:t>
            </a:r>
            <a:r>
              <a:rPr b="0" lang="en-IN" sz="2800" spc="-1" strike="noStrike">
                <a:solidFill>
                  <a:srgbClr val="2a6099"/>
                </a:solidFill>
                <a:latin typeface="Times New Roman"/>
                <a:ea typeface="DejaVu Sans"/>
              </a:rPr>
              <a:t> analysis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568800" y="1440000"/>
            <a:ext cx="11054160" cy="46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We get the following Data : </a:t>
            </a:r>
            <a:endParaRPr b="0" lang="en-GB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From the below data observing the inrange column which says </a:t>
            </a:r>
            <a:r>
              <a:rPr b="0" lang="en-GB" sz="2400" spc="-1" strike="noStrike">
                <a:solidFill>
                  <a:srgbClr val="127622"/>
                </a:solidFill>
                <a:latin typeface="Arial"/>
              </a:rPr>
              <a:t>True based on all the filtering conditions by SparkFunds.</a:t>
            </a:r>
            <a:endParaRPr b="0" lang="en-GB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127622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2a6099"/>
                </a:solidFill>
                <a:latin typeface="Arial"/>
              </a:rPr>
              <a:t>Venture is the investment funding type likely globally. 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512000" y="3032280"/>
            <a:ext cx="8981640" cy="344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Application>LibreOffice/6.4.1.2$Windows_X86_64 LibreOffice_project/4d224e95b98b138af42a64d84056446d09082932</Application>
  <Words>51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  <dc:description/>
  <dc:language>en-GB</dc:language>
  <cp:lastModifiedBy/>
  <dcterms:modified xsi:type="dcterms:W3CDTF">2020-04-26T23:05:35Z</dcterms:modified>
  <cp:revision>170</cp:revision>
  <dc:subject/>
  <dc:title>Investment Case Study  Submission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