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5" r:id="rId8"/>
    <p:sldId id="260" r:id="rId9"/>
    <p:sldId id="261" r:id="rId10"/>
    <p:sldId id="271" r:id="rId11"/>
    <p:sldId id="270" r:id="rId12"/>
    <p:sldId id="263" r:id="rId13"/>
    <p:sldId id="274" r:id="rId14"/>
    <p:sldId id="275" r:id="rId15"/>
    <p:sldId id="273" r:id="rId16"/>
    <p:sldId id="272" r:id="rId17"/>
    <p:sldId id="26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813"/>
    <p:restoredTop sz="94696"/>
  </p:normalViewPr>
  <p:slideViewPr>
    <p:cSldViewPr snapToGrid="0" snapToObjects="1">
      <p:cViewPr varScale="1">
        <p:scale>
          <a:sx n="59" d="100"/>
          <a:sy n="59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ing-library.com/docs/recip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-library.com/docs/react-testing-library/cheatshee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npmjs.com/package/@testing-library/react-na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testing-library.com/docs/react-testing-library/intro" TargetMode="External"/><Relationship Id="rId7" Type="http://schemas.openxmlformats.org/officeDocument/2006/relationships/hyperlink" Target="https://jestjs.io/" TargetMode="External"/><Relationship Id="rId2" Type="http://schemas.openxmlformats.org/officeDocument/2006/relationships/hyperlink" Target="https://testingjavascri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sting-library.com/" TargetMode="External"/><Relationship Id="rId5" Type="http://schemas.openxmlformats.org/officeDocument/2006/relationships/hyperlink" Target="https://testing-library.com/docs/dom-testing-library/intro" TargetMode="External"/><Relationship Id="rId4" Type="http://schemas.openxmlformats.org/officeDocument/2006/relationships/hyperlink" Target="https://github.com/testing-library/react-testing-librar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7679-D2B3-4A46-9845-246226137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Playing around with</a:t>
            </a:r>
            <a:br>
              <a:rPr lang="en-US" dirty="0"/>
            </a:br>
            <a:r>
              <a:rPr lang="en-US" dirty="0"/>
              <a:t>React Testing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A672-994C-B84E-AC63-07704EA6A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Alfred Glickman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907A3-F9BB-9740-95D5-03B7DD4C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26" t="593" r="30647" b="1552"/>
          <a:stretch/>
        </p:blipFill>
        <p:spPr>
          <a:xfrm>
            <a:off x="9281032" y="792000"/>
            <a:ext cx="2910967" cy="53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5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4300-35B8-3B4B-B067-2A6249EE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6F67-46A5-D74F-91EC-64C188FC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something: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A452B-7AD7-D04F-B2EE-3DB77B02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79" y="2309394"/>
            <a:ext cx="363220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4E7E2-E927-5A49-B482-AD49B79A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79" y="4022716"/>
            <a:ext cx="4093202" cy="19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4300-35B8-3B4B-B067-2A6249EE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6F67-46A5-D74F-91EC-64C188FC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Negative scenario: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24F4-60EA-7141-9214-6666A2D0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061" y="1674168"/>
            <a:ext cx="4737100" cy="212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33707-A781-4D42-8A16-2306B9A4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94" y="3951037"/>
            <a:ext cx="4495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68A2-35C1-E94E-87C3-824A667A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DOM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E79A0-5AD6-3F43-B828-5107DE136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883" y="1123837"/>
            <a:ext cx="4909139" cy="39740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94CA3-0C66-7444-BC27-4BD43034AC14}"/>
              </a:ext>
            </a:extLst>
          </p:cNvPr>
          <p:cNvSpPr txBox="1"/>
          <p:nvPr/>
        </p:nvSpPr>
        <p:spPr>
          <a:xfrm>
            <a:off x="6753726" y="5355688"/>
            <a:ext cx="103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 Chat</a:t>
            </a:r>
          </a:p>
        </p:txBody>
      </p:sp>
    </p:spTree>
    <p:extLst>
      <p:ext uri="{BB962C8B-B14F-4D97-AF65-F5344CB8AC3E}">
        <p14:creationId xmlns:p14="http://schemas.microsoft.com/office/powerpoint/2010/main" val="336578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68A2-35C1-E94E-87C3-824A667A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DOM nodes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DE501F-E62D-7A41-AA71-BC1C4924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988" y="1237092"/>
            <a:ext cx="7315200" cy="4374291"/>
          </a:xfrm>
        </p:spPr>
      </p:pic>
    </p:spTree>
    <p:extLst>
      <p:ext uri="{BB962C8B-B14F-4D97-AF65-F5344CB8AC3E}">
        <p14:creationId xmlns:p14="http://schemas.microsoft.com/office/powerpoint/2010/main" val="59322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5F08-05FD-9D40-A59A-9F1DA9CB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20E6B-D0DE-C549-B0E7-56EA91449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24062"/>
              </p:ext>
            </p:extLst>
          </p:nvPr>
        </p:nvGraphicFramePr>
        <p:xfrm>
          <a:off x="3868737" y="863600"/>
          <a:ext cx="7757206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603">
                  <a:extLst>
                    <a:ext uri="{9D8B030D-6E8A-4147-A177-3AD203B41FA5}">
                      <a16:colId xmlns:a16="http://schemas.microsoft.com/office/drawing/2014/main" val="3749568605"/>
                    </a:ext>
                  </a:extLst>
                </a:gridCol>
                <a:gridCol w="3878603">
                  <a:extLst>
                    <a:ext uri="{9D8B030D-6E8A-4147-A177-3AD203B41FA5}">
                      <a16:colId xmlns:a16="http://schemas.microsoft.com/office/drawing/2014/main" val="3022703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Selectors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1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getByLabelText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 for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6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getByPlaceholderText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case you don’t use labels 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0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 for free form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5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getByDisplayValue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Just use the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1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getByAltText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Using the “alt”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2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getByTitle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Accessibility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0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getByRole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Good for dialog boxes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4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getByTestId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special non rendered attribute “</a:t>
                      </a:r>
                      <a:r>
                        <a:rPr lang="en-A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data-</a:t>
                      </a:r>
                      <a:r>
                        <a:rPr lang="en-AU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testid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AU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querySelector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all else fails, just use the DOM API selectors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9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68A2-35C1-E94E-87C3-824A667A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A9F5-5C73-8A43-8F66-1BB41A3F0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Pros:</a:t>
            </a:r>
          </a:p>
          <a:p>
            <a:pPr lvl="1"/>
            <a:r>
              <a:rPr lang="en-US" sz="2000" dirty="0"/>
              <a:t>Simple set of methods</a:t>
            </a:r>
          </a:p>
          <a:p>
            <a:pPr lvl="1"/>
            <a:r>
              <a:rPr lang="en-US" sz="2000" dirty="0"/>
              <a:t>Renders proper components</a:t>
            </a:r>
          </a:p>
          <a:p>
            <a:pPr lvl="1"/>
            <a:r>
              <a:rPr lang="en-US" sz="2000" dirty="0"/>
              <a:t>Easy event triggering and waiting for changes</a:t>
            </a:r>
          </a:p>
          <a:p>
            <a:pPr lvl="1"/>
            <a:r>
              <a:rPr lang="en-US" sz="2000" dirty="0"/>
              <a:t>Lots of nice selectors</a:t>
            </a:r>
          </a:p>
          <a:p>
            <a:pPr lvl="1"/>
            <a:r>
              <a:rPr lang="en-US" sz="2000" dirty="0"/>
              <a:t>Good set of recipes: </a:t>
            </a:r>
            <a:r>
              <a:rPr lang="en-AU" sz="2000" dirty="0">
                <a:hlinkClick r:id="rId2"/>
              </a:rPr>
              <a:t>https://testing-library.com/docs/recipes</a:t>
            </a:r>
            <a:endParaRPr lang="en-US" sz="2000" dirty="0"/>
          </a:p>
          <a:p>
            <a:r>
              <a:rPr lang="en-US" sz="2400" dirty="0"/>
              <a:t>Cons:</a:t>
            </a:r>
          </a:p>
          <a:p>
            <a:pPr lvl="1"/>
            <a:r>
              <a:rPr lang="en-US" sz="2000" dirty="0"/>
              <a:t>No Shallow Rendering – need to mock child components</a:t>
            </a:r>
          </a:p>
          <a:p>
            <a:pPr lvl="1"/>
            <a:r>
              <a:rPr lang="en-US" sz="2000" dirty="0"/>
              <a:t>Less extensive query options than Enzyme</a:t>
            </a:r>
          </a:p>
          <a:p>
            <a:pPr lvl="1"/>
            <a:r>
              <a:rPr lang="en-US" sz="2000" dirty="0"/>
              <a:t>Less help available on the web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47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3084-A429-B24C-BFA1-692BC981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Cheat Sheet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8A4D97-1FC4-DB4D-BF1C-EB9A4F637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356" y="603745"/>
            <a:ext cx="7807959" cy="605360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542C70-3758-1540-96DD-F594996933AC}"/>
              </a:ext>
            </a:extLst>
          </p:cNvPr>
          <p:cNvSpPr/>
          <p:nvPr/>
        </p:nvSpPr>
        <p:spPr>
          <a:xfrm>
            <a:off x="3742356" y="6488668"/>
            <a:ext cx="9108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https://testing-library.com/docs/react-testing-library/cheatsheet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B66A-B979-454F-92C3-3D67EFD2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7B22-5312-F647-B9E2-4920D61B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208650" cy="2312229"/>
          </a:xfrm>
        </p:spPr>
        <p:txBody>
          <a:bodyPr>
            <a:normAutofit/>
          </a:bodyPr>
          <a:lstStyle/>
          <a:p>
            <a:r>
              <a:rPr lang="en-AU" dirty="0"/>
              <a:t>@testing-library/react-native -</a:t>
            </a:r>
          </a:p>
          <a:p>
            <a:r>
              <a:rPr lang="en-AU" dirty="0">
                <a:hlinkClick r:id="rId2"/>
              </a:rPr>
              <a:t>https://www.npmjs.com/package/@testing-library/react-native</a:t>
            </a:r>
            <a:endParaRPr lang="en-AU" dirty="0"/>
          </a:p>
          <a:p>
            <a:endParaRPr lang="en-AU" dirty="0"/>
          </a:p>
          <a:p>
            <a:r>
              <a:rPr lang="en-AU" dirty="0"/>
              <a:t>Slight differences but largely similar tests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127EB-794F-3C4D-8D13-763E2291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232" y="304799"/>
            <a:ext cx="1230284" cy="256912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5EB37-4235-524F-8148-FC53D66D8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0" b="-1022"/>
          <a:stretch/>
        </p:blipFill>
        <p:spPr>
          <a:xfrm>
            <a:off x="8392577" y="304799"/>
            <a:ext cx="1307996" cy="271371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1AE4B2-8469-134E-979C-53E5B802A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240" y="3424428"/>
            <a:ext cx="5884333" cy="28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DEB3-5331-A947-9279-BF8215A7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C193-A134-C94B-ABD9-13DE8E8E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on testing…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44C5D-1F92-824C-9211-0111C167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609933"/>
            <a:ext cx="7950200" cy="53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EBDE-3273-E146-99B0-CE819F76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4DF9-64A9-2041-BFA0-F629488F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Alfred Glickman</a:t>
            </a:r>
            <a:endParaRPr lang="en-US" sz="2800" b="1" dirty="0"/>
          </a:p>
          <a:p>
            <a:r>
              <a:rPr lang="en-US" b="1" dirty="0"/>
              <a:t>Front End Developer on NAB Chatbot</a:t>
            </a:r>
          </a:p>
          <a:p>
            <a:r>
              <a:rPr lang="en-US" b="1" dirty="0"/>
              <a:t>Startup Enthusiast </a:t>
            </a:r>
          </a:p>
          <a:p>
            <a:r>
              <a:rPr lang="en-US" b="1" dirty="0"/>
              <a:t>React Fan</a:t>
            </a:r>
          </a:p>
          <a:p>
            <a:r>
              <a:rPr lang="en-US" b="1" dirty="0"/>
              <a:t>A pretty average tester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B4EA1-B8DB-BA4F-A6E3-D1FB090E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408" y="1899500"/>
            <a:ext cx="3226748" cy="33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F32A-D4F8-BE40-8AF7-D6B8EC05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7025-EC53-DD46-A4FB-825F965A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lead/client said 99% coverage or else! 😅</a:t>
            </a:r>
          </a:p>
          <a:p>
            <a:r>
              <a:rPr lang="en-US" dirty="0"/>
              <a:t>Quality! ☺️</a:t>
            </a:r>
          </a:p>
          <a:p>
            <a:r>
              <a:rPr lang="en-US" dirty="0"/>
              <a:t>Helps you define the problem and see any gaps. Nobody is perfect but we get closers when we test.</a:t>
            </a:r>
          </a:p>
          <a:p>
            <a:r>
              <a:rPr lang="en-US" dirty="0"/>
              <a:t>Good for keeping track of agile and complex applications.</a:t>
            </a:r>
          </a:p>
          <a:p>
            <a:r>
              <a:rPr lang="en-US" dirty="0"/>
              <a:t>Better integration and fault isolation. 🙅‍♂️ </a:t>
            </a:r>
          </a:p>
          <a:p>
            <a:r>
              <a:rPr lang="en-US" dirty="0"/>
              <a:t>Faster debugging and development.  🏎</a:t>
            </a:r>
          </a:p>
          <a:p>
            <a:r>
              <a:rPr lang="en-US" dirty="0"/>
              <a:t>I can’t remember what I did 2 hours ago, let alone last month. 🐟</a:t>
            </a:r>
          </a:p>
          <a:p>
            <a:r>
              <a:rPr lang="en-US" dirty="0"/>
              <a:t>Find bugs now or at 2am when the manager calls you about a production defect.</a:t>
            </a:r>
          </a:p>
          <a:p>
            <a:r>
              <a:rPr lang="en-US" dirty="0"/>
              <a:t>Because JS will always find a way to surprise you. 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F0B73-70EA-EF49-8CC7-9A1F53BC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" y="1633728"/>
            <a:ext cx="3378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0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F765-E35C-8949-B790-0F3FAB61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Unit Test, really?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D96B-70A6-294E-80E5-95F2EE45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969932" cy="5120640"/>
          </a:xfrm>
        </p:spPr>
        <p:txBody>
          <a:bodyPr/>
          <a:lstStyle/>
          <a:p>
            <a:r>
              <a:rPr lang="en-US" dirty="0"/>
              <a:t>A benchmark for piece of code or a component.</a:t>
            </a:r>
          </a:p>
          <a:p>
            <a:r>
              <a:rPr lang="en-US" dirty="0"/>
              <a:t>Documentation for who this code is supposed to be used.</a:t>
            </a:r>
          </a:p>
          <a:p>
            <a:r>
              <a:rPr lang="en-US" dirty="0"/>
              <a:t>Captures certain assumptions made during development as well as an understanding of requirements…</a:t>
            </a:r>
          </a:p>
          <a:p>
            <a:r>
              <a:rPr lang="en-US" dirty="0"/>
              <a:t>Does it mean that the system is perfect? No way!</a:t>
            </a:r>
          </a:p>
          <a:p>
            <a:r>
              <a:rPr lang="en-US" dirty="0"/>
              <a:t>Does 100% coverage guarantee that the system is perfect? No way!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CBE83-4A3E-344C-9DD8-4E2AB2C94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2" r="22826"/>
          <a:stretch/>
        </p:blipFill>
        <p:spPr>
          <a:xfrm>
            <a:off x="8693179" y="587393"/>
            <a:ext cx="2611660" cy="2837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C65CF-8FD9-624E-BB5B-802422CADC3F}"/>
              </a:ext>
            </a:extLst>
          </p:cNvPr>
          <p:cNvSpPr txBox="1"/>
          <p:nvPr/>
        </p:nvSpPr>
        <p:spPr>
          <a:xfrm>
            <a:off x="8839200" y="3424428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Unit Tester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73969-8F04-6845-9923-69D60271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55" y="3793760"/>
            <a:ext cx="2798130" cy="1577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756010-B90B-5B43-AD28-FB510E678AB3}"/>
              </a:ext>
            </a:extLst>
          </p:cNvPr>
          <p:cNvSpPr/>
          <p:nvPr/>
        </p:nvSpPr>
        <p:spPr>
          <a:xfrm>
            <a:off x="8826573" y="5463278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Control Module</a:t>
            </a:r>
          </a:p>
        </p:txBody>
      </p:sp>
    </p:spTree>
    <p:extLst>
      <p:ext uri="{BB962C8B-B14F-4D97-AF65-F5344CB8AC3E}">
        <p14:creationId xmlns:p14="http://schemas.microsoft.com/office/powerpoint/2010/main" val="36480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EB0E-3D5E-A74D-8C6E-35CF7105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dummies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E1DB-049A-1C44-B22F-59B5262A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good unit test: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Arrange</a:t>
            </a:r>
            <a:r>
              <a:rPr lang="en-US" dirty="0"/>
              <a:t> a situation – prepare mocks, </a:t>
            </a:r>
            <a:r>
              <a:rPr lang="en-US" dirty="0" err="1"/>
              <a:t>initialise</a:t>
            </a:r>
            <a:r>
              <a:rPr lang="en-US" dirty="0"/>
              <a:t> components and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</a:t>
            </a:r>
            <a:r>
              <a:rPr lang="en-US" dirty="0"/>
              <a:t> - make the component do something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Assert</a:t>
            </a:r>
            <a:r>
              <a:rPr lang="en-US" dirty="0"/>
              <a:t> – check that what you expect to happen, has happened.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of this nutritious testing regiment: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End to end testing – Cypress / </a:t>
            </a:r>
            <a:r>
              <a:rPr lang="en-US" dirty="0" err="1"/>
              <a:t>Webdriver</a:t>
            </a:r>
            <a:r>
              <a:rPr lang="en-US" dirty="0"/>
              <a:t> – automated click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testing – Mountebank / Postman / Jest – automated testing that ensures that components work well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Unit testing – Individual component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testing – Lint and </a:t>
            </a:r>
            <a:r>
              <a:rPr lang="en-US" dirty="0" err="1"/>
              <a:t>etc</a:t>
            </a:r>
            <a:r>
              <a:rPr lang="en-US" dirty="0"/>
              <a:t> – Can’t live without it 😅</a:t>
            </a:r>
          </a:p>
        </p:txBody>
      </p:sp>
    </p:spTree>
    <p:extLst>
      <p:ext uri="{BB962C8B-B14F-4D97-AF65-F5344CB8AC3E}">
        <p14:creationId xmlns:p14="http://schemas.microsoft.com/office/powerpoint/2010/main" val="346581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D0AA-1F06-2146-A3B4-498981EC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FE unit test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5001-7FD8-564E-9CB6-5693F28D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alternative to the popular </a:t>
            </a:r>
            <a:r>
              <a:rPr lang="en-US" sz="2400" b="1" dirty="0"/>
              <a:t>Enzyme</a:t>
            </a:r>
            <a:r>
              <a:rPr lang="en-US" sz="2400" dirty="0"/>
              <a:t> test library from </a:t>
            </a:r>
            <a:r>
              <a:rPr lang="en-US" sz="2400" dirty="0" err="1"/>
              <a:t>AirBNB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React Testing Library’s Guiding Principle:</a:t>
            </a:r>
          </a:p>
          <a:p>
            <a:pPr marL="0" indent="0">
              <a:buNone/>
            </a:pPr>
            <a:r>
              <a:rPr lang="en-US" sz="2400" dirty="0"/>
              <a:t>“ The more your tests resemble the way your software is used, the more confidence they can give you.”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Don’t test actual implementation and component state, instead; operate on the actual component’s DOM as it is rendered.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I’d call it black box testing 🤔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DD9D1-1180-F34D-ABD7-F55B457E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768096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CB09-264E-CF44-A559-A61E7885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14AA-6740-D744-A4BD-6EB70FD8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Library created by: </a:t>
            </a:r>
            <a:r>
              <a:rPr lang="en-US" sz="2400" dirty="0">
                <a:hlinkClick r:id="rId2"/>
              </a:rPr>
              <a:t>Kent C. Dodds</a:t>
            </a:r>
            <a:r>
              <a:rPr lang="en-US" sz="2400" dirty="0"/>
              <a:t> (who is also selling a testing course here: </a:t>
            </a:r>
            <a:r>
              <a:rPr lang="en-AU" sz="2400" dirty="0">
                <a:hlinkClick r:id="rId2"/>
              </a:rPr>
              <a:t>https://testingjavascript.com/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Site: </a:t>
            </a:r>
            <a:r>
              <a:rPr lang="en-AU" sz="2000" dirty="0">
                <a:hlinkClick r:id="rId3"/>
              </a:rPr>
              <a:t>https://testing-library.com/docs/react-testing-library/intro</a:t>
            </a:r>
            <a:endParaRPr lang="en-AU" sz="2000" dirty="0">
              <a:hlinkClick r:id="rId4"/>
            </a:endParaRPr>
          </a:p>
          <a:p>
            <a:pPr lvl="1"/>
            <a:r>
              <a:rPr lang="en-US" sz="2000" dirty="0"/>
              <a:t>Git: </a:t>
            </a:r>
            <a:r>
              <a:rPr lang="en-AU" sz="2000" dirty="0">
                <a:hlinkClick r:id="rId4"/>
              </a:rPr>
              <a:t>https://github.com/testing-library/react-testing-library</a:t>
            </a:r>
            <a:endParaRPr lang="en-US" sz="2000" dirty="0"/>
          </a:p>
          <a:p>
            <a:r>
              <a:rPr lang="en-US" sz="2400" dirty="0"/>
              <a:t>Built on top of the </a:t>
            </a:r>
            <a:r>
              <a:rPr lang="en-US" sz="2400" dirty="0" err="1">
                <a:hlinkClick r:id="rId5"/>
              </a:rPr>
              <a:t>dom</a:t>
            </a:r>
            <a:r>
              <a:rPr lang="en-US" sz="2400" dirty="0">
                <a:hlinkClick r:id="rId5"/>
              </a:rPr>
              <a:t>-testing-library</a:t>
            </a:r>
            <a:endParaRPr lang="en-US" sz="2400" dirty="0"/>
          </a:p>
          <a:p>
            <a:r>
              <a:rPr lang="en-US" sz="2400" dirty="0"/>
              <a:t>Grouped in a family of DOM testing packages: </a:t>
            </a:r>
            <a:r>
              <a:rPr lang="en-US" sz="2400" dirty="0">
                <a:hlinkClick r:id="rId6"/>
              </a:rPr>
              <a:t>@testing-library </a:t>
            </a:r>
            <a:r>
              <a:rPr lang="en-US" sz="2400" dirty="0"/>
              <a:t>which supports 11 different FE frameworks such as: Angular, Svelte and React </a:t>
            </a:r>
          </a:p>
          <a:p>
            <a:r>
              <a:rPr lang="en-US" sz="2400" dirty="0"/>
              <a:t>Doesn’t offer test execution, reporting, coverage or assertions functionality. Still need to use </a:t>
            </a:r>
            <a:r>
              <a:rPr lang="en-US" sz="2400" dirty="0">
                <a:hlinkClick r:id="rId7"/>
              </a:rPr>
              <a:t>Jest</a:t>
            </a:r>
            <a:r>
              <a:rPr lang="en-US" sz="2400" dirty="0"/>
              <a:t> for that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5C245-9F87-CA4D-AEB0-D8340BFC5F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660" y="3901948"/>
            <a:ext cx="2032000" cy="2082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31654B-BC9D-8F4D-B4C0-D0011000892F}"/>
              </a:ext>
            </a:extLst>
          </p:cNvPr>
          <p:cNvSpPr/>
          <p:nvPr/>
        </p:nvSpPr>
        <p:spPr>
          <a:xfrm>
            <a:off x="710660" y="6078646"/>
            <a:ext cx="2201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Kent C. </a:t>
            </a:r>
            <a:r>
              <a:rPr lang="en-US" dirty="0" err="1"/>
              <a:t>Dodds</a:t>
            </a:r>
            <a:endParaRPr lang="en-US" dirty="0"/>
          </a:p>
          <a:p>
            <a:r>
              <a:rPr lang="en-US" dirty="0"/>
              <a:t>(Dan Abramov 2.0)</a:t>
            </a:r>
          </a:p>
        </p:txBody>
      </p:sp>
    </p:spTree>
    <p:extLst>
      <p:ext uri="{BB962C8B-B14F-4D97-AF65-F5344CB8AC3E}">
        <p14:creationId xmlns:p14="http://schemas.microsoft.com/office/powerpoint/2010/main" val="37401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30B-3772-EC41-A056-904FE5C3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05C5-5ABF-F344-A3A9-787607CD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Oh, so simple.</a:t>
            </a:r>
          </a:p>
          <a:p>
            <a:r>
              <a:rPr lang="en-US" b="1" dirty="0"/>
              <a:t>Step 1: </a:t>
            </a:r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b="1" dirty="0"/>
              <a:t>Step 2: </a:t>
            </a:r>
            <a:r>
              <a:rPr lang="en-US" dirty="0"/>
              <a:t>Render your component to obtain a query object. </a:t>
            </a:r>
            <a:r>
              <a:rPr lang="en-US" dirty="0" err="1"/>
              <a:t>Destructure</a:t>
            </a:r>
            <a:r>
              <a:rPr lang="en-US" dirty="0"/>
              <a:t> some useful methods:</a:t>
            </a:r>
          </a:p>
          <a:p>
            <a:endParaRPr lang="en-US" dirty="0"/>
          </a:p>
          <a:p>
            <a:r>
              <a:rPr lang="en-US" dirty="0"/>
              <a:t>Query DOM using label text (as a user would)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use “</a:t>
            </a:r>
            <a:r>
              <a:rPr lang="en-AU" dirty="0"/>
              <a:t>data-</a:t>
            </a:r>
            <a:r>
              <a:rPr lang="en-AU" dirty="0" err="1"/>
              <a:t>testid</a:t>
            </a:r>
            <a:r>
              <a:rPr lang="en-AU" dirty="0"/>
              <a:t>” special hidden attribute 🤞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67934-EC3B-1F4F-A79A-C7713F8A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21" y="2173283"/>
            <a:ext cx="48006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4C803-99BF-E84E-8EDB-C25C3285B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23" b="15358"/>
          <a:stretch/>
        </p:blipFill>
        <p:spPr>
          <a:xfrm>
            <a:off x="4160921" y="3396133"/>
            <a:ext cx="5638800" cy="2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1DEB9-E3D2-0648-BF55-9CF3D93B1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921" y="4252933"/>
            <a:ext cx="25781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2569A-248D-6B41-9FAA-F226D61EF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921" y="5157046"/>
            <a:ext cx="4737100" cy="241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57756B-E95D-5848-8055-1BE1ABAFEE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18" b="5810"/>
          <a:stretch/>
        </p:blipFill>
        <p:spPr>
          <a:xfrm>
            <a:off x="4122821" y="5544000"/>
            <a:ext cx="2857500" cy="25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099D7-2069-834C-B846-5CEC42D4C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557" y="809222"/>
            <a:ext cx="6350099" cy="54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601F-7FB7-F047-A5EC-D44BBA50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JEST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AAF1C-5004-1143-B133-5E95E407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component: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845A2-7DD0-624F-B3A8-DE0B019F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04" y="1953486"/>
            <a:ext cx="5566945" cy="41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59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7900</TotalTime>
  <Words>723</Words>
  <Application>Microsoft Macintosh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Playing around with React Testing Library</vt:lpstr>
      <vt:lpstr>Who am I</vt:lpstr>
      <vt:lpstr>Why Unit Test?</vt:lpstr>
      <vt:lpstr>What’s a Unit Test, really?</vt:lpstr>
      <vt:lpstr>Testing for dummies</vt:lpstr>
      <vt:lpstr>Why another FE unit test library?</vt:lpstr>
      <vt:lpstr>What is RTL?</vt:lpstr>
      <vt:lpstr>The basics…</vt:lpstr>
      <vt:lpstr>Example using JEST</vt:lpstr>
      <vt:lpstr>Lets get testing</vt:lpstr>
      <vt:lpstr>Lets test</vt:lpstr>
      <vt:lpstr>Waiting for DOM nodes</vt:lpstr>
      <vt:lpstr>Waiting for DOM nodes</vt:lpstr>
      <vt:lpstr>Selectors</vt:lpstr>
      <vt:lpstr>Pros and Cons</vt:lpstr>
      <vt:lpstr>Useful Cheat Sheet</vt:lpstr>
      <vt:lpstr>React Native version</vt:lpstr>
      <vt:lpstr>Thank you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Testing Library</dc:title>
  <dc:creator>Alfred Glickman</dc:creator>
  <cp:lastModifiedBy>Alfred Glickman</cp:lastModifiedBy>
  <cp:revision>36</cp:revision>
  <dcterms:created xsi:type="dcterms:W3CDTF">2019-09-26T06:36:37Z</dcterms:created>
  <dcterms:modified xsi:type="dcterms:W3CDTF">2019-10-03T07:11:29Z</dcterms:modified>
</cp:coreProperties>
</file>