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6" r:id="rId5"/>
    <p:sldId id="297" r:id="rId6"/>
    <p:sldId id="260" r:id="rId7"/>
    <p:sldId id="261" r:id="rId8"/>
    <p:sldId id="262" r:id="rId9"/>
    <p:sldId id="267" r:id="rId10"/>
    <p:sldId id="268" r:id="rId11"/>
    <p:sldId id="279" r:id="rId12"/>
    <p:sldId id="263" r:id="rId13"/>
    <p:sldId id="264" r:id="rId14"/>
    <p:sldId id="265" r:id="rId15"/>
    <p:sldId id="257" r:id="rId16"/>
    <p:sldId id="277" r:id="rId17"/>
    <p:sldId id="278" r:id="rId18"/>
    <p:sldId id="269" r:id="rId19"/>
    <p:sldId id="270" r:id="rId20"/>
    <p:sldId id="271" r:id="rId21"/>
    <p:sldId id="272" r:id="rId22"/>
    <p:sldId id="274" r:id="rId23"/>
    <p:sldId id="275" r:id="rId24"/>
    <p:sldId id="276" r:id="rId25"/>
    <p:sldId id="280" r:id="rId26"/>
    <p:sldId id="281" r:id="rId27"/>
    <p:sldId id="282" r:id="rId28"/>
    <p:sldId id="283" r:id="rId29"/>
    <p:sldId id="284" r:id="rId30"/>
    <p:sldId id="287" r:id="rId31"/>
    <p:sldId id="285" r:id="rId32"/>
    <p:sldId id="286" r:id="rId33"/>
    <p:sldId id="288" r:id="rId34"/>
    <p:sldId id="289" r:id="rId35"/>
    <p:sldId id="290" r:id="rId36"/>
    <p:sldId id="291" r:id="rId37"/>
    <p:sldId id="292" r:id="rId38"/>
    <p:sldId id="293" r:id="rId39"/>
    <p:sldId id="294" r:id="rId40"/>
    <p:sldId id="295" r:id="rId41"/>
    <p:sldId id="296" r:id="rId42"/>
    <p:sldId id="300" r:id="rId43"/>
    <p:sldId id="299"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20133" autoAdjust="0"/>
    <p:restoredTop sz="94660"/>
  </p:normalViewPr>
  <p:slideViewPr>
    <p:cSldViewPr>
      <p:cViewPr varScale="1">
        <p:scale>
          <a:sx n="73" d="100"/>
          <a:sy n="73" d="100"/>
        </p:scale>
        <p:origin x="-1098"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762000" y="2895600"/>
            <a:ext cx="7772400" cy="1470025"/>
          </a:xfrm>
        </p:spPr>
        <p:txBody>
          <a:bodyPr>
            <a:normAutofit/>
          </a:bodyPr>
          <a:lstStyle/>
          <a:p>
            <a:r>
              <a:rPr lang="en-US" dirty="0" smtClean="0"/>
              <a:t>Time Series of Yearly Stock Prices of Company A and Forecasts in R</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Monthly Plot</a:t>
            </a: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1685925" y="2177256"/>
            <a:ext cx="5772150" cy="337185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099" name="Picture 3"/>
          <p:cNvPicPr>
            <a:picLocks noGrp="1" noChangeAspect="1" noChangeArrowheads="1"/>
          </p:cNvPicPr>
          <p:nvPr>
            <p:ph idx="1"/>
          </p:nvPr>
        </p:nvPicPr>
        <p:blipFill>
          <a:blip r:embed="rId2"/>
          <a:srcRect/>
          <a:stretch>
            <a:fillRect/>
          </a:stretch>
        </p:blipFill>
        <p:spPr bwMode="auto">
          <a:xfrm>
            <a:off x="2190750" y="2282031"/>
            <a:ext cx="4762500" cy="31623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Length():  number of observations.</a:t>
            </a:r>
          </a:p>
          <a:p>
            <a:r>
              <a:rPr lang="en-US" dirty="0" smtClean="0"/>
              <a:t>Tail(): the last output of the tail function is the last output of the data too.</a:t>
            </a:r>
          </a:p>
          <a:p>
            <a:r>
              <a:rPr lang="en-US" dirty="0" smtClean="0"/>
              <a:t>Peaks occur every year in the plot. </a:t>
            </a:r>
          </a:p>
          <a:p>
            <a:r>
              <a:rPr lang="en-US" dirty="0" smtClean="0"/>
              <a:t>Median is unaffected as 50% observations above and 50 % percent below the median.</a:t>
            </a:r>
          </a:p>
          <a:p>
            <a:r>
              <a:rPr lang="en-US" dirty="0" smtClean="0"/>
              <a:t>Despite some short peaks, mean is pulled up due to the high peaks.</a:t>
            </a:r>
          </a:p>
          <a:p>
            <a:endParaRPr lang="en-US"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Random normally distributed dataset:</a:t>
            </a:r>
          </a:p>
          <a:p>
            <a:r>
              <a:rPr lang="en-US" dirty="0" smtClean="0"/>
              <a:t>There is no clear trend.</a:t>
            </a:r>
          </a:p>
          <a:p>
            <a:r>
              <a:rPr lang="en-US" dirty="0" smtClean="0"/>
              <a:t> In 1973 and the few subsequent years, there is a larger span than in the earlier years.</a:t>
            </a:r>
          </a:p>
          <a:p>
            <a:r>
              <a:rPr lang="en-US" dirty="0" smtClean="0"/>
              <a:t>Mean stays the same</a:t>
            </a:r>
          </a:p>
          <a:p>
            <a:r>
              <a:rPr lang="en-US" dirty="0" smtClean="0"/>
              <a:t>Variance looks constant.</a:t>
            </a:r>
          </a:p>
          <a:p>
            <a:endParaRPr lang="en-US" dirty="0" smtClean="0"/>
          </a:p>
          <a:p>
            <a:endParaRPr lang="en-US"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spikes and dips in the stock price are   </a:t>
            </a:r>
            <a:r>
              <a:rPr lang="en-US" dirty="0" err="1" smtClean="0"/>
              <a:t>equi</a:t>
            </a:r>
            <a:r>
              <a:rPr lang="en-US" dirty="0" smtClean="0"/>
              <a:t>-distant to each other.</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Line Graph of Season Plot</a:t>
            </a:r>
            <a:endParaRPr lang="en-US" dirty="0"/>
          </a:p>
        </p:txBody>
      </p:sp>
      <p:pic>
        <p:nvPicPr>
          <p:cNvPr id="5122" name="Picture 2"/>
          <p:cNvPicPr>
            <a:picLocks noGrp="1" noChangeAspect="1" noChangeArrowheads="1"/>
          </p:cNvPicPr>
          <p:nvPr>
            <p:ph idx="4294967295"/>
          </p:nvPr>
        </p:nvPicPr>
        <p:blipFill>
          <a:blip r:embed="rId2"/>
          <a:srcRect/>
          <a:stretch>
            <a:fillRect/>
          </a:stretch>
        </p:blipFill>
        <p:spPr bwMode="auto">
          <a:xfrm>
            <a:off x="2362200" y="2743200"/>
            <a:ext cx="5400675" cy="3076575"/>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2050" name="Picture 2"/>
          <p:cNvPicPr>
            <a:picLocks noChangeAspect="1" noChangeArrowheads="1"/>
          </p:cNvPicPr>
          <p:nvPr/>
        </p:nvPicPr>
        <p:blipFill>
          <a:blip r:embed="rId2"/>
          <a:srcRect/>
          <a:stretch>
            <a:fillRect/>
          </a:stretch>
        </p:blipFill>
        <p:spPr bwMode="auto">
          <a:xfrm>
            <a:off x="2324100" y="1971675"/>
            <a:ext cx="4495800" cy="291465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ChangeAspect="1" noChangeArrowheads="1"/>
          </p:cNvPicPr>
          <p:nvPr/>
        </p:nvPicPr>
        <p:blipFill>
          <a:blip r:embed="rId2"/>
          <a:srcRect/>
          <a:stretch>
            <a:fillRect/>
          </a:stretch>
        </p:blipFill>
        <p:spPr bwMode="auto">
          <a:xfrm>
            <a:off x="2276475" y="1919288"/>
            <a:ext cx="4591050" cy="3019425"/>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Simple:  Methods of Forecasting</a:t>
            </a:r>
            <a:endParaRPr lang="en-US" dirty="0"/>
          </a:p>
        </p:txBody>
      </p:sp>
      <p:sp>
        <p:nvSpPr>
          <p:cNvPr id="4" name="Content Placeholder 3"/>
          <p:cNvSpPr>
            <a:spLocks noGrp="1"/>
          </p:cNvSpPr>
          <p:nvPr>
            <p:ph idx="1"/>
          </p:nvPr>
        </p:nvSpPr>
        <p:spPr/>
        <p:txBody>
          <a:bodyPr/>
          <a:lstStyle/>
          <a:p>
            <a:r>
              <a:rPr lang="en-US" dirty="0" smtClean="0"/>
              <a:t>We forecasted 20 years into the future in the following three methods.</a:t>
            </a:r>
          </a:p>
          <a:p>
            <a:r>
              <a:rPr lang="en-US" dirty="0" smtClean="0"/>
              <a:t>Fitted values are the forecasted values applied to the original dataset.</a:t>
            </a:r>
          </a:p>
          <a:p>
            <a:r>
              <a:rPr lang="en-US" dirty="0" smtClean="0"/>
              <a:t>Naïve method: projects last observation carried forward method.</a:t>
            </a:r>
          </a:p>
          <a:p>
            <a:r>
              <a:rPr lang="en-US" dirty="0" smtClean="0"/>
              <a:t>Random value most likely with a deviation of 1 -1&lt;x&lt;1</a:t>
            </a:r>
          </a:p>
          <a:p>
            <a:endParaRPr lang="en-US" dirty="0" smtClean="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Average Method:</a:t>
            </a:r>
          </a:p>
          <a:p>
            <a:r>
              <a:rPr lang="en-US" dirty="0" smtClean="0"/>
              <a:t>Calculates mean of the data, then uses that for  forecasting.</a:t>
            </a:r>
          </a:p>
          <a:p>
            <a:r>
              <a:rPr lang="en-US" dirty="0" smtClean="0"/>
              <a:t>Has the mean equal to 0.</a:t>
            </a:r>
          </a:p>
          <a:p>
            <a:endParaRPr lang="en-US" dirty="0" smtClean="0"/>
          </a:p>
          <a:p>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endParaRPr lang="en-US" dirty="0"/>
          </a:p>
        </p:txBody>
      </p:sp>
      <p:sp>
        <p:nvSpPr>
          <p:cNvPr id="3" name="Content Placeholder 2"/>
          <p:cNvSpPr>
            <a:spLocks noGrp="1"/>
          </p:cNvSpPr>
          <p:nvPr>
            <p:ph idx="1"/>
          </p:nvPr>
        </p:nvSpPr>
        <p:spPr/>
        <p:txBody>
          <a:bodyPr/>
          <a:lstStyle/>
          <a:p>
            <a:pPr>
              <a:buNone/>
            </a:pPr>
            <a:r>
              <a:rPr lang="en-US" dirty="0" smtClean="0"/>
              <a:t>Class= “</a:t>
            </a:r>
            <a:r>
              <a:rPr lang="en-US" dirty="0" err="1" smtClean="0"/>
              <a:t>ts</a:t>
            </a:r>
            <a:r>
              <a:rPr lang="en-US" dirty="0" smtClean="0"/>
              <a:t>”</a:t>
            </a:r>
          </a:p>
          <a:p>
            <a:pPr>
              <a:buNone/>
            </a:pPr>
            <a:r>
              <a:rPr lang="en-US" dirty="0" err="1" smtClean="0"/>
              <a:t>Univariate</a:t>
            </a:r>
            <a:r>
              <a:rPr lang="en-US" dirty="0" smtClean="0"/>
              <a:t> time series</a:t>
            </a:r>
          </a:p>
          <a:p>
            <a:pPr>
              <a:buNone/>
            </a:pPr>
            <a:r>
              <a:rPr lang="en-US" dirty="0" smtClean="0"/>
              <a:t>	</a:t>
            </a:r>
            <a:r>
              <a:rPr lang="en-US" dirty="0" err="1" smtClean="0"/>
              <a:t>ts</a:t>
            </a:r>
            <a:r>
              <a:rPr lang="en-US" dirty="0" smtClean="0"/>
              <a:t> has a time stamp. It shows the time at that particular value occurred..</a:t>
            </a:r>
          </a:p>
          <a:p>
            <a:pPr>
              <a:buNone/>
            </a:pPr>
            <a:r>
              <a:rPr lang="en-US" dirty="0" smtClean="0"/>
              <a:t>Most time specific packages work with the class- time series.</a:t>
            </a:r>
          </a:p>
          <a:p>
            <a:pPr>
              <a:buNone/>
            </a:pPr>
            <a:endParaRPr lang="en-US" dirty="0" smtClean="0"/>
          </a:p>
          <a:p>
            <a:pPr>
              <a:buNone/>
            </a:pPr>
            <a:endParaRPr lang="en-US" dirty="0" smtClean="0"/>
          </a:p>
          <a:p>
            <a:pPr>
              <a:buNone/>
            </a:pPr>
            <a:endParaRPr lang="en-US" dirty="0" smtClean="0"/>
          </a:p>
          <a:p>
            <a:pPr>
              <a:buNone/>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Drift Method</a:t>
            </a:r>
            <a:endParaRPr lang="en-US" dirty="0"/>
          </a:p>
        </p:txBody>
      </p:sp>
      <p:sp>
        <p:nvSpPr>
          <p:cNvPr id="4" name="Content Placeholder 3"/>
          <p:cNvSpPr>
            <a:spLocks noGrp="1"/>
          </p:cNvSpPr>
          <p:nvPr>
            <p:ph idx="1"/>
          </p:nvPr>
        </p:nvSpPr>
        <p:spPr/>
        <p:txBody>
          <a:bodyPr/>
          <a:lstStyle/>
          <a:p>
            <a:pPr>
              <a:buNone/>
            </a:pPr>
            <a:r>
              <a:rPr lang="en-US" dirty="0" smtClean="0"/>
              <a:t>Calculates the increase/decrease between the first and the last observation.</a:t>
            </a:r>
          </a:p>
          <a:p>
            <a:pPr>
              <a:buNone/>
            </a:pPr>
            <a:r>
              <a:rPr lang="en-US" dirty="0" smtClean="0"/>
              <a:t>Then carries that into the future.</a:t>
            </a:r>
          </a:p>
          <a:p>
            <a:pPr>
              <a:buNone/>
            </a:pPr>
            <a:endParaRPr lang="en-US"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Comparing Forecasting Models:</a:t>
            </a:r>
          </a:p>
          <a:p>
            <a:pPr>
              <a:buNone/>
            </a:pPr>
            <a:r>
              <a:rPr lang="en-US" dirty="0" smtClean="0"/>
              <a:t>-We need to see which model is best suited to the data.</a:t>
            </a:r>
          </a:p>
          <a:p>
            <a:pPr>
              <a:buNone/>
            </a:pPr>
            <a:r>
              <a:rPr lang="en-US" dirty="0" smtClean="0"/>
              <a:t>-Then we see the difference between actual and forecasted results</a:t>
            </a:r>
          </a:p>
          <a:p>
            <a:pPr>
              <a:buNone/>
            </a:pPr>
            <a:r>
              <a:rPr lang="en-US" dirty="0" smtClean="0"/>
              <a:t>-We use models which are on the same scale such as the RMSE, MAE, etc.</a:t>
            </a:r>
          </a:p>
          <a:p>
            <a:pPr>
              <a:buNone/>
            </a:pPr>
            <a:endParaRPr lang="en-US" dirty="0" smtClean="0"/>
          </a:p>
          <a:p>
            <a:pPr>
              <a:buNone/>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842962" y="2563019"/>
            <a:ext cx="7458075" cy="2600325"/>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smtClean="0"/>
              <a:t>Mean method, comparing all three  methods, performs best.</a:t>
            </a:r>
          </a:p>
          <a:p>
            <a:r>
              <a:rPr lang="en-US" dirty="0" smtClean="0"/>
              <a:t>We get the smallest values for the ME(Mean Error), RMSE(Root Mean Squared Error), MAE(Mean Absolute Error), MPE(Mean Percentage Error), MAPE(Mean Absolute Percentage Error), MASE(Mean Absolute Scale Error) in all three methods(Naïve,  Average and Drift Method) in the Average/Mean method.</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Residuals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Residuals are the left-over data after we have made use of the fitted and the forecasted data.</a:t>
            </a:r>
          </a:p>
          <a:p>
            <a:r>
              <a:rPr lang="en-US" dirty="0" smtClean="0"/>
              <a:t>Residuals can indicate the quality of the data.</a:t>
            </a:r>
          </a:p>
          <a:p>
            <a:r>
              <a:rPr lang="en-US" dirty="0" smtClean="0"/>
              <a:t>They should have a mean of 0 and a variance which is constant.</a:t>
            </a:r>
          </a:p>
          <a:p>
            <a:r>
              <a:rPr lang="en-US" dirty="0" smtClean="0"/>
              <a:t>Residuals need to show us randomness of the model.</a:t>
            </a:r>
          </a:p>
          <a:p>
            <a:r>
              <a:rPr lang="en-US" dirty="0" smtClean="0"/>
              <a:t>Residuals should be normally distributed and uncorrelated.</a:t>
            </a:r>
          </a:p>
          <a:p>
            <a:pPr>
              <a:buNone/>
            </a:pPr>
            <a:endParaRPr lang="en-US" dirty="0" smtClean="0"/>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The three simple models had residuals.</a:t>
            </a:r>
          </a:p>
          <a:p>
            <a:pPr>
              <a:buNone/>
            </a:pPr>
            <a:r>
              <a:rPr lang="en-US" dirty="0" smtClean="0"/>
              <a:t>X(</a:t>
            </a:r>
            <a:r>
              <a:rPr lang="en-US" dirty="0" err="1" smtClean="0"/>
              <a:t>i</a:t>
            </a:r>
            <a:r>
              <a:rPr lang="en-US" dirty="0" smtClean="0"/>
              <a:t>)-fitted=residual</a:t>
            </a:r>
          </a:p>
          <a:p>
            <a:pPr>
              <a:buNone/>
            </a:pPr>
            <a:r>
              <a:rPr lang="en-US" dirty="0" smtClean="0"/>
              <a:t>14.4-23.8=-9.4</a:t>
            </a:r>
          </a:p>
          <a:p>
            <a:pPr>
              <a:buNone/>
            </a:pPr>
            <a:endParaRPr lang="en-US" dirty="0" smtClean="0"/>
          </a:p>
          <a:p>
            <a:pPr>
              <a:buNone/>
            </a:pPr>
            <a:r>
              <a:rPr lang="en-US" dirty="0" smtClean="0"/>
              <a:t>We used the second value for the above variables in the drift model.</a:t>
            </a:r>
          </a:p>
          <a:p>
            <a:pPr>
              <a:buNone/>
            </a:pPr>
            <a:r>
              <a:rPr lang="en-US" dirty="0" smtClean="0"/>
              <a:t>First position variance cannot be computed and is therefore NA-Not Any.</a:t>
            </a:r>
          </a:p>
          <a:p>
            <a:pPr>
              <a:buNone/>
            </a:pPr>
            <a:endParaRPr lang="en-US" dirty="0" smtClean="0"/>
          </a:p>
          <a:p>
            <a:pPr>
              <a:buNone/>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smtClean="0"/>
              <a:t>Histogram shows the drift method’s residuals</a:t>
            </a:r>
          </a:p>
          <a:p>
            <a:r>
              <a:rPr lang="en-US" dirty="0" smtClean="0"/>
              <a:t>As is expected in a normal distribution they peak around 0 on the x-axis.</a:t>
            </a:r>
          </a:p>
          <a:p>
            <a:r>
              <a:rPr lang="en-US" dirty="0" smtClean="0"/>
              <a:t>The diagram is positively skewed.</a:t>
            </a:r>
          </a:p>
          <a:p>
            <a:endParaRPr lang="en-US" dirty="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p:cNvPicPr>
            <a:picLocks noGrp="1" noChangeAspect="1" noChangeArrowheads="1"/>
          </p:cNvPicPr>
          <p:nvPr>
            <p:ph idx="1"/>
          </p:nvPr>
        </p:nvPicPr>
        <p:blipFill>
          <a:blip r:embed="rId2"/>
          <a:srcRect/>
          <a:stretch>
            <a:fillRect/>
          </a:stretch>
        </p:blipFill>
        <p:spPr bwMode="auto">
          <a:xfrm>
            <a:off x="1804987" y="2229644"/>
            <a:ext cx="5534025" cy="3267075"/>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5" name="Picture 3"/>
          <p:cNvPicPr>
            <a:picLocks noGrp="1" noChangeAspect="1" noChangeArrowheads="1"/>
          </p:cNvPicPr>
          <p:nvPr>
            <p:ph idx="1"/>
          </p:nvPr>
        </p:nvPicPr>
        <p:blipFill>
          <a:blip r:embed="rId2"/>
          <a:srcRect/>
          <a:stretch>
            <a:fillRect/>
          </a:stretch>
        </p:blipFill>
        <p:spPr bwMode="auto">
          <a:xfrm>
            <a:off x="1700212" y="2215356"/>
            <a:ext cx="5743575" cy="3295650"/>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r>
              <a:rPr lang="en-US" dirty="0" smtClean="0"/>
              <a:t>This diagram shows us that there are 3 bars outside the threshold.</a:t>
            </a:r>
          </a:p>
          <a:p>
            <a:r>
              <a:rPr lang="en-US" dirty="0" smtClean="0"/>
              <a:t>2/20 bars on the x-axis (4.25, 4.5) show that there is autocorrelation.</a:t>
            </a:r>
          </a:p>
          <a:p>
            <a:r>
              <a:rPr lang="en-US" dirty="0" smtClean="0"/>
              <a:t>There is information in the residuals.</a:t>
            </a:r>
          </a:p>
          <a:p>
            <a:r>
              <a:rPr lang="en-US" dirty="0" smtClean="0"/>
              <a:t>If you want to reduce the bars, a transformation has to be run.</a:t>
            </a:r>
          </a:p>
          <a:p>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We simulated 100 observations by first setting seed to reproduce the data.</a:t>
            </a:r>
          </a:p>
          <a:p>
            <a:r>
              <a:rPr lang="en-US" dirty="0" smtClean="0"/>
              <a:t>Start=  First available value</a:t>
            </a:r>
          </a:p>
          <a:p>
            <a:r>
              <a:rPr lang="en-US" dirty="0" smtClean="0"/>
              <a:t>Frequency = number of observations per cycle</a:t>
            </a:r>
          </a:p>
          <a:p>
            <a:r>
              <a:rPr lang="en-US" dirty="0" smtClean="0"/>
              <a:t>The data begins in the year 1955</a:t>
            </a:r>
          </a:p>
          <a:p>
            <a:pPr>
              <a:buNone/>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Stationarity</a:t>
            </a:r>
            <a:endParaRPr lang="en-US" dirty="0"/>
          </a:p>
        </p:txBody>
      </p:sp>
      <p:sp>
        <p:nvSpPr>
          <p:cNvPr id="3" name="Content Placeholder 2"/>
          <p:cNvSpPr>
            <a:spLocks noGrp="1"/>
          </p:cNvSpPr>
          <p:nvPr>
            <p:ph idx="1"/>
          </p:nvPr>
        </p:nvSpPr>
        <p:spPr/>
        <p:txBody>
          <a:bodyPr>
            <a:normAutofit lnSpcReduction="10000"/>
          </a:bodyPr>
          <a:lstStyle/>
          <a:p>
            <a:r>
              <a:rPr lang="en-US" dirty="0" smtClean="0"/>
              <a:t>We check for the mean, variance and autocorrelation to be similar throughout the time series.</a:t>
            </a:r>
          </a:p>
          <a:p>
            <a:r>
              <a:rPr lang="en-US" dirty="0" smtClean="0"/>
              <a:t>Most analysis needs stationary data</a:t>
            </a:r>
          </a:p>
          <a:p>
            <a:r>
              <a:rPr lang="en-US" dirty="0" smtClean="0"/>
              <a:t>If there is no </a:t>
            </a:r>
            <a:r>
              <a:rPr lang="en-US" dirty="0" err="1" smtClean="0"/>
              <a:t>stationarity</a:t>
            </a:r>
            <a:r>
              <a:rPr lang="en-US" dirty="0" smtClean="0"/>
              <a:t> in the data, then we apply transformations or differencing.</a:t>
            </a:r>
          </a:p>
          <a:p>
            <a:r>
              <a:rPr lang="en-US" dirty="0" smtClean="0"/>
              <a:t>We compare the null hypothesis showing non-</a:t>
            </a:r>
            <a:r>
              <a:rPr lang="en-US" dirty="0" err="1" smtClean="0"/>
              <a:t>stationarity</a:t>
            </a:r>
            <a:r>
              <a:rPr lang="en-US" dirty="0" smtClean="0"/>
              <a:t> with the alternative hypothesis showing </a:t>
            </a:r>
            <a:r>
              <a:rPr lang="en-US" dirty="0" err="1" smtClean="0"/>
              <a:t>stationarity</a:t>
            </a:r>
            <a:r>
              <a:rPr lang="en-US" dirty="0" smtClean="0"/>
              <a:t>.</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t>
            </a:r>
            <a:r>
              <a:rPr lang="en-US" dirty="0" err="1" smtClean="0"/>
              <a:t>Adf.test</a:t>
            </a:r>
            <a:r>
              <a:rPr lang="en-US" dirty="0" smtClean="0"/>
              <a:t>(Augmented Dickey-Fuller Test)</a:t>
            </a:r>
            <a:endParaRPr lang="en-US" dirty="0"/>
          </a:p>
        </p:txBody>
      </p:sp>
      <p:sp>
        <p:nvSpPr>
          <p:cNvPr id="3" name="Content Placeholder 2"/>
          <p:cNvSpPr>
            <a:spLocks noGrp="1"/>
          </p:cNvSpPr>
          <p:nvPr>
            <p:ph idx="1"/>
          </p:nvPr>
        </p:nvSpPr>
        <p:spPr/>
        <p:txBody>
          <a:bodyPr>
            <a:normAutofit lnSpcReduction="10000"/>
          </a:bodyPr>
          <a:lstStyle/>
          <a:p>
            <a:r>
              <a:rPr lang="en-US" dirty="0" smtClean="0"/>
              <a:t>Removes the autocorrelation</a:t>
            </a:r>
          </a:p>
          <a:p>
            <a:r>
              <a:rPr lang="en-US" dirty="0" smtClean="0"/>
              <a:t>Tests for non-</a:t>
            </a:r>
            <a:r>
              <a:rPr lang="en-US" dirty="0" err="1" smtClean="0"/>
              <a:t>stationarity</a:t>
            </a:r>
            <a:endParaRPr lang="en-US" dirty="0" smtClean="0"/>
          </a:p>
          <a:p>
            <a:r>
              <a:rPr lang="en-US" dirty="0" smtClean="0"/>
              <a:t>METHOD 1</a:t>
            </a:r>
          </a:p>
          <a:p>
            <a:pPr>
              <a:buNone/>
            </a:pPr>
            <a:r>
              <a:rPr lang="en-US" dirty="0" err="1" smtClean="0"/>
              <a:t>adf.test</a:t>
            </a:r>
            <a:r>
              <a:rPr lang="en-US" dirty="0" smtClean="0"/>
              <a:t>(</a:t>
            </a:r>
            <a:r>
              <a:rPr lang="en-US" dirty="0" err="1" smtClean="0"/>
              <a:t>mytimeseries</a:t>
            </a:r>
            <a:r>
              <a:rPr lang="en-US" dirty="0" smtClean="0"/>
              <a:t>)</a:t>
            </a:r>
          </a:p>
          <a:p>
            <a:pPr>
              <a:buNone/>
            </a:pPr>
            <a:r>
              <a:rPr lang="en-US" dirty="0" smtClean="0"/>
              <a:t>METHOD 2: DIFFERENCE STATIONARITY</a:t>
            </a:r>
          </a:p>
          <a:p>
            <a:pPr>
              <a:buNone/>
            </a:pPr>
            <a:r>
              <a:rPr lang="en-US" dirty="0" smtClean="0"/>
              <a:t>y&lt;-</a:t>
            </a:r>
            <a:r>
              <a:rPr lang="en-US" dirty="0" err="1" smtClean="0"/>
              <a:t>diffinv</a:t>
            </a:r>
            <a:r>
              <a:rPr lang="en-US" dirty="0" smtClean="0"/>
              <a:t>(</a:t>
            </a:r>
            <a:r>
              <a:rPr lang="en-US" dirty="0" err="1" smtClean="0"/>
              <a:t>mytimeseries</a:t>
            </a:r>
            <a:r>
              <a:rPr lang="en-US" dirty="0" smtClean="0"/>
              <a:t>)</a:t>
            </a:r>
          </a:p>
          <a:p>
            <a:r>
              <a:rPr lang="en-US" dirty="0" smtClean="0"/>
              <a:t>plot(y)</a:t>
            </a:r>
          </a:p>
          <a:p>
            <a:r>
              <a:rPr lang="en-US" dirty="0" err="1" smtClean="0"/>
              <a:t>adf.test</a:t>
            </a:r>
            <a:r>
              <a:rPr lang="en-US" dirty="0" smtClean="0"/>
              <a:t>(y)</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smtClean="0"/>
              <a:t>The p-value is less than 0.5 in both cases</a:t>
            </a:r>
          </a:p>
          <a:p>
            <a:r>
              <a:rPr lang="en-US" dirty="0" smtClean="0"/>
              <a:t>This means we turn to the alternative hypothesis of </a:t>
            </a:r>
            <a:r>
              <a:rPr lang="en-US" dirty="0" err="1" smtClean="0"/>
              <a:t>stationarity</a:t>
            </a:r>
            <a:r>
              <a:rPr lang="en-US" dirty="0" smtClean="0"/>
              <a:t>.</a:t>
            </a:r>
          </a:p>
          <a:p>
            <a:endParaRPr lang="en-US" dirty="0"/>
          </a:p>
        </p:txBody>
      </p:sp>
      <p:pic>
        <p:nvPicPr>
          <p:cNvPr id="6" name="Picture 2"/>
          <p:cNvPicPr>
            <a:picLocks noChangeAspect="1" noChangeArrowheads="1"/>
          </p:cNvPicPr>
          <p:nvPr/>
        </p:nvPicPr>
        <p:blipFill>
          <a:blip r:embed="rId2"/>
          <a:srcRect/>
          <a:stretch>
            <a:fillRect/>
          </a:stretch>
        </p:blipFill>
        <p:spPr bwMode="auto">
          <a:xfrm>
            <a:off x="3962400" y="5181600"/>
            <a:ext cx="4848225" cy="120015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1143000" y="3505200"/>
            <a:ext cx="5210175" cy="1162050"/>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Autocorrelation</a:t>
            </a:r>
            <a:endParaRPr lang="en-US" dirty="0"/>
          </a:p>
        </p:txBody>
      </p:sp>
      <p:sp>
        <p:nvSpPr>
          <p:cNvPr id="3" name="Content Placeholder 2"/>
          <p:cNvSpPr>
            <a:spLocks noGrp="1"/>
          </p:cNvSpPr>
          <p:nvPr>
            <p:ph idx="1"/>
          </p:nvPr>
        </p:nvSpPr>
        <p:spPr/>
        <p:txBody>
          <a:bodyPr/>
          <a:lstStyle/>
          <a:p>
            <a:r>
              <a:rPr lang="en-US" dirty="0" smtClean="0"/>
              <a:t>It describes the correlation or lack thereof</a:t>
            </a:r>
          </a:p>
          <a:p>
            <a:r>
              <a:rPr lang="en-US" dirty="0" smtClean="0"/>
              <a:t>It shows whether past observations influence the present ones.</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Methods to Measure Autocorrelation</a:t>
            </a:r>
            <a:endParaRPr lang="en-US" dirty="0"/>
          </a:p>
        </p:txBody>
      </p:sp>
      <p:sp>
        <p:nvSpPr>
          <p:cNvPr id="3" name="Content Placeholder 2"/>
          <p:cNvSpPr>
            <a:spLocks noGrp="1"/>
          </p:cNvSpPr>
          <p:nvPr>
            <p:ph idx="1"/>
          </p:nvPr>
        </p:nvSpPr>
        <p:spPr/>
        <p:txBody>
          <a:bodyPr/>
          <a:lstStyle/>
          <a:p>
            <a:r>
              <a:rPr lang="en-US" dirty="0" smtClean="0"/>
              <a:t>1. </a:t>
            </a:r>
            <a:r>
              <a:rPr lang="en-US" dirty="0" err="1" smtClean="0"/>
              <a:t>acf</a:t>
            </a:r>
            <a:r>
              <a:rPr lang="en-US" dirty="0" smtClean="0"/>
              <a:t>()</a:t>
            </a:r>
          </a:p>
          <a:p>
            <a:r>
              <a:rPr lang="en-US" dirty="0" smtClean="0"/>
              <a:t>2. </a:t>
            </a:r>
            <a:r>
              <a:rPr lang="en-US" dirty="0" err="1" smtClean="0"/>
              <a:t>pacf</a:t>
            </a:r>
            <a:r>
              <a:rPr lang="en-US" dirty="0" smtClean="0"/>
              <a:t>()</a:t>
            </a:r>
          </a:p>
          <a:p>
            <a:r>
              <a:rPr lang="en-US" dirty="0" smtClean="0"/>
              <a:t>3.Durbin-Watson test</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tretch>
            <a:fillRect/>
          </a:stretch>
        </p:blipFill>
        <p:spPr bwMode="auto">
          <a:xfrm>
            <a:off x="1066800" y="3886200"/>
            <a:ext cx="5029200" cy="1352550"/>
          </a:xfrm>
          <a:prstGeom prst="rect">
            <a:avLst/>
          </a:prstGeom>
          <a:noFill/>
          <a:ln w="9525">
            <a:noFill/>
            <a:miter lim="800000"/>
            <a:headEnd/>
            <a:tailEnd/>
          </a:ln>
          <a:effectLst/>
        </p:spPr>
      </p:pic>
      <p:sp>
        <p:nvSpPr>
          <p:cNvPr id="7" name="Content Placeholder 6"/>
          <p:cNvSpPr>
            <a:spLocks noGrp="1"/>
          </p:cNvSpPr>
          <p:nvPr>
            <p:ph sz="half" idx="4294967295"/>
          </p:nvPr>
        </p:nvSpPr>
        <p:spPr>
          <a:xfrm>
            <a:off x="5105400" y="1600200"/>
            <a:ext cx="4038600" cy="4525963"/>
          </a:xfrm>
        </p:spPr>
        <p:txBody>
          <a:bodyPr/>
          <a:lstStyle/>
          <a:p>
            <a:r>
              <a:rPr lang="en-US" dirty="0" smtClean="0"/>
              <a:t>It is an </a:t>
            </a:r>
            <a:r>
              <a:rPr lang="en-US" dirty="0" err="1" smtClean="0"/>
              <a:t>autocorrelated</a:t>
            </a:r>
            <a:r>
              <a:rPr lang="en-US" dirty="0" smtClean="0"/>
              <a:t> dataset as p-value is above 0.</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Simple Linear Models</a:t>
            </a:r>
            <a:br>
              <a:rPr lang="en-US" dirty="0" smtClean="0"/>
            </a:br>
            <a:endParaRPr lang="en-US" dirty="0"/>
          </a:p>
        </p:txBody>
      </p:sp>
      <p:sp>
        <p:nvSpPr>
          <p:cNvPr id="3" name="Content Placeholder 2"/>
          <p:cNvSpPr>
            <a:spLocks noGrp="1"/>
          </p:cNvSpPr>
          <p:nvPr>
            <p:ph idx="1"/>
          </p:nvPr>
        </p:nvSpPr>
        <p:spPr/>
        <p:txBody>
          <a:bodyPr/>
          <a:lstStyle/>
          <a:p>
            <a:r>
              <a:rPr lang="en-US" dirty="0" smtClean="0"/>
              <a:t>Last observation carried forward model</a:t>
            </a:r>
          </a:p>
          <a:p>
            <a:r>
              <a:rPr lang="en-US" dirty="0" smtClean="0"/>
              <a:t>Drift Model</a:t>
            </a:r>
          </a:p>
          <a:p>
            <a:r>
              <a:rPr lang="en-US" dirty="0" smtClean="0"/>
              <a:t>Mean Model</a:t>
            </a:r>
          </a:p>
          <a:p>
            <a:r>
              <a:rPr lang="en-US" dirty="0" smtClean="0"/>
              <a:t>For modeling data with no pattern</a:t>
            </a:r>
          </a:p>
          <a:p>
            <a:r>
              <a:rPr lang="en-US" dirty="0" smtClean="0"/>
              <a:t>Benchmark for other models</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Exponential  Smoothing</a:t>
            </a:r>
            <a:endParaRPr lang="en-US" dirty="0"/>
          </a:p>
        </p:txBody>
      </p:sp>
      <p:sp>
        <p:nvSpPr>
          <p:cNvPr id="3" name="Content Placeholder 2"/>
          <p:cNvSpPr>
            <a:spLocks noGrp="1"/>
          </p:cNvSpPr>
          <p:nvPr>
            <p:ph idx="1"/>
          </p:nvPr>
        </p:nvSpPr>
        <p:spPr/>
        <p:txBody>
          <a:bodyPr/>
          <a:lstStyle/>
          <a:p>
            <a:r>
              <a:rPr lang="en-US" dirty="0" smtClean="0"/>
              <a:t>Trend and seasonality are key determinants</a:t>
            </a:r>
          </a:p>
          <a:p>
            <a:r>
              <a:rPr lang="en-US" dirty="0" smtClean="0"/>
              <a:t>Can put more weight on recent observations</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2025632" y="1600200"/>
            <a:ext cx="5092735" cy="4525963"/>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2000050" y="1600200"/>
            <a:ext cx="5143899" cy="4525963"/>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ARIMA MODEL</a:t>
            </a:r>
            <a:endParaRPr lang="en-US" dirty="0"/>
          </a:p>
        </p:txBody>
      </p:sp>
      <p:pic>
        <p:nvPicPr>
          <p:cNvPr id="1026" name="Picture 2"/>
          <p:cNvPicPr>
            <a:picLocks noGrp="1" noChangeAspect="1" noChangeArrowheads="1"/>
          </p:cNvPicPr>
          <p:nvPr>
            <p:ph idx="4294967295"/>
          </p:nvPr>
        </p:nvPicPr>
        <p:blipFill>
          <a:blip r:embed="rId2"/>
          <a:srcRect/>
          <a:stretch>
            <a:fillRect/>
          </a:stretch>
        </p:blipFill>
        <p:spPr bwMode="auto">
          <a:xfrm>
            <a:off x="2209800" y="2362200"/>
            <a:ext cx="5629275" cy="3238500"/>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9" name="Picture 3"/>
          <p:cNvPicPr>
            <a:picLocks noGrp="1" noChangeAspect="1" noChangeArrowheads="1"/>
          </p:cNvPicPr>
          <p:nvPr>
            <p:ph idx="1"/>
          </p:nvPr>
        </p:nvPicPr>
        <p:blipFill>
          <a:blip r:embed="rId2"/>
          <a:srcRect/>
          <a:stretch>
            <a:fillRect/>
          </a:stretch>
        </p:blipFill>
        <p:spPr bwMode="auto">
          <a:xfrm>
            <a:off x="2890837" y="2291556"/>
            <a:ext cx="3362325" cy="3143250"/>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2"/>
          <a:srcRect/>
          <a:stretch>
            <a:fillRect/>
          </a:stretch>
        </p:blipFill>
        <p:spPr bwMode="auto">
          <a:xfrm>
            <a:off x="1800225" y="1639094"/>
            <a:ext cx="5543550" cy="4448175"/>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Simple Moving Average</a:t>
            </a:r>
            <a:endParaRPr lang="en-US" dirty="0"/>
          </a:p>
        </p:txBody>
      </p:sp>
      <p:sp>
        <p:nvSpPr>
          <p:cNvPr id="6" name="Content Placeholder 5"/>
          <p:cNvSpPr>
            <a:spLocks noGrp="1"/>
          </p:cNvSpPr>
          <p:nvPr>
            <p:ph sz="half" idx="2"/>
          </p:nvPr>
        </p:nvSpPr>
        <p:spPr/>
        <p:txBody>
          <a:bodyPr/>
          <a:lstStyle/>
          <a:p>
            <a:r>
              <a:rPr lang="en-US" dirty="0" smtClean="0"/>
              <a:t>The impact of very high and very low values is smoothed out in </a:t>
            </a:r>
            <a:r>
              <a:rPr lang="en-US" smtClean="0"/>
              <a:t>this method.</a:t>
            </a:r>
            <a:endParaRPr lang="en-US"/>
          </a:p>
        </p:txBody>
      </p:sp>
      <p:pic>
        <p:nvPicPr>
          <p:cNvPr id="7" name="Picture 2"/>
          <p:cNvPicPr>
            <a:picLocks noGrp="1" noChangeAspect="1" noChangeArrowheads="1"/>
          </p:cNvPicPr>
          <p:nvPr>
            <p:ph sz="half" idx="1"/>
          </p:nvPr>
        </p:nvPicPr>
        <p:blipFill>
          <a:blip r:embed="rId2"/>
          <a:srcRect/>
          <a:stretch>
            <a:fillRect/>
          </a:stretch>
        </p:blipFill>
        <p:spPr bwMode="auto">
          <a:xfrm>
            <a:off x="457200" y="2151910"/>
            <a:ext cx="4038600" cy="3422542"/>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1837949" y="1600200"/>
            <a:ext cx="5468102" cy="4525963"/>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ARIMA</a:t>
            </a:r>
            <a:endParaRPr lang="en-US" dirty="0"/>
          </a:p>
        </p:txBody>
      </p:sp>
      <p:sp>
        <p:nvSpPr>
          <p:cNvPr id="4" name="Content Placeholder 3"/>
          <p:cNvSpPr>
            <a:spLocks noGrp="1"/>
          </p:cNvSpPr>
          <p:nvPr>
            <p:ph idx="1"/>
          </p:nvPr>
        </p:nvSpPr>
        <p:spPr/>
        <p:txBody>
          <a:bodyPr/>
          <a:lstStyle/>
          <a:p>
            <a:r>
              <a:rPr lang="en-US" dirty="0" smtClean="0"/>
              <a:t>Stands for Autoregressive Integrated Moving Average</a:t>
            </a:r>
          </a:p>
          <a:p>
            <a:r>
              <a:rPr lang="en-US" dirty="0" err="1" smtClean="0"/>
              <a:t>Modelling</a:t>
            </a:r>
            <a:r>
              <a:rPr lang="en-US" dirty="0" smtClean="0"/>
              <a:t> of </a:t>
            </a:r>
            <a:r>
              <a:rPr lang="en-US" dirty="0" err="1" smtClean="0"/>
              <a:t>univariate</a:t>
            </a:r>
            <a:r>
              <a:rPr lang="en-US" dirty="0" smtClean="0"/>
              <a:t> time series</a:t>
            </a:r>
          </a:p>
          <a:p>
            <a:r>
              <a:rPr lang="en-US" dirty="0" smtClean="0"/>
              <a:t>Significant for analysis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 of the Data</a:t>
            </a:r>
            <a:endParaRPr lang="en-US" dirty="0"/>
          </a:p>
        </p:txBody>
      </p:sp>
      <p:sp>
        <p:nvSpPr>
          <p:cNvPr id="3" name="Content Placeholder 2"/>
          <p:cNvSpPr>
            <a:spLocks noGrp="1"/>
          </p:cNvSpPr>
          <p:nvPr>
            <p:ph idx="1"/>
          </p:nvPr>
        </p:nvSpPr>
        <p:spPr/>
        <p:txBody>
          <a:bodyPr/>
          <a:lstStyle/>
          <a:p>
            <a:r>
              <a:rPr lang="en-US" dirty="0" smtClean="0"/>
              <a:t>We apply the R base plot feature.</a:t>
            </a:r>
          </a:p>
          <a:p>
            <a:r>
              <a:rPr lang="en-US" dirty="0" smtClean="0"/>
              <a:t>We also apply the ggplot2 for a more sophisticated solution.</a:t>
            </a:r>
          </a:p>
          <a:p>
            <a:r>
              <a:rPr lang="en-US" dirty="0" smtClean="0"/>
              <a:t>The time stamp is on the x-axis.</a:t>
            </a:r>
          </a:p>
          <a:p>
            <a:r>
              <a:rPr lang="en-US" dirty="0" smtClean="0"/>
              <a:t>The y-axis has the values of the data. </a:t>
            </a:r>
          </a:p>
          <a:p>
            <a:r>
              <a:rPr lang="en-US" dirty="0" smtClean="0"/>
              <a:t>Here, they have the stock prices of the company A.</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err="1" smtClean="0"/>
              <a:t>Arima</a:t>
            </a:r>
            <a:r>
              <a:rPr lang="en-US" dirty="0" smtClean="0"/>
              <a:t> model is the function we use here.</a:t>
            </a:r>
          </a:p>
          <a:p>
            <a:r>
              <a:rPr lang="en-US" dirty="0" smtClean="0"/>
              <a:t>Forecast () : The forecast produces a forecast</a:t>
            </a:r>
          </a:p>
          <a:p>
            <a:r>
              <a:rPr lang="en-US" dirty="0" smtClean="0"/>
              <a:t>Plot(): The plot function produces a plot</a:t>
            </a:r>
          </a:p>
          <a:p>
            <a:r>
              <a:rPr lang="en-US" dirty="0" err="1" smtClean="0"/>
              <a:t>Autoplot</a:t>
            </a:r>
            <a:r>
              <a:rPr lang="en-US" dirty="0" smtClean="0"/>
              <a:t> function is the alternative to plot() in the </a:t>
            </a:r>
            <a:r>
              <a:rPr lang="en-US" dirty="0" err="1" smtClean="0"/>
              <a:t>ggplot</a:t>
            </a:r>
            <a:r>
              <a:rPr lang="en-US" dirty="0" smtClean="0"/>
              <a:t> function.</a:t>
            </a:r>
          </a:p>
          <a:p>
            <a:r>
              <a:rPr lang="en-US" dirty="0" err="1" smtClean="0"/>
              <a:t>Ggseasonplot</a:t>
            </a:r>
            <a:r>
              <a:rPr lang="en-US" dirty="0" smtClean="0"/>
              <a:t>() gives a graph with seasonal variance.</a:t>
            </a:r>
          </a:p>
          <a:p>
            <a:r>
              <a:rPr lang="en-US" dirty="0" err="1" smtClean="0"/>
              <a:t>Ggmonthplot</a:t>
            </a:r>
            <a:r>
              <a:rPr lang="en-US" dirty="0" smtClean="0"/>
              <a:t>() gives a graph with monthly variance.</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Decompose() gives the components, trend and seasonal of the dataset.</a:t>
            </a:r>
          </a:p>
        </p:txBody>
      </p:sp>
      <p:pic>
        <p:nvPicPr>
          <p:cNvPr id="1026" name="Picture 2"/>
          <p:cNvPicPr>
            <a:picLocks noChangeAspect="1" noChangeArrowheads="1"/>
          </p:cNvPicPr>
          <p:nvPr/>
        </p:nvPicPr>
        <p:blipFill>
          <a:blip r:embed="rId2"/>
          <a:srcRect/>
          <a:stretch>
            <a:fillRect/>
          </a:stretch>
        </p:blipFill>
        <p:spPr bwMode="auto">
          <a:xfrm>
            <a:off x="1600200" y="3048000"/>
            <a:ext cx="5762625" cy="3305175"/>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Seasonal Plot</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1671637" y="2162969"/>
            <a:ext cx="5800725" cy="3400425"/>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438</TotalTime>
  <Words>893</Words>
  <Application>Microsoft Office PowerPoint</Application>
  <PresentationFormat>On-screen Show (4:3)</PresentationFormat>
  <Paragraphs>117</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Time Series of Yearly Stock Prices of Company A and Forecasts in R</vt:lpstr>
      <vt:lpstr> </vt:lpstr>
      <vt:lpstr>Slide 3</vt:lpstr>
      <vt:lpstr>ARIMA MODEL</vt:lpstr>
      <vt:lpstr>ARIMA</vt:lpstr>
      <vt:lpstr>Visualization of the Data</vt:lpstr>
      <vt:lpstr>Slide 7</vt:lpstr>
      <vt:lpstr>Slide 8</vt:lpstr>
      <vt:lpstr>Seasonal Plot</vt:lpstr>
      <vt:lpstr>Monthly Plot</vt:lpstr>
      <vt:lpstr>Slide 11</vt:lpstr>
      <vt:lpstr>Slide 12</vt:lpstr>
      <vt:lpstr>Slide 13</vt:lpstr>
      <vt:lpstr>Slide 14</vt:lpstr>
      <vt:lpstr>Line Graph of Season Plot</vt:lpstr>
      <vt:lpstr>Slide 16</vt:lpstr>
      <vt:lpstr>Slide 17</vt:lpstr>
      <vt:lpstr>Simple:  Methods of Forecasting</vt:lpstr>
      <vt:lpstr>Slide 19</vt:lpstr>
      <vt:lpstr>Drift Method</vt:lpstr>
      <vt:lpstr>Slide 21</vt:lpstr>
      <vt:lpstr>Slide 22</vt:lpstr>
      <vt:lpstr>Slide 23</vt:lpstr>
      <vt:lpstr>Residuals</vt:lpstr>
      <vt:lpstr>Slide 25</vt:lpstr>
      <vt:lpstr>Slide 26</vt:lpstr>
      <vt:lpstr>Slide 27</vt:lpstr>
      <vt:lpstr>Slide 28</vt:lpstr>
      <vt:lpstr>Slide 29</vt:lpstr>
      <vt:lpstr>Stationarity</vt:lpstr>
      <vt:lpstr>-Adf.test(Augmented Dickey-Fuller Test)</vt:lpstr>
      <vt:lpstr>Slide 32</vt:lpstr>
      <vt:lpstr>Autocorrelation</vt:lpstr>
      <vt:lpstr>Methods to Measure Autocorrelation</vt:lpstr>
      <vt:lpstr>Slide 35</vt:lpstr>
      <vt:lpstr>Simple Linear Models </vt:lpstr>
      <vt:lpstr>Exponential  Smoothing</vt:lpstr>
      <vt:lpstr>Slide 38</vt:lpstr>
      <vt:lpstr>Slide 39</vt:lpstr>
      <vt:lpstr>Slide 40</vt:lpstr>
      <vt:lpstr>Slide 41</vt:lpstr>
      <vt:lpstr>Simple Moving Average</vt:lpstr>
      <vt:lpstr>Slide 43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Robina Riaz</dc:creator>
  <cp:lastModifiedBy>Robina Riaz</cp:lastModifiedBy>
  <cp:revision>43</cp:revision>
  <dcterms:created xsi:type="dcterms:W3CDTF">2006-08-16T00:00:00Z</dcterms:created>
  <dcterms:modified xsi:type="dcterms:W3CDTF">2019-01-19T16:05:08Z</dcterms:modified>
</cp:coreProperties>
</file>