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C0E28-F440-4A8F-9C58-7387BA9A657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588CA2-D3C4-43B5-B770-8BD5B6F3B36A}">
      <dgm:prSet/>
      <dgm:spPr/>
      <dgm:t>
        <a:bodyPr/>
        <a:lstStyle/>
        <a:p>
          <a:r>
            <a:rPr lang="pt-PT" dirty="0"/>
            <a:t>Integrada : Intel UHD </a:t>
          </a:r>
          <a:r>
            <a:rPr lang="pt-PT" dirty="0" err="1"/>
            <a:t>Graphics</a:t>
          </a:r>
          <a:r>
            <a:rPr lang="pt-PT" dirty="0"/>
            <a:t> 620 / Valores: em processadores i5 +/- 100 euros</a:t>
          </a:r>
          <a:endParaRPr lang="en-US" dirty="0"/>
        </a:p>
      </dgm:t>
    </dgm:pt>
    <dgm:pt modelId="{17819DB4-2840-463D-8F15-7D02B23C0710}" type="parTrans" cxnId="{B1BFA069-F2C6-43B4-952B-81A94F0AEB24}">
      <dgm:prSet/>
      <dgm:spPr/>
      <dgm:t>
        <a:bodyPr/>
        <a:lstStyle/>
        <a:p>
          <a:endParaRPr lang="en-US"/>
        </a:p>
      </dgm:t>
    </dgm:pt>
    <dgm:pt modelId="{5C691651-1C96-4A18-BFFA-D3E964F9B83D}" type="sibTrans" cxnId="{B1BFA069-F2C6-43B4-952B-81A94F0AEB24}">
      <dgm:prSet/>
      <dgm:spPr/>
      <dgm:t>
        <a:bodyPr/>
        <a:lstStyle/>
        <a:p>
          <a:endParaRPr lang="en-US"/>
        </a:p>
      </dgm:t>
    </dgm:pt>
    <dgm:pt modelId="{2FFCADA3-590A-42C9-B672-2C2502D1EE34}">
      <dgm:prSet/>
      <dgm:spPr/>
      <dgm:t>
        <a:bodyPr/>
        <a:lstStyle/>
        <a:p>
          <a:r>
            <a:rPr lang="pt-PT" dirty="0"/>
            <a:t>Gama baixa : </a:t>
          </a:r>
          <a:r>
            <a:rPr lang="pt-PT" dirty="0" err="1"/>
            <a:t>Nvidia</a:t>
          </a:r>
          <a:r>
            <a:rPr lang="pt-PT" dirty="0"/>
            <a:t> </a:t>
          </a:r>
          <a:r>
            <a:rPr lang="pt-PT" dirty="0" err="1"/>
            <a:t>GeForce</a:t>
          </a:r>
          <a:r>
            <a:rPr lang="pt-PT" dirty="0"/>
            <a:t> GT 730 / Valor: 80 euros</a:t>
          </a:r>
          <a:endParaRPr lang="en-US" dirty="0"/>
        </a:p>
      </dgm:t>
    </dgm:pt>
    <dgm:pt modelId="{17CBA197-54E3-4AB0-8BBF-6E933108D04E}" type="parTrans" cxnId="{A3EF19A7-37A9-444A-8A6A-0DA6036F27A8}">
      <dgm:prSet/>
      <dgm:spPr/>
      <dgm:t>
        <a:bodyPr/>
        <a:lstStyle/>
        <a:p>
          <a:endParaRPr lang="en-US"/>
        </a:p>
      </dgm:t>
    </dgm:pt>
    <dgm:pt modelId="{41D40121-B4BE-41B2-98E3-1F54366F4537}" type="sibTrans" cxnId="{A3EF19A7-37A9-444A-8A6A-0DA6036F27A8}">
      <dgm:prSet/>
      <dgm:spPr/>
      <dgm:t>
        <a:bodyPr/>
        <a:lstStyle/>
        <a:p>
          <a:endParaRPr lang="en-US"/>
        </a:p>
      </dgm:t>
    </dgm:pt>
    <dgm:pt modelId="{41A7D1E2-8222-4451-974C-A3747733B948}">
      <dgm:prSet/>
      <dgm:spPr/>
      <dgm:t>
        <a:bodyPr/>
        <a:lstStyle/>
        <a:p>
          <a:r>
            <a:rPr lang="pt-PT" dirty="0"/>
            <a:t>Gama média : </a:t>
          </a:r>
          <a:r>
            <a:rPr lang="pt-PT" dirty="0" err="1"/>
            <a:t>Nvidia</a:t>
          </a:r>
          <a:r>
            <a:rPr lang="pt-PT" dirty="0"/>
            <a:t> </a:t>
          </a:r>
          <a:r>
            <a:rPr lang="pt-PT" dirty="0" err="1"/>
            <a:t>GeForce</a:t>
          </a:r>
          <a:r>
            <a:rPr lang="pt-PT" dirty="0"/>
            <a:t> GTX 1650 / Valor: 190 euros</a:t>
          </a:r>
          <a:endParaRPr lang="en-US" dirty="0"/>
        </a:p>
      </dgm:t>
    </dgm:pt>
    <dgm:pt modelId="{58D18944-4B3D-4747-9C2E-449845FB13D0}" type="parTrans" cxnId="{B8AAC8DE-58B4-4C63-B4B7-5F6503FEFABE}">
      <dgm:prSet/>
      <dgm:spPr/>
      <dgm:t>
        <a:bodyPr/>
        <a:lstStyle/>
        <a:p>
          <a:endParaRPr lang="en-US"/>
        </a:p>
      </dgm:t>
    </dgm:pt>
    <dgm:pt modelId="{16A46AE7-926E-4D82-B876-E5A8F812EBBF}" type="sibTrans" cxnId="{B8AAC8DE-58B4-4C63-B4B7-5F6503FEFABE}">
      <dgm:prSet/>
      <dgm:spPr/>
      <dgm:t>
        <a:bodyPr/>
        <a:lstStyle/>
        <a:p>
          <a:endParaRPr lang="en-US"/>
        </a:p>
      </dgm:t>
    </dgm:pt>
    <dgm:pt modelId="{517C038C-ACEB-4844-9DD4-13BA81FD64A0}">
      <dgm:prSet/>
      <dgm:spPr/>
      <dgm:t>
        <a:bodyPr/>
        <a:lstStyle/>
        <a:p>
          <a:r>
            <a:rPr lang="pt-PT" dirty="0"/>
            <a:t>Gama alta : </a:t>
          </a:r>
          <a:r>
            <a:rPr lang="pt-PT" dirty="0" err="1"/>
            <a:t>Nvidia</a:t>
          </a:r>
          <a:r>
            <a:rPr lang="pt-PT" dirty="0"/>
            <a:t> </a:t>
          </a:r>
          <a:r>
            <a:rPr lang="pt-PT" dirty="0" err="1"/>
            <a:t>Geforce</a:t>
          </a:r>
          <a:r>
            <a:rPr lang="pt-PT" dirty="0"/>
            <a:t> RTX 4060 / Valor: 500 euros</a:t>
          </a:r>
          <a:endParaRPr lang="en-US" dirty="0"/>
        </a:p>
      </dgm:t>
    </dgm:pt>
    <dgm:pt modelId="{9EC2D986-0EA3-405E-9DE8-E6A2976291A6}" type="parTrans" cxnId="{C628D251-CCC7-4843-B938-7AA8871F87C7}">
      <dgm:prSet/>
      <dgm:spPr/>
      <dgm:t>
        <a:bodyPr/>
        <a:lstStyle/>
        <a:p>
          <a:endParaRPr lang="en-US"/>
        </a:p>
      </dgm:t>
    </dgm:pt>
    <dgm:pt modelId="{BF5568CC-4499-4F00-AA9D-06210DAC839C}" type="sibTrans" cxnId="{C628D251-CCC7-4843-B938-7AA8871F87C7}">
      <dgm:prSet/>
      <dgm:spPr/>
      <dgm:t>
        <a:bodyPr/>
        <a:lstStyle/>
        <a:p>
          <a:endParaRPr lang="en-US"/>
        </a:p>
      </dgm:t>
    </dgm:pt>
    <dgm:pt modelId="{E6279983-EADD-47BF-B6AD-73F7D74E7E20}">
      <dgm:prSet/>
      <dgm:spPr/>
      <dgm:t>
        <a:bodyPr/>
        <a:lstStyle/>
        <a:p>
          <a:r>
            <a:rPr lang="pt-PT"/>
            <a:t>Profissionais/Estação de trabalho : NVIDIA Quadro RTX 6000 / Valor: 6.000 euros</a:t>
          </a:r>
          <a:endParaRPr lang="en-US"/>
        </a:p>
      </dgm:t>
    </dgm:pt>
    <dgm:pt modelId="{8F9C3286-33EF-41BE-A433-C3BA515DC4E0}" type="parTrans" cxnId="{7CF2CD93-9079-4962-A8DC-A4522F89C8CF}">
      <dgm:prSet/>
      <dgm:spPr/>
      <dgm:t>
        <a:bodyPr/>
        <a:lstStyle/>
        <a:p>
          <a:endParaRPr lang="en-US"/>
        </a:p>
      </dgm:t>
    </dgm:pt>
    <dgm:pt modelId="{EBD7312F-839A-4EB6-B9E6-25083FE0FEDD}" type="sibTrans" cxnId="{7CF2CD93-9079-4962-A8DC-A4522F89C8CF}">
      <dgm:prSet/>
      <dgm:spPr/>
      <dgm:t>
        <a:bodyPr/>
        <a:lstStyle/>
        <a:p>
          <a:endParaRPr lang="en-US"/>
        </a:p>
      </dgm:t>
    </dgm:pt>
    <dgm:pt modelId="{945F4B94-22A1-41DD-82EB-D49AF2BD0E1E}">
      <dgm:prSet/>
      <dgm:spPr/>
      <dgm:t>
        <a:bodyPr/>
        <a:lstStyle/>
        <a:p>
          <a:r>
            <a:rPr lang="pt-PT"/>
            <a:t>Externas (eGPUs): Razer core X / Valor: 400 euros</a:t>
          </a:r>
          <a:endParaRPr lang="en-US"/>
        </a:p>
      </dgm:t>
    </dgm:pt>
    <dgm:pt modelId="{58FB0045-C5DB-4C05-ABF5-7196EE28EEFC}" type="parTrans" cxnId="{F1D0C343-A9BE-4843-ABB3-96261FF9A77A}">
      <dgm:prSet/>
      <dgm:spPr/>
      <dgm:t>
        <a:bodyPr/>
        <a:lstStyle/>
        <a:p>
          <a:endParaRPr lang="en-US"/>
        </a:p>
      </dgm:t>
    </dgm:pt>
    <dgm:pt modelId="{CFF3D976-AE80-4EFA-9A44-05739918A0DA}" type="sibTrans" cxnId="{F1D0C343-A9BE-4843-ABB3-96261FF9A77A}">
      <dgm:prSet/>
      <dgm:spPr/>
      <dgm:t>
        <a:bodyPr/>
        <a:lstStyle/>
        <a:p>
          <a:endParaRPr lang="en-US"/>
        </a:p>
      </dgm:t>
    </dgm:pt>
    <dgm:pt modelId="{D163B61E-41EE-4D8A-9C7E-1F14DF126B62}" type="pres">
      <dgm:prSet presAssocID="{923C0E28-F440-4A8F-9C58-7387BA9A6573}" presName="vert0" presStyleCnt="0">
        <dgm:presLayoutVars>
          <dgm:dir/>
          <dgm:animOne val="branch"/>
          <dgm:animLvl val="lvl"/>
        </dgm:presLayoutVars>
      </dgm:prSet>
      <dgm:spPr/>
    </dgm:pt>
    <dgm:pt modelId="{38ACD809-4460-4B83-9043-E5AD2CC732D0}" type="pres">
      <dgm:prSet presAssocID="{31588CA2-D3C4-43B5-B770-8BD5B6F3B36A}" presName="thickLine" presStyleLbl="alignNode1" presStyleIdx="0" presStyleCnt="6"/>
      <dgm:spPr/>
    </dgm:pt>
    <dgm:pt modelId="{C0C1AB2F-B3B6-4955-983D-D491F90B12A1}" type="pres">
      <dgm:prSet presAssocID="{31588CA2-D3C4-43B5-B770-8BD5B6F3B36A}" presName="horz1" presStyleCnt="0"/>
      <dgm:spPr/>
    </dgm:pt>
    <dgm:pt modelId="{2508FB03-5E5E-4E26-951C-E5CFB7016D91}" type="pres">
      <dgm:prSet presAssocID="{31588CA2-D3C4-43B5-B770-8BD5B6F3B36A}" presName="tx1" presStyleLbl="revTx" presStyleIdx="0" presStyleCnt="6"/>
      <dgm:spPr/>
    </dgm:pt>
    <dgm:pt modelId="{4A3A3D83-F67E-4489-BC78-49BFE1A22BBA}" type="pres">
      <dgm:prSet presAssocID="{31588CA2-D3C4-43B5-B770-8BD5B6F3B36A}" presName="vert1" presStyleCnt="0"/>
      <dgm:spPr/>
    </dgm:pt>
    <dgm:pt modelId="{774D38CF-3862-4335-83AB-FE8D6359ABB3}" type="pres">
      <dgm:prSet presAssocID="{2FFCADA3-590A-42C9-B672-2C2502D1EE34}" presName="thickLine" presStyleLbl="alignNode1" presStyleIdx="1" presStyleCnt="6"/>
      <dgm:spPr/>
    </dgm:pt>
    <dgm:pt modelId="{307F5240-40DD-41F3-BE31-69498D8FFA52}" type="pres">
      <dgm:prSet presAssocID="{2FFCADA3-590A-42C9-B672-2C2502D1EE34}" presName="horz1" presStyleCnt="0"/>
      <dgm:spPr/>
    </dgm:pt>
    <dgm:pt modelId="{EB6CC8DB-2CB5-4F81-8D33-B2D6571E0EF1}" type="pres">
      <dgm:prSet presAssocID="{2FFCADA3-590A-42C9-B672-2C2502D1EE34}" presName="tx1" presStyleLbl="revTx" presStyleIdx="1" presStyleCnt="6"/>
      <dgm:spPr/>
    </dgm:pt>
    <dgm:pt modelId="{34F79146-9FD0-40F0-B4DD-1ECC0A9E0402}" type="pres">
      <dgm:prSet presAssocID="{2FFCADA3-590A-42C9-B672-2C2502D1EE34}" presName="vert1" presStyleCnt="0"/>
      <dgm:spPr/>
    </dgm:pt>
    <dgm:pt modelId="{D525083B-DB12-4C9B-BB73-6717712E7EA4}" type="pres">
      <dgm:prSet presAssocID="{41A7D1E2-8222-4451-974C-A3747733B948}" presName="thickLine" presStyleLbl="alignNode1" presStyleIdx="2" presStyleCnt="6"/>
      <dgm:spPr/>
    </dgm:pt>
    <dgm:pt modelId="{993F5B8A-DC92-4B71-B916-2355E05F9CA7}" type="pres">
      <dgm:prSet presAssocID="{41A7D1E2-8222-4451-974C-A3747733B948}" presName="horz1" presStyleCnt="0"/>
      <dgm:spPr/>
    </dgm:pt>
    <dgm:pt modelId="{8ABD4264-B7A3-4643-A786-D422858A990E}" type="pres">
      <dgm:prSet presAssocID="{41A7D1E2-8222-4451-974C-A3747733B948}" presName="tx1" presStyleLbl="revTx" presStyleIdx="2" presStyleCnt="6"/>
      <dgm:spPr/>
    </dgm:pt>
    <dgm:pt modelId="{A8D6C208-72BB-45B5-9799-725F5029070E}" type="pres">
      <dgm:prSet presAssocID="{41A7D1E2-8222-4451-974C-A3747733B948}" presName="vert1" presStyleCnt="0"/>
      <dgm:spPr/>
    </dgm:pt>
    <dgm:pt modelId="{5F995B1B-C20D-4378-83E1-3EDBD775497F}" type="pres">
      <dgm:prSet presAssocID="{517C038C-ACEB-4844-9DD4-13BA81FD64A0}" presName="thickLine" presStyleLbl="alignNode1" presStyleIdx="3" presStyleCnt="6"/>
      <dgm:spPr/>
    </dgm:pt>
    <dgm:pt modelId="{AF12CAA1-8DB2-4FF7-A34D-9083BCE6DB5E}" type="pres">
      <dgm:prSet presAssocID="{517C038C-ACEB-4844-9DD4-13BA81FD64A0}" presName="horz1" presStyleCnt="0"/>
      <dgm:spPr/>
    </dgm:pt>
    <dgm:pt modelId="{CEE6F2C2-CDD2-48E9-ADAC-E20F30C3238D}" type="pres">
      <dgm:prSet presAssocID="{517C038C-ACEB-4844-9DD4-13BA81FD64A0}" presName="tx1" presStyleLbl="revTx" presStyleIdx="3" presStyleCnt="6"/>
      <dgm:spPr/>
    </dgm:pt>
    <dgm:pt modelId="{2473AFCE-FE8C-44BB-BED2-AB3AB88BF9AE}" type="pres">
      <dgm:prSet presAssocID="{517C038C-ACEB-4844-9DD4-13BA81FD64A0}" presName="vert1" presStyleCnt="0"/>
      <dgm:spPr/>
    </dgm:pt>
    <dgm:pt modelId="{6C1EADC0-90D4-48C3-8D8E-2117B59D5868}" type="pres">
      <dgm:prSet presAssocID="{E6279983-EADD-47BF-B6AD-73F7D74E7E20}" presName="thickLine" presStyleLbl="alignNode1" presStyleIdx="4" presStyleCnt="6"/>
      <dgm:spPr/>
    </dgm:pt>
    <dgm:pt modelId="{E2BEC3EA-42C3-4DD7-AD44-5B42556F2D86}" type="pres">
      <dgm:prSet presAssocID="{E6279983-EADD-47BF-B6AD-73F7D74E7E20}" presName="horz1" presStyleCnt="0"/>
      <dgm:spPr/>
    </dgm:pt>
    <dgm:pt modelId="{057B0F51-4E58-4EA6-8945-8BF49019E711}" type="pres">
      <dgm:prSet presAssocID="{E6279983-EADD-47BF-B6AD-73F7D74E7E20}" presName="tx1" presStyleLbl="revTx" presStyleIdx="4" presStyleCnt="6"/>
      <dgm:spPr/>
    </dgm:pt>
    <dgm:pt modelId="{7A2EEBBF-741F-4F32-85C4-4FB997450CF8}" type="pres">
      <dgm:prSet presAssocID="{E6279983-EADD-47BF-B6AD-73F7D74E7E20}" presName="vert1" presStyleCnt="0"/>
      <dgm:spPr/>
    </dgm:pt>
    <dgm:pt modelId="{A647AD17-0FE8-491D-B52A-0FFA5E83AF00}" type="pres">
      <dgm:prSet presAssocID="{945F4B94-22A1-41DD-82EB-D49AF2BD0E1E}" presName="thickLine" presStyleLbl="alignNode1" presStyleIdx="5" presStyleCnt="6"/>
      <dgm:spPr/>
    </dgm:pt>
    <dgm:pt modelId="{0201EDB4-2F42-4364-BBC2-C4D50BA4569C}" type="pres">
      <dgm:prSet presAssocID="{945F4B94-22A1-41DD-82EB-D49AF2BD0E1E}" presName="horz1" presStyleCnt="0"/>
      <dgm:spPr/>
    </dgm:pt>
    <dgm:pt modelId="{CAD32D87-A75D-4D51-8136-FC5A5115D1DF}" type="pres">
      <dgm:prSet presAssocID="{945F4B94-22A1-41DD-82EB-D49AF2BD0E1E}" presName="tx1" presStyleLbl="revTx" presStyleIdx="5" presStyleCnt="6"/>
      <dgm:spPr/>
    </dgm:pt>
    <dgm:pt modelId="{A61A8AFB-4399-4E8B-976F-4CD1BBBFB58E}" type="pres">
      <dgm:prSet presAssocID="{945F4B94-22A1-41DD-82EB-D49AF2BD0E1E}" presName="vert1" presStyleCnt="0"/>
      <dgm:spPr/>
    </dgm:pt>
  </dgm:ptLst>
  <dgm:cxnLst>
    <dgm:cxn modelId="{9D84511C-473D-499C-93D9-66E3E096003D}" type="presOf" srcId="{945F4B94-22A1-41DD-82EB-D49AF2BD0E1E}" destId="{CAD32D87-A75D-4D51-8136-FC5A5115D1DF}" srcOrd="0" destOrd="0" presId="urn:microsoft.com/office/officeart/2008/layout/LinedList"/>
    <dgm:cxn modelId="{9C0E2A33-F3AF-4A51-B842-F41978228122}" type="presOf" srcId="{923C0E28-F440-4A8F-9C58-7387BA9A6573}" destId="{D163B61E-41EE-4D8A-9C7E-1F14DF126B62}" srcOrd="0" destOrd="0" presId="urn:microsoft.com/office/officeart/2008/layout/LinedList"/>
    <dgm:cxn modelId="{284C7C62-1EB7-4A09-BD4F-36BA28979C1F}" type="presOf" srcId="{41A7D1E2-8222-4451-974C-A3747733B948}" destId="{8ABD4264-B7A3-4643-A786-D422858A990E}" srcOrd="0" destOrd="0" presId="urn:microsoft.com/office/officeart/2008/layout/LinedList"/>
    <dgm:cxn modelId="{F1D0C343-A9BE-4843-ABB3-96261FF9A77A}" srcId="{923C0E28-F440-4A8F-9C58-7387BA9A6573}" destId="{945F4B94-22A1-41DD-82EB-D49AF2BD0E1E}" srcOrd="5" destOrd="0" parTransId="{58FB0045-C5DB-4C05-ABF5-7196EE28EEFC}" sibTransId="{CFF3D976-AE80-4EFA-9A44-05739918A0DA}"/>
    <dgm:cxn modelId="{B1BFA069-F2C6-43B4-952B-81A94F0AEB24}" srcId="{923C0E28-F440-4A8F-9C58-7387BA9A6573}" destId="{31588CA2-D3C4-43B5-B770-8BD5B6F3B36A}" srcOrd="0" destOrd="0" parTransId="{17819DB4-2840-463D-8F15-7D02B23C0710}" sibTransId="{5C691651-1C96-4A18-BFFA-D3E964F9B83D}"/>
    <dgm:cxn modelId="{C628D251-CCC7-4843-B938-7AA8871F87C7}" srcId="{923C0E28-F440-4A8F-9C58-7387BA9A6573}" destId="{517C038C-ACEB-4844-9DD4-13BA81FD64A0}" srcOrd="3" destOrd="0" parTransId="{9EC2D986-0EA3-405E-9DE8-E6A2976291A6}" sibTransId="{BF5568CC-4499-4F00-AA9D-06210DAC839C}"/>
    <dgm:cxn modelId="{4807D178-380A-4017-9440-C8128D92A641}" type="presOf" srcId="{2FFCADA3-590A-42C9-B672-2C2502D1EE34}" destId="{EB6CC8DB-2CB5-4F81-8D33-B2D6571E0EF1}" srcOrd="0" destOrd="0" presId="urn:microsoft.com/office/officeart/2008/layout/LinedList"/>
    <dgm:cxn modelId="{F7522D7A-B379-4195-A4AD-60AAA7D8B49C}" type="presOf" srcId="{E6279983-EADD-47BF-B6AD-73F7D74E7E20}" destId="{057B0F51-4E58-4EA6-8945-8BF49019E711}" srcOrd="0" destOrd="0" presId="urn:microsoft.com/office/officeart/2008/layout/LinedList"/>
    <dgm:cxn modelId="{58D02B7B-64CE-4BCA-94AB-6E42CE092ABC}" type="presOf" srcId="{31588CA2-D3C4-43B5-B770-8BD5B6F3B36A}" destId="{2508FB03-5E5E-4E26-951C-E5CFB7016D91}" srcOrd="0" destOrd="0" presId="urn:microsoft.com/office/officeart/2008/layout/LinedList"/>
    <dgm:cxn modelId="{7CF2CD93-9079-4962-A8DC-A4522F89C8CF}" srcId="{923C0E28-F440-4A8F-9C58-7387BA9A6573}" destId="{E6279983-EADD-47BF-B6AD-73F7D74E7E20}" srcOrd="4" destOrd="0" parTransId="{8F9C3286-33EF-41BE-A433-C3BA515DC4E0}" sibTransId="{EBD7312F-839A-4EB6-B9E6-25083FE0FEDD}"/>
    <dgm:cxn modelId="{A3EF19A7-37A9-444A-8A6A-0DA6036F27A8}" srcId="{923C0E28-F440-4A8F-9C58-7387BA9A6573}" destId="{2FFCADA3-590A-42C9-B672-2C2502D1EE34}" srcOrd="1" destOrd="0" parTransId="{17CBA197-54E3-4AB0-8BBF-6E933108D04E}" sibTransId="{41D40121-B4BE-41B2-98E3-1F54366F4537}"/>
    <dgm:cxn modelId="{FFC30AC8-7CAB-413C-988C-8CE443F47962}" type="presOf" srcId="{517C038C-ACEB-4844-9DD4-13BA81FD64A0}" destId="{CEE6F2C2-CDD2-48E9-ADAC-E20F30C3238D}" srcOrd="0" destOrd="0" presId="urn:microsoft.com/office/officeart/2008/layout/LinedList"/>
    <dgm:cxn modelId="{B8AAC8DE-58B4-4C63-B4B7-5F6503FEFABE}" srcId="{923C0E28-F440-4A8F-9C58-7387BA9A6573}" destId="{41A7D1E2-8222-4451-974C-A3747733B948}" srcOrd="2" destOrd="0" parTransId="{58D18944-4B3D-4747-9C2E-449845FB13D0}" sibTransId="{16A46AE7-926E-4D82-B876-E5A8F812EBBF}"/>
    <dgm:cxn modelId="{30C78DCD-3DFE-46E0-BDB6-268EA4989721}" type="presParOf" srcId="{D163B61E-41EE-4D8A-9C7E-1F14DF126B62}" destId="{38ACD809-4460-4B83-9043-E5AD2CC732D0}" srcOrd="0" destOrd="0" presId="urn:microsoft.com/office/officeart/2008/layout/LinedList"/>
    <dgm:cxn modelId="{23A44080-84CB-4048-9CC0-9606C4054D08}" type="presParOf" srcId="{D163B61E-41EE-4D8A-9C7E-1F14DF126B62}" destId="{C0C1AB2F-B3B6-4955-983D-D491F90B12A1}" srcOrd="1" destOrd="0" presId="urn:microsoft.com/office/officeart/2008/layout/LinedList"/>
    <dgm:cxn modelId="{91969963-ABF9-4ABA-A500-93063FD11884}" type="presParOf" srcId="{C0C1AB2F-B3B6-4955-983D-D491F90B12A1}" destId="{2508FB03-5E5E-4E26-951C-E5CFB7016D91}" srcOrd="0" destOrd="0" presId="urn:microsoft.com/office/officeart/2008/layout/LinedList"/>
    <dgm:cxn modelId="{1162A9BE-D67D-44D7-9ADF-1FECAE345FDE}" type="presParOf" srcId="{C0C1AB2F-B3B6-4955-983D-D491F90B12A1}" destId="{4A3A3D83-F67E-4489-BC78-49BFE1A22BBA}" srcOrd="1" destOrd="0" presId="urn:microsoft.com/office/officeart/2008/layout/LinedList"/>
    <dgm:cxn modelId="{F0BFA8CA-AB78-4256-99ED-287223285CC6}" type="presParOf" srcId="{D163B61E-41EE-4D8A-9C7E-1F14DF126B62}" destId="{774D38CF-3862-4335-83AB-FE8D6359ABB3}" srcOrd="2" destOrd="0" presId="urn:microsoft.com/office/officeart/2008/layout/LinedList"/>
    <dgm:cxn modelId="{4CAB03AD-0366-4B0A-BA70-5CF60272C89B}" type="presParOf" srcId="{D163B61E-41EE-4D8A-9C7E-1F14DF126B62}" destId="{307F5240-40DD-41F3-BE31-69498D8FFA52}" srcOrd="3" destOrd="0" presId="urn:microsoft.com/office/officeart/2008/layout/LinedList"/>
    <dgm:cxn modelId="{70D1DD9E-388E-44D3-9DE6-3A0E28FDF35E}" type="presParOf" srcId="{307F5240-40DD-41F3-BE31-69498D8FFA52}" destId="{EB6CC8DB-2CB5-4F81-8D33-B2D6571E0EF1}" srcOrd="0" destOrd="0" presId="urn:microsoft.com/office/officeart/2008/layout/LinedList"/>
    <dgm:cxn modelId="{1A64CC06-E43E-4347-B00C-7D13B0DFEFFE}" type="presParOf" srcId="{307F5240-40DD-41F3-BE31-69498D8FFA52}" destId="{34F79146-9FD0-40F0-B4DD-1ECC0A9E0402}" srcOrd="1" destOrd="0" presId="urn:microsoft.com/office/officeart/2008/layout/LinedList"/>
    <dgm:cxn modelId="{9E3BF9D3-0A0D-4D83-92FC-B12684D7149F}" type="presParOf" srcId="{D163B61E-41EE-4D8A-9C7E-1F14DF126B62}" destId="{D525083B-DB12-4C9B-BB73-6717712E7EA4}" srcOrd="4" destOrd="0" presId="urn:microsoft.com/office/officeart/2008/layout/LinedList"/>
    <dgm:cxn modelId="{9A85766E-8112-4289-8122-788B32D3C2F1}" type="presParOf" srcId="{D163B61E-41EE-4D8A-9C7E-1F14DF126B62}" destId="{993F5B8A-DC92-4B71-B916-2355E05F9CA7}" srcOrd="5" destOrd="0" presId="urn:microsoft.com/office/officeart/2008/layout/LinedList"/>
    <dgm:cxn modelId="{06303E46-BB58-48D7-A34C-C7D8F663CF38}" type="presParOf" srcId="{993F5B8A-DC92-4B71-B916-2355E05F9CA7}" destId="{8ABD4264-B7A3-4643-A786-D422858A990E}" srcOrd="0" destOrd="0" presId="urn:microsoft.com/office/officeart/2008/layout/LinedList"/>
    <dgm:cxn modelId="{E078327A-154F-4E73-9365-DE87BDF9E68E}" type="presParOf" srcId="{993F5B8A-DC92-4B71-B916-2355E05F9CA7}" destId="{A8D6C208-72BB-45B5-9799-725F5029070E}" srcOrd="1" destOrd="0" presId="urn:microsoft.com/office/officeart/2008/layout/LinedList"/>
    <dgm:cxn modelId="{BB76BCB5-C1E0-43A9-A374-011FF3864FB8}" type="presParOf" srcId="{D163B61E-41EE-4D8A-9C7E-1F14DF126B62}" destId="{5F995B1B-C20D-4378-83E1-3EDBD775497F}" srcOrd="6" destOrd="0" presId="urn:microsoft.com/office/officeart/2008/layout/LinedList"/>
    <dgm:cxn modelId="{74DE23C3-3C6F-49E0-A8EA-C4D0426E1D90}" type="presParOf" srcId="{D163B61E-41EE-4D8A-9C7E-1F14DF126B62}" destId="{AF12CAA1-8DB2-4FF7-A34D-9083BCE6DB5E}" srcOrd="7" destOrd="0" presId="urn:microsoft.com/office/officeart/2008/layout/LinedList"/>
    <dgm:cxn modelId="{AD0C8C84-017E-418E-83D3-DE06ACD4E526}" type="presParOf" srcId="{AF12CAA1-8DB2-4FF7-A34D-9083BCE6DB5E}" destId="{CEE6F2C2-CDD2-48E9-ADAC-E20F30C3238D}" srcOrd="0" destOrd="0" presId="urn:microsoft.com/office/officeart/2008/layout/LinedList"/>
    <dgm:cxn modelId="{A6BA177E-8A7F-4D2E-ABA4-99739395BB83}" type="presParOf" srcId="{AF12CAA1-8DB2-4FF7-A34D-9083BCE6DB5E}" destId="{2473AFCE-FE8C-44BB-BED2-AB3AB88BF9AE}" srcOrd="1" destOrd="0" presId="urn:microsoft.com/office/officeart/2008/layout/LinedList"/>
    <dgm:cxn modelId="{7F29A2A0-C415-440A-950E-145B4F821E6B}" type="presParOf" srcId="{D163B61E-41EE-4D8A-9C7E-1F14DF126B62}" destId="{6C1EADC0-90D4-48C3-8D8E-2117B59D5868}" srcOrd="8" destOrd="0" presId="urn:microsoft.com/office/officeart/2008/layout/LinedList"/>
    <dgm:cxn modelId="{FB2A5876-1DC0-42BA-883D-A20FFC5595EC}" type="presParOf" srcId="{D163B61E-41EE-4D8A-9C7E-1F14DF126B62}" destId="{E2BEC3EA-42C3-4DD7-AD44-5B42556F2D86}" srcOrd="9" destOrd="0" presId="urn:microsoft.com/office/officeart/2008/layout/LinedList"/>
    <dgm:cxn modelId="{E4F3159B-9B1B-40E7-B84A-1B336E328D54}" type="presParOf" srcId="{E2BEC3EA-42C3-4DD7-AD44-5B42556F2D86}" destId="{057B0F51-4E58-4EA6-8945-8BF49019E711}" srcOrd="0" destOrd="0" presId="urn:microsoft.com/office/officeart/2008/layout/LinedList"/>
    <dgm:cxn modelId="{D6BC789B-F600-4D54-A5EF-74D9E7594017}" type="presParOf" srcId="{E2BEC3EA-42C3-4DD7-AD44-5B42556F2D86}" destId="{7A2EEBBF-741F-4F32-85C4-4FB997450CF8}" srcOrd="1" destOrd="0" presId="urn:microsoft.com/office/officeart/2008/layout/LinedList"/>
    <dgm:cxn modelId="{30313A24-0B71-4CC6-8A70-06E3B014BD74}" type="presParOf" srcId="{D163B61E-41EE-4D8A-9C7E-1F14DF126B62}" destId="{A647AD17-0FE8-491D-B52A-0FFA5E83AF00}" srcOrd="10" destOrd="0" presId="urn:microsoft.com/office/officeart/2008/layout/LinedList"/>
    <dgm:cxn modelId="{CE7F30A8-20A0-44E6-ACF2-92BF7A78D931}" type="presParOf" srcId="{D163B61E-41EE-4D8A-9C7E-1F14DF126B62}" destId="{0201EDB4-2F42-4364-BBC2-C4D50BA4569C}" srcOrd="11" destOrd="0" presId="urn:microsoft.com/office/officeart/2008/layout/LinedList"/>
    <dgm:cxn modelId="{8A294040-1757-4F7C-BFB1-73C273647068}" type="presParOf" srcId="{0201EDB4-2F42-4364-BBC2-C4D50BA4569C}" destId="{CAD32D87-A75D-4D51-8136-FC5A5115D1DF}" srcOrd="0" destOrd="0" presId="urn:microsoft.com/office/officeart/2008/layout/LinedList"/>
    <dgm:cxn modelId="{767048C5-4788-4F73-99AA-79B065263198}" type="presParOf" srcId="{0201EDB4-2F42-4364-BBC2-C4D50BA4569C}" destId="{A61A8AFB-4399-4E8B-976F-4CD1BBBFB5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CD809-4460-4B83-9043-E5AD2CC732D0}">
      <dsp:nvSpPr>
        <dsp:cNvPr id="0" name=""/>
        <dsp:cNvSpPr/>
      </dsp:nvSpPr>
      <dsp:spPr>
        <a:xfrm>
          <a:off x="0" y="2797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8FB03-5E5E-4E26-951C-E5CFB7016D91}">
      <dsp:nvSpPr>
        <dsp:cNvPr id="0" name=""/>
        <dsp:cNvSpPr/>
      </dsp:nvSpPr>
      <dsp:spPr>
        <a:xfrm>
          <a:off x="0" y="2797"/>
          <a:ext cx="6571413" cy="95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Integrada : Intel UHD </a:t>
          </a:r>
          <a:r>
            <a:rPr lang="pt-PT" sz="2600" kern="1200" dirty="0" err="1"/>
            <a:t>Graphics</a:t>
          </a:r>
          <a:r>
            <a:rPr lang="pt-PT" sz="2600" kern="1200" dirty="0"/>
            <a:t> 620 / Valores: em processadores i5 +/- 100 euros</a:t>
          </a:r>
          <a:endParaRPr lang="en-US" sz="2600" kern="1200" dirty="0"/>
        </a:p>
      </dsp:txBody>
      <dsp:txXfrm>
        <a:off x="0" y="2797"/>
        <a:ext cx="6571413" cy="954015"/>
      </dsp:txXfrm>
    </dsp:sp>
    <dsp:sp modelId="{774D38CF-3862-4335-83AB-FE8D6359ABB3}">
      <dsp:nvSpPr>
        <dsp:cNvPr id="0" name=""/>
        <dsp:cNvSpPr/>
      </dsp:nvSpPr>
      <dsp:spPr>
        <a:xfrm>
          <a:off x="0" y="956812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CC8DB-2CB5-4F81-8D33-B2D6571E0EF1}">
      <dsp:nvSpPr>
        <dsp:cNvPr id="0" name=""/>
        <dsp:cNvSpPr/>
      </dsp:nvSpPr>
      <dsp:spPr>
        <a:xfrm>
          <a:off x="0" y="956812"/>
          <a:ext cx="6571413" cy="95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Gama baixa : </a:t>
          </a:r>
          <a:r>
            <a:rPr lang="pt-PT" sz="2600" kern="1200" dirty="0" err="1"/>
            <a:t>Nvidia</a:t>
          </a:r>
          <a:r>
            <a:rPr lang="pt-PT" sz="2600" kern="1200" dirty="0"/>
            <a:t> </a:t>
          </a:r>
          <a:r>
            <a:rPr lang="pt-PT" sz="2600" kern="1200" dirty="0" err="1"/>
            <a:t>GeForce</a:t>
          </a:r>
          <a:r>
            <a:rPr lang="pt-PT" sz="2600" kern="1200" dirty="0"/>
            <a:t> GT 730 / Valor: 80 euros</a:t>
          </a:r>
          <a:endParaRPr lang="en-US" sz="2600" kern="1200" dirty="0"/>
        </a:p>
      </dsp:txBody>
      <dsp:txXfrm>
        <a:off x="0" y="956812"/>
        <a:ext cx="6571413" cy="954015"/>
      </dsp:txXfrm>
    </dsp:sp>
    <dsp:sp modelId="{D525083B-DB12-4C9B-BB73-6717712E7EA4}">
      <dsp:nvSpPr>
        <dsp:cNvPr id="0" name=""/>
        <dsp:cNvSpPr/>
      </dsp:nvSpPr>
      <dsp:spPr>
        <a:xfrm>
          <a:off x="0" y="1910827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D4264-B7A3-4643-A786-D422858A990E}">
      <dsp:nvSpPr>
        <dsp:cNvPr id="0" name=""/>
        <dsp:cNvSpPr/>
      </dsp:nvSpPr>
      <dsp:spPr>
        <a:xfrm>
          <a:off x="0" y="1910827"/>
          <a:ext cx="6571413" cy="95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Gama média : </a:t>
          </a:r>
          <a:r>
            <a:rPr lang="pt-PT" sz="2600" kern="1200" dirty="0" err="1"/>
            <a:t>Nvidia</a:t>
          </a:r>
          <a:r>
            <a:rPr lang="pt-PT" sz="2600" kern="1200" dirty="0"/>
            <a:t> </a:t>
          </a:r>
          <a:r>
            <a:rPr lang="pt-PT" sz="2600" kern="1200" dirty="0" err="1"/>
            <a:t>GeForce</a:t>
          </a:r>
          <a:r>
            <a:rPr lang="pt-PT" sz="2600" kern="1200" dirty="0"/>
            <a:t> GTX 1650 / Valor: 190 euros</a:t>
          </a:r>
          <a:endParaRPr lang="en-US" sz="2600" kern="1200" dirty="0"/>
        </a:p>
      </dsp:txBody>
      <dsp:txXfrm>
        <a:off x="0" y="1910827"/>
        <a:ext cx="6571413" cy="954015"/>
      </dsp:txXfrm>
    </dsp:sp>
    <dsp:sp modelId="{5F995B1B-C20D-4378-83E1-3EDBD775497F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6F2C2-CDD2-48E9-ADAC-E20F30C3238D}">
      <dsp:nvSpPr>
        <dsp:cNvPr id="0" name=""/>
        <dsp:cNvSpPr/>
      </dsp:nvSpPr>
      <dsp:spPr>
        <a:xfrm>
          <a:off x="0" y="2864843"/>
          <a:ext cx="6571413" cy="95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Gama alta : </a:t>
          </a:r>
          <a:r>
            <a:rPr lang="pt-PT" sz="2600" kern="1200" dirty="0" err="1"/>
            <a:t>Nvidia</a:t>
          </a:r>
          <a:r>
            <a:rPr lang="pt-PT" sz="2600" kern="1200" dirty="0"/>
            <a:t> </a:t>
          </a:r>
          <a:r>
            <a:rPr lang="pt-PT" sz="2600" kern="1200" dirty="0" err="1"/>
            <a:t>Geforce</a:t>
          </a:r>
          <a:r>
            <a:rPr lang="pt-PT" sz="2600" kern="1200" dirty="0"/>
            <a:t> RTX 4060 / Valor: 500 euros</a:t>
          </a:r>
          <a:endParaRPr lang="en-US" sz="2600" kern="1200" dirty="0"/>
        </a:p>
      </dsp:txBody>
      <dsp:txXfrm>
        <a:off x="0" y="2864843"/>
        <a:ext cx="6571413" cy="954015"/>
      </dsp:txXfrm>
    </dsp:sp>
    <dsp:sp modelId="{6C1EADC0-90D4-48C3-8D8E-2117B59D5868}">
      <dsp:nvSpPr>
        <dsp:cNvPr id="0" name=""/>
        <dsp:cNvSpPr/>
      </dsp:nvSpPr>
      <dsp:spPr>
        <a:xfrm>
          <a:off x="0" y="3818858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0F51-4E58-4EA6-8945-8BF49019E711}">
      <dsp:nvSpPr>
        <dsp:cNvPr id="0" name=""/>
        <dsp:cNvSpPr/>
      </dsp:nvSpPr>
      <dsp:spPr>
        <a:xfrm>
          <a:off x="0" y="3818858"/>
          <a:ext cx="6571413" cy="95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Profissionais/Estação de trabalho : NVIDIA Quadro RTX 6000 / Valor: 6.000 euros</a:t>
          </a:r>
          <a:endParaRPr lang="en-US" sz="2600" kern="1200"/>
        </a:p>
      </dsp:txBody>
      <dsp:txXfrm>
        <a:off x="0" y="3818858"/>
        <a:ext cx="6571413" cy="954015"/>
      </dsp:txXfrm>
    </dsp:sp>
    <dsp:sp modelId="{A647AD17-0FE8-491D-B52A-0FFA5E83AF00}">
      <dsp:nvSpPr>
        <dsp:cNvPr id="0" name=""/>
        <dsp:cNvSpPr/>
      </dsp:nvSpPr>
      <dsp:spPr>
        <a:xfrm>
          <a:off x="0" y="4772873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32D87-A75D-4D51-8136-FC5A5115D1DF}">
      <dsp:nvSpPr>
        <dsp:cNvPr id="0" name=""/>
        <dsp:cNvSpPr/>
      </dsp:nvSpPr>
      <dsp:spPr>
        <a:xfrm>
          <a:off x="0" y="4772873"/>
          <a:ext cx="6571413" cy="95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Externas (eGPUs): Razer core X / Valor: 400 euros</a:t>
          </a:r>
          <a:endParaRPr lang="en-US" sz="2600" kern="1200"/>
        </a:p>
      </dsp:txBody>
      <dsp:txXfrm>
        <a:off x="0" y="4772873"/>
        <a:ext cx="6571413" cy="954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4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7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t-br/foto/164537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9" name="Oval 4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2BF023-74FB-8854-A52F-BF1D31D9B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>
                <a:ea typeface="+mj-ea"/>
              </a:rPr>
              <a:t>UFCD-5098</a:t>
            </a:r>
            <a:br>
              <a:rPr lang="en-US" sz="2800">
                <a:ea typeface="+mj-ea"/>
              </a:rPr>
            </a:br>
            <a:r>
              <a:rPr lang="en-US" sz="2800">
                <a:ea typeface="+mj-ea"/>
              </a:rPr>
              <a:t>Placas Gráficas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ABAA631F-C819-3C62-BD0C-26A9E818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Joana </a:t>
            </a:r>
            <a:r>
              <a:rPr lang="en-US" dirty="0" err="1"/>
              <a:t>Landeiro</a:t>
            </a:r>
            <a:endParaRPr lang="en-US" dirty="0"/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João </a:t>
            </a:r>
            <a:r>
              <a:rPr lang="en-US" dirty="0" err="1"/>
              <a:t>cardoso</a:t>
            </a:r>
            <a:endParaRPr lang="en-US" dirty="0"/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Sandro Reis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Vanessa Silva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tpsi1023</a:t>
            </a:r>
          </a:p>
        </p:txBody>
      </p:sp>
      <p:pic>
        <p:nvPicPr>
          <p:cNvPr id="6" name="Imagem 5" descr="Uma imagem com ventoinha, Ventoinha mecânica&#10;&#10;Descrição gerada automaticamente">
            <a:extLst>
              <a:ext uri="{FF2B5EF4-FFF2-40B4-BE49-F238E27FC236}">
                <a16:creationId xmlns:a16="http://schemas.microsoft.com/office/drawing/2014/main" id="{7198BA04-0CED-55B3-CBD7-FA593E21A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47" y="2576945"/>
            <a:ext cx="3812877" cy="21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Oval 57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2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8" name="Oval 67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ED1B2-900D-DF66-48E8-82B30796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cap="all" spc="1500">
                <a:ea typeface="Source Sans Pro SemiBold" panose="020B0603030403020204" pitchFamily="34" charset="0"/>
              </a:rPr>
              <a:t>Obrigado 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1F17B2E-0EEC-90D1-9E75-7AA6F3506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74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3305D-40BB-5F2B-73DA-6093B8D2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Qual é a função da placa gráfica?</a:t>
            </a: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500D40-C3F1-EF89-E9E7-A00D4E56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b="0" i="0" dirty="0">
                <a:solidFill>
                  <a:srgbClr val="333333"/>
                </a:solidFill>
                <a:effectLst/>
                <a:latin typeface="opensans"/>
              </a:rPr>
              <a:t>A placa de vídeo, também conhecida como GPU( </a:t>
            </a:r>
            <a:r>
              <a:rPr lang="pt-PT" b="0" i="1" dirty="0">
                <a:solidFill>
                  <a:srgbClr val="333333"/>
                </a:solidFill>
                <a:effectLst/>
                <a:latin typeface="opensans"/>
              </a:rPr>
              <a:t>Unidade de Processamento Gráfico)</a:t>
            </a:r>
            <a:r>
              <a:rPr lang="pt-PT" b="0" i="0" dirty="0">
                <a:solidFill>
                  <a:srgbClr val="333333"/>
                </a:solidFill>
                <a:effectLst/>
                <a:latin typeface="opensans"/>
              </a:rPr>
              <a:t>, é o componente do computador que fica responsável por realizar processos e os cálculos necessários para reprodução dos gráficos gerados pelo sistema. 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333333"/>
                </a:solidFill>
                <a:latin typeface="opensans"/>
              </a:rPr>
              <a:t>Ou seja, converte dados binários em dados gráficos por um periférico de saída de imagem(</a:t>
            </a:r>
            <a:r>
              <a:rPr lang="pt-PT" dirty="0" err="1">
                <a:solidFill>
                  <a:srgbClr val="333333"/>
                </a:solidFill>
                <a:latin typeface="opensans"/>
              </a:rPr>
              <a:t>ex</a:t>
            </a:r>
            <a:r>
              <a:rPr lang="pt-PT" dirty="0">
                <a:solidFill>
                  <a:srgbClr val="333333"/>
                </a:solidFill>
                <a:latin typeface="opensans"/>
              </a:rPr>
              <a:t>: Monitor).</a:t>
            </a:r>
            <a:endParaRPr lang="pt-PT" dirty="0"/>
          </a:p>
        </p:txBody>
      </p: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59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534AF3-AC3C-6768-40BB-2CF37C22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017432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 dirty="0" err="1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Tipos</a:t>
            </a:r>
            <a:r>
              <a:rPr lang="en-US" sz="6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de </a:t>
            </a:r>
            <a:r>
              <a:rPr lang="en-US" sz="6000" b="1" kern="1200" cap="all" spc="1500" baseline="0" dirty="0" err="1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Placas</a:t>
            </a:r>
            <a:r>
              <a:rPr lang="en-US" sz="6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sz="6000" b="1" kern="1200" cap="all" spc="1500" baseline="0" dirty="0" err="1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Gráficas</a:t>
            </a:r>
            <a:endParaRPr lang="en-US" sz="6000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891912-D328-838C-D532-DD8C61246E63}"/>
              </a:ext>
            </a:extLst>
          </p:cNvPr>
          <p:cNvSpPr txBox="1"/>
          <p:nvPr/>
        </p:nvSpPr>
        <p:spPr>
          <a:xfrm>
            <a:off x="3114303" y="4967349"/>
            <a:ext cx="17956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500" b="1" dirty="0" err="1"/>
              <a:t>Onboard</a:t>
            </a:r>
            <a:r>
              <a:rPr lang="pt-PT" sz="2500" b="1" dirty="0"/>
              <a:t> </a:t>
            </a:r>
          </a:p>
          <a:p>
            <a:pPr algn="ctr"/>
            <a:r>
              <a:rPr lang="pt-PT" sz="2500" b="1" dirty="0"/>
              <a:t>(Integrada)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AAF165-6BB9-8D9F-C221-944A6B364D35}"/>
              </a:ext>
            </a:extLst>
          </p:cNvPr>
          <p:cNvSpPr txBox="1"/>
          <p:nvPr/>
        </p:nvSpPr>
        <p:spPr>
          <a:xfrm>
            <a:off x="5357445" y="4980958"/>
            <a:ext cx="1718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b="1" dirty="0" err="1"/>
              <a:t>Off-board</a:t>
            </a:r>
            <a:r>
              <a:rPr lang="pt-PT" sz="2500" b="1" dirty="0"/>
              <a:t> </a:t>
            </a:r>
          </a:p>
          <a:p>
            <a:pPr algn="ctr"/>
            <a:r>
              <a:rPr lang="pt-PT" sz="2500" b="1" dirty="0"/>
              <a:t>(Dedicada)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7C996C-D69B-4EE3-8866-8C364E178332}"/>
              </a:ext>
            </a:extLst>
          </p:cNvPr>
          <p:cNvSpPr txBox="1"/>
          <p:nvPr/>
        </p:nvSpPr>
        <p:spPr>
          <a:xfrm>
            <a:off x="7789207" y="4980958"/>
            <a:ext cx="16594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500" b="1" dirty="0" err="1"/>
              <a:t>eGPU</a:t>
            </a:r>
            <a:br>
              <a:rPr lang="pt-PT" sz="2500" b="1" dirty="0"/>
            </a:br>
            <a:r>
              <a:rPr lang="pt-PT" sz="2500" b="1" dirty="0"/>
              <a:t>(Externas)</a:t>
            </a:r>
          </a:p>
        </p:txBody>
      </p:sp>
    </p:spTree>
    <p:extLst>
      <p:ext uri="{BB962C8B-B14F-4D97-AF65-F5344CB8AC3E}">
        <p14:creationId xmlns:p14="http://schemas.microsoft.com/office/powerpoint/2010/main" val="210739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7E2CF7-68A2-FF9E-191D-7601A241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2"/>
            <a:ext cx="4114571" cy="1912508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/>
              <a:t>Onboard</a:t>
            </a:r>
            <a:endParaRPr lang="pt-PT" b="1" dirty="0"/>
          </a:p>
        </p:txBody>
      </p:sp>
      <p:sp>
        <p:nvSpPr>
          <p:cNvPr id="66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texto, Componente de computador, eletrónica, unidade&#10;&#10;Descrição gerada automaticamente">
            <a:extLst>
              <a:ext uri="{FF2B5EF4-FFF2-40B4-BE49-F238E27FC236}">
                <a16:creationId xmlns:a16="http://schemas.microsoft.com/office/drawing/2014/main" id="{4756426E-C6A2-224D-B43B-455AA98A1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54" y="3674121"/>
            <a:ext cx="1837295" cy="1535979"/>
          </a:xfrm>
        </p:spPr>
      </p:pic>
      <p:grpSp>
        <p:nvGrpSpPr>
          <p:cNvPr id="74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4E05B3-253E-A5FE-A28F-FD22C16DA83A}"/>
              </a:ext>
            </a:extLst>
          </p:cNvPr>
          <p:cNvSpPr txBox="1"/>
          <p:nvPr/>
        </p:nvSpPr>
        <p:spPr>
          <a:xfrm>
            <a:off x="6890327" y="1276080"/>
            <a:ext cx="500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Placas gráficas integradas, são aquelas que vêm </a:t>
            </a:r>
          </a:p>
          <a:p>
            <a:r>
              <a:rPr lang="pt-PT" dirty="0"/>
              <a:t>incorporadas no processador ou na motherboard. </a:t>
            </a:r>
          </a:p>
          <a:p>
            <a:endParaRPr lang="pt-PT" dirty="0"/>
          </a:p>
        </p:txBody>
      </p:sp>
      <p:pic>
        <p:nvPicPr>
          <p:cNvPr id="17" name="Imagem 16" descr="Uma imagem com Modelo em escala, eletrónica, interior&#10;&#10;Descrição gerada automaticamente">
            <a:extLst>
              <a:ext uri="{FF2B5EF4-FFF2-40B4-BE49-F238E27FC236}">
                <a16:creationId xmlns:a16="http://schemas.microsoft.com/office/drawing/2014/main" id="{DC3F743E-FB53-2658-0CC9-D8B9436AF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31" y="1987334"/>
            <a:ext cx="3789218" cy="37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D5773-5567-99C6-ADC7-21F280E14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21346A0-DF8C-2AF2-9E2A-A9973A5AE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B38BB9-CA9A-9E6E-8F02-058F4A7F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6DB74B5-83A6-15D2-779A-8D39EF0AB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461EEF4-FA5C-EA35-28E0-66C1047A0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5A9C7D0-E0B9-C7DC-422C-7403A79E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FFC36A-0938-D330-B992-A782B0E8F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E3669BE-AA69-E286-ABCB-03FDE8103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3360D2-0578-81F7-A9CF-A6CAF787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545988"/>
            <a:ext cx="4114571" cy="1912508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/>
              <a:t>Off</a:t>
            </a:r>
            <a:r>
              <a:rPr lang="pt-PT" b="1" dirty="0"/>
              <a:t> – </a:t>
            </a:r>
            <a:r>
              <a:rPr lang="pt-PT" b="1" dirty="0" err="1"/>
              <a:t>board</a:t>
            </a:r>
            <a:br>
              <a:rPr lang="pt-PT" b="1" dirty="0"/>
            </a:br>
            <a:endParaRPr lang="pt-PT" b="1" dirty="0"/>
          </a:p>
        </p:txBody>
      </p:sp>
      <p:sp>
        <p:nvSpPr>
          <p:cNvPr id="66" name="Graphic 212">
            <a:extLst>
              <a:ext uri="{FF2B5EF4-FFF2-40B4-BE49-F238E27FC236}">
                <a16:creationId xmlns:a16="http://schemas.microsoft.com/office/drawing/2014/main" id="{E0A6A662-E131-B640-F312-D39622F0C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63B7A0FA-C35A-9AFA-170B-2DF77284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33520A-F9B3-A244-6214-B053F3279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FCC96B8-FD90-C0AF-00C4-2607FE2B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Ventoinha mecânica, ventoinha, interior&#10;&#10;Descrição gerada automaticamente">
            <a:extLst>
              <a:ext uri="{FF2B5EF4-FFF2-40B4-BE49-F238E27FC236}">
                <a16:creationId xmlns:a16="http://schemas.microsoft.com/office/drawing/2014/main" id="{80F472C1-1117-4839-EC70-AC1BA3E7D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54" y="3281434"/>
            <a:ext cx="2466975" cy="1847850"/>
          </a:xfrm>
        </p:spPr>
      </p:pic>
      <p:grpSp>
        <p:nvGrpSpPr>
          <p:cNvPr id="74" name="Graphic 185">
            <a:extLst>
              <a:ext uri="{FF2B5EF4-FFF2-40B4-BE49-F238E27FC236}">
                <a16:creationId xmlns:a16="http://schemas.microsoft.com/office/drawing/2014/main" id="{EECF1044-93BC-1CDD-9E9C-303ECE2BE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08B08C4-E368-F678-414F-474059C22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9CB5DF2-E706-7F5B-7C09-476B1377E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D55AE6B-CEEC-21B5-B5E5-C390878D6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6688E2-3FD4-3B11-4BAB-B9125DA18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D029F1F-8F3A-A4EA-1E17-2016AFDCD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7BC211-ECBA-C392-14C3-86CAB9F178B9}"/>
              </a:ext>
            </a:extLst>
          </p:cNvPr>
          <p:cNvSpPr txBox="1"/>
          <p:nvPr/>
        </p:nvSpPr>
        <p:spPr>
          <a:xfrm>
            <a:off x="6797964" y="1255772"/>
            <a:ext cx="5375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Placas gráficas dedicadas têm sua própria unidade </a:t>
            </a:r>
          </a:p>
          <a:p>
            <a:r>
              <a:rPr lang="pt-PT" dirty="0"/>
              <a:t>de processamento gráfico (GPU) e memória dedicada.</a:t>
            </a:r>
          </a:p>
        </p:txBody>
      </p:sp>
      <p:pic>
        <p:nvPicPr>
          <p:cNvPr id="8" name="Imagem 7" descr="Uma imagem com pessoa, eletrónica, aparelho, Dispositivo eletrónico&#10;&#10;Descrição gerada automaticamente">
            <a:extLst>
              <a:ext uri="{FF2B5EF4-FFF2-40B4-BE49-F238E27FC236}">
                <a16:creationId xmlns:a16="http://schemas.microsoft.com/office/drawing/2014/main" id="{C0A732FF-6D50-407A-3CEC-33A23C3F1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10" y="2233522"/>
            <a:ext cx="3119323" cy="31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7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7127F7-3F6A-7BE2-C187-6D47E3A02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CDA6884-C3A7-D8D9-C2FE-97D33A74F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603DF8-FC14-3515-A5DD-36380A417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4094391-8D24-DD0A-1302-0446D8C43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32F8CB8-4349-AF57-95B4-CE5CB693E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FCBBA60-9DE0-00AA-8637-B98F76C39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A83BF9-FA82-455A-8576-375A0CD2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5657BAB-F7BF-2D28-EE67-683AE754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F36622-F5CD-381B-B81F-5663C242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2"/>
            <a:ext cx="4114571" cy="1912508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/>
              <a:t>eGPU</a:t>
            </a:r>
            <a:endParaRPr lang="pt-PT" b="1" dirty="0"/>
          </a:p>
        </p:txBody>
      </p:sp>
      <p:sp>
        <p:nvSpPr>
          <p:cNvPr id="66" name="Graphic 212">
            <a:extLst>
              <a:ext uri="{FF2B5EF4-FFF2-40B4-BE49-F238E27FC236}">
                <a16:creationId xmlns:a16="http://schemas.microsoft.com/office/drawing/2014/main" id="{3DE15383-C7BB-C2DE-B587-B8FCED2D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FCC0A18C-0E71-498C-3C5A-C5BAE9030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F44D616-5E66-C52D-2D44-67B10C836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C0F6F8C-521C-510F-0E6D-79600E12D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aphic 185">
            <a:extLst>
              <a:ext uri="{FF2B5EF4-FFF2-40B4-BE49-F238E27FC236}">
                <a16:creationId xmlns:a16="http://schemas.microsoft.com/office/drawing/2014/main" id="{B1CF477C-198E-4C85-5F7D-68EC40BC1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65A1DBD-2E6E-B3E2-7554-021706113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52F5FF0-7573-3E61-95F8-3C74594B9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4003A10-A826-0EC4-EC0A-A1DC99AD3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C65E8B-B35A-1E78-4BB4-2C4291DE3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45FCE0-8048-C960-049F-A1F347810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0E7CD2-B619-7D2E-0096-7B02DB46CF4E}"/>
              </a:ext>
            </a:extLst>
          </p:cNvPr>
          <p:cNvSpPr txBox="1"/>
          <p:nvPr/>
        </p:nvSpPr>
        <p:spPr>
          <a:xfrm>
            <a:off x="6514717" y="1312986"/>
            <a:ext cx="5235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Placas gráficas externas são conectadas por meio de</a:t>
            </a:r>
          </a:p>
          <a:p>
            <a:r>
              <a:rPr lang="pt-PT" dirty="0"/>
              <a:t>uma interface externa, como </a:t>
            </a:r>
            <a:r>
              <a:rPr lang="pt-PT" dirty="0" err="1"/>
              <a:t>Thunderbolt</a:t>
            </a:r>
            <a:r>
              <a:rPr lang="pt-PT" dirty="0"/>
              <a:t> ou USB.</a:t>
            </a:r>
          </a:p>
          <a:p>
            <a:endParaRPr lang="pt-PT" dirty="0"/>
          </a:p>
        </p:txBody>
      </p:sp>
      <p:pic>
        <p:nvPicPr>
          <p:cNvPr id="6" name="Marcador de Posição de Conteúdo 5" descr="Uma imagem com eletrónica, interior, Dispositivo eletrónico, computador&#10;&#10;Descrição gerada automaticamente">
            <a:extLst>
              <a:ext uri="{FF2B5EF4-FFF2-40B4-BE49-F238E27FC236}">
                <a16:creationId xmlns:a16="http://schemas.microsoft.com/office/drawing/2014/main" id="{CFED4CAE-9082-408C-F8C1-088A9F526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00" y="2473394"/>
            <a:ext cx="5114564" cy="2814927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CDD536-1B04-4959-51CD-D7336B0E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69" y="3287566"/>
            <a:ext cx="2259996" cy="17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1860B-2FD9-0485-34D2-F5E2D73E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Vantagens e Desvantagens</a:t>
            </a:r>
          </a:p>
        </p:txBody>
      </p:sp>
      <p:pic>
        <p:nvPicPr>
          <p:cNvPr id="16" name="Imagem 15" descr="Uma imagem com texto, Componente de computador, eletrónica, unidade&#10;&#10;Descrição gerada automaticamente">
            <a:extLst>
              <a:ext uri="{FF2B5EF4-FFF2-40B4-BE49-F238E27FC236}">
                <a16:creationId xmlns:a16="http://schemas.microsoft.com/office/drawing/2014/main" id="{A193305A-CBC6-42D1-A9AC-0BEA65A4A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69">
            <a:off x="962188" y="1609617"/>
            <a:ext cx="1683951" cy="1407783"/>
          </a:xfrm>
          <a:prstGeom prst="rect">
            <a:avLst/>
          </a:prstGeom>
        </p:spPr>
      </p:pic>
      <p:pic>
        <p:nvPicPr>
          <p:cNvPr id="20" name="Imagem 19" descr="Uma imagem com Ventoinha mecânica, ventoinha, interior&#10;&#10;Descrição gerada automaticamente">
            <a:extLst>
              <a:ext uri="{FF2B5EF4-FFF2-40B4-BE49-F238E27FC236}">
                <a16:creationId xmlns:a16="http://schemas.microsoft.com/office/drawing/2014/main" id="{7DE4158B-BA76-2DE4-7901-4C7062B38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48" y="1672755"/>
            <a:ext cx="1769695" cy="132556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2296057-89DF-1447-AA62-D8C3D9AA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178" y="1690688"/>
            <a:ext cx="1763479" cy="1387827"/>
          </a:xfrm>
          <a:prstGeom prst="rect">
            <a:avLst/>
          </a:prstGeom>
        </p:spPr>
      </p:pic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E613A7A2-5E1D-7097-10D6-AF71F3D1D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4622"/>
              </p:ext>
            </p:extLst>
          </p:nvPr>
        </p:nvGraphicFramePr>
        <p:xfrm>
          <a:off x="148256" y="3278039"/>
          <a:ext cx="1690777" cy="3122762"/>
        </p:xfrm>
        <a:graphic>
          <a:graphicData uri="http://schemas.openxmlformats.org/drawingml/2006/table">
            <a:tbl>
              <a:tblPr/>
              <a:tblGrid>
                <a:gridCol w="1690777">
                  <a:extLst>
                    <a:ext uri="{9D8B030D-6E8A-4147-A177-3AD203B41FA5}">
                      <a16:colId xmlns:a16="http://schemas.microsoft.com/office/drawing/2014/main" val="1549333722"/>
                    </a:ext>
                  </a:extLst>
                </a:gridCol>
              </a:tblGrid>
              <a:tr h="3122762">
                <a:tc>
                  <a:txBody>
                    <a:bodyPr/>
                    <a:lstStyle/>
                    <a:p>
                      <a:r>
                        <a:rPr lang="pt-PT" sz="1300" b="1" dirty="0"/>
                        <a:t>VANTAGENS</a:t>
                      </a:r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9653"/>
                  </a:ext>
                </a:extLst>
              </a:tr>
            </a:tbl>
          </a:graphicData>
        </a:graphic>
      </p:graphicFrame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31BEE1FE-9BF2-F25E-A107-64D101F98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65175"/>
              </p:ext>
            </p:extLst>
          </p:nvPr>
        </p:nvGraphicFramePr>
        <p:xfrm>
          <a:off x="1839033" y="3273726"/>
          <a:ext cx="1662635" cy="3122762"/>
        </p:xfrm>
        <a:graphic>
          <a:graphicData uri="http://schemas.openxmlformats.org/drawingml/2006/table">
            <a:tbl>
              <a:tblPr/>
              <a:tblGrid>
                <a:gridCol w="1662635">
                  <a:extLst>
                    <a:ext uri="{9D8B030D-6E8A-4147-A177-3AD203B41FA5}">
                      <a16:colId xmlns:a16="http://schemas.microsoft.com/office/drawing/2014/main" val="1549333722"/>
                    </a:ext>
                  </a:extLst>
                </a:gridCol>
              </a:tblGrid>
              <a:tr h="3122762">
                <a:tc>
                  <a:txBody>
                    <a:bodyPr/>
                    <a:lstStyle/>
                    <a:p>
                      <a:r>
                        <a:rPr lang="pt-PT" sz="1200" b="1" dirty="0"/>
                        <a:t>DESVANTAGENS</a:t>
                      </a:r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9653"/>
                  </a:ext>
                </a:extLst>
              </a:tr>
            </a:tbl>
          </a:graphicData>
        </a:graphic>
      </p:graphicFrame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DF9C9455-9952-C186-4824-E715F1F95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81148"/>
              </p:ext>
            </p:extLst>
          </p:nvPr>
        </p:nvGraphicFramePr>
        <p:xfrm>
          <a:off x="4076324" y="3286665"/>
          <a:ext cx="1662635" cy="3122762"/>
        </p:xfrm>
        <a:graphic>
          <a:graphicData uri="http://schemas.openxmlformats.org/drawingml/2006/table">
            <a:tbl>
              <a:tblPr/>
              <a:tblGrid>
                <a:gridCol w="1662635">
                  <a:extLst>
                    <a:ext uri="{9D8B030D-6E8A-4147-A177-3AD203B41FA5}">
                      <a16:colId xmlns:a16="http://schemas.microsoft.com/office/drawing/2014/main" val="1549333722"/>
                    </a:ext>
                  </a:extLst>
                </a:gridCol>
              </a:tblGrid>
              <a:tr h="312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VANTAGENS</a:t>
                      </a:r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9653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81097AD0-2855-C065-9CC3-AFDD925FA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4804"/>
              </p:ext>
            </p:extLst>
          </p:nvPr>
        </p:nvGraphicFramePr>
        <p:xfrm>
          <a:off x="5754193" y="3286666"/>
          <a:ext cx="1769695" cy="3122762"/>
        </p:xfrm>
        <a:graphic>
          <a:graphicData uri="http://schemas.openxmlformats.org/drawingml/2006/table">
            <a:tbl>
              <a:tblPr/>
              <a:tblGrid>
                <a:gridCol w="1769695">
                  <a:extLst>
                    <a:ext uri="{9D8B030D-6E8A-4147-A177-3AD203B41FA5}">
                      <a16:colId xmlns:a16="http://schemas.microsoft.com/office/drawing/2014/main" val="1549333722"/>
                    </a:ext>
                  </a:extLst>
                </a:gridCol>
              </a:tblGrid>
              <a:tr h="312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DESVANTAGENS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pt-PT" sz="1200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9653"/>
                  </a:ext>
                </a:extLst>
              </a:tr>
            </a:tbl>
          </a:graphicData>
        </a:graphic>
      </p:graphicFrame>
      <p:sp>
        <p:nvSpPr>
          <p:cNvPr id="49" name="CaixaDeTexto 48">
            <a:extLst>
              <a:ext uri="{FF2B5EF4-FFF2-40B4-BE49-F238E27FC236}">
                <a16:creationId xmlns:a16="http://schemas.microsoft.com/office/drawing/2014/main" id="{003BE86C-031A-5146-CA53-5BCE6EBECDD9}"/>
              </a:ext>
            </a:extLst>
          </p:cNvPr>
          <p:cNvSpPr txBox="1"/>
          <p:nvPr/>
        </p:nvSpPr>
        <p:spPr>
          <a:xfrm>
            <a:off x="62523" y="3599722"/>
            <a:ext cx="1949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Mais acessíveis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Consomem menos energia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Contribui para a portabilidade e design fino dos dispositivos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AB344AF-DC91-1FC2-E5DB-A500CE312A5D}"/>
              </a:ext>
            </a:extLst>
          </p:cNvPr>
          <p:cNvSpPr txBox="1"/>
          <p:nvPr/>
        </p:nvSpPr>
        <p:spPr>
          <a:xfrm>
            <a:off x="1763957" y="3647913"/>
            <a:ext cx="189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Desempenho limitado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Limitações Upgrade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Recursos Limitados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3C42510-C9AA-C6DD-FD26-40AD24EB4A95}"/>
              </a:ext>
            </a:extLst>
          </p:cNvPr>
          <p:cNvSpPr txBox="1"/>
          <p:nvPr/>
        </p:nvSpPr>
        <p:spPr>
          <a:xfrm>
            <a:off x="4009832" y="3734223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Alto desempenho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Recursos avançados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Atualizáveis</a:t>
            </a:r>
          </a:p>
        </p:txBody>
      </p:sp>
      <p:graphicFrame>
        <p:nvGraphicFramePr>
          <p:cNvPr id="52" name="Tabela 51">
            <a:extLst>
              <a:ext uri="{FF2B5EF4-FFF2-40B4-BE49-F238E27FC236}">
                <a16:creationId xmlns:a16="http://schemas.microsoft.com/office/drawing/2014/main" id="{9C5E03B1-D047-9429-09CA-1A15FF26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24089"/>
              </p:ext>
            </p:extLst>
          </p:nvPr>
        </p:nvGraphicFramePr>
        <p:xfrm>
          <a:off x="8041986" y="3286665"/>
          <a:ext cx="1662635" cy="3122762"/>
        </p:xfrm>
        <a:graphic>
          <a:graphicData uri="http://schemas.openxmlformats.org/drawingml/2006/table">
            <a:tbl>
              <a:tblPr/>
              <a:tblGrid>
                <a:gridCol w="1662635">
                  <a:extLst>
                    <a:ext uri="{9D8B030D-6E8A-4147-A177-3AD203B41FA5}">
                      <a16:colId xmlns:a16="http://schemas.microsoft.com/office/drawing/2014/main" val="1549333722"/>
                    </a:ext>
                  </a:extLst>
                </a:gridCol>
              </a:tblGrid>
              <a:tr h="312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VANTAGENS</a:t>
                      </a:r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9653"/>
                  </a:ext>
                </a:extLst>
              </a:tr>
            </a:tbl>
          </a:graphicData>
        </a:graphic>
      </p:graphicFrame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id="{5C15AE0C-12AF-3535-ED09-2A35C76F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80711"/>
              </p:ext>
            </p:extLst>
          </p:nvPr>
        </p:nvGraphicFramePr>
        <p:xfrm>
          <a:off x="9719855" y="3286666"/>
          <a:ext cx="1769695" cy="3122762"/>
        </p:xfrm>
        <a:graphic>
          <a:graphicData uri="http://schemas.openxmlformats.org/drawingml/2006/table">
            <a:tbl>
              <a:tblPr/>
              <a:tblGrid>
                <a:gridCol w="1769695">
                  <a:extLst>
                    <a:ext uri="{9D8B030D-6E8A-4147-A177-3AD203B41FA5}">
                      <a16:colId xmlns:a16="http://schemas.microsoft.com/office/drawing/2014/main" val="1549333722"/>
                    </a:ext>
                  </a:extLst>
                </a:gridCol>
              </a:tblGrid>
              <a:tr h="312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DESVANTAGENS</a:t>
                      </a:r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9653"/>
                  </a:ext>
                </a:extLst>
              </a:tr>
            </a:tbl>
          </a:graphicData>
        </a:graphic>
      </p:graphicFrame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8ED87A-136F-F87A-80CF-080086C14A5F}"/>
              </a:ext>
            </a:extLst>
          </p:cNvPr>
          <p:cNvSpPr txBox="1"/>
          <p:nvPr/>
        </p:nvSpPr>
        <p:spPr>
          <a:xfrm>
            <a:off x="7975494" y="3734223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Flexibilidade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Atualizáveis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Desempenho portátil 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450843E-E789-DF31-9675-93EC3089414B}"/>
              </a:ext>
            </a:extLst>
          </p:cNvPr>
          <p:cNvSpPr txBox="1"/>
          <p:nvPr/>
        </p:nvSpPr>
        <p:spPr>
          <a:xfrm>
            <a:off x="5704701" y="3764111"/>
            <a:ext cx="1836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Custo elevado em comparação com as integradas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Alto consumo de energia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Tamanho e peso maior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642B4B3-EB85-DAD8-6E34-5F9316AABEAE}"/>
              </a:ext>
            </a:extLst>
          </p:cNvPr>
          <p:cNvSpPr txBox="1"/>
          <p:nvPr/>
        </p:nvSpPr>
        <p:spPr>
          <a:xfrm>
            <a:off x="9719854" y="3747162"/>
            <a:ext cx="2085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Custo elevado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Limitações de desempenho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Complexidade de configurações</a:t>
            </a:r>
          </a:p>
        </p:txBody>
      </p:sp>
    </p:spTree>
    <p:extLst>
      <p:ext uri="{BB962C8B-B14F-4D97-AF65-F5344CB8AC3E}">
        <p14:creationId xmlns:p14="http://schemas.microsoft.com/office/powerpoint/2010/main" val="301576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46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8F2B9-0C1E-8812-0A18-1F5714F1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60" y="-329833"/>
            <a:ext cx="3105985" cy="4238118"/>
          </a:xfrm>
        </p:spPr>
        <p:txBody>
          <a:bodyPr>
            <a:normAutofit/>
          </a:bodyPr>
          <a:lstStyle/>
          <a:p>
            <a:r>
              <a:rPr lang="pt-PT" dirty="0"/>
              <a:t>Valores  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49BAF00-9637-8080-B02F-D8839B906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685547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 descr="Uma imagem com texto, nota bancária, Dinheiro, Produto em papel&#10;&#10;Descrição gerada automaticamente">
            <a:extLst>
              <a:ext uri="{FF2B5EF4-FFF2-40B4-BE49-F238E27FC236}">
                <a16:creationId xmlns:a16="http://schemas.microsoft.com/office/drawing/2014/main" id="{79FD4BA8-6616-62F0-E47B-152EC8EF1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29818" y="3835386"/>
            <a:ext cx="2122747" cy="11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034CD-EF64-CA9A-8D03-93800631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Avanços atuais: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3C3D8A-939F-54F8-0DCD-E33B227E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927" y="1253330"/>
            <a:ext cx="521717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PT" sz="900" dirty="0"/>
          </a:p>
          <a:p>
            <a:r>
              <a:rPr lang="pt-PT" sz="1300" b="1" dirty="0"/>
              <a:t>Aceleração de </a:t>
            </a:r>
            <a:r>
              <a:rPr lang="pt-PT" sz="1300" b="1" dirty="0" err="1"/>
              <a:t>Machine</a:t>
            </a:r>
            <a:r>
              <a:rPr lang="pt-PT" sz="1300" b="1" dirty="0"/>
              <a:t> </a:t>
            </a:r>
            <a:r>
              <a:rPr lang="pt-PT" sz="1300" b="1" dirty="0" err="1"/>
              <a:t>Learning</a:t>
            </a:r>
            <a:r>
              <a:rPr lang="pt-PT" sz="1300" b="1" dirty="0"/>
              <a:t>:</a:t>
            </a:r>
            <a:r>
              <a:rPr lang="pt-PT" sz="1300" dirty="0"/>
              <a:t> Placas gráficas como as da série NVIDIA RTX e </a:t>
            </a:r>
            <a:r>
              <a:rPr lang="pt-PT" sz="1300" dirty="0" err="1"/>
              <a:t>Turing</a:t>
            </a:r>
            <a:r>
              <a:rPr lang="pt-PT" sz="1300" dirty="0"/>
              <a:t> oferecem recursos avançados de aprendizado profunda, permitindo treinar redes neurais e executar inferências de forma mais rápida e eficiente. Essas </a:t>
            </a:r>
            <a:r>
              <a:rPr lang="pt-PT" sz="1300" dirty="0" err="1"/>
              <a:t>GPUs</a:t>
            </a:r>
            <a:r>
              <a:rPr lang="pt-PT" sz="1300" dirty="0"/>
              <a:t> são projetadas para lidar com operações paralelas de alta velocidade, tornando-as ideais para o treinamento de modelos de </a:t>
            </a:r>
            <a:r>
              <a:rPr lang="pt-PT" sz="1300" dirty="0" err="1"/>
              <a:t>machine</a:t>
            </a:r>
            <a:r>
              <a:rPr lang="pt-PT" sz="1300" dirty="0"/>
              <a:t> </a:t>
            </a:r>
            <a:r>
              <a:rPr lang="pt-PT" sz="1300" dirty="0" err="1"/>
              <a:t>learning</a:t>
            </a:r>
            <a:r>
              <a:rPr lang="pt-PT" sz="1300" dirty="0"/>
              <a:t> .</a:t>
            </a:r>
          </a:p>
          <a:p>
            <a:r>
              <a:rPr lang="pt-PT" sz="1300" b="1" dirty="0" err="1"/>
              <a:t>Ray</a:t>
            </a:r>
            <a:r>
              <a:rPr lang="pt-PT" sz="1300" b="1" dirty="0"/>
              <a:t> </a:t>
            </a:r>
            <a:r>
              <a:rPr lang="pt-PT" sz="1300" b="1" dirty="0" err="1"/>
              <a:t>Tracing</a:t>
            </a:r>
            <a:r>
              <a:rPr lang="pt-PT" sz="1300" b="1" dirty="0"/>
              <a:t>: </a:t>
            </a:r>
            <a:r>
              <a:rPr lang="pt-PT" sz="1300" dirty="0"/>
              <a:t> É um dos avanços mais significativos nas placas gráficas recentes. Ela permite que os gráficos </a:t>
            </a:r>
            <a:r>
              <a:rPr lang="pt-PT" sz="1300" dirty="0" err="1"/>
              <a:t>rasterizados</a:t>
            </a:r>
            <a:r>
              <a:rPr lang="pt-PT" sz="1300" dirty="0"/>
              <a:t> sejam calculados de forma mais precisa, resultando em sombras mais suaves, reflexos mais reais e uma representação mais fiel do mundo real. Isto foi implementado principalmente nas séries </a:t>
            </a:r>
            <a:r>
              <a:rPr lang="pt-PT" sz="1300" dirty="0" err="1"/>
              <a:t>GeForce</a:t>
            </a:r>
            <a:r>
              <a:rPr lang="pt-PT" sz="1300" dirty="0"/>
              <a:t> RTX de NVIDIA .</a:t>
            </a:r>
          </a:p>
          <a:p>
            <a:r>
              <a:rPr lang="pt-PT" sz="1300" b="1" dirty="0"/>
              <a:t>DLSS (</a:t>
            </a:r>
            <a:r>
              <a:rPr lang="pt-PT" sz="1300" b="1" dirty="0" err="1"/>
              <a:t>Deep</a:t>
            </a:r>
            <a:r>
              <a:rPr lang="pt-PT" sz="1300" b="1" dirty="0"/>
              <a:t> </a:t>
            </a:r>
            <a:r>
              <a:rPr lang="pt-PT" sz="1300" b="1" dirty="0" err="1"/>
              <a:t>Learning</a:t>
            </a:r>
            <a:r>
              <a:rPr lang="pt-PT" sz="1300" b="1" dirty="0"/>
              <a:t> </a:t>
            </a:r>
            <a:r>
              <a:rPr lang="pt-PT" sz="1300" b="1" dirty="0" err="1"/>
              <a:t>Super</a:t>
            </a:r>
            <a:r>
              <a:rPr lang="pt-PT" sz="1300" b="1" dirty="0"/>
              <a:t> </a:t>
            </a:r>
            <a:r>
              <a:rPr lang="pt-PT" sz="1300" b="1" dirty="0" err="1"/>
              <a:t>Sampling</a:t>
            </a:r>
            <a:r>
              <a:rPr lang="pt-PT" sz="1300" b="1" dirty="0"/>
              <a:t>): </a:t>
            </a:r>
            <a:r>
              <a:rPr lang="pt-PT" sz="1300" dirty="0"/>
              <a:t>Este é um recurso desenvolvido pela NVIDIA que utiliza </a:t>
            </a:r>
            <a:r>
              <a:rPr lang="pt-PT" sz="1300" dirty="0" err="1"/>
              <a:t>machine</a:t>
            </a:r>
            <a:r>
              <a:rPr lang="pt-PT" sz="1300" dirty="0"/>
              <a:t> </a:t>
            </a:r>
            <a:r>
              <a:rPr lang="pt-PT" sz="1300" dirty="0" err="1"/>
              <a:t>learning</a:t>
            </a:r>
            <a:r>
              <a:rPr lang="pt-PT" sz="1300" dirty="0"/>
              <a:t> para aumentar a taxa de quadros de um jogo sem comprometer a qualidade da imagem. O DLSS funciona processando imagens em tempo real e aplicando técnicas de </a:t>
            </a:r>
            <a:r>
              <a:rPr lang="pt-PT" sz="1300" dirty="0" err="1"/>
              <a:t>super</a:t>
            </a:r>
            <a:r>
              <a:rPr lang="pt-PT" sz="1300" dirty="0"/>
              <a:t> amostragem para melhorar a experiência de jogo, especialmente em placas gráficas de gama média e baixa .</a:t>
            </a:r>
          </a:p>
          <a:p>
            <a:r>
              <a:rPr lang="pt-PT" sz="1300" b="1" dirty="0" err="1"/>
              <a:t>NVLink</a:t>
            </a:r>
            <a:r>
              <a:rPr lang="pt-PT" sz="1300" b="1" dirty="0"/>
              <a:t>: </a:t>
            </a:r>
            <a:r>
              <a:rPr lang="pt-PT" sz="1300" dirty="0"/>
              <a:t>Este é um recurso de conectividade de alta velocidade introduzido pela NVIDIA que permite a comunicação direta entre duas </a:t>
            </a:r>
            <a:r>
              <a:rPr lang="pt-PT" sz="1300" dirty="0" err="1"/>
              <a:t>GPUs</a:t>
            </a:r>
            <a:r>
              <a:rPr lang="pt-PT" sz="1300" dirty="0"/>
              <a:t>, aumentando a largura de banda e a eficiência de transferência de dados. Isso é particularmente útil para aplicações de </a:t>
            </a:r>
            <a:r>
              <a:rPr lang="pt-PT" sz="1300" dirty="0" err="1"/>
              <a:t>machine</a:t>
            </a:r>
            <a:r>
              <a:rPr lang="pt-PT" sz="1300" dirty="0"/>
              <a:t> </a:t>
            </a:r>
            <a:r>
              <a:rPr lang="pt-PT" sz="1300" dirty="0" err="1"/>
              <a:t>learning</a:t>
            </a:r>
            <a:r>
              <a:rPr lang="pt-PT" sz="1300" dirty="0"/>
              <a:t> e outras tarefas que requerem processamento de dados em grande escala.</a:t>
            </a:r>
          </a:p>
          <a:p>
            <a:r>
              <a:rPr lang="pt-PT" sz="1300" b="1" dirty="0"/>
              <a:t>Servers e Soluções de </a:t>
            </a:r>
            <a:r>
              <a:rPr lang="pt-PT" sz="1300" b="1" dirty="0" err="1"/>
              <a:t>Cloud</a:t>
            </a:r>
            <a:r>
              <a:rPr lang="pt-PT" sz="1300" b="1" dirty="0"/>
              <a:t> Privada: </a:t>
            </a:r>
            <a:r>
              <a:rPr lang="pt-PT" sz="1300" dirty="0"/>
              <a:t>As placas gráficas também estão sendo cada vez mais utilizadas em servidores de alto desempenho e soluções de </a:t>
            </a:r>
            <a:r>
              <a:rPr lang="pt-PT" sz="1300" dirty="0" err="1"/>
              <a:t>cloud</a:t>
            </a:r>
            <a:r>
              <a:rPr lang="pt-PT" sz="1300" dirty="0"/>
              <a:t> privada, onde são capazes de processar grandes volumes de dados e realizar cálculos complexos com alta velocidade 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227778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FAF1DC4EC97D4CBD6D3FC83392544F" ma:contentTypeVersion="13" ma:contentTypeDescription="Create a new document." ma:contentTypeScope="" ma:versionID="a81ea2fae34b82369a84181d53e1d327">
  <xsd:schema xmlns:xsd="http://www.w3.org/2001/XMLSchema" xmlns:xs="http://www.w3.org/2001/XMLSchema" xmlns:p="http://schemas.microsoft.com/office/2006/metadata/properties" xmlns:ns2="3b939fcb-c39b-47de-b543-b47777e9d197" xmlns:ns3="a364a7a8-2f00-45df-abf8-53ddfd093efb" targetNamespace="http://schemas.microsoft.com/office/2006/metadata/properties" ma:root="true" ma:fieldsID="54557ce363afbcee4eddcfff6a5e1470" ns2:_="" ns3:_="">
    <xsd:import namespace="3b939fcb-c39b-47de-b543-b47777e9d197"/>
    <xsd:import namespace="a364a7a8-2f00-45df-abf8-53ddfd093ef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9fcb-c39b-47de-b543-b47777e9d19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30164bd-3db1-4035-80db-1f2bd81da9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4a7a8-2f00-45df-abf8-53ddfd093ef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edb925-2081-4470-bc00-63c1966ec2d4}" ma:internalName="TaxCatchAll" ma:showField="CatchAllData" ma:web="a364a7a8-2f00-45df-abf8-53ddfd093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b939fcb-c39b-47de-b543-b47777e9d197" xsi:nil="true"/>
    <TaxCatchAll xmlns="a364a7a8-2f00-45df-abf8-53ddfd093efb" xsi:nil="true"/>
    <lcf76f155ced4ddcb4097134ff3c332f xmlns="3b939fcb-c39b-47de-b543-b47777e9d1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BDB5EB-3A2E-4B03-9A30-6592FB2F8FA4}"/>
</file>

<file path=customXml/itemProps2.xml><?xml version="1.0" encoding="utf-8"?>
<ds:datastoreItem xmlns:ds="http://schemas.openxmlformats.org/officeDocument/2006/customXml" ds:itemID="{F87FB893-FF03-45D3-A91B-0310CD4A8009}"/>
</file>

<file path=customXml/itemProps3.xml><?xml version="1.0" encoding="utf-8"?>
<ds:datastoreItem xmlns:ds="http://schemas.openxmlformats.org/officeDocument/2006/customXml" ds:itemID="{C1AF1AAC-3FBB-48EC-A3CF-6A43697191F8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579</Words>
  <Application>Microsoft Office PowerPoint</Application>
  <PresentationFormat>Ecrã Panorâmico</PresentationFormat>
  <Paragraphs>92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opensans</vt:lpstr>
      <vt:lpstr>Source Sans Pro</vt:lpstr>
      <vt:lpstr>Source Sans Pro SemiBold</vt:lpstr>
      <vt:lpstr>Wingdings</vt:lpstr>
      <vt:lpstr>FunkyShapesVTI</vt:lpstr>
      <vt:lpstr>UFCD-5098 Placas Gráficas</vt:lpstr>
      <vt:lpstr>Qual é a função da placa gráfica?</vt:lpstr>
      <vt:lpstr>Tipos de Placas Gráficas</vt:lpstr>
      <vt:lpstr>Onboard</vt:lpstr>
      <vt:lpstr>Off – board </vt:lpstr>
      <vt:lpstr>eGPU</vt:lpstr>
      <vt:lpstr>Vantagens e Desvantagens</vt:lpstr>
      <vt:lpstr>Valores  </vt:lpstr>
      <vt:lpstr>Avanços atuais:</vt:lpstr>
      <vt:lpstr>Obrigado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UFCD-5098 Placas Gráficas</dc:title>
  <dc:creator>Vanessa Lourenço</dc:creator>
  <cp:lastModifiedBy>João Manuel Duarte Cardoso</cp:lastModifiedBy>
  <cp:revision>4</cp:revision>
  <dcterms:created xsi:type="dcterms:W3CDTF">2024-02-14T20:31:49Z</dcterms:created>
  <dcterms:modified xsi:type="dcterms:W3CDTF">2024-02-16T00:01:18Z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0x010100C9FAF1DC4EC97D4CBD6D3FC83392544F</vt:lpwstr>
  </property>
</Properties>
</file>