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 Italics" charset="1" panose="020B0503030202090304"/>
      <p:regular r:id="rId16"/>
    </p:embeddedFont>
    <p:embeddedFont>
      <p:font typeface="Clear Sans Bold Italics" charset="1" panose="020B0803030202090304"/>
      <p:regular r:id="rId17"/>
    </p:embeddedFont>
    <p:embeddedFont>
      <p:font typeface="Clear Sans Thin" charset="1" panose="020B0203030202020304"/>
      <p:regular r:id="rId18"/>
    </p:embeddedFont>
    <p:embeddedFont>
      <p:font typeface="Clear Sans Light" charset="1" panose="020B0303030202020304"/>
      <p:regular r:id="rId19"/>
    </p:embeddedFont>
    <p:embeddedFont>
      <p:font typeface="Clear Sans Medium" charset="1" panose="020B0603030202020304"/>
      <p:regular r:id="rId20"/>
    </p:embeddedFont>
    <p:embeddedFont>
      <p:font typeface="Clear Sans Medium Italics" charset="1" panose="020B060303020209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font" Target="fonts/font18.fntdata"/><Relationship Id="rId26" Type="http://schemas.openxmlformats.org/officeDocument/2006/relationships/slide" Target="slides/slide5.xml"/><Relationship Id="rId8" Type="http://schemas.openxmlformats.org/officeDocument/2006/relationships/font" Target="fonts/font8.fntdata"/><Relationship Id="rId21" Type="http://schemas.openxmlformats.org/officeDocument/2006/relationships/font" Target="fonts/font21.fntdata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font" Target="fonts/font17.fntdata"/><Relationship Id="rId25" Type="http://schemas.openxmlformats.org/officeDocument/2006/relationships/slide" Target="slides/slide4.xml"/><Relationship Id="rId7" Type="http://schemas.openxmlformats.org/officeDocument/2006/relationships/font" Target="fonts/font7.fntdata"/><Relationship Id="rId16" Type="http://schemas.openxmlformats.org/officeDocument/2006/relationships/font" Target="fonts/font16.fntdata"/><Relationship Id="rId2" Type="http://schemas.openxmlformats.org/officeDocument/2006/relationships/presProps" Target="presProps.xml"/><Relationship Id="rId20" Type="http://schemas.openxmlformats.org/officeDocument/2006/relationships/font" Target="fonts/font20.fntdata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24" Type="http://schemas.openxmlformats.org/officeDocument/2006/relationships/slide" Target="slides/slide3.xml"/><Relationship Id="rId6" Type="http://schemas.openxmlformats.org/officeDocument/2006/relationships/font" Target="fonts/font6.fntdata"/><Relationship Id="rId15" Type="http://schemas.openxmlformats.org/officeDocument/2006/relationships/font" Target="fonts/font15.fntdata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19" Type="http://schemas.openxmlformats.org/officeDocument/2006/relationships/font" Target="fonts/font19.fntdata"/><Relationship Id="rId31" Type="http://schemas.openxmlformats.org/officeDocument/2006/relationships/customXml" Target="../customXml/item2.xml"/><Relationship Id="rId14" Type="http://schemas.openxmlformats.org/officeDocument/2006/relationships/font" Target="fonts/font14.fntdata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4" Type="http://schemas.openxmlformats.org/officeDocument/2006/relationships/theme" Target="theme/theme1.xml"/><Relationship Id="rId9" Type="http://schemas.openxmlformats.org/officeDocument/2006/relationships/font" Target="fonts/font9.fntdata"/><Relationship Id="rId30" Type="http://schemas.openxmlformats.org/officeDocument/2006/relationships/customXml" Target="../customXml/item1.xml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79381" y="1293279"/>
            <a:ext cx="7846552" cy="7846552"/>
          </a:xfrm>
          <a:custGeom>
            <a:avLst/>
            <a:gdLst/>
            <a:ahLst/>
            <a:cxnLst/>
            <a:rect r="r" b="b" t="t" l="l"/>
            <a:pathLst>
              <a:path h="7846552" w="7846552">
                <a:moveTo>
                  <a:pt x="0" y="0"/>
                </a:moveTo>
                <a:lnTo>
                  <a:pt x="7846552" y="0"/>
                </a:lnTo>
                <a:lnTo>
                  <a:pt x="7846552" y="7846553"/>
                </a:lnTo>
                <a:lnTo>
                  <a:pt x="0" y="7846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84195" y="-1660538"/>
            <a:ext cx="8785786" cy="87857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1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50791" y="9028352"/>
            <a:ext cx="2911746" cy="29117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1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64050" y="8402477"/>
            <a:ext cx="753271" cy="75327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1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600393" y="1541236"/>
            <a:ext cx="7204529" cy="720452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42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731497" y="1431712"/>
            <a:ext cx="7194977" cy="7194977"/>
          </a:xfrm>
          <a:custGeom>
            <a:avLst/>
            <a:gdLst/>
            <a:ahLst/>
            <a:cxnLst/>
            <a:rect r="r" b="b" t="t" l="l"/>
            <a:pathLst>
              <a:path h="7194977" w="7194977">
                <a:moveTo>
                  <a:pt x="0" y="0"/>
                </a:moveTo>
                <a:lnTo>
                  <a:pt x="7194977" y="0"/>
                </a:lnTo>
                <a:lnTo>
                  <a:pt x="7194977" y="7194976"/>
                </a:lnTo>
                <a:lnTo>
                  <a:pt x="0" y="7194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943667" y="1884523"/>
            <a:ext cx="6517980" cy="6517954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8888" t="0" r="-38888" b="0"/>
              </a:stretch>
            </a:blipFill>
          </p:spPr>
        </p:sp>
      </p:grpSp>
      <p:sp>
        <p:nvSpPr>
          <p:cNvPr name="AutoShape 18" id="18"/>
          <p:cNvSpPr/>
          <p:nvPr/>
        </p:nvSpPr>
        <p:spPr>
          <a:xfrm flipV="true">
            <a:off x="1100137" y="3619148"/>
            <a:ext cx="0" cy="1867113"/>
          </a:xfrm>
          <a:prstGeom prst="line">
            <a:avLst/>
          </a:prstGeom>
          <a:ln cap="flat" w="142875">
            <a:solidFill>
              <a:srgbClr val="FAB4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0" y="0"/>
            <a:ext cx="3934470" cy="1028700"/>
          </a:xfrm>
          <a:custGeom>
            <a:avLst/>
            <a:gdLst/>
            <a:ahLst/>
            <a:cxnLst/>
            <a:rect r="r" b="b" t="t" l="l"/>
            <a:pathLst>
              <a:path h="1028700" w="3934470">
                <a:moveTo>
                  <a:pt x="0" y="0"/>
                </a:moveTo>
                <a:lnTo>
                  <a:pt x="3934470" y="0"/>
                </a:lnTo>
                <a:lnTo>
                  <a:pt x="393447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84636" y="3326101"/>
            <a:ext cx="9221656" cy="126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88"/>
              </a:lnSpc>
            </a:pPr>
            <a:r>
              <a:rPr lang="en-US" sz="8598">
                <a:solidFill>
                  <a:srgbClr val="FFFFFF"/>
                </a:solidFill>
                <a:latin typeface="Clear Sans Bold"/>
              </a:rPr>
              <a:t>HARDWARE: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84636" y="4420347"/>
            <a:ext cx="9221656" cy="126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88"/>
              </a:lnSpc>
            </a:pPr>
            <a:r>
              <a:rPr lang="en-US" sz="8598">
                <a:solidFill>
                  <a:srgbClr val="FAB42C"/>
                </a:solidFill>
                <a:latin typeface="Clear Sans Bold"/>
              </a:rPr>
              <a:t>RAM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8691" y="7639916"/>
            <a:ext cx="2977089" cy="224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2"/>
              </a:lnSpc>
            </a:pPr>
            <a:r>
              <a:rPr lang="en-US" sz="2763" spc="-82">
                <a:solidFill>
                  <a:srgbClr val="FFFFFF"/>
                </a:solidFill>
                <a:latin typeface="Clear Sans"/>
              </a:rPr>
              <a:t>Feito por:</a:t>
            </a:r>
          </a:p>
          <a:p>
            <a:pPr>
              <a:lnSpc>
                <a:spcPts val="3592"/>
              </a:lnSpc>
            </a:pPr>
            <a:r>
              <a:rPr lang="en-US" sz="2763" spc="-82">
                <a:solidFill>
                  <a:srgbClr val="FFFFFF"/>
                </a:solidFill>
                <a:latin typeface="Clear Sans"/>
              </a:rPr>
              <a:t>Alexandre Amaro</a:t>
            </a:r>
          </a:p>
          <a:p>
            <a:pPr>
              <a:lnSpc>
                <a:spcPts val="3592"/>
              </a:lnSpc>
            </a:pPr>
            <a:r>
              <a:rPr lang="en-US" sz="2763" spc="-82">
                <a:solidFill>
                  <a:srgbClr val="FFFFFF"/>
                </a:solidFill>
                <a:latin typeface="Clear Sans"/>
              </a:rPr>
              <a:t>Luis Valente</a:t>
            </a:r>
          </a:p>
          <a:p>
            <a:pPr>
              <a:lnSpc>
                <a:spcPts val="3592"/>
              </a:lnSpc>
            </a:pPr>
            <a:r>
              <a:rPr lang="en-US" sz="2763" spc="-82">
                <a:solidFill>
                  <a:srgbClr val="FFFFFF"/>
                </a:solidFill>
                <a:latin typeface="Clear Sans"/>
              </a:rPr>
              <a:t>Paulo Tavares</a:t>
            </a:r>
          </a:p>
          <a:p>
            <a:pPr>
              <a:lnSpc>
                <a:spcPts val="3592"/>
              </a:lnSpc>
            </a:pPr>
            <a:r>
              <a:rPr lang="en-US" sz="2763" spc="-82">
                <a:solidFill>
                  <a:srgbClr val="FFFFFF"/>
                </a:solidFill>
                <a:latin typeface="Clear Sans"/>
              </a:rPr>
              <a:t>Rodrigo Gouveia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55779" y="7639916"/>
            <a:ext cx="5842785" cy="89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2"/>
              </a:lnSpc>
            </a:pPr>
            <a:r>
              <a:rPr lang="en-US" sz="2763" spc="-82">
                <a:solidFill>
                  <a:srgbClr val="FFFFFF"/>
                </a:solidFill>
                <a:latin typeface="Clear Sans"/>
              </a:rPr>
              <a:t>Professor: Pedro Sardinha</a:t>
            </a:r>
          </a:p>
          <a:p>
            <a:pPr>
              <a:lnSpc>
                <a:spcPts val="3592"/>
              </a:lnSpc>
            </a:pPr>
            <a:r>
              <a:rPr lang="en-US" sz="2763" spc="-82">
                <a:solidFill>
                  <a:srgbClr val="FFFFFF"/>
                </a:solidFill>
                <a:latin typeface="Clear Sans"/>
              </a:rPr>
              <a:t>UFCD 5098: Arquitectura de Hardware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05382" y="3499143"/>
            <a:ext cx="1279055" cy="774760"/>
            <a:chOff x="0" y="0"/>
            <a:chExt cx="67092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928" cy="406400"/>
            </a:xfrm>
            <a:custGeom>
              <a:avLst/>
              <a:gdLst/>
              <a:ahLst/>
              <a:cxnLst/>
              <a:rect r="r" b="b" t="t" l="l"/>
              <a:pathLst>
                <a:path h="406400" w="670928">
                  <a:moveTo>
                    <a:pt x="467728" y="0"/>
                  </a:moveTo>
                  <a:cubicBezTo>
                    <a:pt x="579952" y="0"/>
                    <a:pt x="670928" y="90976"/>
                    <a:pt x="670928" y="203200"/>
                  </a:cubicBezTo>
                  <a:cubicBezTo>
                    <a:pt x="670928" y="315424"/>
                    <a:pt x="579952" y="406400"/>
                    <a:pt x="46772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709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36079" y="3393902"/>
            <a:ext cx="929902" cy="92990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4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05382" y="5143295"/>
            <a:ext cx="1279055" cy="774760"/>
            <a:chOff x="0" y="0"/>
            <a:chExt cx="670928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0928" cy="406400"/>
            </a:xfrm>
            <a:custGeom>
              <a:avLst/>
              <a:gdLst/>
              <a:ahLst/>
              <a:cxnLst/>
              <a:rect r="r" b="b" t="t" l="l"/>
              <a:pathLst>
                <a:path h="406400" w="670928">
                  <a:moveTo>
                    <a:pt x="467728" y="0"/>
                  </a:moveTo>
                  <a:cubicBezTo>
                    <a:pt x="579952" y="0"/>
                    <a:pt x="670928" y="90976"/>
                    <a:pt x="670928" y="203200"/>
                  </a:cubicBezTo>
                  <a:cubicBezTo>
                    <a:pt x="670928" y="315424"/>
                    <a:pt x="579952" y="406400"/>
                    <a:pt x="46772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709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36079" y="5038054"/>
            <a:ext cx="929902" cy="92990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42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05382" y="6787447"/>
            <a:ext cx="1279055" cy="774760"/>
            <a:chOff x="0" y="0"/>
            <a:chExt cx="670928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0928" cy="406400"/>
            </a:xfrm>
            <a:custGeom>
              <a:avLst/>
              <a:gdLst/>
              <a:ahLst/>
              <a:cxnLst/>
              <a:rect r="r" b="b" t="t" l="l"/>
              <a:pathLst>
                <a:path h="406400" w="670928">
                  <a:moveTo>
                    <a:pt x="467728" y="0"/>
                  </a:moveTo>
                  <a:cubicBezTo>
                    <a:pt x="579952" y="0"/>
                    <a:pt x="670928" y="90976"/>
                    <a:pt x="670928" y="203200"/>
                  </a:cubicBezTo>
                  <a:cubicBezTo>
                    <a:pt x="670928" y="315424"/>
                    <a:pt x="579952" y="406400"/>
                    <a:pt x="46772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709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36079" y="6682206"/>
            <a:ext cx="929902" cy="92990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42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44950" y="-972448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201900" y="9341661"/>
            <a:ext cx="3086100" cy="30861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238588" y="8092382"/>
            <a:ext cx="7457101" cy="745710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AB42C"/>
              </a:solidFill>
              <a:prstDash val="dash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379735" y="-2138396"/>
            <a:ext cx="3086100" cy="308610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42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538132" y="9258300"/>
            <a:ext cx="838488" cy="797877"/>
          </a:xfrm>
          <a:custGeom>
            <a:avLst/>
            <a:gdLst/>
            <a:ahLst/>
            <a:cxnLst/>
            <a:rect r="r" b="b" t="t" l="l"/>
            <a:pathLst>
              <a:path h="797877" w="838488">
                <a:moveTo>
                  <a:pt x="0" y="0"/>
                </a:moveTo>
                <a:lnTo>
                  <a:pt x="838488" y="0"/>
                </a:lnTo>
                <a:lnTo>
                  <a:pt x="838488" y="797877"/>
                </a:lnTo>
                <a:lnTo>
                  <a:pt x="0" y="79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34564" b="-148309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327567" y="1185281"/>
            <a:ext cx="7530039" cy="116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5"/>
              </a:lnSpc>
              <a:spcBef>
                <a:spcPct val="0"/>
              </a:spcBef>
            </a:pPr>
            <a:r>
              <a:rPr lang="en-US" sz="6796">
                <a:solidFill>
                  <a:srgbClr val="FAB42C"/>
                </a:solidFill>
                <a:latin typeface="Clear Sans Bold"/>
              </a:rPr>
              <a:t>Índice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411316" y="3466070"/>
            <a:ext cx="434768" cy="65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0A274B"/>
                </a:solidFill>
                <a:latin typeface="Clear Sans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51113" y="3327227"/>
            <a:ext cx="6506493" cy="61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91"/>
              </a:lnSpc>
              <a:spcBef>
                <a:spcPct val="0"/>
              </a:spcBef>
            </a:pPr>
            <a:r>
              <a:rPr lang="en-US" sz="3636" spc="-109">
                <a:solidFill>
                  <a:srgbClr val="FAB42C"/>
                </a:solidFill>
                <a:latin typeface="Clear Sans Bold"/>
              </a:rPr>
              <a:t>APRESENTAÇÃO DO HARDWARE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351113" y="3985282"/>
            <a:ext cx="6190530" cy="33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2"/>
              </a:lnSpc>
            </a:pPr>
            <a:r>
              <a:rPr lang="en-US" sz="2420" spc="-72">
                <a:solidFill>
                  <a:srgbClr val="FFFFFF"/>
                </a:solidFill>
                <a:latin typeface="Clear Sans"/>
              </a:rPr>
              <a:t>O que é a memória RAM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411316" y="5076620"/>
            <a:ext cx="434768" cy="65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0A274B"/>
                </a:solidFill>
                <a:latin typeface="Clear Sans Bold"/>
              </a:rPr>
              <a:t>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351113" y="4971379"/>
            <a:ext cx="5035424" cy="61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91"/>
              </a:lnSpc>
              <a:spcBef>
                <a:spcPct val="0"/>
              </a:spcBef>
            </a:pPr>
            <a:r>
              <a:rPr lang="en-US" sz="3636" spc="-109">
                <a:solidFill>
                  <a:srgbClr val="FAB42C"/>
                </a:solidFill>
                <a:latin typeface="Clear Sans Bold"/>
              </a:rPr>
              <a:t>TIPOS DE MEMÓRIA RAM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351113" y="5629434"/>
            <a:ext cx="6190530" cy="33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2"/>
              </a:lnSpc>
            </a:pPr>
            <a:r>
              <a:rPr lang="en-US" sz="2420" spc="-72">
                <a:solidFill>
                  <a:srgbClr val="FFFFFF"/>
                </a:solidFill>
                <a:latin typeface="Clear Sans"/>
              </a:rPr>
              <a:t>Alguns tipos de memória RAM que existem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411316" y="6720772"/>
            <a:ext cx="434768" cy="65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0A274B"/>
                </a:solidFill>
                <a:latin typeface="Clear Sans Bold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351113" y="6615531"/>
            <a:ext cx="5035424" cy="61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91"/>
              </a:lnSpc>
              <a:spcBef>
                <a:spcPct val="0"/>
              </a:spcBef>
            </a:pPr>
            <a:r>
              <a:rPr lang="en-US" sz="3636" spc="-109">
                <a:solidFill>
                  <a:srgbClr val="FAB42C"/>
                </a:solidFill>
                <a:latin typeface="Clear Sans Bold"/>
              </a:rPr>
              <a:t>FUNCIONALIDADE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351113" y="7273586"/>
            <a:ext cx="6190530" cy="33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2"/>
              </a:lnSpc>
            </a:pPr>
            <a:r>
              <a:rPr lang="en-US" sz="2420" spc="-72">
                <a:solidFill>
                  <a:srgbClr val="FFFFFF"/>
                </a:solidFill>
                <a:latin typeface="Clear Sans"/>
              </a:rPr>
              <a:t>Qual a funcionalidade da memória 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01485" y="2061238"/>
            <a:ext cx="6164525" cy="61645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4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40965" y="2300730"/>
            <a:ext cx="5685564" cy="5685541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3288" t="0" r="-23288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107285" y="1028700"/>
            <a:ext cx="838488" cy="797877"/>
          </a:xfrm>
          <a:custGeom>
            <a:avLst/>
            <a:gdLst/>
            <a:ahLst/>
            <a:cxnLst/>
            <a:rect r="r" b="b" t="t" l="l"/>
            <a:pathLst>
              <a:path h="797877" w="838488">
                <a:moveTo>
                  <a:pt x="0" y="0"/>
                </a:moveTo>
                <a:lnTo>
                  <a:pt x="838488" y="0"/>
                </a:lnTo>
                <a:lnTo>
                  <a:pt x="838488" y="797877"/>
                </a:lnTo>
                <a:lnTo>
                  <a:pt x="0" y="797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34564" b="-14830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82240" y="8731443"/>
            <a:ext cx="838488" cy="797877"/>
          </a:xfrm>
          <a:custGeom>
            <a:avLst/>
            <a:gdLst/>
            <a:ahLst/>
            <a:cxnLst/>
            <a:rect r="r" b="b" t="t" l="l"/>
            <a:pathLst>
              <a:path h="797877" w="838488">
                <a:moveTo>
                  <a:pt x="0" y="0"/>
                </a:moveTo>
                <a:lnTo>
                  <a:pt x="838489" y="0"/>
                </a:lnTo>
                <a:lnTo>
                  <a:pt x="838489" y="797877"/>
                </a:lnTo>
                <a:lnTo>
                  <a:pt x="0" y="797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34564" b="-14830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744950" y="798627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340997" y="9258300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42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907501" y="4370861"/>
            <a:ext cx="1139637" cy="113963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AB42C"/>
              </a:solidFill>
              <a:prstDash val="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840965" y="-569819"/>
            <a:ext cx="1139637" cy="113963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103562"/>
              </a:solidFill>
              <a:prstDash val="dash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613961" y="1350961"/>
            <a:ext cx="7272986" cy="236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15"/>
              </a:lnSpc>
              <a:spcBef>
                <a:spcPct val="0"/>
              </a:spcBef>
            </a:pPr>
            <a:r>
              <a:rPr lang="en-US" sz="6796">
                <a:solidFill>
                  <a:srgbClr val="FAB42C"/>
                </a:solidFill>
                <a:latin typeface="Clear Sans Bold"/>
              </a:rPr>
              <a:t>Apresentação do Hardware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3961" y="4370861"/>
            <a:ext cx="7844524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 spc="-83">
                <a:solidFill>
                  <a:srgbClr val="FFFFFF"/>
                </a:solidFill>
                <a:latin typeface="Clear Sans"/>
              </a:rPr>
              <a:t>RAM, é um tipo de memória, é volátil e é utilizada para  armazenar dados dos programas que estão a ser utilizados, temporariamente.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30940" cy="10287000"/>
            <a:chOff x="0" y="0"/>
            <a:chExt cx="50856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560" cy="2709333"/>
            </a:xfrm>
            <a:custGeom>
              <a:avLst/>
              <a:gdLst/>
              <a:ahLst/>
              <a:cxnLst/>
              <a:rect r="r" b="b" t="t" l="l"/>
              <a:pathLst>
                <a:path h="2709333" w="508560">
                  <a:moveTo>
                    <a:pt x="0" y="0"/>
                  </a:moveTo>
                  <a:lnTo>
                    <a:pt x="508560" y="0"/>
                  </a:lnTo>
                  <a:lnTo>
                    <a:pt x="5085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A274B"/>
            </a:solidFill>
            <a:ln w="114300" cap="sq">
              <a:solidFill>
                <a:srgbClr val="FAB42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856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38286" y="1104667"/>
            <a:ext cx="5996149" cy="3990164"/>
          </a:xfrm>
          <a:custGeom>
            <a:avLst/>
            <a:gdLst/>
            <a:ahLst/>
            <a:cxnLst/>
            <a:rect r="r" b="b" t="t" l="l"/>
            <a:pathLst>
              <a:path h="3990164" w="5996149">
                <a:moveTo>
                  <a:pt x="0" y="0"/>
                </a:moveTo>
                <a:lnTo>
                  <a:pt x="5996149" y="0"/>
                </a:lnTo>
                <a:lnTo>
                  <a:pt x="5996149" y="3990164"/>
                </a:lnTo>
                <a:lnTo>
                  <a:pt x="0" y="3990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44099" y="5353543"/>
            <a:ext cx="5815201" cy="3820818"/>
          </a:xfrm>
          <a:custGeom>
            <a:avLst/>
            <a:gdLst/>
            <a:ahLst/>
            <a:cxnLst/>
            <a:rect r="r" b="b" t="t" l="l"/>
            <a:pathLst>
              <a:path h="3820818" w="5815201">
                <a:moveTo>
                  <a:pt x="0" y="0"/>
                </a:moveTo>
                <a:lnTo>
                  <a:pt x="5815201" y="0"/>
                </a:lnTo>
                <a:lnTo>
                  <a:pt x="5815201" y="3820817"/>
                </a:lnTo>
                <a:lnTo>
                  <a:pt x="0" y="3820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400000">
            <a:off x="-4153914" y="4326637"/>
            <a:ext cx="10287000" cy="163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  <a:spcBef>
                <a:spcPct val="0"/>
              </a:spcBef>
            </a:pPr>
            <a:r>
              <a:rPr lang="en-US" sz="4680" spc="1558">
                <a:solidFill>
                  <a:srgbClr val="FAB42C"/>
                </a:solidFill>
                <a:latin typeface="Clear Sans Bold"/>
              </a:rPr>
              <a:t>TIPOS DE MEMÓRIA 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33187" y="-41509"/>
            <a:ext cx="327011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AB42C"/>
                </a:solidFill>
                <a:latin typeface="Clear Sans"/>
              </a:rPr>
              <a:t>DRAM (Dynamic RAM)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38286" y="5296393"/>
            <a:ext cx="8442716" cy="332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Características: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Armazenamento temporário de dados.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Requer atualização constante para manter a carga.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Geralmente mais lenta em comparação com outros tipos de RAM.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097660" y="9385447"/>
            <a:ext cx="260270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AB42C"/>
                </a:solidFill>
                <a:latin typeface="Clear Sans"/>
              </a:rPr>
              <a:t>SRAM (Static RAM)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67555" y="2248761"/>
            <a:ext cx="7091745" cy="284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Características: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Não requer atualização constante como a DRAM.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Geralmente mais rápida, mas também mais cara.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Usada em caches de nível mais alto.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3042" y="1215560"/>
            <a:ext cx="6428070" cy="4935056"/>
          </a:xfrm>
          <a:custGeom>
            <a:avLst/>
            <a:gdLst/>
            <a:ahLst/>
            <a:cxnLst/>
            <a:rect r="r" b="b" t="t" l="l"/>
            <a:pathLst>
              <a:path h="4935056" w="6428070">
                <a:moveTo>
                  <a:pt x="0" y="0"/>
                </a:moveTo>
                <a:lnTo>
                  <a:pt x="6428069" y="0"/>
                </a:lnTo>
                <a:lnTo>
                  <a:pt x="6428069" y="4935056"/>
                </a:lnTo>
                <a:lnTo>
                  <a:pt x="0" y="493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9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2569" y="1215560"/>
            <a:ext cx="6588554" cy="4935056"/>
          </a:xfrm>
          <a:custGeom>
            <a:avLst/>
            <a:gdLst/>
            <a:ahLst/>
            <a:cxnLst/>
            <a:rect r="r" b="b" t="t" l="l"/>
            <a:pathLst>
              <a:path h="4935056" w="6588554">
                <a:moveTo>
                  <a:pt x="0" y="0"/>
                </a:moveTo>
                <a:lnTo>
                  <a:pt x="6588555" y="0"/>
                </a:lnTo>
                <a:lnTo>
                  <a:pt x="6588555" y="4935056"/>
                </a:lnTo>
                <a:lnTo>
                  <a:pt x="0" y="4935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5340" y="615950"/>
            <a:ext cx="746347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AB42C"/>
                </a:solidFill>
                <a:latin typeface="Clear Sans"/>
              </a:rPr>
              <a:t>DDR SDRAM (Double Data Rate Synchronous Dynamic RAM)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3292" y="6474466"/>
            <a:ext cx="8550708" cy="273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Caract</a:t>
            </a:r>
            <a:r>
              <a:rPr lang="en-US" sz="2700">
                <a:solidFill>
                  <a:srgbClr val="FFFFFF"/>
                </a:solidFill>
                <a:latin typeface="Canva Sans"/>
              </a:rPr>
              <a:t>erísticas: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Uma evolução da SDRAM.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Várias gerações (DDR, DDR2, DDR3, DDR4) com melhorias na largura de banda e eficiência energética.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429103" y="566419"/>
            <a:ext cx="403548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AB42C"/>
                </a:solidFill>
                <a:latin typeface="Clear Sans"/>
              </a:rPr>
              <a:t>LPDDR (Low Power DDR)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52569" y="6474466"/>
            <a:ext cx="7536995" cy="284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Caract</a:t>
            </a:r>
            <a:r>
              <a:rPr lang="en-US" sz="2700">
                <a:solidFill>
                  <a:srgbClr val="FFFFFF"/>
                </a:solidFill>
                <a:latin typeface="Canva Sans"/>
              </a:rPr>
              <a:t>erísticas: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Projetada para dispositivos móveis e outros sistemas com restrições de energia.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Oferece desempenho eficiente em termos de energia.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83910" y="2869893"/>
            <a:ext cx="6759239" cy="4547214"/>
          </a:xfrm>
          <a:custGeom>
            <a:avLst/>
            <a:gdLst/>
            <a:ahLst/>
            <a:cxnLst/>
            <a:rect r="r" b="b" t="t" l="l"/>
            <a:pathLst>
              <a:path h="4547214" w="6759239">
                <a:moveTo>
                  <a:pt x="0" y="0"/>
                </a:moveTo>
                <a:lnTo>
                  <a:pt x="6759238" y="0"/>
                </a:lnTo>
                <a:lnTo>
                  <a:pt x="6759238" y="4547214"/>
                </a:lnTo>
                <a:lnTo>
                  <a:pt x="0" y="4547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71" r="0" b="-37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9005" y="895350"/>
            <a:ext cx="15149989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FAB42C"/>
                </a:solidFill>
                <a:latin typeface="Clear Sans"/>
              </a:rPr>
              <a:t>ECC RAM (Error-Correcting Code RAM)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9005" y="3691890"/>
            <a:ext cx="7001280" cy="284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Caract</a:t>
            </a:r>
            <a:r>
              <a:rPr lang="en-US" sz="2700">
                <a:solidFill>
                  <a:srgbClr val="FFFFFF"/>
                </a:solidFill>
                <a:latin typeface="Canva Sans"/>
              </a:rPr>
              <a:t>erísticas: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Inclui códigos de correção de erros para detectar e corrigir erros de dados.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Usado em ambientes críticos onde a integridade dos dados é crucial.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188646" y="12675088"/>
            <a:ext cx="591070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AB42C"/>
                </a:solidFill>
                <a:latin typeface="Canva Sans"/>
              </a:rPr>
              <a:t>ECC RAM (Error-Correcting Code RAM)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9315" y="8887357"/>
            <a:ext cx="838488" cy="797877"/>
          </a:xfrm>
          <a:custGeom>
            <a:avLst/>
            <a:gdLst/>
            <a:ahLst/>
            <a:cxnLst/>
            <a:rect r="r" b="b" t="t" l="l"/>
            <a:pathLst>
              <a:path h="797877" w="838488">
                <a:moveTo>
                  <a:pt x="0" y="0"/>
                </a:moveTo>
                <a:lnTo>
                  <a:pt x="838488" y="0"/>
                </a:lnTo>
                <a:lnTo>
                  <a:pt x="838488" y="797877"/>
                </a:lnTo>
                <a:lnTo>
                  <a:pt x="0" y="79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34564" b="-14830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76579" y="-1310733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296030" y="925830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21850" y="684153"/>
            <a:ext cx="1139637" cy="113963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AB42C"/>
              </a:solidFill>
              <a:prstDash val="dash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963940" y="8999786"/>
            <a:ext cx="773541" cy="77354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AB42C"/>
              </a:solidFill>
              <a:prstDash val="dash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40704" y="913406"/>
            <a:ext cx="646204" cy="64620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32547D"/>
              </a:solidFill>
              <a:prstDash val="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849434" y="9043328"/>
            <a:ext cx="838488" cy="797877"/>
          </a:xfrm>
          <a:custGeom>
            <a:avLst/>
            <a:gdLst/>
            <a:ahLst/>
            <a:cxnLst/>
            <a:rect r="r" b="b" t="t" l="l"/>
            <a:pathLst>
              <a:path h="797877" w="838488">
                <a:moveTo>
                  <a:pt x="0" y="0"/>
                </a:moveTo>
                <a:lnTo>
                  <a:pt x="838488" y="0"/>
                </a:lnTo>
                <a:lnTo>
                  <a:pt x="838488" y="797877"/>
                </a:lnTo>
                <a:lnTo>
                  <a:pt x="0" y="7978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34564" b="-148309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064491" y="4765244"/>
            <a:ext cx="14159018" cy="5008084"/>
          </a:xfrm>
          <a:custGeom>
            <a:avLst/>
            <a:gdLst/>
            <a:ahLst/>
            <a:cxnLst/>
            <a:rect r="r" b="b" t="t" l="l"/>
            <a:pathLst>
              <a:path h="5008084" w="14159018">
                <a:moveTo>
                  <a:pt x="0" y="0"/>
                </a:moveTo>
                <a:lnTo>
                  <a:pt x="14159018" y="0"/>
                </a:lnTo>
                <a:lnTo>
                  <a:pt x="14159018" y="5008083"/>
                </a:lnTo>
                <a:lnTo>
                  <a:pt x="0" y="50080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975" r="0" b="-27056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190638" y="1297146"/>
            <a:ext cx="6495233" cy="116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515"/>
              </a:lnSpc>
              <a:spcBef>
                <a:spcPct val="0"/>
              </a:spcBef>
            </a:pPr>
            <a:r>
              <a:rPr lang="en-US" sz="6796">
                <a:solidFill>
                  <a:srgbClr val="FAB42C"/>
                </a:solidFill>
                <a:latin typeface="Clear Sans Bold"/>
              </a:rPr>
              <a:t>Funcionalidade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5552" y="2587693"/>
            <a:ext cx="15790320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 spc="-81">
                <a:solidFill>
                  <a:srgbClr val="FFFFFF"/>
                </a:solidFill>
                <a:latin typeface="Clear Sans"/>
              </a:rPr>
              <a:t>É volátil, ou seja, os dados são perdidos quando o dispositivo é desligado, ao contrário do HDD ou SSD.</a:t>
            </a:r>
          </a:p>
          <a:p>
            <a:pPr algn="just">
              <a:lnSpc>
                <a:spcPts val="3240"/>
              </a:lnSpc>
            </a:pPr>
          </a:p>
          <a:p>
            <a:pPr algn="just">
              <a:lnSpc>
                <a:spcPts val="3240"/>
              </a:lnSpc>
            </a:pPr>
            <a:r>
              <a:rPr lang="en-US" sz="2700" spc="-81">
                <a:solidFill>
                  <a:srgbClr val="FFFFFF"/>
                </a:solidFill>
                <a:latin typeface="Clear Sans"/>
              </a:rPr>
              <a:t>Como está conectado diretamente à placa-mãe, tem uma velocidade mais rápida do que os outros componentes e também tem menos latência, para melhorar o desempenho do sistema em múltiplas tarefas ou tarefas complexas.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7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2157" y="3930015"/>
            <a:ext cx="11563685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anva Sans"/>
              </a:rPr>
              <a:t>Cada tipo de memória RAM é adequado para diferentes aplicações, dependendo das necessidades de desempenho, consumo de energia e confiabilidade do sistema. A escolha do tipo de memória RAM dependerá das especificações e requisitos do hardware e do software em questão.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52469" y="1569427"/>
            <a:ext cx="4183063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FAB42C"/>
                </a:solidFill>
                <a:latin typeface="Clear Sans Bold"/>
              </a:rPr>
              <a:t>Conclusão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79315" y="8887357"/>
            <a:ext cx="838488" cy="797877"/>
          </a:xfrm>
          <a:custGeom>
            <a:avLst/>
            <a:gdLst/>
            <a:ahLst/>
            <a:cxnLst/>
            <a:rect r="r" b="b" t="t" l="l"/>
            <a:pathLst>
              <a:path h="797877" w="838488">
                <a:moveTo>
                  <a:pt x="0" y="0"/>
                </a:moveTo>
                <a:lnTo>
                  <a:pt x="838488" y="0"/>
                </a:lnTo>
                <a:lnTo>
                  <a:pt x="838488" y="797877"/>
                </a:lnTo>
                <a:lnTo>
                  <a:pt x="0" y="79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34564" b="-14830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276579" y="-1310733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96030" y="925830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356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1850" y="684153"/>
            <a:ext cx="1139637" cy="113963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AB42C"/>
              </a:solidFill>
              <a:prstDash val="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963940" y="8999786"/>
            <a:ext cx="773541" cy="77354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AB42C"/>
              </a:solidFill>
              <a:prstDash val="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940704" y="913406"/>
            <a:ext cx="646204" cy="64620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32547D"/>
              </a:solidFill>
              <a:prstDash val="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6849434" y="9043328"/>
            <a:ext cx="838488" cy="797877"/>
          </a:xfrm>
          <a:custGeom>
            <a:avLst/>
            <a:gdLst/>
            <a:ahLst/>
            <a:cxnLst/>
            <a:rect r="r" b="b" t="t" l="l"/>
            <a:pathLst>
              <a:path h="797877" w="838488">
                <a:moveTo>
                  <a:pt x="0" y="0"/>
                </a:moveTo>
                <a:lnTo>
                  <a:pt x="838488" y="0"/>
                </a:lnTo>
                <a:lnTo>
                  <a:pt x="838488" y="797877"/>
                </a:lnTo>
                <a:lnTo>
                  <a:pt x="0" y="7978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34564" b="-14830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FAF1DC4EC97D4CBD6D3FC83392544F" ma:contentTypeVersion="13" ma:contentTypeDescription="Create a new document." ma:contentTypeScope="" ma:versionID="a81ea2fae34b82369a84181d53e1d327">
  <xsd:schema xmlns:xsd="http://www.w3.org/2001/XMLSchema" xmlns:xs="http://www.w3.org/2001/XMLSchema" xmlns:p="http://schemas.microsoft.com/office/2006/metadata/properties" xmlns:ns2="3b939fcb-c39b-47de-b543-b47777e9d197" xmlns:ns3="a364a7a8-2f00-45df-abf8-53ddfd093efb" targetNamespace="http://schemas.microsoft.com/office/2006/metadata/properties" ma:root="true" ma:fieldsID="54557ce363afbcee4eddcfff6a5e1470" ns2:_="" ns3:_="">
    <xsd:import namespace="3b939fcb-c39b-47de-b543-b47777e9d197"/>
    <xsd:import namespace="a364a7a8-2f00-45df-abf8-53ddfd093ef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9fcb-c39b-47de-b543-b47777e9d19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30164bd-3db1-4035-80db-1f2bd81da9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4a7a8-2f00-45df-abf8-53ddfd093ef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edb925-2081-4470-bc00-63c1966ec2d4}" ma:internalName="TaxCatchAll" ma:showField="CatchAllData" ma:web="a364a7a8-2f00-45df-abf8-53ddfd093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382C46-BED7-429C-9DCE-779BA9D5C037}"/>
</file>

<file path=customXml/itemProps2.xml><?xml version="1.0" encoding="utf-8"?>
<ds:datastoreItem xmlns:ds="http://schemas.openxmlformats.org/officeDocument/2006/customXml" ds:itemID="{55367654-4F1A-481A-A8B0-AC335451395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DAF8VlwVgEQ</dc:identifier>
  <dcterms:modified xsi:type="dcterms:W3CDTF">2011-08-01T06:04:30Z</dcterms:modified>
  <cp:revision>1</cp:revision>
  <dc:title>RAM</dc:title>
</cp:coreProperties>
</file>