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5" r:id="rId20"/>
    <p:sldId id="274" r:id="rId21"/>
    <p:sldId id="275" r:id="rId22"/>
    <p:sldId id="276" r:id="rId23"/>
    <p:sldId id="286" r:id="rId24"/>
    <p:sldId id="287" r:id="rId25"/>
    <p:sldId id="277" r:id="rId26"/>
    <p:sldId id="280" r:id="rId27"/>
    <p:sldId id="278" r:id="rId28"/>
    <p:sldId id="279" r:id="rId29"/>
    <p:sldId id="281" r:id="rId30"/>
    <p:sldId id="282" r:id="rId31"/>
    <p:sldId id="283" r:id="rId32"/>
    <p:sldId id="284" r:id="rId33"/>
    <p:sldId id="288" r:id="rId34"/>
    <p:sldId id="289" r:id="rId35"/>
    <p:sldId id="290" r:id="rId36"/>
    <p:sldId id="291" r:id="rId37"/>
    <p:sldId id="292" r:id="rId38"/>
    <p:sldId id="293" r:id="rId39"/>
    <p:sldId id="294" r:id="rId40"/>
    <p:sldId id="295" r:id="rId41"/>
    <p:sldId id="296" r:id="rId42"/>
    <p:sldId id="303" r:id="rId43"/>
    <p:sldId id="298" r:id="rId44"/>
    <p:sldId id="297" r:id="rId45"/>
    <p:sldId id="299" r:id="rId46"/>
    <p:sldId id="300" r:id="rId47"/>
    <p:sldId id="301" r:id="rId48"/>
    <p:sldId id="302" r:id="rId49"/>
    <p:sldId id="304" r:id="rId50"/>
    <p:sldId id="305" r:id="rId51"/>
    <p:sldId id="306" r:id="rId52"/>
    <p:sldId id="307" r:id="rId53"/>
    <p:sldId id="308" r:id="rId54"/>
    <p:sldId id="309" r:id="rId55"/>
    <p:sldId id="310" r:id="rId56"/>
    <p:sldId id="311" r:id="rId57"/>
    <p:sldId id="313" r:id="rId58"/>
    <p:sldId id="314" r:id="rId59"/>
    <p:sldId id="312" r:id="rId6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標題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7" name="直線接點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橢圓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橢圓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投影片編號版面配置區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3DA0BB7-265A-403C-9275-D587AB510EDC}" type="slidenum">
              <a:rPr lang="zh-TW" altLang="en-US" smtClean="0"/>
              <a:t>‹#›</a:t>
            </a:fld>
            <a:endParaRPr lang="zh-TW" altLang="en-US"/>
          </a:p>
        </p:txBody>
      </p:sp>
      <p:sp>
        <p:nvSpPr>
          <p:cNvPr id="8" name="標題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線接點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橢圓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6915912" y="3009901"/>
            <a:ext cx="457200" cy="441325"/>
          </a:xfrm>
        </p:spPr>
        <p:txBody>
          <a:bodyPr/>
          <a:lstStyle/>
          <a:p>
            <a:fld id="{73DA0BB7-265A-403C-9275-D587AB510EDC}" type="slidenum">
              <a:rPr lang="zh-TW" altLang="en-US" smtClean="0"/>
              <a:t>‹#›</a:t>
            </a:fld>
            <a:endParaRPr lang="zh-TW" altLang="en-US"/>
          </a:p>
        </p:txBody>
      </p:sp>
      <p:sp>
        <p:nvSpPr>
          <p:cNvPr id="3" name="直排文字版面配置區 2"/>
          <p:cNvSpPr>
            <a:spLocks noGrp="1"/>
          </p:cNvSpPr>
          <p:nvPr>
            <p:ph type="body" orient="vert" idx="1"/>
          </p:nvPr>
        </p:nvSpPr>
        <p:spPr>
          <a:xfrm>
            <a:off x="304800" y="304800"/>
            <a:ext cx="6553200" cy="5821366"/>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2" name="直排標題 1"/>
          <p:cNvSpPr>
            <a:spLocks noGrp="1"/>
          </p:cNvSpPr>
          <p:nvPr>
            <p:ph type="title" orient="vert"/>
          </p:nvPr>
        </p:nvSpPr>
        <p:spPr>
          <a:xfrm>
            <a:off x="7391400" y="304801"/>
            <a:ext cx="1447800" cy="5851525"/>
          </a:xfrm>
        </p:spPr>
        <p:txBody>
          <a:bodyPr vert="eaVert"/>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chemeClr val="accent3">
                    <a:shade val="75000"/>
                  </a:schemeClr>
                </a:solidFill>
              </a:defRPr>
            </a:lvl1p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4361688" y="1026372"/>
            <a:ext cx="457200" cy="441325"/>
          </a:xfrm>
        </p:spPr>
        <p:txBody>
          <a:bodyPr/>
          <a:lstStyle/>
          <a:p>
            <a:fld id="{73DA0BB7-265A-403C-9275-D587AB510EDC}" type="slidenum">
              <a:rPr lang="zh-TW" altLang="en-US" smtClean="0"/>
              <a:t>‹#›</a:t>
            </a:fld>
            <a:endParaRPr lang="zh-TW" altLang="en-US"/>
          </a:p>
        </p:txBody>
      </p:sp>
      <p:sp>
        <p:nvSpPr>
          <p:cNvPr id="8" name="內容版面配置區 7"/>
          <p:cNvSpPr>
            <a:spLocks noGrp="1"/>
          </p:cNvSpPr>
          <p:nvPr>
            <p:ph sz="quarter" idx="1"/>
          </p:nvPr>
        </p:nvSpPr>
        <p:spPr>
          <a:xfrm>
            <a:off x="301752" y="1527048"/>
            <a:ext cx="850392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頁尾版面配置區 4"/>
          <p:cNvSpPr>
            <a:spLocks noGrp="1"/>
          </p:cNvSpPr>
          <p:nvPr>
            <p:ph type="ftr" sz="quarter" idx="11"/>
          </p:nvPr>
        </p:nvSpPr>
        <p:spPr/>
        <p:txBody>
          <a:bodyPr/>
          <a:lstStyle/>
          <a:p>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8" name="直線接點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橢圓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3DA0BB7-265A-403C-9275-D587AB510EDC}" type="slidenum">
              <a:rPr lang="zh-TW" altLang="en-US" smtClean="0"/>
              <a:t>‹#›</a:t>
            </a:fld>
            <a:endParaRPr lang="zh-TW" altLang="en-US"/>
          </a:p>
        </p:txBody>
      </p:sp>
      <p:sp>
        <p:nvSpPr>
          <p:cNvPr id="2" name="標題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301752" y="228600"/>
            <a:ext cx="8534400" cy="758952"/>
          </a:xfrm>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a:xfrm>
            <a:off x="5791200" y="6409944"/>
            <a:ext cx="3044952" cy="365760"/>
          </a:xfrm>
        </p:spPr>
        <p:txBody>
          <a:bodyPr/>
          <a:lstStyle/>
          <a:p>
            <a:fld id="{5BBEAD13-0566-4C6C-97E7-55F17F24B09F}" type="datetimeFigureOut">
              <a:rPr lang="zh-TW" altLang="en-US" smtClean="0"/>
              <a:t>2016/1/13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8" name="直線接點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內容版面配置區 9"/>
          <p:cNvSpPr>
            <a:spLocks noGrp="1"/>
          </p:cNvSpPr>
          <p:nvPr>
            <p:ph sz="half" idx="1"/>
          </p:nvPr>
        </p:nvSpPr>
        <p:spPr>
          <a:xfrm>
            <a:off x="301752" y="1371600"/>
            <a:ext cx="4038600" cy="4681728"/>
          </a:xfrm>
        </p:spPr>
        <p:txBody>
          <a:bodyPr/>
          <a:lstStyle>
            <a:lvl1pPr>
              <a:defRPr sz="2500"/>
            </a:lvl1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內容版面配置區 11"/>
          <p:cNvSpPr>
            <a:spLocks noGrp="1"/>
          </p:cNvSpPr>
          <p:nvPr>
            <p:ph sz="half" idx="2"/>
          </p:nvPr>
        </p:nvSpPr>
        <p:spPr>
          <a:xfrm>
            <a:off x="4800600" y="1371600"/>
            <a:ext cx="4038600" cy="4681728"/>
          </a:xfrm>
        </p:spPr>
        <p:txBody>
          <a:bodyPr/>
          <a:lstStyle>
            <a:lvl1pPr>
              <a:defRPr sz="2500"/>
            </a:lvl1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1">
        <a:schemeClr val="bg2"/>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字版面配置區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8" name="頁尾版面配置區 7"/>
          <p:cNvSpPr>
            <a:spLocks noGrp="1"/>
          </p:cNvSpPr>
          <p:nvPr>
            <p:ph type="ftr" sz="quarter" idx="11"/>
          </p:nvPr>
        </p:nvSpPr>
        <p:spPr>
          <a:xfrm>
            <a:off x="304800" y="6409944"/>
            <a:ext cx="3581400" cy="365760"/>
          </a:xfrm>
        </p:spPr>
        <p:txBody>
          <a:bodyPr/>
          <a:lstStyle/>
          <a:p>
            <a:endParaRPr lang="zh-TW" altLang="en-US"/>
          </a:p>
        </p:txBody>
      </p:sp>
      <p:sp>
        <p:nvSpPr>
          <p:cNvPr id="15" name="直線接點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內容版面配置區 23"/>
          <p:cNvSpPr>
            <a:spLocks noGrp="1"/>
          </p:cNvSpPr>
          <p:nvPr>
            <p:ph sz="quarter" idx="2"/>
          </p:nvPr>
        </p:nvSpPr>
        <p:spPr>
          <a:xfrm>
            <a:off x="301752" y="2471383"/>
            <a:ext cx="4041648" cy="3818404"/>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6" name="內容版面配置區 25"/>
          <p:cNvSpPr>
            <a:spLocks noGrp="1"/>
          </p:cNvSpPr>
          <p:nvPr>
            <p:ph sz="quarter" idx="4"/>
          </p:nvPr>
        </p:nvSpPr>
        <p:spPr>
          <a:xfrm>
            <a:off x="4800600" y="2471383"/>
            <a:ext cx="4038600" cy="382219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5" name="橢圓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橢圓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投影片編號版面配置區 8"/>
          <p:cNvSpPr>
            <a:spLocks noGrp="1"/>
          </p:cNvSpPr>
          <p:nvPr>
            <p:ph type="sldNum" sz="quarter" idx="12"/>
          </p:nvPr>
        </p:nvSpPr>
        <p:spPr>
          <a:xfrm>
            <a:off x="4343400" y="1042416"/>
            <a:ext cx="457200" cy="441325"/>
          </a:xfrm>
        </p:spPr>
        <p:txBody>
          <a:bodyPr/>
          <a:lstStyle>
            <a:lvl1pPr algn="ctr">
              <a:defRPr/>
            </a:lvl1pPr>
          </a:lstStyle>
          <a:p>
            <a:fld id="{73DA0BB7-265A-403C-9275-D587AB510EDC}" type="slidenum">
              <a:rPr lang="zh-TW" altLang="en-US" smtClean="0"/>
              <a:t>‹#›</a:t>
            </a:fld>
            <a:endParaRPr lang="zh-TW" altLang="en-US"/>
          </a:p>
        </p:txBody>
      </p:sp>
      <p:sp>
        <p:nvSpPr>
          <p:cNvPr id="23" name="標題 22"/>
          <p:cNvSpPr>
            <a:spLocks noGrp="1"/>
          </p:cNvSpPr>
          <p:nvPr>
            <p:ph type="title"/>
          </p:nvPr>
        </p:nvSpPr>
        <p:spPr/>
        <p:txBody>
          <a:bodyPr rtlCol="0" anchor="b" anchorCtr="0"/>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a:xfrm>
            <a:off x="4343400" y="1036020"/>
            <a:ext cx="457200" cy="441325"/>
          </a:xfrm>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版面配置區 1"/>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線接點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內容版面配置區 19"/>
          <p:cNvSpPr>
            <a:spLocks noGrp="1"/>
          </p:cNvSpPr>
          <p:nvPr>
            <p:ph sz="quarter" idx="1"/>
          </p:nvPr>
        </p:nvSpPr>
        <p:spPr>
          <a:xfrm>
            <a:off x="3124200" y="685800"/>
            <a:ext cx="5638800" cy="5410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橢圓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橢圓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3DA0BB7-265A-403C-9275-D587AB510EDC}" type="slidenum">
              <a:rPr lang="zh-TW" altLang="en-US" smtClean="0"/>
              <a:t>‹#›</a:t>
            </a:fld>
            <a:endParaRPr lang="zh-TW"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2016/1/13</a:t>
            </a:fld>
            <a:endParaRPr lang="zh-TW" altLang="en-US"/>
          </a:p>
        </p:txBody>
      </p:sp>
      <p:sp>
        <p:nvSpPr>
          <p:cNvPr id="6" name="頁尾版面配置區 5"/>
          <p:cNvSpPr>
            <a:spLocks noGrp="1"/>
          </p:cNvSpPr>
          <p:nvPr>
            <p:ph type="ftr" sz="quarter" idx="11"/>
          </p:nvPr>
        </p:nvSpPr>
        <p:spPr>
          <a:xfrm>
            <a:off x="301752" y="6410848"/>
            <a:ext cx="3383280" cy="365760"/>
          </a:xfrm>
        </p:spPr>
        <p:txBody>
          <a:bodyPr/>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1" name="直線接點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橢圓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橢圓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投影片編號版面配置區 6"/>
          <p:cNvSpPr>
            <a:spLocks noGrp="1"/>
          </p:cNvSpPr>
          <p:nvPr>
            <p:ph type="sldNum" sz="quarter" idx="12"/>
          </p:nvPr>
        </p:nvSpPr>
        <p:spPr>
          <a:xfrm>
            <a:off x="1371600" y="312738"/>
            <a:ext cx="457200" cy="441325"/>
          </a:xfrm>
        </p:spPr>
        <p:txBody>
          <a:bodyPr/>
          <a:lstStyle/>
          <a:p>
            <a:fld id="{73DA0BB7-265A-403C-9275-D587AB510EDC}" type="slidenum">
              <a:rPr lang="zh-TW" altLang="en-US" smtClean="0"/>
              <a:t>‹#›</a:t>
            </a:fld>
            <a:endParaRPr lang="zh-TW" altLang="en-US"/>
          </a:p>
        </p:txBody>
      </p:sp>
      <p:sp>
        <p:nvSpPr>
          <p:cNvPr id="2" name="標題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3000375" y="609600"/>
            <a:ext cx="5867400" cy="4267200"/>
          </a:xfrm>
        </p:spPr>
        <p:txBody>
          <a:bodyPr/>
          <a:lstStyle>
            <a:lvl1pPr marL="0" indent="0">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版面配置區 4"/>
          <p:cNvSpPr>
            <a:spLocks noGrp="1"/>
          </p:cNvSpPr>
          <p:nvPr>
            <p:ph type="dt" sz="half" idx="10"/>
          </p:nvPr>
        </p:nvSpPr>
        <p:spPr>
          <a:xfrm>
            <a:off x="5788152" y="6404984"/>
            <a:ext cx="3044952" cy="365760"/>
          </a:xfrm>
        </p:spPr>
        <p:txBody>
          <a:bodyPr/>
          <a:lstStyle/>
          <a:p>
            <a:fld id="{5BBEAD13-0566-4C6C-97E7-55F17F24B09F}" type="datetimeFigureOut">
              <a:rPr lang="zh-TW" altLang="en-US" smtClean="0"/>
              <a:t>2016/1/13</a:t>
            </a:fld>
            <a:endParaRPr lang="zh-TW" altLang="en-US"/>
          </a:p>
        </p:txBody>
      </p:sp>
      <p:sp>
        <p:nvSpPr>
          <p:cNvPr id="6" name="頁尾版面配置區 5"/>
          <p:cNvSpPr>
            <a:spLocks noGrp="1"/>
          </p:cNvSpPr>
          <p:nvPr>
            <p:ph type="ftr" sz="quarter" idx="11"/>
          </p:nvPr>
        </p:nvSpPr>
        <p:spPr>
          <a:xfrm>
            <a:off x="301752" y="6410848"/>
            <a:ext cx="3584448" cy="365760"/>
          </a:xfrm>
        </p:spPr>
        <p:txBody>
          <a:bodyPr/>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版面配置區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BBEAD13-0566-4C6C-97E7-55F17F24B09F}" type="datetimeFigureOut">
              <a:rPr lang="zh-TW" altLang="en-US" smtClean="0"/>
              <a:t>2016/1/13</a:t>
            </a:fld>
            <a:endParaRPr lang="zh-TW" altLang="en-US"/>
          </a:p>
        </p:txBody>
      </p:sp>
      <p:sp>
        <p:nvSpPr>
          <p:cNvPr id="3" name="頁尾版面配置區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TW"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線接點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橢圓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橢圓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投影片編號版面配置區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3DA0BB7-265A-403C-9275-D587AB510EDC}" type="slidenum">
              <a:rPr lang="zh-TW" altLang="en-US" smtClean="0"/>
              <a:t>‹#›</a:t>
            </a:fld>
            <a:endParaRPr lang="zh-TW" altLang="en-US"/>
          </a:p>
        </p:txBody>
      </p:sp>
      <p:sp>
        <p:nvSpPr>
          <p:cNvPr id="22" name="標題版面配置區 21"/>
          <p:cNvSpPr>
            <a:spLocks noGrp="1"/>
          </p:cNvSpPr>
          <p:nvPr>
            <p:ph type="title"/>
          </p:nvPr>
        </p:nvSpPr>
        <p:spPr>
          <a:xfrm>
            <a:off x="301752" y="228600"/>
            <a:ext cx="8534400" cy="758952"/>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zh-TW" altLang="en-US" sz="2000" dirty="0" smtClean="0"/>
              <a:t>嵌入式系統導論期末實作</a:t>
            </a:r>
            <a:r>
              <a:rPr lang="en-US" altLang="zh-TW" sz="2000" dirty="0" smtClean="0"/>
              <a:t>project</a:t>
            </a:r>
          </a:p>
          <a:p>
            <a:r>
              <a:rPr lang="zh-TW" altLang="en-US" dirty="0"/>
              <a:t>資工</a:t>
            </a:r>
            <a:r>
              <a:rPr lang="zh-TW" altLang="en-US" dirty="0" smtClean="0"/>
              <a:t>三 呂威儒 </a:t>
            </a:r>
            <a:r>
              <a:rPr lang="en-US" altLang="zh-TW" dirty="0" smtClean="0"/>
              <a:t>410285008</a:t>
            </a:r>
          </a:p>
          <a:p>
            <a:r>
              <a:rPr lang="zh-TW" altLang="en-US" dirty="0"/>
              <a:t>資工</a:t>
            </a:r>
            <a:r>
              <a:rPr lang="zh-TW" altLang="en-US" dirty="0" smtClean="0"/>
              <a:t>三 王靜瑩 </a:t>
            </a:r>
            <a:r>
              <a:rPr lang="en-US" altLang="zh-TW" dirty="0" smtClean="0"/>
              <a:t>410285029</a:t>
            </a:r>
            <a:endParaRPr lang="zh-TW" altLang="en-US" dirty="0"/>
          </a:p>
        </p:txBody>
      </p:sp>
      <p:sp>
        <p:nvSpPr>
          <p:cNvPr id="2" name="標題 1"/>
          <p:cNvSpPr>
            <a:spLocks noGrp="1"/>
          </p:cNvSpPr>
          <p:nvPr>
            <p:ph type="ctrTitle"/>
          </p:nvPr>
        </p:nvSpPr>
        <p:spPr/>
        <p:txBody>
          <a:bodyPr>
            <a:normAutofit/>
          </a:bodyPr>
          <a:lstStyle/>
          <a:p>
            <a:r>
              <a:rPr lang="en-US" altLang="zh-TW" sz="6000" dirty="0" smtClean="0"/>
              <a:t>BBB</a:t>
            </a:r>
            <a:r>
              <a:rPr lang="zh-TW" altLang="en-US" sz="6000" dirty="0" smtClean="0"/>
              <a:t>電子項圈</a:t>
            </a:r>
            <a:endParaRPr lang="zh-TW" altLang="en-US" sz="6000" dirty="0"/>
          </a:p>
        </p:txBody>
      </p:sp>
    </p:spTree>
    <p:extLst>
      <p:ext uri="{BB962C8B-B14F-4D97-AF65-F5344CB8AC3E}">
        <p14:creationId xmlns:p14="http://schemas.microsoft.com/office/powerpoint/2010/main" val="4111325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Node.js &amp; Bone-Script</a:t>
            </a:r>
            <a:endParaRPr lang="zh-TW" altLang="en-US" dirty="0"/>
          </a:p>
        </p:txBody>
      </p:sp>
      <p:sp>
        <p:nvSpPr>
          <p:cNvPr id="3" name="內容版面配置區 2"/>
          <p:cNvSpPr>
            <a:spLocks noGrp="1"/>
          </p:cNvSpPr>
          <p:nvPr>
            <p:ph sz="quarter" idx="1"/>
          </p:nvPr>
        </p:nvSpPr>
        <p:spPr>
          <a:xfrm>
            <a:off x="301752" y="1737320"/>
            <a:ext cx="8503920" cy="4572000"/>
          </a:xfrm>
        </p:spPr>
        <p:txBody>
          <a:bodyPr>
            <a:normAutofit/>
          </a:bodyPr>
          <a:lstStyle/>
          <a:p>
            <a:r>
              <a:rPr lang="en-US" altLang="zh-TW" sz="3200" dirty="0" smtClean="0"/>
              <a:t>Node.js</a:t>
            </a:r>
            <a:r>
              <a:rPr lang="zh-TW" altLang="en-US" sz="3200" dirty="0" smtClean="0"/>
              <a:t> 允許</a:t>
            </a:r>
            <a:r>
              <a:rPr lang="zh-TW" altLang="en-US" sz="3200" dirty="0"/>
              <a:t>使用者</a:t>
            </a:r>
            <a:r>
              <a:rPr lang="zh-TW" altLang="en-US" sz="3200" dirty="0" smtClean="0"/>
              <a:t>在</a:t>
            </a:r>
            <a:r>
              <a:rPr lang="zh-TW" altLang="en-US" sz="3200" dirty="0"/>
              <a:t>後端（脫離瀏覽器環境）運行</a:t>
            </a:r>
            <a:r>
              <a:rPr lang="en-US" altLang="zh-TW" sz="3200" dirty="0"/>
              <a:t>JavaScript</a:t>
            </a:r>
            <a:r>
              <a:rPr lang="zh-TW" altLang="en-US" sz="3200" dirty="0"/>
              <a:t>程式碼</a:t>
            </a:r>
            <a:r>
              <a:rPr lang="zh-TW" altLang="en-US" sz="3200" dirty="0" smtClean="0"/>
              <a:t>。</a:t>
            </a:r>
            <a:endParaRPr lang="en-US" altLang="zh-TW" sz="3200" dirty="0" smtClean="0"/>
          </a:p>
          <a:p>
            <a:r>
              <a:rPr lang="zh-TW" altLang="en-US" sz="3200" dirty="0" smtClean="0"/>
              <a:t>它</a:t>
            </a:r>
            <a:r>
              <a:rPr lang="zh-TW" altLang="en-US" sz="3200" dirty="0"/>
              <a:t>使用</a:t>
            </a:r>
            <a:r>
              <a:rPr lang="zh-TW" altLang="en-US" sz="3200" dirty="0" smtClean="0"/>
              <a:t>了 </a:t>
            </a:r>
            <a:r>
              <a:rPr lang="en-US" altLang="zh-TW" sz="3200" dirty="0" smtClean="0"/>
              <a:t>Google</a:t>
            </a:r>
            <a:r>
              <a:rPr lang="zh-TW" altLang="en-US" sz="3200" dirty="0" smtClean="0"/>
              <a:t> 的 </a:t>
            </a:r>
            <a:r>
              <a:rPr lang="en-US" altLang="zh-TW" sz="3200" dirty="0" smtClean="0"/>
              <a:t>V8</a:t>
            </a:r>
            <a:r>
              <a:rPr lang="zh-TW" altLang="en-US" sz="3200" dirty="0" smtClean="0"/>
              <a:t> 虛擬</a:t>
            </a:r>
            <a:r>
              <a:rPr lang="zh-TW" altLang="en-US" sz="3200" dirty="0"/>
              <a:t>機（</a:t>
            </a:r>
            <a:r>
              <a:rPr lang="en-US" altLang="zh-TW" sz="3200" dirty="0"/>
              <a:t>Google</a:t>
            </a:r>
            <a:r>
              <a:rPr lang="zh-TW" altLang="en-US" sz="3200" dirty="0"/>
              <a:t>的</a:t>
            </a:r>
            <a:r>
              <a:rPr lang="en-US" altLang="zh-TW" sz="3200" dirty="0"/>
              <a:t>Chrome</a:t>
            </a:r>
            <a:r>
              <a:rPr lang="zh-TW" altLang="en-US" sz="3200" dirty="0"/>
              <a:t>瀏覽器使用的</a:t>
            </a:r>
            <a:r>
              <a:rPr lang="en-US" altLang="zh-TW" sz="3200" dirty="0"/>
              <a:t>JavaScript</a:t>
            </a:r>
            <a:r>
              <a:rPr lang="zh-TW" altLang="en-US" sz="3200" dirty="0"/>
              <a:t>執行環境），來解釋和</a:t>
            </a:r>
            <a:r>
              <a:rPr lang="zh-TW" altLang="en-US" sz="3200" dirty="0" smtClean="0"/>
              <a:t>執行 </a:t>
            </a:r>
            <a:r>
              <a:rPr lang="en-US" altLang="zh-TW" sz="3200" dirty="0" smtClean="0"/>
              <a:t>JavaScript</a:t>
            </a:r>
            <a:r>
              <a:rPr lang="zh-TW" altLang="en-US" sz="3200" dirty="0"/>
              <a:t>程式碼</a:t>
            </a:r>
            <a:r>
              <a:rPr lang="zh-TW" altLang="en-US" sz="3200" dirty="0" smtClean="0"/>
              <a:t>。</a:t>
            </a:r>
            <a:endParaRPr lang="en-US" altLang="zh-TW" sz="3200" dirty="0" smtClean="0"/>
          </a:p>
          <a:p>
            <a:r>
              <a:rPr lang="zh-TW" altLang="en-US" sz="3200" dirty="0" smtClean="0"/>
              <a:t>除此之外</a:t>
            </a:r>
            <a:r>
              <a:rPr lang="zh-TW" altLang="en-US" sz="3200" dirty="0"/>
              <a:t>，伴隨</a:t>
            </a:r>
            <a:r>
              <a:rPr lang="zh-TW" altLang="en-US" sz="3200" dirty="0" smtClean="0"/>
              <a:t>著 </a:t>
            </a:r>
            <a:r>
              <a:rPr lang="en-US" altLang="zh-TW" sz="3200" dirty="0" smtClean="0"/>
              <a:t>Node.js</a:t>
            </a:r>
            <a:r>
              <a:rPr lang="zh-TW" altLang="en-US" sz="3200" dirty="0" smtClean="0"/>
              <a:t> 的</a:t>
            </a:r>
            <a:r>
              <a:rPr lang="zh-TW" altLang="en-US" sz="3200" dirty="0"/>
              <a:t>還有許多有用的模組，它們可以簡化很多重復的勞作，比如向終端輸出字串</a:t>
            </a:r>
            <a:r>
              <a:rPr lang="zh-TW" altLang="en-US" sz="3200" dirty="0" smtClean="0"/>
              <a:t>。</a:t>
            </a:r>
            <a:endParaRPr lang="zh-TW" altLang="en-US" sz="3200" dirty="0"/>
          </a:p>
        </p:txBody>
      </p:sp>
    </p:spTree>
    <p:extLst>
      <p:ext uri="{BB962C8B-B14F-4D97-AF65-F5344CB8AC3E}">
        <p14:creationId xmlns:p14="http://schemas.microsoft.com/office/powerpoint/2010/main" val="316266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Node.js &amp; Bone-Script</a:t>
            </a:r>
            <a:endParaRPr lang="zh-TW" altLang="en-US" dirty="0"/>
          </a:p>
        </p:txBody>
      </p:sp>
      <p:sp>
        <p:nvSpPr>
          <p:cNvPr id="3" name="內容版面配置區 2"/>
          <p:cNvSpPr>
            <a:spLocks noGrp="1"/>
          </p:cNvSpPr>
          <p:nvPr>
            <p:ph sz="quarter" idx="1"/>
          </p:nvPr>
        </p:nvSpPr>
        <p:spPr>
          <a:xfrm>
            <a:off x="301752" y="1881336"/>
            <a:ext cx="8503920" cy="4572000"/>
          </a:xfrm>
        </p:spPr>
        <p:txBody>
          <a:bodyPr>
            <a:normAutofit/>
          </a:bodyPr>
          <a:lstStyle/>
          <a:p>
            <a:r>
              <a:rPr lang="zh-TW" altLang="en-US" sz="3200" dirty="0"/>
              <a:t>因此， </a:t>
            </a:r>
            <a:r>
              <a:rPr lang="en-US" altLang="zh-TW" sz="3200" dirty="0"/>
              <a:t>Node.js</a:t>
            </a:r>
            <a:r>
              <a:rPr lang="zh-TW" altLang="en-US" sz="3200" dirty="0"/>
              <a:t> 事實上既是一個運行時環境，同時又是一個函式庫。</a:t>
            </a:r>
            <a:r>
              <a:rPr lang="en-US" altLang="zh-TW" sz="3200" dirty="0"/>
              <a:t> </a:t>
            </a:r>
            <a:r>
              <a:rPr lang="zh-TW" altLang="en-US" sz="3200" dirty="0"/>
              <a:t>目前較為廣泛使用的應用都是屬於網路應用的部分</a:t>
            </a:r>
            <a:r>
              <a:rPr lang="zh-TW" altLang="en-US" sz="3200" dirty="0" smtClean="0"/>
              <a:t>。</a:t>
            </a:r>
            <a:endParaRPr lang="en-US" altLang="zh-TW" sz="3200" dirty="0" smtClean="0"/>
          </a:p>
          <a:p>
            <a:endParaRPr lang="zh-TW" altLang="en-US" sz="3200" dirty="0"/>
          </a:p>
          <a:p>
            <a:r>
              <a:rPr lang="zh-TW" altLang="en-US" sz="3200" dirty="0"/>
              <a:t>而為了讓 </a:t>
            </a:r>
            <a:r>
              <a:rPr lang="en-US" altLang="zh-TW" sz="3200" dirty="0"/>
              <a:t>Node.js </a:t>
            </a:r>
            <a:r>
              <a:rPr lang="zh-TW" altLang="en-US" sz="3200" dirty="0"/>
              <a:t>可以控制 </a:t>
            </a:r>
            <a:r>
              <a:rPr lang="en-US" altLang="zh-TW" sz="3200" dirty="0" err="1"/>
              <a:t>BeagleBone</a:t>
            </a:r>
            <a:r>
              <a:rPr lang="en-US" altLang="zh-TW" sz="3200" dirty="0"/>
              <a:t> Black </a:t>
            </a:r>
            <a:r>
              <a:rPr lang="zh-TW" altLang="en-US" sz="3200" dirty="0"/>
              <a:t>的各種功能，開發公司為此設計了一個名為 </a:t>
            </a:r>
            <a:r>
              <a:rPr lang="en-US" altLang="zh-TW" sz="3200" dirty="0"/>
              <a:t>Bone-Script </a:t>
            </a:r>
            <a:r>
              <a:rPr lang="zh-TW" altLang="en-US" sz="3200" dirty="0"/>
              <a:t>的函式庫，可以用來控制 </a:t>
            </a:r>
            <a:r>
              <a:rPr lang="en-US" altLang="zh-TW" sz="3200" dirty="0" err="1"/>
              <a:t>BeagleBone</a:t>
            </a:r>
            <a:r>
              <a:rPr lang="en-US" altLang="zh-TW" sz="3200" dirty="0"/>
              <a:t> Black </a:t>
            </a:r>
            <a:r>
              <a:rPr lang="zh-TW" altLang="en-US" sz="3200" dirty="0"/>
              <a:t>的硬體。</a:t>
            </a:r>
          </a:p>
          <a:p>
            <a:endParaRPr lang="zh-TW" altLang="en-US" sz="3200" dirty="0"/>
          </a:p>
        </p:txBody>
      </p:sp>
    </p:spTree>
    <p:extLst>
      <p:ext uri="{BB962C8B-B14F-4D97-AF65-F5344CB8AC3E}">
        <p14:creationId xmlns:p14="http://schemas.microsoft.com/office/powerpoint/2010/main" val="75693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Bone-Script</a:t>
            </a:r>
            <a:endParaRPr lang="zh-TW" altLang="en-US" dirty="0"/>
          </a:p>
        </p:txBody>
      </p:sp>
      <p:sp>
        <p:nvSpPr>
          <p:cNvPr id="3" name="內容版面配置區 2"/>
          <p:cNvSpPr>
            <a:spLocks noGrp="1"/>
          </p:cNvSpPr>
          <p:nvPr>
            <p:ph sz="quarter" idx="1"/>
          </p:nvPr>
        </p:nvSpPr>
        <p:spPr>
          <a:xfrm>
            <a:off x="301752" y="1665312"/>
            <a:ext cx="8503920" cy="4572000"/>
          </a:xfrm>
        </p:spPr>
        <p:txBody>
          <a:bodyPr>
            <a:noAutofit/>
          </a:bodyPr>
          <a:lstStyle/>
          <a:p>
            <a:r>
              <a:rPr lang="en-US" altLang="zh-TW" sz="3200" dirty="0"/>
              <a:t>Bone-script </a:t>
            </a:r>
            <a:r>
              <a:rPr lang="zh-TW" altLang="en-US" sz="3200" dirty="0"/>
              <a:t>是 </a:t>
            </a:r>
            <a:r>
              <a:rPr lang="en-US" altLang="zh-TW" sz="3200" dirty="0" err="1"/>
              <a:t>Beaglebone</a:t>
            </a:r>
            <a:r>
              <a:rPr lang="en-US" altLang="zh-TW" sz="3200" dirty="0"/>
              <a:t> </a:t>
            </a:r>
            <a:r>
              <a:rPr lang="zh-TW" altLang="en-US" sz="3200" dirty="0"/>
              <a:t>專有的函式庫，主要是配合內建的 </a:t>
            </a:r>
            <a:r>
              <a:rPr lang="en-US" altLang="zh-TW" sz="3200" dirty="0"/>
              <a:t>Node.js </a:t>
            </a:r>
            <a:r>
              <a:rPr lang="zh-TW" altLang="en-US" sz="3200" dirty="0"/>
              <a:t>以及 </a:t>
            </a:r>
            <a:r>
              <a:rPr lang="en-US" altLang="zh-TW" sz="3200" dirty="0"/>
              <a:t>Cloud 9 </a:t>
            </a:r>
            <a:r>
              <a:rPr lang="zh-TW" altLang="en-US" sz="3200" dirty="0"/>
              <a:t>開發環境，同時，它也是一個非常方便好用的函式庫。</a:t>
            </a:r>
          </a:p>
          <a:p>
            <a:endParaRPr lang="zh-TW" altLang="en-US" sz="3200" dirty="0"/>
          </a:p>
          <a:p>
            <a:r>
              <a:rPr lang="zh-TW" altLang="en-US" sz="3200" dirty="0"/>
              <a:t>它能夠讓你透過上述的平台，直接對 </a:t>
            </a:r>
            <a:r>
              <a:rPr lang="en-US" altLang="zh-TW" sz="3200" dirty="0" err="1"/>
              <a:t>Beaglebone</a:t>
            </a:r>
            <a:r>
              <a:rPr lang="en-US" altLang="zh-TW" sz="3200" dirty="0"/>
              <a:t> </a:t>
            </a:r>
            <a:r>
              <a:rPr lang="zh-TW" altLang="en-US" sz="3200" dirty="0"/>
              <a:t>操作底層的硬體，例如它的 </a:t>
            </a:r>
            <a:r>
              <a:rPr lang="en-US" altLang="zh-TW" sz="3200" dirty="0"/>
              <a:t>GPIO(</a:t>
            </a:r>
            <a:r>
              <a:rPr lang="zh-TW" altLang="en-US" sz="3200" dirty="0"/>
              <a:t>基本輸出入埠</a:t>
            </a:r>
            <a:r>
              <a:rPr lang="en-US" altLang="zh-TW" sz="3200" dirty="0"/>
              <a:t>)</a:t>
            </a:r>
            <a:r>
              <a:rPr lang="zh-TW" altLang="en-US" sz="3200" dirty="0"/>
              <a:t>、板子上的 </a:t>
            </a:r>
            <a:r>
              <a:rPr lang="en-US" altLang="zh-TW" sz="3200" dirty="0"/>
              <a:t>LED ...</a:t>
            </a:r>
            <a:r>
              <a:rPr lang="zh-TW" altLang="en-US" sz="3200" dirty="0"/>
              <a:t>等硬體。</a:t>
            </a:r>
          </a:p>
        </p:txBody>
      </p:sp>
    </p:spTree>
    <p:extLst>
      <p:ext uri="{BB962C8B-B14F-4D97-AF65-F5344CB8AC3E}">
        <p14:creationId xmlns:p14="http://schemas.microsoft.com/office/powerpoint/2010/main" val="193511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所需步驟</a:t>
            </a:r>
            <a:endParaRPr lang="zh-TW" altLang="en-US" dirty="0"/>
          </a:p>
        </p:txBody>
      </p:sp>
      <p:sp>
        <p:nvSpPr>
          <p:cNvPr id="3" name="內容版面配置區 2"/>
          <p:cNvSpPr>
            <a:spLocks noGrp="1"/>
          </p:cNvSpPr>
          <p:nvPr>
            <p:ph sz="quarter" idx="1"/>
          </p:nvPr>
        </p:nvSpPr>
        <p:spPr/>
        <p:txBody>
          <a:bodyPr/>
          <a:lstStyle/>
          <a:p>
            <a:r>
              <a:rPr lang="en-US" altLang="zh-TW" dirty="0" smtClean="0"/>
              <a:t>1.</a:t>
            </a:r>
            <a:r>
              <a:rPr lang="zh-TW" altLang="en-US" dirty="0" smtClean="0"/>
              <a:t> 連上</a:t>
            </a:r>
            <a:r>
              <a:rPr lang="en-US" altLang="zh-TW" dirty="0" smtClean="0"/>
              <a:t>WIFI</a:t>
            </a:r>
          </a:p>
          <a:p>
            <a:r>
              <a:rPr lang="en-US" altLang="zh-TW" dirty="0" smtClean="0"/>
              <a:t>2.</a:t>
            </a:r>
            <a:r>
              <a:rPr lang="zh-TW" altLang="en-US" dirty="0" smtClean="0"/>
              <a:t> </a:t>
            </a:r>
            <a:r>
              <a:rPr lang="en-US" altLang="zh-TW" dirty="0" smtClean="0"/>
              <a:t>BBB</a:t>
            </a:r>
            <a:r>
              <a:rPr lang="zh-TW" altLang="en-US" dirty="0"/>
              <a:t>對</a:t>
            </a:r>
            <a:r>
              <a:rPr lang="zh-TW" altLang="en-US" dirty="0" smtClean="0"/>
              <a:t>時</a:t>
            </a:r>
            <a:endParaRPr lang="en-US" altLang="zh-TW" dirty="0" smtClean="0"/>
          </a:p>
          <a:p>
            <a:r>
              <a:rPr lang="en-US" altLang="zh-TW" dirty="0" smtClean="0"/>
              <a:t>3.</a:t>
            </a:r>
            <a:r>
              <a:rPr lang="zh-TW" altLang="en-US" dirty="0" smtClean="0"/>
              <a:t> 安裝</a:t>
            </a:r>
            <a:r>
              <a:rPr lang="en-US" altLang="zh-TW" dirty="0" smtClean="0"/>
              <a:t>socket.io</a:t>
            </a:r>
          </a:p>
          <a:p>
            <a:r>
              <a:rPr lang="en-US" altLang="zh-TW" dirty="0" smtClean="0"/>
              <a:t>4. </a:t>
            </a:r>
            <a:r>
              <a:rPr lang="zh-TW" altLang="en-US" dirty="0" smtClean="0"/>
              <a:t>使用</a:t>
            </a:r>
            <a:r>
              <a:rPr lang="en-US" altLang="zh-TW" dirty="0" smtClean="0"/>
              <a:t>Cloud9 IDE on </a:t>
            </a:r>
            <a:r>
              <a:rPr lang="en-US" altLang="zh-TW" dirty="0" err="1" smtClean="0"/>
              <a:t>BeagleBone</a:t>
            </a:r>
            <a:r>
              <a:rPr lang="en-US" altLang="zh-TW" dirty="0" smtClean="0"/>
              <a:t> Black</a:t>
            </a:r>
          </a:p>
          <a:p>
            <a:r>
              <a:rPr lang="en-US" altLang="zh-TW" dirty="0" smtClean="0"/>
              <a:t>5. </a:t>
            </a:r>
            <a:r>
              <a:rPr lang="zh-TW" altLang="en-US" dirty="0" smtClean="0"/>
              <a:t>建立專案資料夾</a:t>
            </a:r>
            <a:endParaRPr lang="en-US" altLang="zh-TW" dirty="0" smtClean="0"/>
          </a:p>
          <a:p>
            <a:r>
              <a:rPr lang="en-US" altLang="zh-TW" dirty="0" smtClean="0"/>
              <a:t>6.</a:t>
            </a:r>
            <a:r>
              <a:rPr lang="zh-TW" altLang="en-US" dirty="0" smtClean="0"/>
              <a:t> 建立專案</a:t>
            </a:r>
            <a:r>
              <a:rPr lang="en-US" altLang="zh-TW" dirty="0" smtClean="0"/>
              <a:t>.</a:t>
            </a:r>
            <a:r>
              <a:rPr lang="en-US" altLang="zh-TW" dirty="0" err="1" smtClean="0"/>
              <a:t>js</a:t>
            </a:r>
            <a:r>
              <a:rPr lang="zh-TW" altLang="en-US" dirty="0" smtClean="0"/>
              <a:t>檔案以及</a:t>
            </a:r>
            <a:r>
              <a:rPr lang="en-US" altLang="zh-TW" dirty="0" smtClean="0"/>
              <a:t>.html</a:t>
            </a:r>
            <a:r>
              <a:rPr lang="zh-TW" altLang="en-US" dirty="0" smtClean="0"/>
              <a:t>檔</a:t>
            </a:r>
            <a:endParaRPr lang="zh-TW" altLang="en-US" dirty="0"/>
          </a:p>
        </p:txBody>
      </p:sp>
    </p:spTree>
    <p:extLst>
      <p:ext uri="{BB962C8B-B14F-4D97-AF65-F5344CB8AC3E}">
        <p14:creationId xmlns:p14="http://schemas.microsoft.com/office/powerpoint/2010/main" val="4013092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a:t>
            </a:r>
            <a:r>
              <a:rPr lang="zh-TW" altLang="en-US" dirty="0" smtClean="0"/>
              <a:t> 連上</a:t>
            </a:r>
            <a:r>
              <a:rPr lang="en-US" altLang="zh-TW" dirty="0" smtClean="0"/>
              <a:t>WIFI</a:t>
            </a:r>
            <a:endParaRPr lang="zh-TW" altLang="en-US" dirty="0"/>
          </a:p>
        </p:txBody>
      </p:sp>
      <p:sp>
        <p:nvSpPr>
          <p:cNvPr id="3" name="內容版面配置區 2"/>
          <p:cNvSpPr>
            <a:spLocks noGrp="1"/>
          </p:cNvSpPr>
          <p:nvPr>
            <p:ph sz="quarter" idx="1"/>
          </p:nvPr>
        </p:nvSpPr>
        <p:spPr/>
        <p:txBody>
          <a:bodyPr>
            <a:normAutofit/>
          </a:bodyPr>
          <a:lstStyle/>
          <a:p>
            <a:r>
              <a:rPr lang="en-US" altLang="zh-TW" dirty="0" smtClean="0"/>
              <a:t>1. </a:t>
            </a:r>
            <a:r>
              <a:rPr lang="zh-TW" altLang="en-US" dirty="0" smtClean="0"/>
              <a:t>輸入 </a:t>
            </a:r>
            <a:r>
              <a:rPr lang="en-US" altLang="zh-TW" dirty="0" err="1" smtClean="0"/>
              <a:t>sudo</a:t>
            </a:r>
            <a:r>
              <a:rPr lang="en-US" altLang="zh-TW" dirty="0" smtClean="0"/>
              <a:t> </a:t>
            </a:r>
            <a:r>
              <a:rPr lang="en-US" altLang="zh-TW" dirty="0" err="1" smtClean="0"/>
              <a:t>nano</a:t>
            </a:r>
            <a:r>
              <a:rPr lang="en-US" altLang="zh-TW" dirty="0" smtClean="0"/>
              <a:t> /</a:t>
            </a:r>
            <a:r>
              <a:rPr lang="en-US" altLang="zh-TW" dirty="0" err="1" smtClean="0"/>
              <a:t>etc</a:t>
            </a:r>
            <a:r>
              <a:rPr lang="en-US" altLang="zh-TW" dirty="0" smtClean="0"/>
              <a:t>/network/interfaces</a:t>
            </a:r>
          </a:p>
          <a:p>
            <a:r>
              <a:rPr lang="en-US" altLang="zh-TW" dirty="0" smtClean="0"/>
              <a:t>2. </a:t>
            </a:r>
            <a:r>
              <a:rPr lang="zh-TW" altLang="en-US" dirty="0" smtClean="0"/>
              <a:t>會進入</a:t>
            </a:r>
            <a:r>
              <a:rPr lang="en-US" altLang="zh-TW" dirty="0" smtClean="0"/>
              <a:t>interfaces</a:t>
            </a:r>
            <a:r>
              <a:rPr lang="zh-TW" altLang="en-US" dirty="0" smtClean="0"/>
              <a:t>的文件裡面</a:t>
            </a:r>
            <a:endParaRPr lang="en-US" altLang="zh-TW" dirty="0" smtClean="0"/>
          </a:p>
          <a:p>
            <a:r>
              <a:rPr lang="en-US" altLang="zh-TW" dirty="0" smtClean="0"/>
              <a:t>3.</a:t>
            </a:r>
            <a:r>
              <a:rPr lang="zh-TW" altLang="en-US" dirty="0" smtClean="0"/>
              <a:t> 更改</a:t>
            </a:r>
            <a:r>
              <a:rPr lang="en-US" altLang="zh-TW" dirty="0" smtClean="0"/>
              <a:t>wlan0</a:t>
            </a:r>
            <a:r>
              <a:rPr lang="zh-TW" altLang="en-US" dirty="0" smtClean="0"/>
              <a:t>下的設定。</a:t>
            </a:r>
            <a:r>
              <a:rPr lang="en-US" altLang="zh-TW" dirty="0" smtClean="0"/>
              <a:t>(</a:t>
            </a:r>
            <a:r>
              <a:rPr lang="zh-TW" altLang="en-US" dirty="0" smtClean="0"/>
              <a:t>如第一次使用，請</a:t>
            </a:r>
            <a:r>
              <a:rPr lang="zh-TW" altLang="en-US" dirty="0"/>
              <a:t>記得</a:t>
            </a:r>
            <a:r>
              <a:rPr lang="zh-TW" altLang="en-US" dirty="0" smtClean="0"/>
              <a:t>將</a:t>
            </a:r>
            <a:r>
              <a:rPr lang="en-US" altLang="zh-TW" dirty="0" smtClean="0"/>
              <a:t>#</a:t>
            </a:r>
            <a:r>
              <a:rPr lang="zh-TW" altLang="en-US" dirty="0" smtClean="0"/>
              <a:t>字號拿掉</a:t>
            </a:r>
            <a:r>
              <a:rPr lang="en-US" altLang="zh-TW" dirty="0" smtClean="0"/>
              <a:t>)</a:t>
            </a:r>
          </a:p>
          <a:p>
            <a:r>
              <a:rPr lang="zh-TW" altLang="en-US" dirty="0"/>
              <a:t>將</a:t>
            </a:r>
            <a:r>
              <a:rPr lang="en-US" altLang="zh-TW" dirty="0"/>
              <a:t>wlan0</a:t>
            </a:r>
            <a:r>
              <a:rPr lang="zh-TW" altLang="en-US" dirty="0"/>
              <a:t>的設定更改</a:t>
            </a:r>
            <a:r>
              <a:rPr lang="zh-TW" altLang="en-US" dirty="0" smtClean="0"/>
              <a:t>如下 </a:t>
            </a:r>
            <a:r>
              <a:rPr lang="en-US" altLang="zh-TW" dirty="0" smtClean="0"/>
              <a:t>:</a:t>
            </a:r>
            <a:r>
              <a:rPr lang="zh-TW" altLang="en-US" dirty="0" smtClean="0"/>
              <a:t> </a:t>
            </a:r>
            <a:endParaRPr lang="en-US" altLang="zh-TW" dirty="0"/>
          </a:p>
          <a:p>
            <a:pPr marL="0" indent="0">
              <a:buNone/>
            </a:pPr>
            <a:r>
              <a:rPr lang="en-US" altLang="zh-TW" sz="2000" dirty="0" smtClean="0"/>
              <a:t>	# </a:t>
            </a:r>
            <a:r>
              <a:rPr lang="en-US" altLang="zh-TW" sz="2000" dirty="0" err="1"/>
              <a:t>WiFi</a:t>
            </a:r>
            <a:r>
              <a:rPr lang="en-US" altLang="zh-TW" sz="2000" dirty="0"/>
              <a:t> Example</a:t>
            </a:r>
          </a:p>
          <a:p>
            <a:pPr marL="0" indent="0">
              <a:buNone/>
            </a:pPr>
            <a:r>
              <a:rPr lang="en-US" altLang="zh-TW" sz="2000" dirty="0" smtClean="0"/>
              <a:t>	auto </a:t>
            </a:r>
            <a:r>
              <a:rPr lang="en-US" altLang="zh-TW" sz="2000" dirty="0"/>
              <a:t>wlan0</a:t>
            </a:r>
          </a:p>
          <a:p>
            <a:pPr marL="0" indent="0">
              <a:buNone/>
            </a:pPr>
            <a:r>
              <a:rPr lang="en-US" altLang="zh-TW" sz="2000" dirty="0" smtClean="0"/>
              <a:t>	</a:t>
            </a:r>
            <a:r>
              <a:rPr lang="en-US" altLang="zh-TW" sz="2000" dirty="0" err="1" smtClean="0"/>
              <a:t>iface</a:t>
            </a:r>
            <a:r>
              <a:rPr lang="en-US" altLang="zh-TW" sz="2000" dirty="0" smtClean="0"/>
              <a:t> </a:t>
            </a:r>
            <a:r>
              <a:rPr lang="en-US" altLang="zh-TW" sz="2000" dirty="0"/>
              <a:t>wlan0 </a:t>
            </a:r>
            <a:r>
              <a:rPr lang="en-US" altLang="zh-TW" sz="2000" dirty="0" err="1"/>
              <a:t>inet</a:t>
            </a:r>
            <a:r>
              <a:rPr lang="en-US" altLang="zh-TW" sz="2000" dirty="0"/>
              <a:t> </a:t>
            </a:r>
            <a:r>
              <a:rPr lang="en-US" altLang="zh-TW" sz="2000" dirty="0" err="1"/>
              <a:t>dhcp</a:t>
            </a:r>
            <a:endParaRPr lang="en-US" altLang="zh-TW" sz="2000" dirty="0"/>
          </a:p>
          <a:p>
            <a:pPr marL="0" indent="0">
              <a:buNone/>
            </a:pPr>
            <a:r>
              <a:rPr lang="en-US" altLang="zh-TW" sz="2000" dirty="0" smtClean="0"/>
              <a:t>		</a:t>
            </a:r>
            <a:r>
              <a:rPr lang="en-US" altLang="zh-TW" sz="2000" dirty="0" err="1" smtClean="0"/>
              <a:t>wpa-ssid</a:t>
            </a:r>
            <a:r>
              <a:rPr lang="en-US" altLang="zh-TW" sz="2000" dirty="0" smtClean="0"/>
              <a:t> “WIFI</a:t>
            </a:r>
            <a:r>
              <a:rPr lang="zh-TW" altLang="en-US" sz="2000" dirty="0" smtClean="0"/>
              <a:t>帳號</a:t>
            </a:r>
            <a:r>
              <a:rPr lang="en-US" altLang="zh-TW" sz="2000" dirty="0" smtClean="0"/>
              <a:t>"</a:t>
            </a:r>
            <a:endParaRPr lang="en-US" altLang="zh-TW" sz="2000" dirty="0"/>
          </a:p>
          <a:p>
            <a:pPr marL="0" indent="0">
              <a:buNone/>
            </a:pPr>
            <a:r>
              <a:rPr lang="en-US" altLang="zh-TW" sz="2000" dirty="0" smtClean="0"/>
              <a:t>		</a:t>
            </a:r>
            <a:r>
              <a:rPr lang="en-US" altLang="zh-TW" sz="2000" dirty="0" err="1" smtClean="0"/>
              <a:t>wpa-psk</a:t>
            </a:r>
            <a:r>
              <a:rPr lang="en-US" altLang="zh-TW" sz="2000" dirty="0" smtClean="0"/>
              <a:t>  “WIFI</a:t>
            </a:r>
            <a:r>
              <a:rPr lang="zh-TW" altLang="en-US" sz="2000" dirty="0" smtClean="0"/>
              <a:t>密碼</a:t>
            </a:r>
            <a:r>
              <a:rPr lang="en-US" altLang="ja-JP" sz="2000" dirty="0" smtClean="0"/>
              <a:t>"</a:t>
            </a:r>
            <a:endParaRPr lang="en-US" altLang="ja-JP" sz="2000" dirty="0"/>
          </a:p>
          <a:p>
            <a:endParaRPr lang="en-US" altLang="zh-TW" dirty="0" smtClean="0"/>
          </a:p>
          <a:p>
            <a:endParaRPr lang="zh-TW" altLang="en-US" dirty="0"/>
          </a:p>
        </p:txBody>
      </p:sp>
    </p:spTree>
    <p:extLst>
      <p:ext uri="{BB962C8B-B14F-4D97-AF65-F5344CB8AC3E}">
        <p14:creationId xmlns:p14="http://schemas.microsoft.com/office/powerpoint/2010/main" val="571515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a:t>
            </a:r>
            <a:r>
              <a:rPr lang="zh-TW" altLang="en-US" dirty="0"/>
              <a:t> 連上</a:t>
            </a:r>
            <a:r>
              <a:rPr lang="en-US" altLang="zh-TW" dirty="0"/>
              <a:t>WIFI</a:t>
            </a:r>
            <a:endParaRPr lang="zh-TW" altLang="en-US" dirty="0"/>
          </a:p>
        </p:txBody>
      </p:sp>
      <p:sp>
        <p:nvSpPr>
          <p:cNvPr id="3" name="內容版面配置區 2"/>
          <p:cNvSpPr>
            <a:spLocks noGrp="1"/>
          </p:cNvSpPr>
          <p:nvPr>
            <p:ph sz="quarter" idx="1"/>
          </p:nvPr>
        </p:nvSpPr>
        <p:spPr/>
        <p:txBody>
          <a:bodyPr/>
          <a:lstStyle/>
          <a:p>
            <a:r>
              <a:rPr lang="en-US" altLang="zh-TW" dirty="0" smtClean="0"/>
              <a:t>4.</a:t>
            </a:r>
            <a:r>
              <a:rPr lang="zh-TW" altLang="en-US" dirty="0" smtClean="0"/>
              <a:t> 按</a:t>
            </a:r>
            <a:r>
              <a:rPr lang="en-US" altLang="zh-TW" dirty="0" err="1" smtClean="0"/>
              <a:t>crtl+X</a:t>
            </a:r>
            <a:r>
              <a:rPr lang="zh-TW" altLang="en-US" dirty="0" smtClean="0"/>
              <a:t>離開並儲存設定</a:t>
            </a:r>
            <a:endParaRPr lang="en-US" altLang="zh-TW" dirty="0" smtClean="0"/>
          </a:p>
          <a:p>
            <a:r>
              <a:rPr lang="en-US" altLang="zh-TW" dirty="0" smtClean="0"/>
              <a:t>5.</a:t>
            </a:r>
            <a:r>
              <a:rPr lang="zh-TW" altLang="en-US" dirty="0" smtClean="0"/>
              <a:t> 輸入 </a:t>
            </a:r>
            <a:r>
              <a:rPr lang="en-US" altLang="zh-TW" dirty="0" err="1" smtClean="0"/>
              <a:t>sudo</a:t>
            </a:r>
            <a:r>
              <a:rPr lang="en-US" altLang="zh-TW" dirty="0" smtClean="0"/>
              <a:t> </a:t>
            </a:r>
            <a:r>
              <a:rPr lang="en-US" altLang="zh-TW" dirty="0" err="1" smtClean="0"/>
              <a:t>ifup</a:t>
            </a:r>
            <a:r>
              <a:rPr lang="en-US" altLang="zh-TW" dirty="0" smtClean="0"/>
              <a:t> wlan0</a:t>
            </a:r>
            <a:r>
              <a:rPr lang="zh-TW" altLang="en-US" dirty="0" smtClean="0"/>
              <a:t> 打開</a:t>
            </a:r>
            <a:r>
              <a:rPr lang="en-US" altLang="zh-TW" dirty="0" smtClean="0"/>
              <a:t>WIFI</a:t>
            </a:r>
          </a:p>
          <a:p>
            <a:pPr marL="0" indent="0">
              <a:buNone/>
            </a:pPr>
            <a:r>
              <a:rPr lang="en-US" altLang="zh-TW" dirty="0" smtClean="0"/>
              <a:t>	(</a:t>
            </a:r>
            <a:r>
              <a:rPr lang="zh-TW" altLang="en-US" dirty="0" smtClean="0"/>
              <a:t>在這裡會看到</a:t>
            </a:r>
            <a:r>
              <a:rPr lang="en-US" altLang="zh-TW" dirty="0" smtClean="0"/>
              <a:t>DHCP</a:t>
            </a:r>
            <a:r>
              <a:rPr lang="zh-TW" altLang="en-US" dirty="0" smtClean="0"/>
              <a:t>的動作</a:t>
            </a:r>
            <a:r>
              <a:rPr lang="en-US" altLang="zh-TW" dirty="0" smtClean="0"/>
              <a:t>)</a:t>
            </a:r>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endParaRPr lang="en-US" altLang="zh-TW" dirty="0" smtClean="0"/>
          </a:p>
          <a:p>
            <a:pPr marL="0" indent="0">
              <a:buNone/>
            </a:pPr>
            <a:endParaRPr lang="en-US" altLang="zh-TW" dirty="0"/>
          </a:p>
          <a:p>
            <a:pPr marL="0" indent="0">
              <a:buNone/>
            </a:pPr>
            <a:r>
              <a:rPr lang="en-US" altLang="zh-TW" dirty="0" smtClean="0"/>
              <a:t>6.</a:t>
            </a:r>
            <a:r>
              <a:rPr lang="zh-TW" altLang="en-US" dirty="0" smtClean="0"/>
              <a:t> 輸入</a:t>
            </a:r>
            <a:r>
              <a:rPr lang="en-US" altLang="zh-TW" dirty="0" err="1" smtClean="0"/>
              <a:t>ifconfig</a:t>
            </a:r>
            <a:r>
              <a:rPr lang="zh-TW" altLang="en-US" dirty="0" smtClean="0"/>
              <a:t>以測試</a:t>
            </a:r>
            <a:r>
              <a:rPr lang="en-US" altLang="zh-TW" dirty="0" smtClean="0"/>
              <a:t>WIFI</a:t>
            </a:r>
            <a:r>
              <a:rPr lang="zh-TW" altLang="en-US" dirty="0" smtClean="0"/>
              <a:t>是否成功開啟</a:t>
            </a:r>
            <a:endParaRPr lang="en-US" altLang="zh-TW" dirty="0" smtClean="0"/>
          </a:p>
          <a:p>
            <a:pPr marL="0" indent="0">
              <a:buNone/>
            </a:pP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068960"/>
            <a:ext cx="6096000" cy="2305050"/>
          </a:xfrm>
          <a:prstGeom prst="rect">
            <a:avLst/>
          </a:prstGeom>
        </p:spPr>
      </p:pic>
    </p:spTree>
    <p:extLst>
      <p:ext uri="{BB962C8B-B14F-4D97-AF65-F5344CB8AC3E}">
        <p14:creationId xmlns:p14="http://schemas.microsoft.com/office/powerpoint/2010/main" val="541305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a:t>
            </a:r>
            <a:r>
              <a:rPr lang="zh-TW" altLang="en-US" dirty="0"/>
              <a:t> 連上</a:t>
            </a:r>
            <a:r>
              <a:rPr lang="en-US" altLang="zh-TW" dirty="0"/>
              <a:t>WIFI</a:t>
            </a:r>
            <a:endParaRPr lang="zh-TW" altLang="en-US" dirty="0"/>
          </a:p>
        </p:txBody>
      </p:sp>
      <p:sp>
        <p:nvSpPr>
          <p:cNvPr id="3" name="內容版面配置區 2"/>
          <p:cNvSpPr>
            <a:spLocks noGrp="1"/>
          </p:cNvSpPr>
          <p:nvPr>
            <p:ph sz="quarter" idx="1"/>
          </p:nvPr>
        </p:nvSpPr>
        <p:spPr/>
        <p:txBody>
          <a:bodyPr>
            <a:normAutofit lnSpcReduction="10000"/>
          </a:bodyPr>
          <a:lstStyle/>
          <a:p>
            <a:r>
              <a:rPr lang="zh-TW" altLang="en-US" dirty="0" smtClean="0"/>
              <a:t>如果成功開啟的話，</a:t>
            </a:r>
            <a:r>
              <a:rPr lang="en-US" altLang="zh-TW" dirty="0" smtClean="0"/>
              <a:t>wlan0</a:t>
            </a:r>
            <a:r>
              <a:rPr lang="zh-TW" altLang="en-US" dirty="0" smtClean="0"/>
              <a:t>的地方會出現</a:t>
            </a:r>
            <a:r>
              <a:rPr lang="en-US" altLang="zh-TW" dirty="0" smtClean="0"/>
              <a:t>IP</a:t>
            </a:r>
            <a:r>
              <a:rPr lang="zh-TW" altLang="en-US" dirty="0" smtClean="0"/>
              <a:t>位址</a:t>
            </a:r>
            <a:endParaRPr lang="en-US" altLang="zh-TW" dirty="0" smtClean="0"/>
          </a:p>
          <a:p>
            <a:endParaRPr lang="en-US" altLang="zh-TW" dirty="0"/>
          </a:p>
          <a:p>
            <a:endParaRPr lang="en-US" altLang="zh-TW" dirty="0" smtClean="0"/>
          </a:p>
          <a:p>
            <a:endParaRPr lang="en-US" altLang="zh-TW" dirty="0"/>
          </a:p>
          <a:p>
            <a:r>
              <a:rPr lang="zh-TW" altLang="en-US" dirty="0" smtClean="0"/>
              <a:t>也可以更進一步輸入 </a:t>
            </a:r>
            <a:r>
              <a:rPr lang="en-US" altLang="zh-TW" dirty="0" smtClean="0"/>
              <a:t>ping 8.8.8.8 (Google</a:t>
            </a:r>
            <a:r>
              <a:rPr lang="zh-TW" altLang="en-US" dirty="0" smtClean="0"/>
              <a:t>的</a:t>
            </a:r>
            <a:r>
              <a:rPr lang="en-US" altLang="zh-TW" dirty="0" smtClean="0"/>
              <a:t>DNS)</a:t>
            </a:r>
            <a:r>
              <a:rPr lang="zh-TW" altLang="en-US" dirty="0" smtClean="0"/>
              <a:t>來測試是否連通，如果有回傳的話就是成功開啟</a:t>
            </a:r>
            <a:r>
              <a:rPr lang="en-US" altLang="zh-TW" dirty="0" smtClean="0"/>
              <a:t>WIFI</a:t>
            </a:r>
            <a:r>
              <a:rPr lang="zh-TW" altLang="en-US" dirty="0" smtClean="0"/>
              <a:t>了</a:t>
            </a:r>
            <a:r>
              <a:rPr lang="en-US" altLang="zh-TW" dirty="0" smtClean="0"/>
              <a:t>!</a:t>
            </a:r>
          </a:p>
          <a:p>
            <a:endParaRPr lang="en-US" altLang="zh-TW" dirty="0"/>
          </a:p>
          <a:p>
            <a:pPr marL="0" indent="0">
              <a:buNone/>
            </a:pPr>
            <a:r>
              <a:rPr lang="en-US" altLang="zh-TW" dirty="0" smtClean="0">
                <a:sym typeface="Wingdings" pitchFamily="2" charset="2"/>
              </a:rPr>
              <a:t></a:t>
            </a:r>
            <a:r>
              <a:rPr lang="zh-TW" altLang="en-US" dirty="0" smtClean="0"/>
              <a:t>如果不能成功開啟</a:t>
            </a:r>
            <a:r>
              <a:rPr lang="en-US" altLang="zh-TW" dirty="0" smtClean="0"/>
              <a:t>WIFI</a:t>
            </a:r>
            <a:r>
              <a:rPr lang="zh-TW" altLang="en-US" dirty="0" smtClean="0"/>
              <a:t>的話請多</a:t>
            </a:r>
            <a:r>
              <a:rPr lang="en-US" altLang="zh-TW" dirty="0" smtClean="0"/>
              <a:t>reboot</a:t>
            </a:r>
            <a:r>
              <a:rPr lang="zh-TW" altLang="en-US" dirty="0" smtClean="0"/>
              <a:t>並重試幾次，因為下一步驟需要網路才能完成。</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060848"/>
            <a:ext cx="5734050" cy="1304925"/>
          </a:xfrm>
          <a:prstGeom prst="rect">
            <a:avLst/>
          </a:prstGeom>
        </p:spPr>
      </p:pic>
    </p:spTree>
    <p:extLst>
      <p:ext uri="{BB962C8B-B14F-4D97-AF65-F5344CB8AC3E}">
        <p14:creationId xmlns:p14="http://schemas.microsoft.com/office/powerpoint/2010/main" val="703820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a:t>
            </a:r>
            <a:r>
              <a:rPr lang="zh-TW" altLang="en-US" dirty="0" smtClean="0"/>
              <a:t> </a:t>
            </a:r>
            <a:r>
              <a:rPr lang="en-US" altLang="zh-TW" dirty="0" smtClean="0"/>
              <a:t>BBB</a:t>
            </a:r>
            <a:r>
              <a:rPr lang="zh-TW" altLang="en-US" dirty="0"/>
              <a:t>對</a:t>
            </a:r>
            <a:r>
              <a:rPr lang="zh-TW" altLang="en-US" dirty="0" smtClean="0"/>
              <a:t>時</a:t>
            </a:r>
            <a:endParaRPr lang="zh-TW" altLang="en-US" dirty="0"/>
          </a:p>
        </p:txBody>
      </p:sp>
      <p:sp>
        <p:nvSpPr>
          <p:cNvPr id="3" name="內容版面配置區 2"/>
          <p:cNvSpPr>
            <a:spLocks noGrp="1"/>
          </p:cNvSpPr>
          <p:nvPr>
            <p:ph sz="quarter" idx="1"/>
          </p:nvPr>
        </p:nvSpPr>
        <p:spPr/>
        <p:txBody>
          <a:bodyPr/>
          <a:lstStyle/>
          <a:p>
            <a:r>
              <a:rPr lang="zh-TW" altLang="en-US" dirty="0" smtClean="0"/>
              <a:t>對時，也就是時間同步化的意思。</a:t>
            </a:r>
            <a:endParaRPr lang="en-US" altLang="zh-TW" dirty="0" smtClean="0"/>
          </a:p>
          <a:p>
            <a:r>
              <a:rPr lang="zh-TW" altLang="en-US" dirty="0" smtClean="0"/>
              <a:t>為了避免硬體與軟體時間因為長期運作下所導致的時間偏差而造成問題，因此還是需要進行校正時間</a:t>
            </a:r>
            <a:r>
              <a:rPr lang="en-US" altLang="zh-TW" dirty="0" smtClean="0"/>
              <a:t>/</a:t>
            </a:r>
            <a:r>
              <a:rPr lang="zh-TW" altLang="en-US" dirty="0" smtClean="0"/>
              <a:t>時間同步</a:t>
            </a:r>
            <a:r>
              <a:rPr lang="en-US" altLang="zh-TW" dirty="0" smtClean="0"/>
              <a:t>(Synchronization)</a:t>
            </a:r>
            <a:r>
              <a:rPr lang="zh-TW" altLang="en-US" dirty="0" smtClean="0"/>
              <a:t>。</a:t>
            </a:r>
            <a:endParaRPr lang="en-US" altLang="zh-TW" dirty="0" smtClean="0"/>
          </a:p>
          <a:p>
            <a:r>
              <a:rPr lang="zh-TW" altLang="en-US" dirty="0" smtClean="0"/>
              <a:t>時間同步化概念 </a:t>
            </a:r>
            <a:r>
              <a:rPr lang="en-US" altLang="zh-TW" dirty="0" smtClean="0"/>
              <a:t>:</a:t>
            </a:r>
            <a:r>
              <a:rPr lang="zh-TW" altLang="en-US" dirty="0"/>
              <a:t>選擇幾部主要主機 </a:t>
            </a:r>
            <a:r>
              <a:rPr lang="en-US" altLang="zh-TW" dirty="0"/>
              <a:t>(Primary server) </a:t>
            </a:r>
            <a:r>
              <a:rPr lang="zh-TW" altLang="en-US" dirty="0"/>
              <a:t>調校時間，讓這些 </a:t>
            </a:r>
            <a:r>
              <a:rPr lang="en-US" altLang="zh-TW" dirty="0"/>
              <a:t>Primary Servers </a:t>
            </a:r>
            <a:r>
              <a:rPr lang="zh-TW" altLang="en-US" dirty="0"/>
              <a:t>的時間同步之後，再開放網路服務來讓 </a:t>
            </a:r>
            <a:r>
              <a:rPr lang="en-US" altLang="zh-TW" dirty="0"/>
              <a:t>Client </a:t>
            </a:r>
            <a:r>
              <a:rPr lang="zh-TW" altLang="en-US" dirty="0"/>
              <a:t>端連線，並且提供 </a:t>
            </a:r>
            <a:r>
              <a:rPr lang="en-US" altLang="zh-TW" dirty="0"/>
              <a:t>Client </a:t>
            </a:r>
            <a:r>
              <a:rPr lang="zh-TW" altLang="en-US" dirty="0"/>
              <a:t>端調整自己的時間</a:t>
            </a:r>
            <a:r>
              <a:rPr lang="zh-TW" altLang="en-US" dirty="0" smtClean="0"/>
              <a:t>，就</a:t>
            </a:r>
            <a:r>
              <a:rPr lang="zh-TW" altLang="en-US" dirty="0"/>
              <a:t>可以達到全部的電腦時間同步</a:t>
            </a:r>
            <a:r>
              <a:rPr lang="zh-TW" altLang="en-US" dirty="0" smtClean="0"/>
              <a:t>化。 </a:t>
            </a:r>
            <a:r>
              <a:rPr lang="en-US" altLang="zh-TW" dirty="0" smtClean="0">
                <a:sym typeface="Wingdings" pitchFamily="2" charset="2"/>
              </a:rPr>
              <a:t></a:t>
            </a:r>
            <a:r>
              <a:rPr lang="zh-TW" altLang="en-US" dirty="0" smtClean="0">
                <a:sym typeface="Wingdings" pitchFamily="2" charset="2"/>
              </a:rPr>
              <a:t> 利用</a:t>
            </a:r>
            <a:r>
              <a:rPr lang="en-US" altLang="zh-TW" dirty="0" smtClean="0">
                <a:sym typeface="Wingdings" pitchFamily="2" charset="2"/>
              </a:rPr>
              <a:t>NTP</a:t>
            </a:r>
            <a:r>
              <a:rPr lang="zh-TW" altLang="en-US" dirty="0" smtClean="0">
                <a:sym typeface="Wingdings" pitchFamily="2" charset="2"/>
              </a:rPr>
              <a:t> </a:t>
            </a:r>
            <a:r>
              <a:rPr lang="en-US" altLang="zh-TW" dirty="0" smtClean="0">
                <a:sym typeface="Wingdings" pitchFamily="2" charset="2"/>
              </a:rPr>
              <a:t>(Network Time Protocol)</a:t>
            </a:r>
            <a:endParaRPr lang="en-US" altLang="zh-TW" dirty="0" smtClean="0"/>
          </a:p>
        </p:txBody>
      </p:sp>
    </p:spTree>
    <p:extLst>
      <p:ext uri="{BB962C8B-B14F-4D97-AF65-F5344CB8AC3E}">
        <p14:creationId xmlns:p14="http://schemas.microsoft.com/office/powerpoint/2010/main" val="1138977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 </a:t>
            </a:r>
            <a:r>
              <a:rPr lang="en-US" altLang="zh-TW" dirty="0"/>
              <a:t>BBB</a:t>
            </a:r>
            <a:r>
              <a:rPr lang="zh-TW" altLang="en-US" dirty="0"/>
              <a:t>對時</a:t>
            </a:r>
          </a:p>
        </p:txBody>
      </p:sp>
      <p:sp>
        <p:nvSpPr>
          <p:cNvPr id="3" name="內容版面配置區 2"/>
          <p:cNvSpPr>
            <a:spLocks noGrp="1"/>
          </p:cNvSpPr>
          <p:nvPr>
            <p:ph sz="quarter" idx="1"/>
          </p:nvPr>
        </p:nvSpPr>
        <p:spPr/>
        <p:txBody>
          <a:bodyPr/>
          <a:lstStyle/>
          <a:p>
            <a:r>
              <a:rPr lang="en-US" altLang="zh-TW" dirty="0" smtClean="0"/>
              <a:t>NTP</a:t>
            </a:r>
            <a:r>
              <a:rPr lang="zh-TW" altLang="en-US" dirty="0" smtClean="0"/>
              <a:t> 的運作方式 </a:t>
            </a:r>
            <a:r>
              <a:rPr lang="en-US" altLang="zh-TW" dirty="0" smtClean="0"/>
              <a:t>: </a:t>
            </a:r>
          </a:p>
          <a:p>
            <a:pPr marL="0" indent="0">
              <a:buNone/>
            </a:pPr>
            <a:r>
              <a:rPr lang="en-US" altLang="zh-TW" dirty="0" smtClean="0"/>
              <a:t>	</a:t>
            </a:r>
            <a:r>
              <a:rPr lang="en-US" altLang="zh-TW" sz="2400" dirty="0" smtClean="0"/>
              <a:t>1.</a:t>
            </a:r>
            <a:r>
              <a:rPr lang="zh-TW" altLang="en-US" sz="2400" dirty="0" smtClean="0"/>
              <a:t> 主機啟動 </a:t>
            </a:r>
            <a:r>
              <a:rPr lang="en-US" altLang="zh-TW" sz="2400" dirty="0"/>
              <a:t>daemon </a:t>
            </a:r>
            <a:endParaRPr lang="en-US" altLang="zh-TW" sz="2400" dirty="0" smtClean="0"/>
          </a:p>
          <a:p>
            <a:pPr marL="0" indent="0">
              <a:buNone/>
            </a:pPr>
            <a:r>
              <a:rPr lang="en-US" altLang="zh-TW" sz="2400" dirty="0" smtClean="0"/>
              <a:t>	2.</a:t>
            </a:r>
            <a:r>
              <a:rPr lang="zh-TW" altLang="en-US" sz="2400" dirty="0" smtClean="0"/>
              <a:t> </a:t>
            </a:r>
            <a:r>
              <a:rPr lang="en-US" altLang="zh-TW" sz="2400" dirty="0" smtClean="0"/>
              <a:t>Client </a:t>
            </a:r>
            <a:r>
              <a:rPr lang="zh-TW" altLang="en-US" sz="2400" dirty="0" smtClean="0"/>
              <a:t>向 </a:t>
            </a:r>
            <a:r>
              <a:rPr lang="en-US" altLang="zh-TW" sz="2400" dirty="0"/>
              <a:t>NTP Server </a:t>
            </a:r>
            <a:r>
              <a:rPr lang="zh-TW" altLang="en-US" sz="2400" dirty="0"/>
              <a:t>發送出調校時間的 </a:t>
            </a:r>
            <a:r>
              <a:rPr lang="en-US" altLang="zh-TW" sz="2400" dirty="0"/>
              <a:t>message </a:t>
            </a:r>
            <a:endParaRPr lang="zh-TW" altLang="en-US" sz="2400" dirty="0"/>
          </a:p>
          <a:p>
            <a:pPr marL="0" indent="0">
              <a:buNone/>
            </a:pPr>
            <a:r>
              <a:rPr lang="en-US" altLang="zh-TW" sz="2400" dirty="0" smtClean="0"/>
              <a:t>	3.</a:t>
            </a:r>
            <a:r>
              <a:rPr lang="zh-TW" altLang="en-US" sz="2400" dirty="0" smtClean="0"/>
              <a:t> </a:t>
            </a:r>
            <a:r>
              <a:rPr lang="en-US" altLang="zh-TW" sz="2400" dirty="0" smtClean="0"/>
              <a:t>NTP </a:t>
            </a:r>
            <a:r>
              <a:rPr lang="en-US" altLang="zh-TW" sz="2400" dirty="0"/>
              <a:t>Server </a:t>
            </a:r>
            <a:r>
              <a:rPr lang="zh-TW" altLang="en-US" sz="2400" dirty="0" smtClean="0"/>
              <a:t>送出</a:t>
            </a:r>
            <a:r>
              <a:rPr lang="zh-TW" altLang="en-US" sz="2400" dirty="0"/>
              <a:t>目前的標準時間給 </a:t>
            </a:r>
            <a:r>
              <a:rPr lang="en-US" altLang="zh-TW" sz="2400" dirty="0"/>
              <a:t>Client </a:t>
            </a:r>
            <a:endParaRPr lang="zh-TW" altLang="en-US" sz="2400" dirty="0"/>
          </a:p>
          <a:p>
            <a:pPr marL="0" indent="0">
              <a:buNone/>
            </a:pPr>
            <a:r>
              <a:rPr lang="en-US" altLang="zh-TW" sz="2400" dirty="0" smtClean="0"/>
              <a:t>	4.</a:t>
            </a:r>
            <a:r>
              <a:rPr lang="zh-TW" altLang="en-US" sz="2400" dirty="0" smtClean="0"/>
              <a:t> </a:t>
            </a:r>
            <a:r>
              <a:rPr lang="en-US" altLang="zh-TW" sz="2400" dirty="0" smtClean="0"/>
              <a:t>Client </a:t>
            </a:r>
            <a:r>
              <a:rPr lang="zh-TW" altLang="en-US" sz="2400" dirty="0"/>
              <a:t>接收了來自 </a:t>
            </a:r>
            <a:r>
              <a:rPr lang="en-US" altLang="zh-TW" sz="2400" dirty="0"/>
              <a:t>Server </a:t>
            </a:r>
            <a:r>
              <a:rPr lang="zh-TW" altLang="en-US" sz="2400" dirty="0"/>
              <a:t>的</a:t>
            </a:r>
            <a:r>
              <a:rPr lang="zh-TW" altLang="en-US" sz="2400" dirty="0" smtClean="0"/>
              <a:t>時間，再根據這個時間調整</a:t>
            </a:r>
            <a:r>
              <a:rPr lang="zh-TW" altLang="en-US" sz="2400" dirty="0"/>
              <a:t>自己的時間，就達成了網路</a:t>
            </a:r>
            <a:r>
              <a:rPr lang="zh-TW" altLang="en-US" sz="2400" dirty="0" smtClean="0"/>
              <a:t>校時</a:t>
            </a:r>
            <a:endParaRPr lang="en-US" altLang="zh-TW" sz="2400" dirty="0" smtClean="0"/>
          </a:p>
          <a:p>
            <a:pPr marL="0" indent="0">
              <a:buNone/>
            </a:pPr>
            <a:endParaRPr lang="en-US" altLang="zh-TW" sz="2400" dirty="0" smtClean="0"/>
          </a:p>
          <a:p>
            <a:pPr>
              <a:buFont typeface="Wingdings"/>
              <a:buChar char="è"/>
            </a:pPr>
            <a:r>
              <a:rPr lang="zh-TW" altLang="en-US" sz="2400" dirty="0" smtClean="0">
                <a:sym typeface="Wingdings" pitchFamily="2" charset="2"/>
              </a:rPr>
              <a:t>在</a:t>
            </a:r>
            <a:r>
              <a:rPr lang="en-US" altLang="zh-TW" sz="2400" dirty="0" smtClean="0">
                <a:sym typeface="Wingdings" pitchFamily="2" charset="2"/>
              </a:rPr>
              <a:t>BBB</a:t>
            </a:r>
            <a:r>
              <a:rPr lang="zh-TW" altLang="en-US" sz="2400" dirty="0" smtClean="0">
                <a:sym typeface="Wingdings" pitchFamily="2" charset="2"/>
              </a:rPr>
              <a:t>裡輸入 </a:t>
            </a:r>
            <a:r>
              <a:rPr lang="en-GB" altLang="zh-TW" sz="2400" dirty="0"/>
              <a:t>/</a:t>
            </a:r>
            <a:r>
              <a:rPr lang="en-GB" altLang="zh-TW" sz="2400" dirty="0" err="1"/>
              <a:t>usr</a:t>
            </a:r>
            <a:r>
              <a:rPr lang="en-GB" altLang="zh-TW" sz="2400" dirty="0"/>
              <a:t>/bin/</a:t>
            </a:r>
            <a:r>
              <a:rPr lang="en-GB" altLang="zh-TW" sz="2400" dirty="0" err="1"/>
              <a:t>ntpdate</a:t>
            </a:r>
            <a:r>
              <a:rPr lang="en-GB" altLang="zh-TW" sz="2400" dirty="0"/>
              <a:t> -b -s -u </a:t>
            </a:r>
            <a:r>
              <a:rPr lang="en-GB" altLang="zh-TW" sz="2400" dirty="0" smtClean="0"/>
              <a:t>pool.ntp.org</a:t>
            </a:r>
          </a:p>
          <a:p>
            <a:pPr marL="0" indent="0">
              <a:buNone/>
            </a:pPr>
            <a:r>
              <a:rPr lang="zh-TW" altLang="en-US" sz="2400" dirty="0" smtClean="0"/>
              <a:t> </a:t>
            </a:r>
            <a:r>
              <a:rPr lang="zh-TW" altLang="en-US" sz="2400" dirty="0"/>
              <a:t> </a:t>
            </a:r>
            <a:r>
              <a:rPr lang="zh-TW" altLang="en-US" sz="2400" dirty="0" smtClean="0"/>
              <a:t> </a:t>
            </a:r>
            <a:r>
              <a:rPr lang="en-US" altLang="zh-TW" sz="2400" dirty="0" smtClean="0"/>
              <a:t>(</a:t>
            </a:r>
            <a:r>
              <a:rPr lang="zh-TW" altLang="en-US" sz="2400" dirty="0" smtClean="0"/>
              <a:t>也有可能是在路徑 </a:t>
            </a:r>
            <a:r>
              <a:rPr lang="en-GB" altLang="zh-TW" sz="2400" dirty="0"/>
              <a:t>/</a:t>
            </a:r>
            <a:r>
              <a:rPr lang="en-GB" altLang="zh-TW" sz="2400" dirty="0" err="1" smtClean="0"/>
              <a:t>usr</a:t>
            </a:r>
            <a:r>
              <a:rPr lang="en-GB" altLang="zh-TW" sz="2400" dirty="0" smtClean="0"/>
              <a:t>/</a:t>
            </a:r>
            <a:r>
              <a:rPr lang="en-GB" altLang="zh-TW" sz="2400" dirty="0" err="1" smtClean="0">
                <a:solidFill>
                  <a:srgbClr val="FF0000"/>
                </a:solidFill>
              </a:rPr>
              <a:t>s</a:t>
            </a:r>
            <a:r>
              <a:rPr lang="en-GB" altLang="zh-TW" sz="2400" dirty="0" err="1" smtClean="0"/>
              <a:t>bin</a:t>
            </a:r>
            <a:r>
              <a:rPr lang="en-GB" altLang="zh-TW" sz="2400" dirty="0" smtClean="0"/>
              <a:t>/</a:t>
            </a:r>
            <a:r>
              <a:rPr lang="en-GB" altLang="zh-TW" sz="2400" dirty="0" err="1" smtClean="0"/>
              <a:t>ntpdate</a:t>
            </a:r>
            <a:r>
              <a:rPr lang="en-GB" altLang="zh-TW" sz="2400" dirty="0" smtClean="0"/>
              <a:t> </a:t>
            </a:r>
            <a:r>
              <a:rPr lang="en-GB" altLang="zh-TW" sz="2400" dirty="0"/>
              <a:t>-b -s -</a:t>
            </a:r>
            <a:r>
              <a:rPr lang="en-GB" altLang="zh-TW" sz="2400" dirty="0" smtClean="0"/>
              <a:t>u pool.ntp.org</a:t>
            </a:r>
            <a:r>
              <a:rPr lang="en-US" altLang="zh-TW" sz="2400" dirty="0" smtClean="0"/>
              <a:t>)</a:t>
            </a:r>
            <a:endParaRPr lang="en-US" altLang="zh-TW" sz="2400" dirty="0"/>
          </a:p>
        </p:txBody>
      </p:sp>
    </p:spTree>
    <p:extLst>
      <p:ext uri="{BB962C8B-B14F-4D97-AF65-F5344CB8AC3E}">
        <p14:creationId xmlns:p14="http://schemas.microsoft.com/office/powerpoint/2010/main" val="281699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 </a:t>
            </a:r>
            <a:r>
              <a:rPr lang="en-US" altLang="zh-TW" dirty="0"/>
              <a:t>BBB</a:t>
            </a:r>
            <a:r>
              <a:rPr lang="zh-TW" altLang="en-US" dirty="0"/>
              <a:t>對時</a:t>
            </a:r>
          </a:p>
        </p:txBody>
      </p:sp>
      <p:sp>
        <p:nvSpPr>
          <p:cNvPr id="3" name="內容版面配置區 2"/>
          <p:cNvSpPr>
            <a:spLocks noGrp="1"/>
          </p:cNvSpPr>
          <p:nvPr>
            <p:ph sz="quarter" idx="1"/>
          </p:nvPr>
        </p:nvSpPr>
        <p:spPr>
          <a:xfrm>
            <a:off x="323528" y="1881336"/>
            <a:ext cx="8503920" cy="4572000"/>
          </a:xfrm>
        </p:spPr>
        <p:txBody>
          <a:bodyPr/>
          <a:lstStyle/>
          <a:p>
            <a:pPr marL="0" indent="0">
              <a:buNone/>
            </a:pPr>
            <a:r>
              <a:rPr lang="zh-TW" altLang="en-US" sz="2800" dirty="0"/>
              <a:t> </a:t>
            </a:r>
            <a:r>
              <a:rPr lang="zh-TW" altLang="en-US" sz="2800" dirty="0" smtClean="0"/>
              <a:t> </a:t>
            </a:r>
            <a:r>
              <a:rPr lang="en-GB" altLang="zh-TW" sz="3200" dirty="0" smtClean="0"/>
              <a:t>/</a:t>
            </a:r>
            <a:r>
              <a:rPr lang="en-GB" altLang="zh-TW" sz="3200" dirty="0" err="1"/>
              <a:t>usr</a:t>
            </a:r>
            <a:r>
              <a:rPr lang="en-GB" altLang="zh-TW" sz="3200" dirty="0"/>
              <a:t>/bin/</a:t>
            </a:r>
            <a:r>
              <a:rPr lang="en-GB" altLang="zh-TW" sz="3200" dirty="0" err="1"/>
              <a:t>ntpdate</a:t>
            </a:r>
            <a:r>
              <a:rPr lang="en-GB" altLang="zh-TW" sz="3200" dirty="0"/>
              <a:t> -b -s -u </a:t>
            </a:r>
            <a:r>
              <a:rPr lang="en-GB" altLang="zh-TW" sz="3200" dirty="0" smtClean="0"/>
              <a:t>pool.ntp.org</a:t>
            </a:r>
            <a:endParaRPr lang="en-GB" altLang="zh-TW" sz="2800" dirty="0" smtClean="0"/>
          </a:p>
          <a:p>
            <a:endParaRPr lang="en-GB" altLang="zh-TW" sz="2800" dirty="0" smtClean="0"/>
          </a:p>
          <a:p>
            <a:r>
              <a:rPr lang="en-GB" altLang="zh-TW" sz="2800" dirty="0" smtClean="0"/>
              <a:t>/</a:t>
            </a:r>
            <a:r>
              <a:rPr lang="en-GB" altLang="zh-TW" sz="2800" dirty="0" err="1" smtClean="0"/>
              <a:t>usr</a:t>
            </a:r>
            <a:r>
              <a:rPr lang="en-GB" altLang="zh-TW" sz="2800" dirty="0" smtClean="0"/>
              <a:t>/bin /</a:t>
            </a:r>
            <a:r>
              <a:rPr lang="en-GB" altLang="zh-TW" sz="2800" dirty="0" err="1" smtClean="0"/>
              <a:t>ntpdate</a:t>
            </a:r>
            <a:r>
              <a:rPr lang="en-GB" altLang="zh-TW" sz="2800" dirty="0" smtClean="0"/>
              <a:t> : daemon</a:t>
            </a:r>
            <a:r>
              <a:rPr lang="zh-TW" altLang="en-US" sz="2800" dirty="0" smtClean="0"/>
              <a:t>所在的資料夾</a:t>
            </a:r>
            <a:endParaRPr lang="en-GB" altLang="zh-TW" sz="2800" dirty="0" smtClean="0"/>
          </a:p>
          <a:p>
            <a:r>
              <a:rPr lang="en-GB" altLang="zh-TW" sz="2800" dirty="0" smtClean="0"/>
              <a:t>-b : </a:t>
            </a:r>
            <a:r>
              <a:rPr lang="zh-TW" altLang="en-US" sz="2800" dirty="0" smtClean="0"/>
              <a:t>利用</a:t>
            </a:r>
            <a:r>
              <a:rPr lang="en-US" altLang="zh-TW" sz="2800" dirty="0" smtClean="0"/>
              <a:t>NTP</a:t>
            </a:r>
            <a:r>
              <a:rPr lang="zh-TW" altLang="en-US" sz="2800" dirty="0" smtClean="0"/>
              <a:t>廣播訊息來同步</a:t>
            </a:r>
            <a:endParaRPr lang="en-GB" altLang="zh-TW" sz="2800" dirty="0" smtClean="0"/>
          </a:p>
          <a:p>
            <a:r>
              <a:rPr lang="en-GB" altLang="zh-TW" sz="2800" dirty="0" smtClean="0"/>
              <a:t>-s :</a:t>
            </a:r>
            <a:r>
              <a:rPr lang="en-US" altLang="zh-TW" sz="2800" dirty="0" err="1" smtClean="0"/>
              <a:t>statsdir</a:t>
            </a:r>
            <a:r>
              <a:rPr lang="zh-TW" altLang="en-US" sz="2800" dirty="0" smtClean="0"/>
              <a:t>，指定被統計設施</a:t>
            </a:r>
            <a:r>
              <a:rPr lang="en-US" altLang="zh-TW" sz="2800" dirty="0" smtClean="0"/>
              <a:t>(statistics facility)</a:t>
            </a:r>
            <a:r>
              <a:rPr lang="zh-TW" altLang="en-US" sz="2800" dirty="0" smtClean="0"/>
              <a:t>產生的檔案路徑</a:t>
            </a:r>
            <a:endParaRPr lang="en-GB" altLang="zh-TW" sz="2800" dirty="0" smtClean="0"/>
          </a:p>
          <a:p>
            <a:r>
              <a:rPr lang="en-GB" altLang="zh-TW" sz="2800" dirty="0" smtClean="0"/>
              <a:t>-u</a:t>
            </a:r>
            <a:r>
              <a:rPr lang="zh-TW" altLang="en-US" sz="2800" dirty="0" smtClean="0"/>
              <a:t> </a:t>
            </a:r>
            <a:r>
              <a:rPr lang="en-US" altLang="zh-TW" sz="2800" dirty="0" smtClean="0"/>
              <a:t>:</a:t>
            </a:r>
            <a:r>
              <a:rPr lang="zh-TW" altLang="en-US" sz="2800" dirty="0" smtClean="0"/>
              <a:t> 放棄</a:t>
            </a:r>
            <a:r>
              <a:rPr lang="en-US" altLang="zh-TW" sz="2800" dirty="0" smtClean="0"/>
              <a:t>root</a:t>
            </a:r>
            <a:r>
              <a:rPr lang="zh-TW" altLang="en-US" sz="2800" dirty="0" smtClean="0"/>
              <a:t>權限，並切換到</a:t>
            </a:r>
            <a:r>
              <a:rPr lang="en-US" altLang="zh-TW" sz="2800" dirty="0" err="1" smtClean="0"/>
              <a:t>server_user</a:t>
            </a:r>
            <a:r>
              <a:rPr lang="zh-TW" altLang="en-US" sz="2800" dirty="0" smtClean="0"/>
              <a:t>，並且將</a:t>
            </a:r>
            <a:r>
              <a:rPr lang="en-US" altLang="zh-TW" sz="2800" dirty="0" smtClean="0"/>
              <a:t>ID</a:t>
            </a:r>
            <a:r>
              <a:rPr lang="zh-TW" altLang="en-US" sz="2800" dirty="0" smtClean="0"/>
              <a:t>分組到主要的</a:t>
            </a:r>
            <a:r>
              <a:rPr lang="en-US" altLang="zh-TW" sz="2800" dirty="0" err="1" smtClean="0"/>
              <a:t>server_user</a:t>
            </a:r>
            <a:r>
              <a:rPr lang="zh-TW" altLang="en-US" sz="2800" dirty="0" smtClean="0"/>
              <a:t>中</a:t>
            </a:r>
            <a:endParaRPr lang="en-GB" altLang="zh-TW" sz="2800" dirty="0"/>
          </a:p>
          <a:p>
            <a:endParaRPr lang="zh-TW" altLang="en-US" dirty="0"/>
          </a:p>
        </p:txBody>
      </p:sp>
    </p:spTree>
    <p:extLst>
      <p:ext uri="{BB962C8B-B14F-4D97-AF65-F5344CB8AC3E}">
        <p14:creationId xmlns:p14="http://schemas.microsoft.com/office/powerpoint/2010/main" val="3356075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研究動機</a:t>
            </a:r>
            <a:endParaRPr lang="zh-TW" altLang="en-US" dirty="0"/>
          </a:p>
        </p:txBody>
      </p:sp>
      <p:sp>
        <p:nvSpPr>
          <p:cNvPr id="3" name="內容版面配置區 2"/>
          <p:cNvSpPr>
            <a:spLocks noGrp="1"/>
          </p:cNvSpPr>
          <p:nvPr>
            <p:ph sz="quarter" idx="1"/>
          </p:nvPr>
        </p:nvSpPr>
        <p:spPr>
          <a:xfrm>
            <a:off x="539552" y="2817440"/>
            <a:ext cx="8503920" cy="4572000"/>
          </a:xfrm>
        </p:spPr>
        <p:txBody>
          <a:bodyPr>
            <a:normAutofit/>
          </a:bodyPr>
          <a:lstStyle/>
          <a:p>
            <a:r>
              <a:rPr lang="zh-TW" altLang="en-US" sz="3200" dirty="0" smtClean="0"/>
              <a:t>要怎麼讓自己家的寵物比較容易被注意到，</a:t>
            </a:r>
            <a:endParaRPr lang="en-US" altLang="zh-TW" sz="3200" dirty="0" smtClean="0"/>
          </a:p>
          <a:p>
            <a:pPr marL="0" indent="0">
              <a:buNone/>
            </a:pPr>
            <a:r>
              <a:rPr lang="zh-TW" altLang="en-US" sz="3200" dirty="0" smtClean="0"/>
              <a:t>所以比較不容易所以比較不容易走失呢</a:t>
            </a:r>
            <a:r>
              <a:rPr lang="en-US" altLang="zh-TW" sz="3200" dirty="0" smtClean="0"/>
              <a:t>?</a:t>
            </a:r>
            <a:endParaRPr lang="zh-TW" altLang="en-US" sz="3200" dirty="0"/>
          </a:p>
        </p:txBody>
      </p:sp>
    </p:spTree>
    <p:extLst>
      <p:ext uri="{BB962C8B-B14F-4D97-AF65-F5344CB8AC3E}">
        <p14:creationId xmlns:p14="http://schemas.microsoft.com/office/powerpoint/2010/main" val="3065224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a:t>
            </a:r>
            <a:r>
              <a:rPr lang="zh-TW" altLang="en-US" dirty="0"/>
              <a:t> </a:t>
            </a:r>
            <a:r>
              <a:rPr lang="en-US" altLang="zh-TW" dirty="0"/>
              <a:t>BBB</a:t>
            </a:r>
            <a:r>
              <a:rPr lang="zh-TW" altLang="en-US" dirty="0"/>
              <a:t>對時</a:t>
            </a:r>
          </a:p>
        </p:txBody>
      </p:sp>
      <p:sp>
        <p:nvSpPr>
          <p:cNvPr id="3" name="內容版面配置區 2"/>
          <p:cNvSpPr>
            <a:spLocks noGrp="1"/>
          </p:cNvSpPr>
          <p:nvPr>
            <p:ph sz="quarter" idx="1"/>
          </p:nvPr>
        </p:nvSpPr>
        <p:spPr/>
        <p:txBody>
          <a:bodyPr/>
          <a:lstStyle/>
          <a:p>
            <a:r>
              <a:rPr lang="zh-TW" altLang="en-US" dirty="0" smtClean="0"/>
              <a:t>如果出現問題，請再確認是否試網路沒有連接好；或者是確認一下是否試</a:t>
            </a:r>
            <a:r>
              <a:rPr lang="en-US" altLang="zh-TW" dirty="0" smtClean="0"/>
              <a:t>BBB</a:t>
            </a:r>
            <a:r>
              <a:rPr lang="zh-TW" altLang="en-US" dirty="0" smtClean="0"/>
              <a:t>裡面沒有</a:t>
            </a:r>
            <a:r>
              <a:rPr lang="en-US" altLang="zh-TW" dirty="0" err="1" smtClean="0"/>
              <a:t>ntpdate</a:t>
            </a:r>
            <a:r>
              <a:rPr lang="zh-TW" altLang="en-US" dirty="0" smtClean="0"/>
              <a:t>這個東西。</a:t>
            </a:r>
            <a:endParaRPr lang="en-US" altLang="zh-TW" dirty="0" smtClean="0"/>
          </a:p>
          <a:p>
            <a:r>
              <a:rPr lang="zh-TW" altLang="en-US" dirty="0"/>
              <a:t>如果是後者的話</a:t>
            </a:r>
            <a:r>
              <a:rPr lang="zh-TW" altLang="en-US" dirty="0" smtClean="0"/>
              <a:t>，請再輸入以下指令來下載 </a:t>
            </a:r>
            <a:r>
              <a:rPr lang="en-US" altLang="zh-TW" dirty="0" smtClean="0"/>
              <a:t>: </a:t>
            </a:r>
          </a:p>
          <a:p>
            <a:pPr marL="0" indent="0">
              <a:buNone/>
            </a:pPr>
            <a:r>
              <a:rPr lang="en-US" altLang="zh-TW" dirty="0"/>
              <a:t>	</a:t>
            </a:r>
            <a:r>
              <a:rPr lang="en-US" altLang="zh-TW" dirty="0" smtClean="0"/>
              <a:t>	</a:t>
            </a:r>
            <a:r>
              <a:rPr lang="zh-TW" altLang="en-US" dirty="0" smtClean="0"/>
              <a:t>    </a:t>
            </a:r>
            <a:r>
              <a:rPr lang="en-US" altLang="zh-TW" sz="2400" dirty="0" err="1" smtClean="0"/>
              <a:t>sudo</a:t>
            </a:r>
            <a:r>
              <a:rPr lang="en-US" altLang="zh-TW" sz="2400" dirty="0" smtClean="0"/>
              <a:t> </a:t>
            </a:r>
            <a:r>
              <a:rPr lang="en-US" altLang="zh-TW" sz="2400" dirty="0"/>
              <a:t>apt-get update </a:t>
            </a:r>
            <a:endParaRPr lang="en-US" altLang="zh-TW" sz="2400" dirty="0" smtClean="0"/>
          </a:p>
          <a:p>
            <a:pPr marL="0" indent="0">
              <a:buNone/>
            </a:pPr>
            <a:r>
              <a:rPr lang="en-US" altLang="zh-TW" sz="2400" dirty="0" smtClean="0"/>
              <a:t>		</a:t>
            </a:r>
            <a:r>
              <a:rPr lang="zh-TW" altLang="en-US" sz="2400" dirty="0" smtClean="0"/>
              <a:t>     </a:t>
            </a:r>
            <a:r>
              <a:rPr lang="en-US" altLang="zh-TW" sz="2400" dirty="0" err="1" smtClean="0"/>
              <a:t>sudo</a:t>
            </a:r>
            <a:r>
              <a:rPr lang="en-US" altLang="zh-TW" sz="2400" dirty="0" smtClean="0"/>
              <a:t> </a:t>
            </a:r>
            <a:r>
              <a:rPr lang="en-US" altLang="zh-TW" sz="2400" dirty="0"/>
              <a:t>apt-get install </a:t>
            </a:r>
            <a:r>
              <a:rPr lang="en-US" altLang="zh-TW" sz="2400" dirty="0" err="1" smtClean="0"/>
              <a:t>ntpdate</a:t>
            </a:r>
            <a:r>
              <a:rPr lang="en-US" altLang="zh-TW" sz="2400" dirty="0" smtClean="0"/>
              <a:t>(</a:t>
            </a:r>
            <a:r>
              <a:rPr lang="zh-TW" altLang="en-US" sz="2400" dirty="0" smtClean="0"/>
              <a:t>或者是 </a:t>
            </a:r>
            <a:r>
              <a:rPr lang="en-US" altLang="zh-TW" sz="2400" dirty="0" err="1" smtClean="0"/>
              <a:t>ntp</a:t>
            </a:r>
            <a:r>
              <a:rPr lang="en-US" altLang="zh-TW" sz="2400" dirty="0" smtClean="0"/>
              <a:t>)</a:t>
            </a:r>
            <a:endParaRPr lang="zh-TW" altLang="en-US" sz="2400" dirty="0"/>
          </a:p>
        </p:txBody>
      </p:sp>
    </p:spTree>
    <p:extLst>
      <p:ext uri="{BB962C8B-B14F-4D97-AF65-F5344CB8AC3E}">
        <p14:creationId xmlns:p14="http://schemas.microsoft.com/office/powerpoint/2010/main" val="3529899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3. </a:t>
            </a:r>
            <a:r>
              <a:rPr lang="zh-TW" altLang="en-US" dirty="0" smtClean="0"/>
              <a:t>安裝</a:t>
            </a:r>
            <a:r>
              <a:rPr lang="en-US" altLang="zh-TW" dirty="0" smtClean="0"/>
              <a:t>S</a:t>
            </a:r>
            <a:r>
              <a:rPr lang="en-GB" altLang="zh-TW" dirty="0" smtClean="0"/>
              <a:t>ocket.io</a:t>
            </a:r>
            <a:endParaRPr lang="zh-TW" altLang="en-US" dirty="0"/>
          </a:p>
        </p:txBody>
      </p:sp>
      <p:sp>
        <p:nvSpPr>
          <p:cNvPr id="3" name="內容版面配置區 2"/>
          <p:cNvSpPr>
            <a:spLocks noGrp="1"/>
          </p:cNvSpPr>
          <p:nvPr>
            <p:ph sz="quarter" idx="1"/>
          </p:nvPr>
        </p:nvSpPr>
        <p:spPr>
          <a:xfrm>
            <a:off x="301752" y="1881336"/>
            <a:ext cx="8503920" cy="4572000"/>
          </a:xfrm>
        </p:spPr>
        <p:txBody>
          <a:bodyPr/>
          <a:lstStyle/>
          <a:p>
            <a:r>
              <a:rPr lang="zh-TW" altLang="en-US" dirty="0" smtClean="0"/>
              <a:t>先進入</a:t>
            </a:r>
            <a:r>
              <a:rPr lang="en-US" altLang="zh-TW" dirty="0" smtClean="0"/>
              <a:t>Cloud9</a:t>
            </a:r>
            <a:r>
              <a:rPr lang="zh-TW" altLang="en-US" dirty="0" smtClean="0"/>
              <a:t>的資料夾，請輸入以下指令</a:t>
            </a:r>
            <a:endParaRPr lang="en-US" altLang="zh-TW" dirty="0" smtClean="0"/>
          </a:p>
          <a:p>
            <a:pPr marL="0" indent="0">
              <a:buNone/>
            </a:pPr>
            <a:r>
              <a:rPr lang="sv-SE" altLang="zh-TW" dirty="0" smtClean="0"/>
              <a:t>		cd </a:t>
            </a:r>
            <a:r>
              <a:rPr lang="sv-SE" altLang="zh-TW" dirty="0"/>
              <a:t>/</a:t>
            </a:r>
            <a:r>
              <a:rPr lang="sv-SE" altLang="zh-TW" dirty="0" smtClean="0"/>
              <a:t>var/lib/cloud9</a:t>
            </a:r>
          </a:p>
          <a:p>
            <a:pPr marL="0" indent="0">
              <a:buNone/>
            </a:pPr>
            <a:r>
              <a:rPr lang="zh-TW" altLang="en-US" dirty="0"/>
              <a:t> </a:t>
            </a:r>
            <a:r>
              <a:rPr lang="zh-TW" altLang="en-US" dirty="0" smtClean="0"/>
              <a:t>  </a:t>
            </a:r>
            <a:r>
              <a:rPr lang="en-US" altLang="zh-TW" dirty="0" smtClean="0"/>
              <a:t>(</a:t>
            </a:r>
            <a:r>
              <a:rPr lang="zh-TW" altLang="en-US" dirty="0" smtClean="0"/>
              <a:t>因為</a:t>
            </a:r>
            <a:r>
              <a:rPr lang="en-US" altLang="zh-TW" dirty="0" smtClean="0"/>
              <a:t>socket.io</a:t>
            </a:r>
            <a:r>
              <a:rPr lang="zh-TW" altLang="en-US" dirty="0" smtClean="0"/>
              <a:t>需要被安裝在</a:t>
            </a:r>
            <a:r>
              <a:rPr lang="en-US" altLang="zh-TW" dirty="0" smtClean="0"/>
              <a:t>node.js</a:t>
            </a:r>
            <a:r>
              <a:rPr lang="zh-TW" altLang="en-US" dirty="0" smtClean="0"/>
              <a:t>的檔案放的地方，所以我們要在</a:t>
            </a:r>
            <a:r>
              <a:rPr lang="en-US" altLang="zh-TW" dirty="0" smtClean="0"/>
              <a:t>cloud9 IDE</a:t>
            </a:r>
            <a:r>
              <a:rPr lang="zh-TW" altLang="en-US" dirty="0" smtClean="0"/>
              <a:t>上撰寫程式的話，就需要把</a:t>
            </a:r>
            <a:r>
              <a:rPr lang="en-US" altLang="zh-TW" dirty="0" smtClean="0"/>
              <a:t>socket.io</a:t>
            </a:r>
            <a:r>
              <a:rPr lang="zh-TW" altLang="en-US" dirty="0" smtClean="0"/>
              <a:t>的</a:t>
            </a:r>
            <a:r>
              <a:rPr lang="en-US" altLang="zh-TW" dirty="0" smtClean="0"/>
              <a:t>module</a:t>
            </a:r>
            <a:r>
              <a:rPr lang="zh-TW" altLang="en-US" dirty="0" smtClean="0"/>
              <a:t>載入到這裡面來</a:t>
            </a:r>
            <a:r>
              <a:rPr lang="en-US" altLang="zh-TW" dirty="0" smtClean="0"/>
              <a:t>)</a:t>
            </a:r>
          </a:p>
          <a:p>
            <a:pPr marL="0" indent="0">
              <a:buNone/>
            </a:pPr>
            <a:endParaRPr lang="en-US" altLang="zh-TW" dirty="0" smtClean="0"/>
          </a:p>
          <a:p>
            <a:r>
              <a:rPr lang="zh-TW" altLang="en-US" dirty="0"/>
              <a:t>接下來使用</a:t>
            </a:r>
            <a:r>
              <a:rPr lang="en-US" altLang="zh-TW" dirty="0" err="1"/>
              <a:t>npm</a:t>
            </a:r>
            <a:r>
              <a:rPr lang="zh-TW" altLang="en-US" dirty="0"/>
              <a:t>來</a:t>
            </a:r>
            <a:r>
              <a:rPr lang="zh-TW" altLang="en-US" dirty="0" smtClean="0"/>
              <a:t>安裝</a:t>
            </a:r>
            <a:r>
              <a:rPr lang="en-US" altLang="zh-TW" dirty="0" smtClean="0"/>
              <a:t>socket.io</a:t>
            </a:r>
            <a:r>
              <a:rPr lang="zh-TW" altLang="en-US" dirty="0" smtClean="0"/>
              <a:t>，請輸入以下指令 </a:t>
            </a:r>
            <a:r>
              <a:rPr lang="en-US" altLang="zh-TW" dirty="0" smtClean="0"/>
              <a:t>:</a:t>
            </a:r>
            <a:r>
              <a:rPr lang="zh-TW" altLang="en-US" dirty="0" smtClean="0"/>
              <a:t> </a:t>
            </a:r>
            <a:endParaRPr lang="sv-SE" altLang="zh-TW" dirty="0"/>
          </a:p>
          <a:p>
            <a:pPr marL="0" indent="0">
              <a:buNone/>
            </a:pPr>
            <a:r>
              <a:rPr lang="sv-SE" altLang="zh-TW" dirty="0" smtClean="0"/>
              <a:t>		npm </a:t>
            </a:r>
            <a:r>
              <a:rPr lang="sv-SE" altLang="zh-TW" dirty="0"/>
              <a:t>install socket.io</a:t>
            </a:r>
            <a:endParaRPr lang="zh-TW" altLang="en-US" dirty="0"/>
          </a:p>
        </p:txBody>
      </p:sp>
    </p:spTree>
    <p:extLst>
      <p:ext uri="{BB962C8B-B14F-4D97-AF65-F5344CB8AC3E}">
        <p14:creationId xmlns:p14="http://schemas.microsoft.com/office/powerpoint/2010/main" val="1251887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 </a:t>
            </a:r>
            <a:r>
              <a:rPr lang="zh-TW" altLang="en-US" dirty="0"/>
              <a:t>安裝</a:t>
            </a:r>
            <a:r>
              <a:rPr lang="en-US" altLang="zh-TW" dirty="0"/>
              <a:t>S</a:t>
            </a:r>
            <a:r>
              <a:rPr lang="en-GB" altLang="zh-TW" dirty="0"/>
              <a:t>ocket.io</a:t>
            </a:r>
            <a:endParaRPr lang="zh-TW" altLang="en-US" dirty="0"/>
          </a:p>
        </p:txBody>
      </p:sp>
      <p:sp>
        <p:nvSpPr>
          <p:cNvPr id="3" name="內容版面配置區 2"/>
          <p:cNvSpPr>
            <a:spLocks noGrp="1"/>
          </p:cNvSpPr>
          <p:nvPr>
            <p:ph sz="quarter" idx="1"/>
          </p:nvPr>
        </p:nvSpPr>
        <p:spPr>
          <a:xfrm>
            <a:off x="301752" y="2025352"/>
            <a:ext cx="8503920" cy="4572000"/>
          </a:xfrm>
        </p:spPr>
        <p:txBody>
          <a:bodyPr>
            <a:normAutofit/>
          </a:bodyPr>
          <a:lstStyle/>
          <a:p>
            <a:r>
              <a:rPr lang="zh-TW" altLang="en-US" sz="2800" dirty="0" smtClean="0"/>
              <a:t>如果以上的安裝有問題的話，也可以試試看 </a:t>
            </a:r>
            <a:r>
              <a:rPr lang="en-US" altLang="zh-TW" sz="2800" dirty="0" smtClean="0"/>
              <a:t>: </a:t>
            </a:r>
          </a:p>
          <a:p>
            <a:pPr marL="0" indent="0">
              <a:buNone/>
            </a:pPr>
            <a:r>
              <a:rPr lang="en-US" altLang="zh-TW" sz="2800" dirty="0" smtClean="0"/>
              <a:t>	</a:t>
            </a:r>
            <a:r>
              <a:rPr lang="en-US" altLang="zh-TW" sz="2800" dirty="0" err="1" smtClean="0"/>
              <a:t>npm</a:t>
            </a:r>
            <a:r>
              <a:rPr lang="en-US" altLang="zh-TW" sz="2800" dirty="0" smtClean="0"/>
              <a:t> install update</a:t>
            </a:r>
            <a:r>
              <a:rPr lang="zh-TW" altLang="en-US" sz="2800" dirty="0" smtClean="0"/>
              <a:t> </a:t>
            </a:r>
            <a:r>
              <a:rPr lang="en-US" altLang="zh-TW" sz="2800" dirty="0" smtClean="0"/>
              <a:t>(</a:t>
            </a:r>
            <a:r>
              <a:rPr lang="zh-TW" altLang="en-US" sz="2800" dirty="0" smtClean="0"/>
              <a:t>先取得</a:t>
            </a:r>
            <a:r>
              <a:rPr lang="en-US" altLang="zh-TW" sz="2800" dirty="0" smtClean="0"/>
              <a:t>update)</a:t>
            </a:r>
          </a:p>
          <a:p>
            <a:pPr marL="0" indent="0">
              <a:buNone/>
            </a:pPr>
            <a:r>
              <a:rPr lang="en-GB" altLang="zh-TW" sz="2800" dirty="0" smtClean="0"/>
              <a:t>	</a:t>
            </a:r>
            <a:r>
              <a:rPr lang="en-GB" altLang="zh-TW" sz="2800" dirty="0" err="1" smtClean="0"/>
              <a:t>npm</a:t>
            </a:r>
            <a:r>
              <a:rPr lang="en-GB" altLang="zh-TW" sz="2800" dirty="0" smtClean="0"/>
              <a:t> </a:t>
            </a:r>
            <a:r>
              <a:rPr lang="en-GB" altLang="zh-TW" sz="2800" dirty="0"/>
              <a:t>install -g </a:t>
            </a:r>
            <a:r>
              <a:rPr lang="en-GB" altLang="zh-TW" sz="2800" dirty="0" smtClean="0"/>
              <a:t>socket.io</a:t>
            </a:r>
            <a:r>
              <a:rPr lang="zh-TW" altLang="en-US" sz="2800" dirty="0" smtClean="0"/>
              <a:t> </a:t>
            </a:r>
            <a:r>
              <a:rPr lang="en-US" altLang="zh-TW" sz="2800" dirty="0" smtClean="0"/>
              <a:t>(</a:t>
            </a:r>
            <a:r>
              <a:rPr lang="zh-TW" altLang="en-US" sz="2800" dirty="0" smtClean="0"/>
              <a:t>再來</a:t>
            </a:r>
            <a:r>
              <a:rPr lang="en-US" altLang="zh-TW" sz="2800" dirty="0" smtClean="0"/>
              <a:t>install globally)</a:t>
            </a:r>
            <a:endParaRPr lang="zh-TW" altLang="en-US" sz="2800" dirty="0"/>
          </a:p>
        </p:txBody>
      </p:sp>
    </p:spTree>
    <p:extLst>
      <p:ext uri="{BB962C8B-B14F-4D97-AF65-F5344CB8AC3E}">
        <p14:creationId xmlns:p14="http://schemas.microsoft.com/office/powerpoint/2010/main" val="927753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甚麼是</a:t>
            </a:r>
            <a:r>
              <a:rPr lang="en-US" altLang="zh-TW" dirty="0" smtClean="0"/>
              <a:t>NPM?</a:t>
            </a:r>
            <a:endParaRPr lang="zh-TW" altLang="en-US" dirty="0"/>
          </a:p>
        </p:txBody>
      </p:sp>
      <p:sp>
        <p:nvSpPr>
          <p:cNvPr id="3" name="內容版面配置區 2"/>
          <p:cNvSpPr>
            <a:spLocks noGrp="1"/>
          </p:cNvSpPr>
          <p:nvPr>
            <p:ph sz="quarter" idx="1"/>
          </p:nvPr>
        </p:nvSpPr>
        <p:spPr>
          <a:xfrm>
            <a:off x="460568" y="1988840"/>
            <a:ext cx="8503920" cy="4572000"/>
          </a:xfrm>
        </p:spPr>
        <p:txBody>
          <a:bodyPr>
            <a:normAutofit/>
          </a:bodyPr>
          <a:lstStyle/>
          <a:p>
            <a:r>
              <a:rPr lang="zh-TW" altLang="en-US" sz="3200" dirty="0" smtClean="0"/>
              <a:t>全名</a:t>
            </a:r>
            <a:r>
              <a:rPr lang="zh-TW" altLang="en-US" sz="3200" dirty="0"/>
              <a:t>為 </a:t>
            </a:r>
            <a:r>
              <a:rPr lang="en-US" altLang="zh-TW" sz="3200" dirty="0"/>
              <a:t>Node Package Manager</a:t>
            </a:r>
            <a:r>
              <a:rPr lang="zh-TW" altLang="en-US" sz="3200" dirty="0"/>
              <a:t>，是 </a:t>
            </a:r>
            <a:r>
              <a:rPr lang="en-US" altLang="zh-TW" sz="3200" dirty="0"/>
              <a:t>Node.js </a:t>
            </a:r>
            <a:r>
              <a:rPr lang="zh-TW" altLang="en-US" sz="3200" dirty="0"/>
              <a:t>的套件（</a:t>
            </a:r>
            <a:r>
              <a:rPr lang="en-US" altLang="zh-TW" sz="3200" dirty="0"/>
              <a:t>package</a:t>
            </a:r>
            <a:r>
              <a:rPr lang="zh-TW" altLang="en-US" sz="3200" dirty="0"/>
              <a:t>）管理</a:t>
            </a:r>
            <a:r>
              <a:rPr lang="zh-TW" altLang="en-US" sz="3200" dirty="0" smtClean="0"/>
              <a:t>工具。</a:t>
            </a:r>
            <a:endParaRPr lang="en-US" altLang="zh-TW" sz="3200" dirty="0" smtClean="0"/>
          </a:p>
          <a:p>
            <a:endParaRPr lang="en-US" altLang="zh-TW" sz="3200" dirty="0" smtClean="0"/>
          </a:p>
          <a:p>
            <a:r>
              <a:rPr lang="zh-TW" altLang="en-US" sz="3200" dirty="0" smtClean="0"/>
              <a:t>安裝 </a:t>
            </a:r>
            <a:r>
              <a:rPr lang="en-US" altLang="zh-TW" sz="3200" dirty="0" err="1"/>
              <a:t>npm</a:t>
            </a:r>
            <a:r>
              <a:rPr lang="en-US" altLang="zh-TW" sz="3200" dirty="0"/>
              <a:t> </a:t>
            </a:r>
            <a:r>
              <a:rPr lang="zh-TW" altLang="en-US" sz="3200" dirty="0"/>
              <a:t>後，使用 </a:t>
            </a:r>
            <a:endParaRPr lang="en-US" altLang="zh-TW" sz="3200" dirty="0" smtClean="0"/>
          </a:p>
          <a:p>
            <a:pPr marL="0" indent="0">
              <a:buNone/>
            </a:pPr>
            <a:r>
              <a:rPr lang="en-US" altLang="zh-TW" sz="3200" dirty="0" smtClean="0"/>
              <a:t>		</a:t>
            </a:r>
            <a:r>
              <a:rPr lang="en-US" altLang="zh-TW" sz="3200" dirty="0" err="1" smtClean="0"/>
              <a:t>npm</a:t>
            </a:r>
            <a:r>
              <a:rPr lang="en-US" altLang="zh-TW" sz="3200" dirty="0" smtClean="0"/>
              <a:t> </a:t>
            </a:r>
            <a:r>
              <a:rPr lang="en-US" altLang="zh-TW" sz="3200" dirty="0"/>
              <a:t>install </a:t>
            </a:r>
            <a:r>
              <a:rPr lang="en-US" altLang="zh-TW" sz="3200" dirty="0" err="1"/>
              <a:t>module_name</a:t>
            </a:r>
            <a:r>
              <a:rPr lang="en-US" altLang="zh-TW" sz="3200" dirty="0"/>
              <a:t> </a:t>
            </a:r>
            <a:endParaRPr lang="en-US" altLang="zh-TW" sz="3200" dirty="0" smtClean="0"/>
          </a:p>
          <a:p>
            <a:pPr marL="0" indent="0">
              <a:buNone/>
            </a:pPr>
            <a:r>
              <a:rPr lang="zh-TW" altLang="en-US" sz="3200" dirty="0" smtClean="0"/>
              <a:t>指令</a:t>
            </a:r>
            <a:r>
              <a:rPr lang="zh-TW" altLang="en-US" sz="3200" dirty="0"/>
              <a:t>即可安裝新套件，維護管理套件的工作會更加輕鬆。</a:t>
            </a:r>
          </a:p>
          <a:p>
            <a:endParaRPr lang="zh-TW" altLang="en-US" sz="3200" dirty="0"/>
          </a:p>
        </p:txBody>
      </p:sp>
    </p:spTree>
    <p:extLst>
      <p:ext uri="{BB962C8B-B14F-4D97-AF65-F5344CB8AC3E}">
        <p14:creationId xmlns:p14="http://schemas.microsoft.com/office/powerpoint/2010/main" val="3081354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甚麼是</a:t>
            </a:r>
            <a:r>
              <a:rPr lang="en-US" altLang="zh-TW" dirty="0"/>
              <a:t>NPM?</a:t>
            </a:r>
            <a:endParaRPr lang="zh-TW" altLang="en-US" dirty="0"/>
          </a:p>
        </p:txBody>
      </p:sp>
      <p:sp>
        <p:nvSpPr>
          <p:cNvPr id="3" name="內容版面配置區 2"/>
          <p:cNvSpPr>
            <a:spLocks noGrp="1"/>
          </p:cNvSpPr>
          <p:nvPr>
            <p:ph sz="quarter" idx="1"/>
          </p:nvPr>
        </p:nvSpPr>
        <p:spPr>
          <a:xfrm>
            <a:off x="301752" y="1665312"/>
            <a:ext cx="8503920" cy="4572000"/>
          </a:xfrm>
        </p:spPr>
        <p:txBody>
          <a:bodyPr>
            <a:noAutofit/>
          </a:bodyPr>
          <a:lstStyle/>
          <a:p>
            <a:r>
              <a:rPr lang="zh-TW" altLang="en-US" sz="3200" dirty="0" smtClean="0"/>
              <a:t>可以</a:t>
            </a:r>
            <a:r>
              <a:rPr lang="zh-TW" altLang="en-US" sz="3200" dirty="0"/>
              <a:t>讓 </a:t>
            </a:r>
            <a:r>
              <a:rPr lang="en-US" altLang="zh-TW" sz="3200" dirty="0"/>
              <a:t>Node.js </a:t>
            </a:r>
            <a:r>
              <a:rPr lang="zh-TW" altLang="en-US" sz="3200" dirty="0"/>
              <a:t>的開發者，直接利用、擴充線上的套件庫（</a:t>
            </a:r>
            <a:r>
              <a:rPr lang="en-US" altLang="zh-TW" sz="3200" dirty="0"/>
              <a:t>packages registry</a:t>
            </a:r>
            <a:r>
              <a:rPr lang="zh-TW" altLang="en-US" sz="3200" dirty="0"/>
              <a:t>），加速軟體專案的開發</a:t>
            </a:r>
            <a:r>
              <a:rPr lang="zh-TW" altLang="en-US" sz="3200" dirty="0" smtClean="0"/>
              <a:t>。</a:t>
            </a:r>
            <a:r>
              <a:rPr lang="zh-TW" altLang="en-US" sz="3200" dirty="0"/>
              <a:t>並且</a:t>
            </a:r>
            <a:r>
              <a:rPr lang="zh-TW" altLang="en-US" sz="3200" dirty="0" smtClean="0"/>
              <a:t>提供</a:t>
            </a:r>
            <a:r>
              <a:rPr lang="zh-TW" altLang="en-US" sz="3200" dirty="0"/>
              <a:t>很友善的搜尋功能，可以快速找到、安裝需要的</a:t>
            </a:r>
            <a:r>
              <a:rPr lang="zh-TW" altLang="en-US" sz="3200" dirty="0" smtClean="0"/>
              <a:t>套件</a:t>
            </a:r>
            <a:r>
              <a:rPr lang="zh-TW" altLang="en-US" sz="3200" dirty="0"/>
              <a:t>；</a:t>
            </a:r>
            <a:r>
              <a:rPr lang="zh-TW" altLang="en-US" sz="3200" dirty="0" smtClean="0"/>
              <a:t>當</a:t>
            </a:r>
            <a:r>
              <a:rPr lang="zh-TW" altLang="en-US" sz="3200" dirty="0"/>
              <a:t>這些套件發行新版本時，</a:t>
            </a:r>
            <a:r>
              <a:rPr lang="en-US" altLang="zh-TW" sz="3200" dirty="0" err="1"/>
              <a:t>npm</a:t>
            </a:r>
            <a:r>
              <a:rPr lang="en-US" altLang="zh-TW" sz="3200" dirty="0"/>
              <a:t> </a:t>
            </a:r>
            <a:r>
              <a:rPr lang="zh-TW" altLang="en-US" sz="3200" dirty="0"/>
              <a:t>也可以協助開發者自動更新這些套件。</a:t>
            </a:r>
          </a:p>
          <a:p>
            <a:endParaRPr lang="zh-TW" altLang="en-US" sz="3200" dirty="0"/>
          </a:p>
          <a:p>
            <a:r>
              <a:rPr lang="en-US" altLang="zh-TW" sz="3200" dirty="0" err="1"/>
              <a:t>npm</a:t>
            </a:r>
            <a:r>
              <a:rPr lang="en-US" altLang="zh-TW" sz="3200" dirty="0"/>
              <a:t> </a:t>
            </a:r>
            <a:r>
              <a:rPr lang="zh-TW" altLang="en-US" sz="3200" dirty="0"/>
              <a:t>不僅可用於安裝新的套件，它也支援搜尋、列出已安裝模組及更新的功能。</a:t>
            </a:r>
          </a:p>
          <a:p>
            <a:endParaRPr lang="zh-TW" altLang="en-US" sz="3200" dirty="0"/>
          </a:p>
        </p:txBody>
      </p:sp>
    </p:spTree>
    <p:extLst>
      <p:ext uri="{BB962C8B-B14F-4D97-AF65-F5344CB8AC3E}">
        <p14:creationId xmlns:p14="http://schemas.microsoft.com/office/powerpoint/2010/main" val="4226928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4. </a:t>
            </a:r>
            <a:r>
              <a:rPr lang="zh-TW" altLang="en-US" dirty="0"/>
              <a:t>使用</a:t>
            </a:r>
            <a:r>
              <a:rPr lang="en-US" altLang="zh-TW" dirty="0"/>
              <a:t>Cloud9 IDE on </a:t>
            </a:r>
            <a:r>
              <a:rPr lang="en-US" altLang="zh-TW" dirty="0" err="1"/>
              <a:t>BeagleBone</a:t>
            </a:r>
            <a:r>
              <a:rPr lang="en-US" altLang="zh-TW" dirty="0"/>
              <a:t> </a:t>
            </a:r>
            <a:r>
              <a:rPr lang="en-US" altLang="zh-TW" dirty="0" smtClean="0"/>
              <a:t>Black</a:t>
            </a:r>
            <a:endParaRPr lang="zh-TW" altLang="en-US" dirty="0"/>
          </a:p>
        </p:txBody>
      </p:sp>
      <p:sp>
        <p:nvSpPr>
          <p:cNvPr id="3" name="內容版面配置區 2"/>
          <p:cNvSpPr>
            <a:spLocks noGrp="1"/>
          </p:cNvSpPr>
          <p:nvPr>
            <p:ph sz="quarter" idx="1"/>
          </p:nvPr>
        </p:nvSpPr>
        <p:spPr>
          <a:xfrm>
            <a:off x="820608" y="2529408"/>
            <a:ext cx="8503920" cy="4572000"/>
          </a:xfrm>
        </p:spPr>
        <p:txBody>
          <a:bodyPr>
            <a:normAutofit/>
          </a:bodyPr>
          <a:lstStyle/>
          <a:p>
            <a:r>
              <a:rPr lang="zh-TW" altLang="en-US" sz="2800" dirty="0" smtClean="0"/>
              <a:t>打開瀏覽器，輸入 </a:t>
            </a:r>
            <a:r>
              <a:rPr lang="en-US" altLang="zh-TW" sz="2800" dirty="0" smtClean="0"/>
              <a:t>:</a:t>
            </a:r>
            <a:r>
              <a:rPr lang="zh-TW" altLang="en-US" sz="2800" dirty="0" smtClean="0"/>
              <a:t> </a:t>
            </a:r>
            <a:endParaRPr lang="en-US" altLang="zh-TW" sz="2800" dirty="0" smtClean="0"/>
          </a:p>
          <a:p>
            <a:pPr marL="0" indent="0">
              <a:buNone/>
            </a:pPr>
            <a:r>
              <a:rPr lang="en-US" altLang="zh-TW" sz="2800" dirty="0"/>
              <a:t>	</a:t>
            </a:r>
            <a:r>
              <a:rPr lang="en-US" altLang="zh-TW" sz="2800" dirty="0" smtClean="0"/>
              <a:t>http://192.168.7.2:3000</a:t>
            </a:r>
          </a:p>
          <a:p>
            <a:pPr marL="0" indent="0">
              <a:buNone/>
            </a:pPr>
            <a:r>
              <a:rPr lang="en-US" altLang="zh-TW" sz="2800" dirty="0" smtClean="0">
                <a:sym typeface="Wingdings" pitchFamily="2" charset="2"/>
              </a:rPr>
              <a:t>	 </a:t>
            </a:r>
            <a:r>
              <a:rPr lang="zh-TW" altLang="en-US" sz="2800" dirty="0" smtClean="0"/>
              <a:t>這個</a:t>
            </a:r>
            <a:r>
              <a:rPr lang="zh-TW" altLang="en-US" sz="2800" dirty="0"/>
              <a:t>網址就會</a:t>
            </a:r>
            <a:r>
              <a:rPr lang="zh-TW" altLang="en-US" sz="2800" dirty="0" smtClean="0"/>
              <a:t>是自己</a:t>
            </a:r>
            <a:r>
              <a:rPr lang="en-US" altLang="zh-TW" sz="2800" dirty="0" smtClean="0"/>
              <a:t>BBB</a:t>
            </a:r>
            <a:r>
              <a:rPr lang="zh-TW" altLang="en-US" sz="2800" dirty="0" smtClean="0"/>
              <a:t>的</a:t>
            </a:r>
            <a:r>
              <a:rPr lang="en-US" altLang="zh-TW" sz="2800" dirty="0" smtClean="0"/>
              <a:t>cloud9 IDE</a:t>
            </a:r>
            <a:endParaRPr lang="zh-TW" altLang="en-US" sz="2800" dirty="0"/>
          </a:p>
        </p:txBody>
      </p:sp>
    </p:spTree>
    <p:extLst>
      <p:ext uri="{BB962C8B-B14F-4D97-AF65-F5344CB8AC3E}">
        <p14:creationId xmlns:p14="http://schemas.microsoft.com/office/powerpoint/2010/main" val="1005019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4. </a:t>
            </a:r>
            <a:r>
              <a:rPr lang="zh-TW" altLang="en-US" dirty="0"/>
              <a:t>使用</a:t>
            </a:r>
            <a:r>
              <a:rPr lang="en-US" altLang="zh-TW" dirty="0"/>
              <a:t>Cloud9 IDE on </a:t>
            </a:r>
            <a:r>
              <a:rPr lang="en-US" altLang="zh-TW" dirty="0" err="1"/>
              <a:t>BeagleBone</a:t>
            </a:r>
            <a:r>
              <a:rPr lang="en-US" altLang="zh-TW" dirty="0"/>
              <a:t> Black</a:t>
            </a:r>
            <a:endParaRPr lang="zh-TW" altLang="en-US" dirty="0"/>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700809"/>
            <a:ext cx="8504238" cy="4680519"/>
          </a:xfrm>
        </p:spPr>
      </p:pic>
    </p:spTree>
    <p:extLst>
      <p:ext uri="{BB962C8B-B14F-4D97-AF65-F5344CB8AC3E}">
        <p14:creationId xmlns:p14="http://schemas.microsoft.com/office/powerpoint/2010/main" val="3401429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5. </a:t>
            </a:r>
            <a:r>
              <a:rPr lang="zh-TW" altLang="en-US" dirty="0"/>
              <a:t>建立專案</a:t>
            </a:r>
            <a:r>
              <a:rPr lang="zh-TW" altLang="en-US" dirty="0" smtClean="0"/>
              <a:t>資料夾</a:t>
            </a:r>
            <a:endParaRPr lang="zh-TW" altLang="en-US" dirty="0"/>
          </a:p>
        </p:txBody>
      </p:sp>
      <p:sp>
        <p:nvSpPr>
          <p:cNvPr id="3" name="內容版面配置區 2"/>
          <p:cNvSpPr>
            <a:spLocks noGrp="1"/>
          </p:cNvSpPr>
          <p:nvPr>
            <p:ph sz="quarter" idx="1"/>
          </p:nvPr>
        </p:nvSpPr>
        <p:spPr/>
        <p:txBody>
          <a:bodyPr/>
          <a:lstStyle/>
          <a:p>
            <a:r>
              <a:rPr lang="zh-TW" altLang="en-US" dirty="0" smtClean="0"/>
              <a:t>在</a:t>
            </a:r>
            <a:r>
              <a:rPr lang="en-US" altLang="zh-TW" dirty="0" smtClean="0"/>
              <a:t>cloud9</a:t>
            </a:r>
            <a:r>
              <a:rPr lang="zh-TW" altLang="en-US" dirty="0" smtClean="0"/>
              <a:t>的檔案資料夾上按右鍵新增資料夾</a:t>
            </a:r>
            <a:endParaRPr lang="en-US" altLang="zh-TW" dirty="0" smtClean="0"/>
          </a:p>
          <a:p>
            <a:r>
              <a:rPr lang="zh-TW" altLang="en-US" dirty="0"/>
              <a:t>因為要把等等建立的</a:t>
            </a:r>
            <a:r>
              <a:rPr lang="en-US" altLang="zh-TW" dirty="0"/>
              <a:t>.</a:t>
            </a:r>
            <a:r>
              <a:rPr lang="en-US" altLang="zh-TW" dirty="0" err="1"/>
              <a:t>js</a:t>
            </a:r>
            <a:r>
              <a:rPr lang="zh-TW" altLang="en-US" dirty="0"/>
              <a:t>檔</a:t>
            </a:r>
            <a:r>
              <a:rPr lang="zh-TW" altLang="en-US" dirty="0" smtClean="0"/>
              <a:t>跟</a:t>
            </a:r>
            <a:r>
              <a:rPr lang="en-US" altLang="zh-TW" dirty="0" smtClean="0"/>
              <a:t>.html</a:t>
            </a:r>
            <a:r>
              <a:rPr lang="zh-TW" altLang="en-US" dirty="0" smtClean="0"/>
              <a:t>放在同一個地方下才能順利執行</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599918"/>
            <a:ext cx="1875086" cy="3576897"/>
          </a:xfrm>
          <a:prstGeom prst="rect">
            <a:avLst/>
          </a:prstGeom>
        </p:spPr>
      </p:pic>
    </p:spTree>
    <p:extLst>
      <p:ext uri="{BB962C8B-B14F-4D97-AF65-F5344CB8AC3E}">
        <p14:creationId xmlns:p14="http://schemas.microsoft.com/office/powerpoint/2010/main" val="3434585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6.</a:t>
            </a:r>
            <a:r>
              <a:rPr lang="zh-TW" altLang="en-US" dirty="0"/>
              <a:t> 建立專案</a:t>
            </a:r>
            <a:r>
              <a:rPr lang="en-US" altLang="zh-TW" dirty="0"/>
              <a:t>.</a:t>
            </a:r>
            <a:r>
              <a:rPr lang="en-US" altLang="zh-TW" dirty="0" err="1"/>
              <a:t>js</a:t>
            </a:r>
            <a:r>
              <a:rPr lang="zh-TW" altLang="en-US" dirty="0"/>
              <a:t>檔案以及</a:t>
            </a:r>
            <a:r>
              <a:rPr lang="en-US" altLang="zh-TW" dirty="0"/>
              <a:t>.html</a:t>
            </a:r>
            <a:r>
              <a:rPr lang="zh-TW" altLang="en-US" dirty="0" smtClean="0"/>
              <a:t>檔</a:t>
            </a:r>
            <a:endParaRPr lang="zh-TW" altLang="en-US" dirty="0"/>
          </a:p>
        </p:txBody>
      </p:sp>
      <p:sp>
        <p:nvSpPr>
          <p:cNvPr id="3" name="內容版面配置區 2"/>
          <p:cNvSpPr>
            <a:spLocks noGrp="1"/>
          </p:cNvSpPr>
          <p:nvPr>
            <p:ph sz="quarter" idx="1"/>
          </p:nvPr>
        </p:nvSpPr>
        <p:spPr/>
        <p:txBody>
          <a:bodyPr/>
          <a:lstStyle/>
          <a:p>
            <a:r>
              <a:rPr lang="zh-TW" altLang="en-US" dirty="0" smtClean="0"/>
              <a:t>在新增的資料夾</a:t>
            </a:r>
            <a:r>
              <a:rPr lang="en-US" altLang="zh-TW" dirty="0" smtClean="0"/>
              <a:t>(</a:t>
            </a:r>
            <a:r>
              <a:rPr lang="zh-TW" altLang="en-US" dirty="0" smtClean="0"/>
              <a:t>比如說</a:t>
            </a:r>
            <a:r>
              <a:rPr lang="en-US" altLang="zh-TW" dirty="0" smtClean="0"/>
              <a:t>Test)</a:t>
            </a:r>
            <a:r>
              <a:rPr lang="zh-TW" altLang="en-US" dirty="0" smtClean="0"/>
              <a:t>裡新建兩個檔案</a:t>
            </a:r>
            <a:endParaRPr lang="en-US" altLang="zh-TW" dirty="0" smtClean="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409" y="2501453"/>
            <a:ext cx="2924175" cy="3400425"/>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501453"/>
            <a:ext cx="2495550" cy="628650"/>
          </a:xfrm>
          <a:prstGeom prst="rect">
            <a:avLst/>
          </a:prstGeom>
        </p:spPr>
      </p:pic>
    </p:spTree>
    <p:extLst>
      <p:ext uri="{BB962C8B-B14F-4D97-AF65-F5344CB8AC3E}">
        <p14:creationId xmlns:p14="http://schemas.microsoft.com/office/powerpoint/2010/main" val="15374117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程式架構</a:t>
            </a:r>
            <a:endParaRPr lang="zh-TW" altLang="en-US" dirty="0"/>
          </a:p>
        </p:txBody>
      </p:sp>
      <p:sp>
        <p:nvSpPr>
          <p:cNvPr id="3" name="內容版面配置區 2"/>
          <p:cNvSpPr>
            <a:spLocks noGrp="1"/>
          </p:cNvSpPr>
          <p:nvPr>
            <p:ph sz="quarter" idx="1"/>
          </p:nvPr>
        </p:nvSpPr>
        <p:spPr/>
        <p:txBody>
          <a:bodyPr/>
          <a:lstStyle/>
          <a:p>
            <a:r>
              <a:rPr lang="zh-TW" altLang="en-US" dirty="0"/>
              <a:t>我們的</a:t>
            </a:r>
            <a:r>
              <a:rPr lang="zh-TW" altLang="en-US" dirty="0" smtClean="0"/>
              <a:t>檔案分成</a:t>
            </a:r>
            <a:r>
              <a:rPr lang="en-US" altLang="zh-TW" dirty="0" smtClean="0"/>
              <a:t>.</a:t>
            </a:r>
            <a:r>
              <a:rPr lang="en-US" altLang="zh-TW" dirty="0" err="1" smtClean="0"/>
              <a:t>js</a:t>
            </a:r>
            <a:r>
              <a:rPr lang="zh-TW" altLang="en-US" dirty="0" smtClean="0"/>
              <a:t>跟</a:t>
            </a:r>
            <a:r>
              <a:rPr lang="en-US" altLang="zh-TW" dirty="0" smtClean="0"/>
              <a:t>.html</a:t>
            </a:r>
            <a:r>
              <a:rPr lang="zh-TW" altLang="en-US" dirty="0" smtClean="0"/>
              <a:t>兩個</a:t>
            </a:r>
            <a:endParaRPr lang="en-US" altLang="zh-TW" dirty="0" smtClean="0"/>
          </a:p>
          <a:p>
            <a:r>
              <a:rPr lang="en-US" altLang="zh-TW" dirty="0" smtClean="0"/>
              <a:t>.html</a:t>
            </a:r>
            <a:r>
              <a:rPr lang="zh-TW" altLang="en-US" dirty="0" smtClean="0"/>
              <a:t>主要是用來產生我們拿來控制</a:t>
            </a:r>
            <a:r>
              <a:rPr lang="en-US" altLang="zh-TW" dirty="0" smtClean="0"/>
              <a:t>BBB</a:t>
            </a:r>
            <a:r>
              <a:rPr lang="zh-TW" altLang="en-US" dirty="0" smtClean="0"/>
              <a:t>的</a:t>
            </a:r>
            <a:r>
              <a:rPr lang="en-US" altLang="zh-TW" dirty="0" smtClean="0"/>
              <a:t>GPIO</a:t>
            </a:r>
            <a:r>
              <a:rPr lang="zh-TW" altLang="en-US" dirty="0" smtClean="0"/>
              <a:t>的介面</a:t>
            </a:r>
            <a:r>
              <a:rPr lang="en-US" altLang="zh-TW" dirty="0" smtClean="0"/>
              <a:t>(UI)</a:t>
            </a:r>
            <a:r>
              <a:rPr lang="zh-TW" altLang="en-US" dirty="0" smtClean="0"/>
              <a:t>，比較特別的是，因為陀螺儀的功能只能在手機或平板上控制，因此這部分的程式碼是在</a:t>
            </a:r>
            <a:r>
              <a:rPr lang="en-US" altLang="zh-TW" dirty="0" smtClean="0"/>
              <a:t>.html</a:t>
            </a:r>
            <a:r>
              <a:rPr lang="zh-TW" altLang="en-US" dirty="0" smtClean="0"/>
              <a:t>的檔案裏面的。</a:t>
            </a:r>
            <a:endParaRPr lang="en-US" altLang="zh-TW" dirty="0" smtClean="0"/>
          </a:p>
          <a:p>
            <a:r>
              <a:rPr lang="en-US" altLang="zh-TW" dirty="0" smtClean="0"/>
              <a:t>.</a:t>
            </a:r>
            <a:r>
              <a:rPr lang="en-US" altLang="zh-TW" dirty="0" err="1" smtClean="0"/>
              <a:t>js</a:t>
            </a:r>
            <a:r>
              <a:rPr lang="zh-TW" altLang="en-US" dirty="0" smtClean="0"/>
              <a:t>是主要操控</a:t>
            </a:r>
            <a:r>
              <a:rPr lang="en-US" altLang="zh-TW" dirty="0" smtClean="0"/>
              <a:t>BBB</a:t>
            </a:r>
            <a:r>
              <a:rPr lang="zh-TW" altLang="en-US" dirty="0" smtClean="0"/>
              <a:t>的動作的。利用先前下載的</a:t>
            </a:r>
            <a:r>
              <a:rPr lang="en-US" altLang="zh-TW" dirty="0" smtClean="0"/>
              <a:t>socket.io</a:t>
            </a:r>
            <a:r>
              <a:rPr lang="zh-TW" altLang="en-US" dirty="0" smtClean="0"/>
              <a:t>的模組可以達成</a:t>
            </a:r>
            <a:r>
              <a:rPr lang="en-US" altLang="zh-TW" dirty="0" smtClean="0"/>
              <a:t>server</a:t>
            </a:r>
            <a:r>
              <a:rPr lang="zh-TW" altLang="en-US" dirty="0" smtClean="0"/>
              <a:t>跟</a:t>
            </a:r>
            <a:r>
              <a:rPr lang="en-US" altLang="zh-TW" dirty="0" smtClean="0"/>
              <a:t>client</a:t>
            </a:r>
            <a:r>
              <a:rPr lang="zh-TW" altLang="en-US" dirty="0" smtClean="0"/>
              <a:t>端的傳輸，因此在</a:t>
            </a:r>
            <a:r>
              <a:rPr lang="en-US" altLang="zh-TW" dirty="0" smtClean="0"/>
              <a:t>.html</a:t>
            </a:r>
            <a:r>
              <a:rPr lang="zh-TW" altLang="en-US" dirty="0" smtClean="0"/>
              <a:t>控制的按鈕或操控的一些數值可以經由</a:t>
            </a:r>
            <a:r>
              <a:rPr lang="en-US" altLang="zh-TW" dirty="0" smtClean="0"/>
              <a:t>socket.io</a:t>
            </a:r>
            <a:r>
              <a:rPr lang="zh-TW" altLang="en-US" dirty="0" smtClean="0"/>
              <a:t>傳到</a:t>
            </a:r>
            <a:r>
              <a:rPr lang="en-US" altLang="zh-TW" dirty="0" smtClean="0"/>
              <a:t>.</a:t>
            </a:r>
            <a:r>
              <a:rPr lang="en-US" altLang="zh-TW" dirty="0" err="1" smtClean="0"/>
              <a:t>js</a:t>
            </a:r>
            <a:r>
              <a:rPr lang="zh-TW" altLang="en-US" dirty="0" smtClean="0"/>
              <a:t>這裡的</a:t>
            </a:r>
            <a:r>
              <a:rPr lang="en-US" altLang="zh-TW" dirty="0" smtClean="0"/>
              <a:t>function</a:t>
            </a:r>
            <a:r>
              <a:rPr lang="zh-TW" altLang="en-US" dirty="0" smtClean="0"/>
              <a:t>裡面，達成控制</a:t>
            </a:r>
            <a:r>
              <a:rPr lang="en-US" altLang="zh-TW" dirty="0" smtClean="0"/>
              <a:t>BBB</a:t>
            </a:r>
            <a:r>
              <a:rPr lang="zh-TW" altLang="en-US" dirty="0" smtClean="0"/>
              <a:t>的</a:t>
            </a:r>
            <a:r>
              <a:rPr lang="en-US" altLang="zh-TW" dirty="0" smtClean="0"/>
              <a:t>GPIO</a:t>
            </a:r>
            <a:r>
              <a:rPr lang="zh-TW" altLang="en-US" dirty="0" smtClean="0"/>
              <a:t>的目的。</a:t>
            </a:r>
            <a:endParaRPr lang="zh-TW" altLang="en-US" dirty="0"/>
          </a:p>
        </p:txBody>
      </p:sp>
    </p:spTree>
    <p:extLst>
      <p:ext uri="{BB962C8B-B14F-4D97-AF65-F5344CB8AC3E}">
        <p14:creationId xmlns:p14="http://schemas.microsoft.com/office/powerpoint/2010/main" val="104384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發想</a:t>
            </a:r>
            <a:endParaRPr lang="zh-TW" altLang="en-US" dirty="0"/>
          </a:p>
        </p:txBody>
      </p:sp>
      <p:sp>
        <p:nvSpPr>
          <p:cNvPr id="3" name="內容版面配置區 2"/>
          <p:cNvSpPr>
            <a:spLocks noGrp="1"/>
          </p:cNvSpPr>
          <p:nvPr>
            <p:ph sz="quarter" idx="1"/>
          </p:nvPr>
        </p:nvSpPr>
        <p:spPr>
          <a:xfrm>
            <a:off x="467544" y="2385392"/>
            <a:ext cx="8503920" cy="4572000"/>
          </a:xfrm>
        </p:spPr>
        <p:txBody>
          <a:bodyPr>
            <a:normAutofit/>
          </a:bodyPr>
          <a:lstStyle/>
          <a:p>
            <a:r>
              <a:rPr lang="zh-TW" altLang="en-US" sz="3200" dirty="0" smtClean="0"/>
              <a:t>如果有個獨特的項圈可以讓主人很容易辨別自己家寵物的位置的話，是不是比較不會走失呢</a:t>
            </a:r>
            <a:r>
              <a:rPr lang="en-US" altLang="zh-TW" sz="3200" dirty="0" smtClean="0"/>
              <a:t>?</a:t>
            </a:r>
          </a:p>
          <a:p>
            <a:endParaRPr lang="en-US" altLang="zh-TW" sz="3200" dirty="0"/>
          </a:p>
          <a:p>
            <a:pPr marL="0" indent="0">
              <a:buNone/>
            </a:pPr>
            <a:r>
              <a:rPr lang="en-US" altLang="zh-TW" sz="3200" dirty="0" smtClean="0">
                <a:sym typeface="Wingdings" pitchFamily="2" charset="2"/>
              </a:rPr>
              <a:t>	 </a:t>
            </a:r>
            <a:r>
              <a:rPr lang="zh-TW" altLang="en-US" sz="3200" dirty="0" smtClean="0">
                <a:sym typeface="Wingdings" pitchFamily="2" charset="2"/>
              </a:rPr>
              <a:t>可以操控</a:t>
            </a:r>
            <a:r>
              <a:rPr lang="en-US" altLang="zh-TW" sz="3200" dirty="0" smtClean="0">
                <a:sym typeface="Wingdings" pitchFamily="2" charset="2"/>
              </a:rPr>
              <a:t>LED</a:t>
            </a:r>
            <a:r>
              <a:rPr lang="zh-TW" altLang="en-US" sz="3200" dirty="0" smtClean="0">
                <a:sym typeface="Wingdings" pitchFamily="2" charset="2"/>
              </a:rPr>
              <a:t>燈條的電子項圈</a:t>
            </a:r>
            <a:endParaRPr lang="zh-TW" altLang="en-US" sz="3200" dirty="0"/>
          </a:p>
        </p:txBody>
      </p:sp>
    </p:spTree>
    <p:extLst>
      <p:ext uri="{BB962C8B-B14F-4D97-AF65-F5344CB8AC3E}">
        <p14:creationId xmlns:p14="http://schemas.microsoft.com/office/powerpoint/2010/main" val="2520248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a:t>
            </a:r>
            <a:endParaRPr lang="zh-TW" altLang="en-US" dirty="0"/>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32928" y="1700808"/>
            <a:ext cx="8241631" cy="4572000"/>
          </a:xfrm>
        </p:spPr>
      </p:pic>
    </p:spTree>
    <p:extLst>
      <p:ext uri="{BB962C8B-B14F-4D97-AF65-F5344CB8AC3E}">
        <p14:creationId xmlns:p14="http://schemas.microsoft.com/office/powerpoint/2010/main" val="2254879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 – </a:t>
            </a:r>
            <a:r>
              <a:rPr lang="zh-TW" altLang="en-US" dirty="0" smtClean="0"/>
              <a:t>架構</a:t>
            </a:r>
            <a:endParaRPr lang="zh-TW" altLang="en-US" dirty="0"/>
          </a:p>
        </p:txBody>
      </p:sp>
      <p:sp>
        <p:nvSpPr>
          <p:cNvPr id="3" name="內容版面配置區 2"/>
          <p:cNvSpPr>
            <a:spLocks noGrp="1"/>
          </p:cNvSpPr>
          <p:nvPr>
            <p:ph sz="quarter" idx="1"/>
          </p:nvPr>
        </p:nvSpPr>
        <p:spPr>
          <a:xfrm>
            <a:off x="2332776" y="1593304"/>
            <a:ext cx="8503920" cy="4572000"/>
          </a:xfrm>
        </p:spPr>
        <p:txBody>
          <a:bodyPr>
            <a:noAutofit/>
          </a:bodyPr>
          <a:lstStyle/>
          <a:p>
            <a:pPr marL="0" indent="0">
              <a:buNone/>
            </a:pPr>
            <a:r>
              <a:rPr lang="en-US" altLang="zh-TW" sz="1800" dirty="0" smtClean="0">
                <a:latin typeface="Consolas" pitchFamily="49" charset="0"/>
                <a:cs typeface="Consolas" pitchFamily="49" charset="0"/>
              </a:rPr>
              <a:t>&lt;!DOCTYPE</a:t>
            </a:r>
            <a:r>
              <a:rPr lang="zh-TW" altLang="en-US" sz="1800" dirty="0" smtClean="0">
                <a:latin typeface="Consolas" pitchFamily="49" charset="0"/>
                <a:cs typeface="Consolas" pitchFamily="49" charset="0"/>
              </a:rPr>
              <a:t> </a:t>
            </a:r>
            <a:r>
              <a:rPr lang="en-US" altLang="zh-TW" sz="1800" dirty="0" smtClean="0">
                <a:latin typeface="Consolas" pitchFamily="49" charset="0"/>
                <a:cs typeface="Consolas" pitchFamily="49" charset="0"/>
              </a:rPr>
              <a:t>html&gt;</a:t>
            </a:r>
          </a:p>
          <a:p>
            <a:pPr marL="0" indent="0">
              <a:buNone/>
            </a:pPr>
            <a:r>
              <a:rPr lang="en-US" altLang="zh-TW" sz="1800" dirty="0" smtClean="0">
                <a:latin typeface="Consolas" pitchFamily="49" charset="0"/>
                <a:cs typeface="Consolas" pitchFamily="49" charset="0"/>
              </a:rPr>
              <a:t>&lt;html&gt;</a:t>
            </a:r>
            <a:endParaRPr lang="en-US" altLang="zh-TW" sz="1800" dirty="0">
              <a:latin typeface="Consolas" pitchFamily="49" charset="0"/>
              <a:cs typeface="Consolas" pitchFamily="49" charset="0"/>
            </a:endParaRPr>
          </a:p>
          <a:p>
            <a:pPr marL="0" indent="0">
              <a:buNone/>
            </a:pPr>
            <a:r>
              <a:rPr lang="en-US" altLang="zh-TW" sz="1800" dirty="0" smtClean="0">
                <a:latin typeface="Consolas" pitchFamily="49" charset="0"/>
                <a:cs typeface="Consolas" pitchFamily="49" charset="0"/>
              </a:rPr>
              <a:t>&lt;head&gt;</a:t>
            </a:r>
          </a:p>
          <a:p>
            <a:pPr marL="0" indent="0">
              <a:buNone/>
            </a:pPr>
            <a:r>
              <a:rPr lang="en-US" altLang="zh-TW" sz="1800" dirty="0">
                <a:latin typeface="Consolas" pitchFamily="49" charset="0"/>
                <a:cs typeface="Consolas" pitchFamily="49" charset="0"/>
              </a:rPr>
              <a:t>	</a:t>
            </a:r>
            <a:r>
              <a:rPr lang="en-US" altLang="zh-TW" sz="1800" dirty="0" smtClean="0">
                <a:latin typeface="Consolas" pitchFamily="49" charset="0"/>
                <a:cs typeface="Consolas" pitchFamily="49" charset="0"/>
              </a:rPr>
              <a:t>//</a:t>
            </a:r>
            <a:r>
              <a:rPr lang="zh-TW" altLang="en-US" sz="1800" dirty="0" smtClean="0">
                <a:latin typeface="Consolas" pitchFamily="49" charset="0"/>
                <a:cs typeface="Consolas" pitchFamily="49" charset="0"/>
              </a:rPr>
              <a:t>設定</a:t>
            </a:r>
            <a:endParaRPr lang="en-US" altLang="zh-TW" sz="1800" dirty="0" smtClean="0">
              <a:latin typeface="Consolas" pitchFamily="49" charset="0"/>
              <a:cs typeface="Consolas" pitchFamily="49" charset="0"/>
            </a:endParaRPr>
          </a:p>
          <a:p>
            <a:pPr marL="0" indent="0">
              <a:buNone/>
            </a:pPr>
            <a:r>
              <a:rPr lang="en-US" altLang="zh-TW" sz="1800" dirty="0">
                <a:latin typeface="Consolas" pitchFamily="49" charset="0"/>
                <a:cs typeface="Consolas" pitchFamily="49" charset="0"/>
              </a:rPr>
              <a:t>	</a:t>
            </a:r>
            <a:r>
              <a:rPr lang="en-US" altLang="zh-TW" sz="1800" dirty="0" smtClean="0">
                <a:latin typeface="Consolas" pitchFamily="49" charset="0"/>
                <a:cs typeface="Consolas" pitchFamily="49" charset="0"/>
              </a:rPr>
              <a:t>//socket.io</a:t>
            </a:r>
          </a:p>
          <a:p>
            <a:pPr marL="0" indent="0">
              <a:buNone/>
            </a:pPr>
            <a:r>
              <a:rPr lang="en-US" altLang="zh-TW" sz="1800" dirty="0">
                <a:latin typeface="Consolas" pitchFamily="49" charset="0"/>
                <a:cs typeface="Consolas" pitchFamily="49" charset="0"/>
              </a:rPr>
              <a:t>	</a:t>
            </a:r>
            <a:r>
              <a:rPr lang="en-US" altLang="zh-TW" sz="1800" dirty="0" smtClean="0">
                <a:latin typeface="Consolas" pitchFamily="49" charset="0"/>
                <a:cs typeface="Consolas" pitchFamily="49" charset="0"/>
              </a:rPr>
              <a:t>//…</a:t>
            </a:r>
          </a:p>
          <a:p>
            <a:pPr marL="0" indent="0">
              <a:buNone/>
            </a:pPr>
            <a:r>
              <a:rPr lang="en-US" altLang="zh-TW" sz="1800" dirty="0">
                <a:latin typeface="Consolas" pitchFamily="49" charset="0"/>
                <a:cs typeface="Consolas" pitchFamily="49" charset="0"/>
              </a:rPr>
              <a:t>	</a:t>
            </a:r>
            <a:r>
              <a:rPr lang="en-US" altLang="zh-TW" sz="1800" dirty="0" smtClean="0">
                <a:latin typeface="Consolas" pitchFamily="49" charset="0"/>
                <a:cs typeface="Consolas" pitchFamily="49" charset="0"/>
              </a:rPr>
              <a:t>&lt;script&gt;</a:t>
            </a:r>
          </a:p>
          <a:p>
            <a:pPr marL="0" indent="0">
              <a:buNone/>
            </a:pPr>
            <a:r>
              <a:rPr lang="en-US" altLang="zh-TW" sz="1800" dirty="0">
                <a:latin typeface="Consolas" pitchFamily="49" charset="0"/>
                <a:cs typeface="Consolas" pitchFamily="49" charset="0"/>
              </a:rPr>
              <a:t>	</a:t>
            </a:r>
            <a:r>
              <a:rPr lang="en-US" altLang="zh-TW" sz="1800" dirty="0" smtClean="0">
                <a:latin typeface="Consolas" pitchFamily="49" charset="0"/>
                <a:cs typeface="Consolas" pitchFamily="49" charset="0"/>
              </a:rPr>
              <a:t>//</a:t>
            </a:r>
            <a:r>
              <a:rPr lang="zh-TW" altLang="en-US" sz="1800" dirty="0" smtClean="0">
                <a:latin typeface="Consolas" pitchFamily="49" charset="0"/>
                <a:cs typeface="Consolas" pitchFamily="49" charset="0"/>
              </a:rPr>
              <a:t>陀螺儀程式</a:t>
            </a:r>
            <a:endParaRPr lang="en-US" altLang="zh-TW" sz="1800" dirty="0" smtClean="0">
              <a:latin typeface="Consolas" pitchFamily="49" charset="0"/>
              <a:cs typeface="Consolas" pitchFamily="49" charset="0"/>
            </a:endParaRPr>
          </a:p>
          <a:p>
            <a:pPr marL="0" indent="0">
              <a:buNone/>
            </a:pPr>
            <a:r>
              <a:rPr lang="en-US" altLang="zh-TW" sz="1800" dirty="0">
                <a:latin typeface="Consolas" pitchFamily="49" charset="0"/>
                <a:cs typeface="Consolas" pitchFamily="49" charset="0"/>
              </a:rPr>
              <a:t>	</a:t>
            </a:r>
            <a:r>
              <a:rPr lang="en-US" altLang="zh-TW" sz="1800" dirty="0" smtClean="0">
                <a:latin typeface="Consolas" pitchFamily="49" charset="0"/>
                <a:cs typeface="Consolas" pitchFamily="49" charset="0"/>
              </a:rPr>
              <a:t>&lt;/script&gt;</a:t>
            </a:r>
            <a:endParaRPr lang="en-US" altLang="zh-TW" sz="1800" dirty="0">
              <a:latin typeface="Consolas" pitchFamily="49" charset="0"/>
              <a:cs typeface="Consolas" pitchFamily="49" charset="0"/>
            </a:endParaRPr>
          </a:p>
          <a:p>
            <a:pPr marL="0" indent="0">
              <a:buNone/>
            </a:pPr>
            <a:r>
              <a:rPr lang="en-US" altLang="zh-TW" sz="1800" dirty="0" smtClean="0">
                <a:latin typeface="Consolas" pitchFamily="49" charset="0"/>
                <a:cs typeface="Consolas" pitchFamily="49" charset="0"/>
              </a:rPr>
              <a:t>&lt;/head&gt;</a:t>
            </a:r>
          </a:p>
          <a:p>
            <a:pPr marL="0" indent="0">
              <a:buNone/>
            </a:pPr>
            <a:r>
              <a:rPr lang="en-US" altLang="zh-TW" sz="1800" dirty="0" smtClean="0">
                <a:latin typeface="Consolas" pitchFamily="49" charset="0"/>
                <a:cs typeface="Consolas" pitchFamily="49" charset="0"/>
              </a:rPr>
              <a:t>&lt;body&gt;</a:t>
            </a:r>
          </a:p>
          <a:p>
            <a:pPr marL="0" indent="0">
              <a:buNone/>
            </a:pPr>
            <a:r>
              <a:rPr lang="en-US" altLang="zh-TW" sz="1800" dirty="0" smtClean="0">
                <a:latin typeface="Consolas" pitchFamily="49" charset="0"/>
                <a:cs typeface="Consolas" pitchFamily="49" charset="0"/>
              </a:rPr>
              <a:t>//</a:t>
            </a:r>
            <a:r>
              <a:rPr lang="zh-TW" altLang="en-US" sz="1800" dirty="0" smtClean="0">
                <a:latin typeface="Consolas" pitchFamily="49" charset="0"/>
                <a:cs typeface="Consolas" pitchFamily="49" charset="0"/>
              </a:rPr>
              <a:t>介面元件</a:t>
            </a:r>
            <a:endParaRPr lang="en-US" altLang="zh-TW" sz="1800" dirty="0" smtClean="0">
              <a:latin typeface="Consolas" pitchFamily="49" charset="0"/>
              <a:cs typeface="Consolas" pitchFamily="49" charset="0"/>
            </a:endParaRPr>
          </a:p>
          <a:p>
            <a:pPr marL="0" indent="0">
              <a:buNone/>
            </a:pPr>
            <a:r>
              <a:rPr lang="en-US" altLang="zh-TW" sz="1800" dirty="0" smtClean="0">
                <a:latin typeface="Consolas" pitchFamily="49" charset="0"/>
                <a:cs typeface="Consolas" pitchFamily="49" charset="0"/>
              </a:rPr>
              <a:t>&lt;/body&gt;</a:t>
            </a:r>
          </a:p>
          <a:p>
            <a:pPr marL="0" indent="0">
              <a:buNone/>
            </a:pPr>
            <a:r>
              <a:rPr lang="en-US" altLang="zh-TW" sz="1800" dirty="0" smtClean="0">
                <a:latin typeface="Consolas" pitchFamily="49" charset="0"/>
                <a:cs typeface="Consolas" pitchFamily="49" charset="0"/>
              </a:rPr>
              <a:t>&lt;/html&gt;</a:t>
            </a:r>
          </a:p>
          <a:p>
            <a:pPr marL="0" indent="0">
              <a:buNone/>
            </a:pPr>
            <a:endParaRPr lang="en-US" altLang="zh-TW" sz="1800" dirty="0" smtClean="0">
              <a:latin typeface="Consolas" pitchFamily="49" charset="0"/>
              <a:cs typeface="Consolas" pitchFamily="49" charset="0"/>
            </a:endParaRPr>
          </a:p>
          <a:p>
            <a:pPr marL="0" indent="0">
              <a:buNone/>
            </a:pPr>
            <a:endParaRPr lang="zh-TW" altLang="en-US" sz="1800" dirty="0">
              <a:latin typeface="Consolas" pitchFamily="49" charset="0"/>
              <a:cs typeface="Consolas" pitchFamily="49" charset="0"/>
            </a:endParaRPr>
          </a:p>
        </p:txBody>
      </p:sp>
    </p:spTree>
    <p:extLst>
      <p:ext uri="{BB962C8B-B14F-4D97-AF65-F5344CB8AC3E}">
        <p14:creationId xmlns:p14="http://schemas.microsoft.com/office/powerpoint/2010/main" val="3061355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 - &lt;head&gt;&lt;/head&gt; part.1</a:t>
            </a:r>
            <a:endParaRPr lang="zh-TW" altLang="en-US" dirty="0"/>
          </a:p>
        </p:txBody>
      </p:sp>
      <p:sp>
        <p:nvSpPr>
          <p:cNvPr id="3" name="內容版面配置區 2"/>
          <p:cNvSpPr>
            <a:spLocks noGrp="1"/>
          </p:cNvSpPr>
          <p:nvPr>
            <p:ph sz="quarter" idx="1"/>
          </p:nvPr>
        </p:nvSpPr>
        <p:spPr/>
        <p:txBody>
          <a:bodyPr>
            <a:normAutofit/>
          </a:bodyPr>
          <a:lstStyle/>
          <a:p>
            <a:pPr marL="0" indent="0">
              <a:buNone/>
            </a:pPr>
            <a:r>
              <a:rPr lang="en-GB" altLang="zh-TW" sz="2000" dirty="0">
                <a:latin typeface="Consolas" pitchFamily="49" charset="0"/>
                <a:cs typeface="Consolas" pitchFamily="49" charset="0"/>
              </a:rPr>
              <a:t>&lt;meta charset</a:t>
            </a:r>
            <a:r>
              <a:rPr lang="en-GB" altLang="zh-TW" sz="2000" dirty="0" smtClean="0">
                <a:latin typeface="Consolas" pitchFamily="49" charset="0"/>
                <a:cs typeface="Consolas" pitchFamily="49" charset="0"/>
              </a:rPr>
              <a:t>=“utf-8”&gt;</a:t>
            </a:r>
          </a:p>
          <a:p>
            <a:pPr marL="0" indent="0">
              <a:buNone/>
            </a:pPr>
            <a:r>
              <a:rPr lang="en-GB" altLang="zh-TW" sz="2000" dirty="0" smtClean="0">
                <a:latin typeface="Consolas" pitchFamily="49" charset="0"/>
                <a:cs typeface="Consolas" pitchFamily="49" charset="0"/>
              </a:rPr>
              <a:t>//</a:t>
            </a:r>
            <a:r>
              <a:rPr lang="zh-TW" altLang="en-US" sz="2000" dirty="0" smtClean="0">
                <a:latin typeface="Consolas" pitchFamily="49" charset="0"/>
                <a:cs typeface="Consolas" pitchFamily="49" charset="0"/>
              </a:rPr>
              <a:t>設定字元集</a:t>
            </a:r>
            <a:r>
              <a:rPr lang="en-GB" altLang="zh-TW" sz="2000" dirty="0" smtClean="0">
                <a:latin typeface="Consolas" pitchFamily="49" charset="0"/>
                <a:cs typeface="Consolas" pitchFamily="49" charset="0"/>
              </a:rPr>
              <a:t>   </a:t>
            </a:r>
          </a:p>
          <a:p>
            <a:pPr marL="0" indent="0">
              <a:buNone/>
            </a:pPr>
            <a:r>
              <a:rPr lang="en-GB" altLang="zh-TW" sz="2000" dirty="0" smtClean="0">
                <a:latin typeface="Consolas" pitchFamily="49" charset="0"/>
                <a:cs typeface="Consolas" pitchFamily="49" charset="0"/>
              </a:rPr>
              <a:t>&lt;</a:t>
            </a:r>
            <a:r>
              <a:rPr lang="en-GB" altLang="zh-TW" sz="2000" dirty="0">
                <a:latin typeface="Consolas" pitchFamily="49" charset="0"/>
                <a:cs typeface="Consolas" pitchFamily="49" charset="0"/>
              </a:rPr>
              <a:t>meta name</a:t>
            </a:r>
            <a:r>
              <a:rPr lang="en-GB" altLang="zh-TW" sz="2000" dirty="0" smtClean="0">
                <a:latin typeface="Consolas" pitchFamily="49" charset="0"/>
                <a:cs typeface="Consolas" pitchFamily="49" charset="0"/>
              </a:rPr>
              <a:t>=“viewport” </a:t>
            </a:r>
            <a:r>
              <a:rPr lang="en-GB" altLang="zh-TW" sz="2000" dirty="0">
                <a:latin typeface="Consolas" pitchFamily="49" charset="0"/>
                <a:cs typeface="Consolas" pitchFamily="49" charset="0"/>
              </a:rPr>
              <a:t>content</a:t>
            </a:r>
            <a:r>
              <a:rPr lang="en-GB" altLang="zh-TW" sz="2000" dirty="0" smtClean="0">
                <a:latin typeface="Consolas" pitchFamily="49" charset="0"/>
                <a:cs typeface="Consolas" pitchFamily="49" charset="0"/>
              </a:rPr>
              <a:t>=“initial-scale=1.0</a:t>
            </a:r>
            <a:r>
              <a:rPr lang="en-GB" altLang="zh-TW" sz="2000" dirty="0">
                <a:latin typeface="Consolas" pitchFamily="49" charset="0"/>
                <a:cs typeface="Consolas" pitchFamily="49" charset="0"/>
              </a:rPr>
              <a:t>, </a:t>
            </a:r>
            <a:r>
              <a:rPr lang="en-GB" altLang="zh-TW" sz="2000" dirty="0" smtClean="0">
                <a:latin typeface="Consolas" pitchFamily="49" charset="0"/>
                <a:cs typeface="Consolas" pitchFamily="49" charset="0"/>
              </a:rPr>
              <a:t>user-scalable=no”&gt; </a:t>
            </a:r>
          </a:p>
          <a:p>
            <a:pPr marL="0" indent="0">
              <a:buNone/>
            </a:pPr>
            <a:r>
              <a:rPr lang="en-GB" altLang="zh-TW" sz="2000" dirty="0" smtClean="0">
                <a:latin typeface="Consolas" pitchFamily="49" charset="0"/>
                <a:cs typeface="Consolas" pitchFamily="49" charset="0"/>
              </a:rPr>
              <a:t>//</a:t>
            </a:r>
            <a:r>
              <a:rPr lang="zh-TW" altLang="en-US" sz="2000" dirty="0" smtClean="0">
                <a:latin typeface="Consolas" pitchFamily="49" charset="0"/>
                <a:cs typeface="Consolas" pitchFamily="49" charset="0"/>
              </a:rPr>
              <a:t>設定大小，是否可縮放</a:t>
            </a:r>
            <a:r>
              <a:rPr lang="en-GB" altLang="zh-TW" sz="2000" dirty="0" smtClean="0">
                <a:latin typeface="Consolas" pitchFamily="49" charset="0"/>
                <a:cs typeface="Consolas" pitchFamily="49" charset="0"/>
              </a:rPr>
              <a:t>   </a:t>
            </a:r>
          </a:p>
          <a:p>
            <a:pPr marL="0" indent="0">
              <a:buNone/>
            </a:pPr>
            <a:r>
              <a:rPr lang="en-GB" altLang="zh-TW" sz="2000" dirty="0" smtClean="0">
                <a:latin typeface="Consolas" pitchFamily="49" charset="0"/>
                <a:cs typeface="Consolas" pitchFamily="49" charset="0"/>
              </a:rPr>
              <a:t>&lt;</a:t>
            </a:r>
            <a:r>
              <a:rPr lang="en-GB" altLang="zh-TW" sz="2000" dirty="0">
                <a:latin typeface="Consolas" pitchFamily="49" charset="0"/>
                <a:cs typeface="Consolas" pitchFamily="49" charset="0"/>
              </a:rPr>
              <a:t>meta name="apple-mobile-web-app-capable" content="yes"&gt; </a:t>
            </a:r>
            <a:endParaRPr lang="en-GB" altLang="zh-TW" sz="2000" dirty="0" smtClean="0">
              <a:latin typeface="Consolas" pitchFamily="49" charset="0"/>
              <a:cs typeface="Consolas" pitchFamily="49" charset="0"/>
            </a:endParaRPr>
          </a:p>
          <a:p>
            <a:pPr marL="0" indent="0">
              <a:buNone/>
            </a:pPr>
            <a:r>
              <a:rPr lang="en-GB" altLang="zh-TW" sz="2000" dirty="0" smtClean="0">
                <a:latin typeface="Consolas" pitchFamily="49" charset="0"/>
                <a:cs typeface="Consolas" pitchFamily="49" charset="0"/>
              </a:rPr>
              <a:t>//</a:t>
            </a:r>
            <a:r>
              <a:rPr lang="zh-TW" altLang="en-US" sz="2000" dirty="0">
                <a:latin typeface="Consolas" pitchFamily="49" charset="0"/>
                <a:cs typeface="Consolas" pitchFamily="49" charset="0"/>
              </a:rPr>
              <a:t>隱藏</a:t>
            </a:r>
            <a:r>
              <a:rPr lang="en-US" altLang="zh-TW" sz="2000" dirty="0">
                <a:latin typeface="Consolas" pitchFamily="49" charset="0"/>
                <a:cs typeface="Consolas" pitchFamily="49" charset="0"/>
              </a:rPr>
              <a:t>iPhone</a:t>
            </a:r>
            <a:r>
              <a:rPr lang="zh-TW" altLang="en-US" sz="2000" dirty="0">
                <a:latin typeface="Consolas" pitchFamily="49" charset="0"/>
                <a:cs typeface="Consolas" pitchFamily="49" charset="0"/>
              </a:rPr>
              <a:t>底部的</a:t>
            </a:r>
            <a:r>
              <a:rPr lang="en-US" altLang="zh-TW" sz="2000" dirty="0">
                <a:latin typeface="Consolas" pitchFamily="49" charset="0"/>
                <a:cs typeface="Consolas" pitchFamily="49" charset="0"/>
              </a:rPr>
              <a:t>button bar</a:t>
            </a:r>
            <a:r>
              <a:rPr lang="zh-TW" altLang="en-US" sz="2000" dirty="0">
                <a:latin typeface="Consolas" pitchFamily="49" charset="0"/>
                <a:cs typeface="Consolas" pitchFamily="49" charset="0"/>
              </a:rPr>
              <a:t>，讓介面看起來更</a:t>
            </a:r>
            <a:r>
              <a:rPr lang="zh-TW" altLang="en-US" sz="2000" dirty="0" smtClean="0">
                <a:latin typeface="Consolas" pitchFamily="49" charset="0"/>
                <a:cs typeface="Consolas" pitchFamily="49" charset="0"/>
              </a:rPr>
              <a:t>像</a:t>
            </a:r>
            <a:r>
              <a:rPr lang="en-US" altLang="zh-TW" sz="2000" dirty="0" smtClean="0">
                <a:latin typeface="Consolas" pitchFamily="49" charset="0"/>
                <a:cs typeface="Consolas" pitchFamily="49" charset="0"/>
              </a:rPr>
              <a:t>iPhone APP</a:t>
            </a:r>
            <a:r>
              <a:rPr lang="en-GB" altLang="zh-TW" sz="2000" dirty="0" smtClean="0">
                <a:latin typeface="Consolas" pitchFamily="49" charset="0"/>
                <a:cs typeface="Consolas" pitchFamily="49" charset="0"/>
              </a:rPr>
              <a:t>  </a:t>
            </a:r>
          </a:p>
          <a:p>
            <a:pPr marL="0" indent="0">
              <a:buNone/>
            </a:pPr>
            <a:r>
              <a:rPr lang="en-GB" altLang="zh-TW" sz="2000" dirty="0" smtClean="0">
                <a:latin typeface="Consolas" pitchFamily="49" charset="0"/>
                <a:cs typeface="Consolas" pitchFamily="49" charset="0"/>
              </a:rPr>
              <a:t>&lt;</a:t>
            </a:r>
            <a:r>
              <a:rPr lang="en-GB" altLang="zh-TW" sz="2000" dirty="0">
                <a:latin typeface="Consolas" pitchFamily="49" charset="0"/>
                <a:cs typeface="Consolas" pitchFamily="49" charset="0"/>
              </a:rPr>
              <a:t>meta name="apple-mobile-web-app-status-bar-style" content="black"&gt;    </a:t>
            </a:r>
            <a:endParaRPr lang="en-GB" altLang="zh-TW" sz="2000" dirty="0" smtClean="0">
              <a:latin typeface="Consolas" pitchFamily="49" charset="0"/>
              <a:cs typeface="Consolas" pitchFamily="49" charset="0"/>
            </a:endParaRPr>
          </a:p>
          <a:p>
            <a:pPr marL="0" indent="0">
              <a:buNone/>
            </a:pPr>
            <a:r>
              <a:rPr lang="en-GB" altLang="zh-TW" sz="2000" dirty="0" smtClean="0">
                <a:latin typeface="Consolas" pitchFamily="49" charset="0"/>
                <a:cs typeface="Consolas" pitchFamily="49" charset="0"/>
              </a:rPr>
              <a:t>//</a:t>
            </a:r>
            <a:r>
              <a:rPr lang="zh-TW" altLang="en-US" sz="2000" dirty="0" smtClean="0">
                <a:latin typeface="Consolas" pitchFamily="49" charset="0"/>
                <a:cs typeface="Consolas" pitchFamily="49" charset="0"/>
              </a:rPr>
              <a:t>更改</a:t>
            </a:r>
            <a:r>
              <a:rPr lang="en-US" altLang="zh-TW" sz="2000" dirty="0" smtClean="0">
                <a:latin typeface="Consolas" pitchFamily="49" charset="0"/>
                <a:cs typeface="Consolas" pitchFamily="49" charset="0"/>
              </a:rPr>
              <a:t>status bar</a:t>
            </a:r>
            <a:r>
              <a:rPr lang="zh-TW" altLang="en-US" sz="2000" dirty="0" smtClean="0">
                <a:latin typeface="Consolas" pitchFamily="49" charset="0"/>
                <a:cs typeface="Consolas" pitchFamily="49" charset="0"/>
              </a:rPr>
              <a:t>的樣式，這裡是改成黑色</a:t>
            </a:r>
            <a:endParaRPr lang="en-GB" altLang="zh-TW" sz="2000" dirty="0" smtClean="0">
              <a:latin typeface="Consolas" pitchFamily="49" charset="0"/>
              <a:cs typeface="Consolas" pitchFamily="49" charset="0"/>
            </a:endParaRPr>
          </a:p>
          <a:p>
            <a:pPr marL="0" indent="0">
              <a:buNone/>
            </a:pPr>
            <a:r>
              <a:rPr lang="en-GB" altLang="zh-TW" sz="2000" dirty="0" smtClean="0">
                <a:latin typeface="Consolas" pitchFamily="49" charset="0"/>
                <a:cs typeface="Consolas" pitchFamily="49" charset="0"/>
              </a:rPr>
              <a:t>&lt;</a:t>
            </a:r>
            <a:r>
              <a:rPr lang="en-GB" altLang="zh-TW" sz="2000" dirty="0">
                <a:latin typeface="Consolas" pitchFamily="49" charset="0"/>
                <a:cs typeface="Consolas" pitchFamily="49" charset="0"/>
              </a:rPr>
              <a:t>title&gt;</a:t>
            </a:r>
            <a:r>
              <a:rPr lang="en-GB" altLang="zh-TW" sz="2000" dirty="0" err="1">
                <a:latin typeface="Consolas" pitchFamily="49" charset="0"/>
                <a:cs typeface="Consolas" pitchFamily="49" charset="0"/>
              </a:rPr>
              <a:t>BeagleBone</a:t>
            </a:r>
            <a:r>
              <a:rPr lang="en-GB" altLang="zh-TW" sz="2000" dirty="0">
                <a:latin typeface="Consolas" pitchFamily="49" charset="0"/>
                <a:cs typeface="Consolas" pitchFamily="49" charset="0"/>
              </a:rPr>
              <a:t> Black Demo&lt;/title</a:t>
            </a:r>
            <a:r>
              <a:rPr lang="en-GB" altLang="zh-TW" sz="2000" dirty="0" smtClean="0">
                <a:latin typeface="Consolas" pitchFamily="49" charset="0"/>
                <a:cs typeface="Consolas" pitchFamily="49" charset="0"/>
              </a:rPr>
              <a:t>&gt;</a:t>
            </a:r>
          </a:p>
          <a:p>
            <a:pPr marL="0" indent="0">
              <a:buNone/>
            </a:pPr>
            <a:r>
              <a:rPr lang="en-GB" altLang="zh-TW" sz="2000" dirty="0" smtClean="0">
                <a:latin typeface="Consolas" pitchFamily="49" charset="0"/>
                <a:cs typeface="Consolas" pitchFamily="49" charset="0"/>
              </a:rPr>
              <a:t>//</a:t>
            </a:r>
            <a:r>
              <a:rPr lang="zh-TW" altLang="en-US" sz="2000" dirty="0" smtClean="0">
                <a:latin typeface="Consolas" pitchFamily="49" charset="0"/>
                <a:cs typeface="Consolas" pitchFamily="49" charset="0"/>
              </a:rPr>
              <a:t>頁面標題</a:t>
            </a:r>
            <a:r>
              <a:rPr lang="en-GB" altLang="zh-TW" sz="2000" dirty="0" smtClean="0">
                <a:latin typeface="Consolas" pitchFamily="49" charset="0"/>
                <a:cs typeface="Consolas" pitchFamily="49" charset="0"/>
              </a:rPr>
              <a:t>     </a:t>
            </a:r>
          </a:p>
        </p:txBody>
      </p:sp>
    </p:spTree>
    <p:extLst>
      <p:ext uri="{BB962C8B-B14F-4D97-AF65-F5344CB8AC3E}">
        <p14:creationId xmlns:p14="http://schemas.microsoft.com/office/powerpoint/2010/main" val="10014000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&lt;head&gt;&lt;/head&gt; </a:t>
            </a:r>
            <a:r>
              <a:rPr lang="en-US" altLang="zh-TW" dirty="0" smtClean="0"/>
              <a:t>part.2</a:t>
            </a:r>
            <a:endParaRPr lang="zh-TW" altLang="en-US" dirty="0"/>
          </a:p>
        </p:txBody>
      </p:sp>
      <p:sp>
        <p:nvSpPr>
          <p:cNvPr id="3" name="內容版面配置區 2"/>
          <p:cNvSpPr>
            <a:spLocks noGrp="1"/>
          </p:cNvSpPr>
          <p:nvPr>
            <p:ph sz="quarter" idx="1"/>
          </p:nvPr>
        </p:nvSpPr>
        <p:spPr>
          <a:xfrm>
            <a:off x="301752" y="1527048"/>
            <a:ext cx="8503920" cy="5142312"/>
          </a:xfrm>
        </p:spPr>
        <p:txBody>
          <a:bodyPr>
            <a:normAutofit lnSpcReduction="10000"/>
          </a:bodyPr>
          <a:lstStyle/>
          <a:p>
            <a:pPr marL="0" indent="0">
              <a:buNone/>
            </a:pPr>
            <a:r>
              <a:rPr lang="en-GB" altLang="zh-TW" sz="2000" dirty="0">
                <a:latin typeface="Consolas" pitchFamily="49" charset="0"/>
                <a:cs typeface="Consolas" pitchFamily="49" charset="0"/>
              </a:rPr>
              <a:t>&lt;!-- </a:t>
            </a:r>
            <a:r>
              <a:rPr lang="en-GB" altLang="zh-TW" sz="2000" dirty="0" err="1">
                <a:latin typeface="Consolas" pitchFamily="49" charset="0"/>
                <a:cs typeface="Consolas" pitchFamily="49" charset="0"/>
              </a:rPr>
              <a:t>jQuery</a:t>
            </a:r>
            <a:r>
              <a:rPr lang="en-GB" altLang="zh-TW" sz="2000" dirty="0">
                <a:latin typeface="Consolas" pitchFamily="49" charset="0"/>
                <a:cs typeface="Consolas" pitchFamily="49" charset="0"/>
              </a:rPr>
              <a:t> and </a:t>
            </a:r>
            <a:r>
              <a:rPr lang="en-GB" altLang="zh-TW" sz="2000" dirty="0" err="1">
                <a:latin typeface="Consolas" pitchFamily="49" charset="0"/>
                <a:cs typeface="Consolas" pitchFamily="49" charset="0"/>
              </a:rPr>
              <a:t>jQuery</a:t>
            </a:r>
            <a:r>
              <a:rPr lang="en-GB" altLang="zh-TW" sz="2000" dirty="0">
                <a:latin typeface="Consolas" pitchFamily="49" charset="0"/>
                <a:cs typeface="Consolas" pitchFamily="49" charset="0"/>
              </a:rPr>
              <a:t> Mobile </a:t>
            </a:r>
            <a:r>
              <a:rPr lang="en-GB" altLang="zh-TW" sz="2000" dirty="0" smtClean="0">
                <a:latin typeface="Consolas" pitchFamily="49" charset="0"/>
                <a:cs typeface="Consolas" pitchFamily="49" charset="0"/>
              </a:rPr>
              <a:t>--&gt;</a:t>
            </a:r>
          </a:p>
          <a:p>
            <a:pPr marL="0" indent="0">
              <a:buNone/>
            </a:pPr>
            <a:r>
              <a:rPr lang="en-GB" altLang="zh-TW" sz="2000" dirty="0" smtClean="0">
                <a:latin typeface="Consolas" pitchFamily="49" charset="0"/>
                <a:cs typeface="Consolas" pitchFamily="49" charset="0"/>
              </a:rPr>
              <a:t>&lt;</a:t>
            </a:r>
            <a:r>
              <a:rPr lang="en-GB" altLang="zh-TW" sz="2000" dirty="0">
                <a:latin typeface="Consolas" pitchFamily="49" charset="0"/>
                <a:cs typeface="Consolas" pitchFamily="49" charset="0"/>
              </a:rPr>
              <a:t>link </a:t>
            </a:r>
            <a:r>
              <a:rPr lang="en-GB" altLang="zh-TW" sz="2000" dirty="0" err="1">
                <a:latin typeface="Consolas" pitchFamily="49" charset="0"/>
                <a:cs typeface="Consolas" pitchFamily="49" charset="0"/>
              </a:rPr>
              <a:t>rel</a:t>
            </a:r>
            <a:r>
              <a:rPr lang="en-GB" altLang="zh-TW" sz="2000" dirty="0">
                <a:latin typeface="Consolas" pitchFamily="49" charset="0"/>
                <a:cs typeface="Consolas" pitchFamily="49" charset="0"/>
              </a:rPr>
              <a:t>="</a:t>
            </a:r>
            <a:r>
              <a:rPr lang="en-GB" altLang="zh-TW" sz="2000" dirty="0" err="1">
                <a:latin typeface="Consolas" pitchFamily="49" charset="0"/>
                <a:cs typeface="Consolas" pitchFamily="49" charset="0"/>
              </a:rPr>
              <a:t>stylesheet</a:t>
            </a:r>
            <a:r>
              <a:rPr lang="en-GB" altLang="zh-TW" sz="2000" dirty="0">
                <a:latin typeface="Consolas" pitchFamily="49" charset="0"/>
                <a:cs typeface="Consolas" pitchFamily="49" charset="0"/>
              </a:rPr>
              <a:t>" </a:t>
            </a:r>
            <a:r>
              <a:rPr lang="en-GB" altLang="zh-TW" sz="2000" dirty="0" err="1">
                <a:latin typeface="Consolas" pitchFamily="49" charset="0"/>
                <a:cs typeface="Consolas" pitchFamily="49" charset="0"/>
              </a:rPr>
              <a:t>href</a:t>
            </a:r>
            <a:r>
              <a:rPr lang="en-GB" altLang="zh-TW" sz="2000" dirty="0">
                <a:latin typeface="Consolas" pitchFamily="49" charset="0"/>
                <a:cs typeface="Consolas" pitchFamily="49" charset="0"/>
              </a:rPr>
              <a:t>="http://code.jquery.com/mobile/1.3.1/jquery.mobile-1.3.1.min.css" /&gt;   </a:t>
            </a:r>
            <a:r>
              <a:rPr lang="en-GB" altLang="zh-TW" sz="2000" dirty="0" smtClean="0">
                <a:latin typeface="Consolas" pitchFamily="49" charset="0"/>
                <a:cs typeface="Consolas" pitchFamily="49" charset="0"/>
              </a:rPr>
              <a:t> </a:t>
            </a:r>
            <a:endParaRPr lang="en-GB" altLang="zh-TW" sz="2000" dirty="0">
              <a:latin typeface="Consolas" pitchFamily="49" charset="0"/>
              <a:cs typeface="Consolas" pitchFamily="49" charset="0"/>
            </a:endParaRPr>
          </a:p>
          <a:p>
            <a:pPr marL="0" indent="0">
              <a:buNone/>
            </a:pPr>
            <a:r>
              <a:rPr lang="en-GB" altLang="zh-TW" sz="2000" dirty="0">
                <a:latin typeface="Consolas" pitchFamily="49" charset="0"/>
                <a:cs typeface="Consolas" pitchFamily="49" charset="0"/>
              </a:rPr>
              <a:t>&lt;script </a:t>
            </a:r>
            <a:r>
              <a:rPr lang="en-GB" altLang="zh-TW" sz="2000" dirty="0" err="1">
                <a:latin typeface="Consolas" pitchFamily="49" charset="0"/>
                <a:cs typeface="Consolas" pitchFamily="49" charset="0"/>
              </a:rPr>
              <a:t>src</a:t>
            </a:r>
            <a:r>
              <a:rPr lang="en-GB" altLang="zh-TW" sz="2000" dirty="0">
                <a:latin typeface="Consolas" pitchFamily="49" charset="0"/>
                <a:cs typeface="Consolas" pitchFamily="49" charset="0"/>
              </a:rPr>
              <a:t>="http://code.jquery.com/jquery-1.9.1.min.js"&gt;&lt;/script&gt;  </a:t>
            </a:r>
            <a:r>
              <a:rPr lang="en-GB" altLang="zh-TW" sz="2000" dirty="0" smtClean="0">
                <a:latin typeface="Consolas" pitchFamily="49" charset="0"/>
                <a:cs typeface="Consolas" pitchFamily="49" charset="0"/>
              </a:rPr>
              <a:t> </a:t>
            </a:r>
            <a:endParaRPr lang="en-GB" altLang="zh-TW" sz="2000" dirty="0">
              <a:latin typeface="Consolas" pitchFamily="49" charset="0"/>
              <a:cs typeface="Consolas" pitchFamily="49" charset="0"/>
            </a:endParaRPr>
          </a:p>
          <a:p>
            <a:pPr marL="0" indent="0">
              <a:buNone/>
            </a:pPr>
            <a:r>
              <a:rPr lang="en-GB" altLang="zh-TW" sz="2000" dirty="0">
                <a:latin typeface="Consolas" pitchFamily="49" charset="0"/>
                <a:cs typeface="Consolas" pitchFamily="49" charset="0"/>
              </a:rPr>
              <a:t>&lt;script </a:t>
            </a:r>
            <a:r>
              <a:rPr lang="en-GB" altLang="zh-TW" sz="2000" dirty="0" err="1">
                <a:latin typeface="Consolas" pitchFamily="49" charset="0"/>
                <a:cs typeface="Consolas" pitchFamily="49" charset="0"/>
              </a:rPr>
              <a:t>src</a:t>
            </a:r>
            <a:r>
              <a:rPr lang="en-GB" altLang="zh-TW" sz="2000" dirty="0">
                <a:latin typeface="Consolas" pitchFamily="49" charset="0"/>
                <a:cs typeface="Consolas" pitchFamily="49" charset="0"/>
              </a:rPr>
              <a:t>="http://code.jquery.com/mobile/1.3.1/jquery.mobile-1.3.1.min.js"&gt;&lt;/script&gt;  </a:t>
            </a:r>
            <a:endParaRPr lang="en-GB" altLang="zh-TW" sz="2000" dirty="0" smtClean="0">
              <a:latin typeface="Consolas" pitchFamily="49" charset="0"/>
              <a:cs typeface="Consolas" pitchFamily="49" charset="0"/>
            </a:endParaRPr>
          </a:p>
          <a:p>
            <a:pPr marL="0" indent="0">
              <a:buNone/>
            </a:pPr>
            <a:r>
              <a:rPr lang="en-GB" altLang="zh-TW" sz="2000" dirty="0" smtClean="0">
                <a:latin typeface="Consolas" pitchFamily="49" charset="0"/>
                <a:cs typeface="Consolas" pitchFamily="49" charset="0"/>
              </a:rPr>
              <a:t>//</a:t>
            </a:r>
            <a:r>
              <a:rPr lang="zh-TW" altLang="en-US" sz="2000" dirty="0" smtClean="0">
                <a:latin typeface="Consolas" pitchFamily="49" charset="0"/>
                <a:cs typeface="Consolas" pitchFamily="49" charset="0"/>
              </a:rPr>
              <a:t>上面這三行是一個可以</a:t>
            </a:r>
            <a:r>
              <a:rPr lang="zh-TW" altLang="en-US" sz="2000" dirty="0">
                <a:latin typeface="Consolas" pitchFamily="49" charset="0"/>
                <a:cs typeface="Consolas" pitchFamily="49" charset="0"/>
              </a:rPr>
              <a:t>直接取用</a:t>
            </a:r>
            <a:r>
              <a:rPr lang="en-US" altLang="zh-TW" sz="2000" dirty="0" err="1">
                <a:latin typeface="Consolas" pitchFamily="49" charset="0"/>
                <a:cs typeface="Consolas" pitchFamily="49" charset="0"/>
              </a:rPr>
              <a:t>jQuery</a:t>
            </a:r>
            <a:r>
              <a:rPr lang="zh-TW" altLang="en-US" sz="2000" dirty="0">
                <a:latin typeface="Consolas" pitchFamily="49" charset="0"/>
                <a:cs typeface="Consolas" pitchFamily="49" charset="0"/>
              </a:rPr>
              <a:t> </a:t>
            </a:r>
            <a:r>
              <a:rPr lang="en-US" altLang="zh-TW" sz="2000" dirty="0">
                <a:latin typeface="Consolas" pitchFamily="49" charset="0"/>
                <a:cs typeface="Consolas" pitchFamily="49" charset="0"/>
              </a:rPr>
              <a:t>CDN</a:t>
            </a:r>
            <a:r>
              <a:rPr lang="zh-TW" altLang="en-US" sz="2000" dirty="0">
                <a:latin typeface="Consolas" pitchFamily="49" charset="0"/>
                <a:cs typeface="Consolas" pitchFamily="49" charset="0"/>
              </a:rPr>
              <a:t> 的 </a:t>
            </a:r>
            <a:r>
              <a:rPr lang="en-US" altLang="zh-TW" sz="2000" dirty="0">
                <a:latin typeface="Consolas" pitchFamily="49" charset="0"/>
                <a:cs typeface="Consolas" pitchFamily="49" charset="0"/>
              </a:rPr>
              <a:t>hosted </a:t>
            </a:r>
            <a:r>
              <a:rPr lang="en-US" altLang="zh-TW" sz="2000" dirty="0" smtClean="0">
                <a:latin typeface="Consolas" pitchFamily="49" charset="0"/>
                <a:cs typeface="Consolas" pitchFamily="49" charset="0"/>
              </a:rPr>
              <a:t>files</a:t>
            </a:r>
            <a:r>
              <a:rPr lang="zh-TW" altLang="en-US" sz="2000" dirty="0" smtClean="0">
                <a:latin typeface="Consolas" pitchFamily="49" charset="0"/>
                <a:cs typeface="Consolas" pitchFamily="49" charset="0"/>
              </a:rPr>
              <a:t>的</a:t>
            </a:r>
            <a:r>
              <a:rPr lang="en-US" altLang="zh-TW" sz="2000" dirty="0" smtClean="0">
                <a:latin typeface="Consolas" pitchFamily="49" charset="0"/>
                <a:cs typeface="Consolas" pitchFamily="49" charset="0"/>
              </a:rPr>
              <a:t>snippet</a:t>
            </a:r>
            <a:r>
              <a:rPr lang="zh-TW" altLang="en-US" sz="2000" dirty="0" smtClean="0">
                <a:latin typeface="Consolas" pitchFamily="49" charset="0"/>
                <a:cs typeface="Consolas" pitchFamily="49" charset="0"/>
              </a:rPr>
              <a:t>。</a:t>
            </a:r>
            <a:r>
              <a:rPr lang="en-US" altLang="zh-TW" sz="2000" dirty="0" smtClean="0">
                <a:latin typeface="Consolas" pitchFamily="49" charset="0"/>
                <a:cs typeface="Consolas" pitchFamily="49" charset="0"/>
              </a:rPr>
              <a:t>CDN</a:t>
            </a:r>
            <a:r>
              <a:rPr lang="zh-TW" altLang="en-US" sz="2000" dirty="0" smtClean="0">
                <a:latin typeface="Consolas" pitchFamily="49" charset="0"/>
                <a:cs typeface="Consolas" pitchFamily="49" charset="0"/>
              </a:rPr>
              <a:t>，</a:t>
            </a:r>
            <a:r>
              <a:rPr lang="en-US" altLang="zh-TW" sz="2000" dirty="0" smtClean="0">
                <a:latin typeface="Consolas" pitchFamily="49" charset="0"/>
                <a:cs typeface="Consolas" pitchFamily="49" charset="0"/>
              </a:rPr>
              <a:t>Content Delivery Network</a:t>
            </a:r>
            <a:r>
              <a:rPr lang="zh-TW" altLang="en-US" sz="2000" dirty="0" smtClean="0">
                <a:latin typeface="Consolas" pitchFamily="49" charset="0"/>
                <a:cs typeface="Consolas" pitchFamily="49" charset="0"/>
              </a:rPr>
              <a:t>，是一個透過網路互相連接的點腦網路系統。利用最靠近使用者的伺服器，可以更快</a:t>
            </a:r>
            <a:r>
              <a:rPr lang="en-US" altLang="zh-TW" sz="2000" dirty="0" smtClean="0">
                <a:latin typeface="Consolas" pitchFamily="49" charset="0"/>
                <a:cs typeface="Consolas" pitchFamily="49" charset="0"/>
              </a:rPr>
              <a:t>/</a:t>
            </a:r>
            <a:r>
              <a:rPr lang="zh-TW" altLang="en-US" sz="2000" dirty="0" smtClean="0">
                <a:latin typeface="Consolas" pitchFamily="49" charset="0"/>
                <a:cs typeface="Consolas" pitchFamily="49" charset="0"/>
              </a:rPr>
              <a:t>更可靠的傳輸檔案。這裡是可以利用這三行取用到</a:t>
            </a:r>
            <a:r>
              <a:rPr lang="en-GB" altLang="zh-TW" sz="2000" dirty="0" smtClean="0">
                <a:latin typeface="Consolas" pitchFamily="49" charset="0"/>
                <a:cs typeface="Consolas" pitchFamily="49" charset="0"/>
              </a:rPr>
              <a:t>code.jquery.com</a:t>
            </a:r>
            <a:r>
              <a:rPr lang="zh-TW" altLang="en-US" sz="2000" dirty="0" smtClean="0">
                <a:latin typeface="Consolas" pitchFamily="49" charset="0"/>
                <a:cs typeface="Consolas" pitchFamily="49" charset="0"/>
              </a:rPr>
              <a:t>上面的檔案來使用。</a:t>
            </a:r>
            <a:r>
              <a:rPr lang="en-GB" altLang="zh-TW" sz="2000" dirty="0" smtClean="0">
                <a:latin typeface="Consolas" pitchFamily="49" charset="0"/>
                <a:cs typeface="Consolas" pitchFamily="49" charset="0"/>
              </a:rPr>
              <a:t>   </a:t>
            </a:r>
          </a:p>
          <a:p>
            <a:pPr marL="0" indent="0">
              <a:buNone/>
            </a:pPr>
            <a:r>
              <a:rPr lang="en-GB" altLang="zh-TW" sz="2000" dirty="0" smtClean="0">
                <a:latin typeface="Consolas" pitchFamily="49" charset="0"/>
                <a:cs typeface="Consolas" pitchFamily="49" charset="0"/>
              </a:rPr>
              <a:t>  </a:t>
            </a:r>
          </a:p>
          <a:p>
            <a:pPr marL="0" indent="0">
              <a:buNone/>
            </a:pPr>
            <a:r>
              <a:rPr lang="en-GB" altLang="zh-TW" sz="2000" dirty="0" smtClean="0">
                <a:latin typeface="Consolas" pitchFamily="49" charset="0"/>
                <a:cs typeface="Consolas" pitchFamily="49" charset="0"/>
              </a:rPr>
              <a:t>&lt;</a:t>
            </a:r>
            <a:r>
              <a:rPr lang="en-GB" altLang="zh-TW" sz="2000" dirty="0">
                <a:latin typeface="Consolas" pitchFamily="49" charset="0"/>
                <a:cs typeface="Consolas" pitchFamily="49" charset="0"/>
              </a:rPr>
              <a:t>script </a:t>
            </a:r>
            <a:r>
              <a:rPr lang="en-GB" altLang="zh-TW" sz="2000" dirty="0" err="1">
                <a:latin typeface="Consolas" pitchFamily="49" charset="0"/>
                <a:cs typeface="Consolas" pitchFamily="49" charset="0"/>
              </a:rPr>
              <a:t>src</a:t>
            </a:r>
            <a:r>
              <a:rPr lang="en-GB" altLang="zh-TW" sz="2000" dirty="0">
                <a:latin typeface="Consolas" pitchFamily="49" charset="0"/>
                <a:cs typeface="Consolas" pitchFamily="49" charset="0"/>
              </a:rPr>
              <a:t>="/socket.io/socket.io.js"&gt;&lt;/script</a:t>
            </a:r>
            <a:r>
              <a:rPr lang="en-GB" altLang="zh-TW" sz="2000" dirty="0" smtClean="0">
                <a:latin typeface="Consolas" pitchFamily="49" charset="0"/>
                <a:cs typeface="Consolas" pitchFamily="49" charset="0"/>
              </a:rPr>
              <a:t>&gt;</a:t>
            </a:r>
          </a:p>
          <a:p>
            <a:pPr marL="0" indent="0">
              <a:buNone/>
            </a:pPr>
            <a:r>
              <a:rPr lang="en-GB" altLang="zh-TW" sz="2000" dirty="0" smtClean="0">
                <a:latin typeface="Consolas" pitchFamily="49" charset="0"/>
                <a:cs typeface="Consolas" pitchFamily="49" charset="0"/>
              </a:rPr>
              <a:t>//</a:t>
            </a:r>
            <a:r>
              <a:rPr lang="zh-TW" altLang="en-US" sz="2000" dirty="0" smtClean="0">
                <a:latin typeface="Consolas" pitchFamily="49" charset="0"/>
                <a:cs typeface="Consolas" pitchFamily="49" charset="0"/>
              </a:rPr>
              <a:t>利用</a:t>
            </a:r>
            <a:r>
              <a:rPr lang="en-US" altLang="zh-TW" sz="2000" dirty="0" smtClean="0">
                <a:latin typeface="Consolas" pitchFamily="49" charset="0"/>
                <a:cs typeface="Consolas" pitchFamily="49" charset="0"/>
              </a:rPr>
              <a:t>CDN</a:t>
            </a:r>
            <a:r>
              <a:rPr lang="zh-TW" altLang="en-US" sz="2000" dirty="0" smtClean="0">
                <a:latin typeface="Consolas" pitchFamily="49" charset="0"/>
                <a:cs typeface="Consolas" pitchFamily="49" charset="0"/>
              </a:rPr>
              <a:t>載入</a:t>
            </a:r>
            <a:r>
              <a:rPr lang="en-US" altLang="zh-TW" sz="2000" dirty="0" smtClean="0">
                <a:latin typeface="Consolas" pitchFamily="49" charset="0"/>
                <a:cs typeface="Consolas" pitchFamily="49" charset="0"/>
              </a:rPr>
              <a:t>socket.io</a:t>
            </a:r>
            <a:endParaRPr lang="zh-TW" altLang="en-US" sz="2000" dirty="0">
              <a:latin typeface="Consolas" pitchFamily="49" charset="0"/>
              <a:cs typeface="Consolas" pitchFamily="49" charset="0"/>
            </a:endParaRPr>
          </a:p>
          <a:p>
            <a:endParaRPr lang="zh-TW" altLang="en-US" sz="2000" dirty="0">
              <a:latin typeface="Consolas" pitchFamily="49" charset="0"/>
              <a:cs typeface="Consolas" pitchFamily="49" charset="0"/>
            </a:endParaRPr>
          </a:p>
        </p:txBody>
      </p:sp>
    </p:spTree>
    <p:extLst>
      <p:ext uri="{BB962C8B-B14F-4D97-AF65-F5344CB8AC3E}">
        <p14:creationId xmlns:p14="http://schemas.microsoft.com/office/powerpoint/2010/main" val="3738566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a:t>
            </a:r>
            <a:r>
              <a:rPr lang="en-US" altLang="zh-TW" dirty="0" smtClean="0"/>
              <a:t>&lt;script&gt;&lt;/script&gt; part.1</a:t>
            </a:r>
            <a:endParaRPr lang="zh-TW" altLang="en-US" dirty="0"/>
          </a:p>
        </p:txBody>
      </p:sp>
      <p:sp>
        <p:nvSpPr>
          <p:cNvPr id="3" name="內容版面配置區 2"/>
          <p:cNvSpPr>
            <a:spLocks noGrp="1"/>
          </p:cNvSpPr>
          <p:nvPr>
            <p:ph sz="quarter" idx="1"/>
          </p:nvPr>
        </p:nvSpPr>
        <p:spPr>
          <a:xfrm>
            <a:off x="395536" y="1484784"/>
            <a:ext cx="8503920" cy="4926288"/>
          </a:xfrm>
        </p:spPr>
        <p:txBody>
          <a:bodyPr>
            <a:normAutofit fontScale="77500" lnSpcReduction="20000"/>
          </a:bodyPr>
          <a:lstStyle/>
          <a:p>
            <a:pPr marL="0" indent="0">
              <a:buNone/>
            </a:pPr>
            <a:r>
              <a:rPr lang="en-GB" altLang="zh-TW" dirty="0">
                <a:latin typeface="Consolas" pitchFamily="49" charset="0"/>
                <a:cs typeface="Consolas" pitchFamily="49" charset="0"/>
              </a:rPr>
              <a:t>&lt;script&gt;    </a:t>
            </a:r>
            <a:endParaRPr lang="en-GB"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socket = </a:t>
            </a:r>
            <a:r>
              <a:rPr lang="en-GB" altLang="zh-TW" dirty="0" err="1">
                <a:latin typeface="Consolas" pitchFamily="49" charset="0"/>
                <a:cs typeface="Consolas" pitchFamily="49" charset="0"/>
              </a:rPr>
              <a:t>io.connect</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利用</a:t>
            </a:r>
            <a:r>
              <a:rPr lang="en-US" altLang="zh-TW" dirty="0" smtClean="0">
                <a:latin typeface="Consolas" pitchFamily="49" charset="0"/>
                <a:cs typeface="Consolas" pitchFamily="49" charset="0"/>
              </a:rPr>
              <a:t>socket.io</a:t>
            </a:r>
            <a:r>
              <a:rPr lang="zh-TW" altLang="en-US" dirty="0" smtClean="0">
                <a:latin typeface="Consolas" pitchFamily="49" charset="0"/>
                <a:cs typeface="Consolas" pitchFamily="49" charset="0"/>
              </a:rPr>
              <a:t>的</a:t>
            </a:r>
            <a:r>
              <a:rPr lang="en-US" altLang="zh-TW" dirty="0" smtClean="0">
                <a:latin typeface="Consolas" pitchFamily="49" charset="0"/>
                <a:cs typeface="Consolas" pitchFamily="49" charset="0"/>
              </a:rPr>
              <a:t>socket</a:t>
            </a:r>
            <a:r>
              <a:rPr lang="zh-TW" altLang="en-US" dirty="0" smtClean="0">
                <a:latin typeface="Consolas" pitchFamily="49" charset="0"/>
                <a:cs typeface="Consolas" pitchFamily="49" charset="0"/>
              </a:rPr>
              <a:t>傳送資料，會產生內建事件</a:t>
            </a:r>
            <a:r>
              <a:rPr lang="en-US" altLang="zh-TW" dirty="0" smtClean="0">
                <a:latin typeface="Consolas" pitchFamily="49" charset="0"/>
                <a:cs typeface="Consolas" pitchFamily="49" charset="0"/>
              </a:rPr>
              <a:t>connection</a:t>
            </a:r>
            <a:r>
              <a:rPr lang="zh-TW" altLang="en-US" dirty="0" smtClean="0">
                <a:latin typeface="Consolas" pitchFamily="49" charset="0"/>
                <a:cs typeface="Consolas" pitchFamily="49" charset="0"/>
              </a:rPr>
              <a:t>。</a:t>
            </a:r>
            <a:endParaRPr lang="en-US" altLang="zh-TW" dirty="0" smtClean="0">
              <a:latin typeface="Consolas" pitchFamily="49" charset="0"/>
              <a:cs typeface="Consolas" pitchFamily="49" charset="0"/>
            </a:endParaRPr>
          </a:p>
          <a:p>
            <a:pPr marL="0" indent="0">
              <a:buNone/>
            </a:pP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function </a:t>
            </a:r>
            <a:r>
              <a:rPr lang="en-GB" altLang="zh-TW" dirty="0" err="1">
                <a:latin typeface="Consolas" pitchFamily="49" charset="0"/>
                <a:cs typeface="Consolas" pitchFamily="49" charset="0"/>
              </a:rPr>
              <a:t>ledRed</a:t>
            </a:r>
            <a:r>
              <a:rPr lang="en-GB" altLang="zh-TW" dirty="0">
                <a:latin typeface="Consolas" pitchFamily="49" charset="0"/>
                <a:cs typeface="Consolas" pitchFamily="49" charset="0"/>
              </a:rPr>
              <a:t>(value){      </a:t>
            </a:r>
            <a:endParaRPr lang="en-GB"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socket.emit</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ledRed</a:t>
            </a:r>
            <a:r>
              <a:rPr lang="en-GB" altLang="zh-TW" dirty="0">
                <a:latin typeface="Consolas" pitchFamily="49" charset="0"/>
                <a:cs typeface="Consolas" pitchFamily="49" charset="0"/>
              </a:rPr>
              <a:t>', value);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//emit()</a:t>
            </a:r>
            <a:r>
              <a:rPr lang="zh-TW" altLang="en-US" dirty="0" smtClean="0">
                <a:latin typeface="Consolas" pitchFamily="49" charset="0"/>
                <a:cs typeface="Consolas" pitchFamily="49" charset="0"/>
              </a:rPr>
              <a:t>會產生一個名為</a:t>
            </a:r>
            <a:r>
              <a:rPr lang="en-US" altLang="zh-TW" dirty="0" smtClean="0">
                <a:latin typeface="Consolas" pitchFamily="49" charset="0"/>
                <a:cs typeface="Consolas" pitchFamily="49" charset="0"/>
              </a:rPr>
              <a:t>’</a:t>
            </a:r>
            <a:r>
              <a:rPr lang="en-US" altLang="zh-TW" dirty="0" err="1" smtClean="0">
                <a:latin typeface="Consolas" pitchFamily="49" charset="0"/>
                <a:cs typeface="Consolas" pitchFamily="49" charset="0"/>
              </a:rPr>
              <a:t>ledRed</a:t>
            </a:r>
            <a:r>
              <a:rPr lang="en-US" altLang="zh-TW" dirty="0" smtClean="0">
                <a:latin typeface="Consolas" pitchFamily="49" charset="0"/>
                <a:cs typeface="Consolas" pitchFamily="49" charset="0"/>
              </a:rPr>
              <a:t>’</a:t>
            </a:r>
            <a:r>
              <a:rPr lang="zh-TW" altLang="en-US" dirty="0" smtClean="0">
                <a:latin typeface="Consolas" pitchFamily="49" charset="0"/>
                <a:cs typeface="Consolas" pitchFamily="49" charset="0"/>
              </a:rPr>
              <a:t>的事件，並且附帶</a:t>
            </a:r>
            <a:r>
              <a:rPr lang="en-US" altLang="zh-TW" dirty="0" smtClean="0">
                <a:latin typeface="Consolas" pitchFamily="49" charset="0"/>
                <a:cs typeface="Consolas" pitchFamily="49" charset="0"/>
              </a:rPr>
              <a:t>value</a:t>
            </a:r>
            <a:r>
              <a:rPr lang="zh-TW" altLang="en-US" dirty="0" smtClean="0">
                <a:latin typeface="Consolas" pitchFamily="49" charset="0"/>
                <a:cs typeface="Consolas" pitchFamily="49" charset="0"/>
              </a:rPr>
              <a:t>這個資料；接下來經由連線傳送這個事件。簡單來說，就是會將資料傳送給我們接下來的</a:t>
            </a:r>
            <a:r>
              <a:rPr lang="en-US" altLang="zh-TW" dirty="0" smtClean="0">
                <a:latin typeface="Consolas" pitchFamily="49" charset="0"/>
                <a:cs typeface="Consolas" pitchFamily="49" charset="0"/>
              </a:rPr>
              <a:t>.</a:t>
            </a:r>
            <a:r>
              <a:rPr lang="en-US" altLang="zh-TW" dirty="0" err="1" smtClean="0">
                <a:latin typeface="Consolas" pitchFamily="49" charset="0"/>
                <a:cs typeface="Consolas" pitchFamily="49" charset="0"/>
              </a:rPr>
              <a:t>js</a:t>
            </a:r>
            <a:r>
              <a:rPr lang="zh-TW" altLang="en-US" dirty="0" smtClean="0">
                <a:latin typeface="Consolas" pitchFamily="49" charset="0"/>
                <a:cs typeface="Consolas" pitchFamily="49" charset="0"/>
              </a:rPr>
              <a:t>檔。</a:t>
            </a:r>
            <a:r>
              <a:rPr lang="en-GB" altLang="zh-TW" dirty="0" smtClean="0">
                <a:latin typeface="Consolas" pitchFamily="49" charset="0"/>
                <a:cs typeface="Consolas" pitchFamily="49" charset="0"/>
              </a:rPr>
              <a:t>    </a:t>
            </a:r>
          </a:p>
          <a:p>
            <a:pPr marL="0" indent="0">
              <a:buNone/>
            </a:pPr>
            <a:r>
              <a:rPr lang="en-GB" altLang="zh-TW" sz="1700" dirty="0" smtClean="0">
                <a:latin typeface="Consolas" pitchFamily="49" charset="0"/>
                <a:cs typeface="Consolas" pitchFamily="49" charset="0"/>
              </a:rPr>
              <a:t>function </a:t>
            </a:r>
            <a:r>
              <a:rPr lang="en-GB" altLang="zh-TW" sz="1700" dirty="0" err="1">
                <a:latin typeface="Consolas" pitchFamily="49" charset="0"/>
                <a:cs typeface="Consolas" pitchFamily="49" charset="0"/>
              </a:rPr>
              <a:t>ledGreen</a:t>
            </a:r>
            <a:r>
              <a:rPr lang="en-GB" altLang="zh-TW" sz="1700" dirty="0">
                <a:latin typeface="Consolas" pitchFamily="49" charset="0"/>
                <a:cs typeface="Consolas" pitchFamily="49" charset="0"/>
              </a:rPr>
              <a:t>(value){      </a:t>
            </a:r>
            <a:endParaRPr lang="en-GB" altLang="zh-TW" sz="1700" dirty="0" smtClean="0">
              <a:latin typeface="Consolas" pitchFamily="49" charset="0"/>
              <a:cs typeface="Consolas" pitchFamily="49" charset="0"/>
            </a:endParaRPr>
          </a:p>
          <a:p>
            <a:pPr marL="0" indent="0">
              <a:buNone/>
            </a:pPr>
            <a:r>
              <a:rPr lang="en-GB" altLang="zh-TW" sz="1700" dirty="0" err="1" smtClean="0">
                <a:latin typeface="Consolas" pitchFamily="49" charset="0"/>
                <a:cs typeface="Consolas" pitchFamily="49" charset="0"/>
              </a:rPr>
              <a:t>socket.emit</a:t>
            </a:r>
            <a:r>
              <a:rPr lang="en-GB" altLang="zh-TW" sz="1700" dirty="0">
                <a:latin typeface="Consolas" pitchFamily="49" charset="0"/>
                <a:cs typeface="Consolas" pitchFamily="49" charset="0"/>
              </a:rPr>
              <a:t>('</a:t>
            </a:r>
            <a:r>
              <a:rPr lang="en-GB" altLang="zh-TW" sz="1700" dirty="0" err="1">
                <a:latin typeface="Consolas" pitchFamily="49" charset="0"/>
                <a:cs typeface="Consolas" pitchFamily="49" charset="0"/>
              </a:rPr>
              <a:t>ledGreen</a:t>
            </a:r>
            <a:r>
              <a:rPr lang="en-GB" altLang="zh-TW" sz="1700" dirty="0">
                <a:latin typeface="Consolas" pitchFamily="49" charset="0"/>
                <a:cs typeface="Consolas" pitchFamily="49" charset="0"/>
              </a:rPr>
              <a:t>', value);    </a:t>
            </a:r>
            <a:endParaRPr lang="en-GB" altLang="zh-TW" sz="1700" dirty="0" smtClean="0">
              <a:latin typeface="Consolas" pitchFamily="49" charset="0"/>
              <a:cs typeface="Consolas" pitchFamily="49" charset="0"/>
            </a:endParaRPr>
          </a:p>
          <a:p>
            <a:pPr marL="0" indent="0">
              <a:buNone/>
            </a:pPr>
            <a:r>
              <a:rPr lang="en-GB" altLang="zh-TW" sz="1700" dirty="0" smtClean="0">
                <a:latin typeface="Consolas" pitchFamily="49" charset="0"/>
                <a:cs typeface="Consolas" pitchFamily="49" charset="0"/>
              </a:rPr>
              <a:t>}    </a:t>
            </a:r>
          </a:p>
          <a:p>
            <a:pPr marL="0" indent="0">
              <a:buNone/>
            </a:pPr>
            <a:r>
              <a:rPr lang="en-GB" altLang="zh-TW" sz="1700" dirty="0" smtClean="0">
                <a:latin typeface="Consolas" pitchFamily="49" charset="0"/>
                <a:cs typeface="Consolas" pitchFamily="49" charset="0"/>
              </a:rPr>
              <a:t>function </a:t>
            </a:r>
            <a:r>
              <a:rPr lang="en-GB" altLang="zh-TW" sz="1700" dirty="0" err="1">
                <a:latin typeface="Consolas" pitchFamily="49" charset="0"/>
                <a:cs typeface="Consolas" pitchFamily="49" charset="0"/>
              </a:rPr>
              <a:t>ledYellow</a:t>
            </a:r>
            <a:r>
              <a:rPr lang="en-GB" altLang="zh-TW" sz="1700" dirty="0">
                <a:latin typeface="Consolas" pitchFamily="49" charset="0"/>
                <a:cs typeface="Consolas" pitchFamily="49" charset="0"/>
              </a:rPr>
              <a:t>(value){      </a:t>
            </a:r>
            <a:endParaRPr lang="en-GB" altLang="zh-TW" sz="1700" dirty="0" smtClean="0">
              <a:latin typeface="Consolas" pitchFamily="49" charset="0"/>
              <a:cs typeface="Consolas" pitchFamily="49" charset="0"/>
            </a:endParaRPr>
          </a:p>
          <a:p>
            <a:pPr marL="0" indent="0">
              <a:buNone/>
            </a:pPr>
            <a:r>
              <a:rPr lang="en-GB" altLang="zh-TW" sz="1700" dirty="0" err="1" smtClean="0">
                <a:latin typeface="Consolas" pitchFamily="49" charset="0"/>
                <a:cs typeface="Consolas" pitchFamily="49" charset="0"/>
              </a:rPr>
              <a:t>socket.emit</a:t>
            </a:r>
            <a:r>
              <a:rPr lang="en-GB" altLang="zh-TW" sz="1700" dirty="0">
                <a:latin typeface="Consolas" pitchFamily="49" charset="0"/>
                <a:cs typeface="Consolas" pitchFamily="49" charset="0"/>
              </a:rPr>
              <a:t>('</a:t>
            </a:r>
            <a:r>
              <a:rPr lang="en-GB" altLang="zh-TW" sz="1700" dirty="0" err="1">
                <a:latin typeface="Consolas" pitchFamily="49" charset="0"/>
                <a:cs typeface="Consolas" pitchFamily="49" charset="0"/>
              </a:rPr>
              <a:t>ledYellow</a:t>
            </a:r>
            <a:r>
              <a:rPr lang="en-GB" altLang="zh-TW" sz="1700" dirty="0">
                <a:latin typeface="Consolas" pitchFamily="49" charset="0"/>
                <a:cs typeface="Consolas" pitchFamily="49" charset="0"/>
              </a:rPr>
              <a:t>', value);    </a:t>
            </a:r>
            <a:endParaRPr lang="en-GB" altLang="zh-TW" sz="1700" dirty="0" smtClean="0">
              <a:latin typeface="Consolas" pitchFamily="49" charset="0"/>
              <a:cs typeface="Consolas" pitchFamily="49" charset="0"/>
            </a:endParaRPr>
          </a:p>
          <a:p>
            <a:pPr marL="0" indent="0">
              <a:buNone/>
            </a:pPr>
            <a:r>
              <a:rPr lang="en-GB" altLang="zh-TW" sz="1700" dirty="0" smtClean="0">
                <a:latin typeface="Consolas" pitchFamily="49" charset="0"/>
                <a:cs typeface="Consolas" pitchFamily="49" charset="0"/>
              </a:rPr>
              <a:t>}    </a:t>
            </a:r>
          </a:p>
          <a:p>
            <a:pPr marL="0" indent="0">
              <a:buNone/>
            </a:pPr>
            <a:r>
              <a:rPr lang="en-GB" altLang="zh-TW" sz="1700" dirty="0" smtClean="0">
                <a:latin typeface="Consolas" pitchFamily="49" charset="0"/>
                <a:cs typeface="Consolas" pitchFamily="49" charset="0"/>
              </a:rPr>
              <a:t>function </a:t>
            </a:r>
            <a:r>
              <a:rPr lang="en-GB" altLang="zh-TW" sz="1700" dirty="0">
                <a:latin typeface="Consolas" pitchFamily="49" charset="0"/>
                <a:cs typeface="Consolas" pitchFamily="49" charset="0"/>
              </a:rPr>
              <a:t>Demo(value){      </a:t>
            </a:r>
            <a:endParaRPr lang="en-GB" altLang="zh-TW" sz="1700" dirty="0" smtClean="0">
              <a:latin typeface="Consolas" pitchFamily="49" charset="0"/>
              <a:cs typeface="Consolas" pitchFamily="49" charset="0"/>
            </a:endParaRPr>
          </a:p>
          <a:p>
            <a:pPr marL="0" indent="0">
              <a:buNone/>
            </a:pPr>
            <a:r>
              <a:rPr lang="en-GB" altLang="zh-TW" sz="1700" dirty="0" err="1" smtClean="0">
                <a:latin typeface="Consolas" pitchFamily="49" charset="0"/>
                <a:cs typeface="Consolas" pitchFamily="49" charset="0"/>
              </a:rPr>
              <a:t>socket.emit</a:t>
            </a:r>
            <a:r>
              <a:rPr lang="en-GB" altLang="zh-TW" sz="1700" dirty="0">
                <a:latin typeface="Consolas" pitchFamily="49" charset="0"/>
                <a:cs typeface="Consolas" pitchFamily="49" charset="0"/>
              </a:rPr>
              <a:t>('demo', value);    </a:t>
            </a:r>
            <a:endParaRPr lang="en-GB" altLang="zh-TW" sz="1700" dirty="0" smtClean="0">
              <a:latin typeface="Consolas" pitchFamily="49" charset="0"/>
              <a:cs typeface="Consolas" pitchFamily="49" charset="0"/>
            </a:endParaRPr>
          </a:p>
          <a:p>
            <a:pPr marL="0" indent="0">
              <a:buNone/>
            </a:pPr>
            <a:r>
              <a:rPr lang="en-GB" altLang="zh-TW" sz="1700" dirty="0" smtClean="0">
                <a:latin typeface="Consolas" pitchFamily="49" charset="0"/>
                <a:cs typeface="Consolas" pitchFamily="49" charset="0"/>
              </a:rPr>
              <a:t>} </a:t>
            </a:r>
            <a:endParaRPr lang="zh-TW" altLang="en-US" sz="1700" dirty="0">
              <a:latin typeface="Consolas" pitchFamily="49" charset="0"/>
              <a:cs typeface="Consolas" pitchFamily="49" charset="0"/>
            </a:endParaRPr>
          </a:p>
        </p:txBody>
      </p:sp>
    </p:spTree>
    <p:extLst>
      <p:ext uri="{BB962C8B-B14F-4D97-AF65-F5344CB8AC3E}">
        <p14:creationId xmlns:p14="http://schemas.microsoft.com/office/powerpoint/2010/main" val="19914814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&lt;script&gt;&lt;/script&gt; </a:t>
            </a:r>
            <a:r>
              <a:rPr lang="en-US" altLang="zh-TW" dirty="0" smtClean="0"/>
              <a:t>part.2</a:t>
            </a:r>
            <a:endParaRPr lang="zh-TW" altLang="en-US" dirty="0"/>
          </a:p>
        </p:txBody>
      </p:sp>
      <p:sp>
        <p:nvSpPr>
          <p:cNvPr id="3" name="內容版面配置區 2"/>
          <p:cNvSpPr>
            <a:spLocks noGrp="1"/>
          </p:cNvSpPr>
          <p:nvPr>
            <p:ph sz="quarter" idx="1"/>
          </p:nvPr>
        </p:nvSpPr>
        <p:spPr>
          <a:xfrm>
            <a:off x="892616" y="1628800"/>
            <a:ext cx="8503920" cy="4854280"/>
          </a:xfrm>
        </p:spPr>
        <p:txBody>
          <a:bodyPr>
            <a:normAutofit fontScale="62500" lnSpcReduction="20000"/>
          </a:bodyPr>
          <a:lstStyle/>
          <a:p>
            <a:pPr marL="0" indent="0">
              <a:buNone/>
            </a:pPr>
            <a:r>
              <a:rPr lang="en-GB" altLang="zh-TW" dirty="0">
                <a:latin typeface="Consolas" pitchFamily="49" charset="0"/>
                <a:cs typeface="Consolas" pitchFamily="49" charset="0"/>
              </a:rPr>
              <a:t>if (</a:t>
            </a:r>
            <a:r>
              <a:rPr lang="en-GB" altLang="zh-TW" dirty="0" err="1">
                <a:latin typeface="Consolas" pitchFamily="49" charset="0"/>
                <a:cs typeface="Consolas" pitchFamily="49" charset="0"/>
              </a:rPr>
              <a:t>window.DeviceOrientationEvent</a:t>
            </a:r>
            <a:r>
              <a:rPr lang="en-GB" altLang="zh-TW" dirty="0">
                <a:latin typeface="Consolas" pitchFamily="49" charset="0"/>
                <a:cs typeface="Consolas" pitchFamily="49" charset="0"/>
              </a:rPr>
              <a:t>)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偵測是否有使用陀螺儀。如果有的話，就接收</a:t>
            </a:r>
            <a:r>
              <a:rPr lang="en-US" altLang="zh-TW" dirty="0" smtClean="0">
                <a:latin typeface="Consolas" pitchFamily="49" charset="0"/>
                <a:cs typeface="Consolas" pitchFamily="49" charset="0"/>
              </a:rPr>
              <a:t>data</a:t>
            </a:r>
          </a:p>
          <a:p>
            <a:pPr marL="0" indent="0">
              <a:buNone/>
            </a:pPr>
            <a:endParaRPr lang="en-US"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window.addEventListener</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deviceorientation</a:t>
            </a:r>
            <a:r>
              <a:rPr lang="en-GB" altLang="zh-TW" dirty="0">
                <a:latin typeface="Consolas" pitchFamily="49" charset="0"/>
                <a:cs typeface="Consolas" pitchFamily="49" charset="0"/>
              </a:rPr>
              <a:t>', function(</a:t>
            </a:r>
            <a:r>
              <a:rPr lang="en-GB" altLang="zh-TW" dirty="0" err="1">
                <a:latin typeface="Consolas" pitchFamily="49" charset="0"/>
                <a:cs typeface="Consolas" pitchFamily="49" charset="0"/>
              </a:rPr>
              <a:t>eventData</a:t>
            </a:r>
            <a:r>
              <a:rPr lang="en-GB" altLang="zh-TW" dirty="0">
                <a:latin typeface="Consolas" pitchFamily="49" charset="0"/>
                <a:cs typeface="Consolas" pitchFamily="49" charset="0"/>
              </a:rPr>
              <a:t>)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gamma </a:t>
            </a:r>
            <a:r>
              <a:rPr lang="zh-TW" altLang="en-US" dirty="0" smtClean="0">
                <a:latin typeface="Consolas" pitchFamily="49" charset="0"/>
                <a:cs typeface="Consolas" pitchFamily="49" charset="0"/>
              </a:rPr>
              <a:t>是由左至右的旋轉角度</a:t>
            </a: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往右是正方向。</a:t>
            </a:r>
            <a:r>
              <a:rPr lang="en-GB" altLang="zh-TW" dirty="0" smtClean="0">
                <a:latin typeface="Consolas" pitchFamily="49" charset="0"/>
                <a:cs typeface="Consolas" pitchFamily="49" charset="0"/>
              </a:rPr>
              <a:t>          </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tiltLR</a:t>
            </a:r>
            <a:r>
              <a:rPr lang="en-GB" altLang="zh-TW" dirty="0">
                <a:latin typeface="Consolas" pitchFamily="49" charset="0"/>
                <a:cs typeface="Consolas" pitchFamily="49" charset="0"/>
              </a:rPr>
              <a:t> = </a:t>
            </a:r>
            <a:r>
              <a:rPr lang="en-GB" altLang="zh-TW" dirty="0" err="1">
                <a:latin typeface="Consolas" pitchFamily="49" charset="0"/>
                <a:cs typeface="Consolas" pitchFamily="49" charset="0"/>
              </a:rPr>
              <a:t>eventData.gamma</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beta </a:t>
            </a:r>
            <a:r>
              <a:rPr lang="zh-TW" altLang="en-US" dirty="0" smtClean="0">
                <a:latin typeface="Consolas" pitchFamily="49" charset="0"/>
                <a:cs typeface="Consolas" pitchFamily="49" charset="0"/>
              </a:rPr>
              <a:t>是由前到後的旋轉角度</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 往前是正方向。</a:t>
            </a:r>
            <a:r>
              <a:rPr lang="en-GB" altLang="zh-TW" dirty="0" smtClean="0">
                <a:latin typeface="Consolas" pitchFamily="49" charset="0"/>
                <a:cs typeface="Consolas" pitchFamily="49" charset="0"/>
              </a:rPr>
              <a:t>          </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tiltFB</a:t>
            </a:r>
            <a:r>
              <a:rPr lang="en-GB" altLang="zh-TW" dirty="0">
                <a:latin typeface="Consolas" pitchFamily="49" charset="0"/>
                <a:cs typeface="Consolas" pitchFamily="49" charset="0"/>
              </a:rPr>
              <a:t> = </a:t>
            </a:r>
            <a:r>
              <a:rPr lang="en-GB" altLang="zh-TW" dirty="0" err="1">
                <a:latin typeface="Consolas" pitchFamily="49" charset="0"/>
                <a:cs typeface="Consolas" pitchFamily="49" charset="0"/>
              </a:rPr>
              <a:t>eventData.beta</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如果</a:t>
            </a:r>
            <a:r>
              <a:rPr lang="en-US" altLang="zh-TW" dirty="0" smtClean="0">
                <a:latin typeface="Consolas" pitchFamily="49" charset="0"/>
                <a:cs typeface="Consolas" pitchFamily="49" charset="0"/>
              </a:rPr>
              <a:t>Gyro(</a:t>
            </a:r>
            <a:r>
              <a:rPr lang="zh-TW" altLang="en-US" dirty="0" smtClean="0">
                <a:latin typeface="Consolas" pitchFamily="49" charset="0"/>
                <a:cs typeface="Consolas" pitchFamily="49" charset="0"/>
              </a:rPr>
              <a:t>也就是陀螺儀</a:t>
            </a:r>
            <a:r>
              <a:rPr lang="en-US" altLang="zh-TW" dirty="0" smtClean="0">
                <a:latin typeface="Consolas" pitchFamily="49" charset="0"/>
                <a:cs typeface="Consolas" pitchFamily="49" charset="0"/>
              </a:rPr>
              <a:t>)</a:t>
            </a:r>
            <a:r>
              <a:rPr lang="zh-TW" altLang="en-US" dirty="0" smtClean="0">
                <a:latin typeface="Consolas" pitchFamily="49" charset="0"/>
                <a:cs typeface="Consolas" pitchFamily="49" charset="0"/>
              </a:rPr>
              <a:t>的開關是</a:t>
            </a:r>
            <a:r>
              <a:rPr lang="en-US" altLang="zh-TW" dirty="0" smtClean="0">
                <a:latin typeface="Consolas" pitchFamily="49" charset="0"/>
                <a:cs typeface="Consolas" pitchFamily="49" charset="0"/>
              </a:rPr>
              <a:t>“ON”</a:t>
            </a:r>
            <a:r>
              <a:rPr lang="zh-TW" altLang="en-US" dirty="0" smtClean="0">
                <a:latin typeface="Consolas" pitchFamily="49" charset="0"/>
                <a:cs typeface="Consolas" pitchFamily="49" charset="0"/>
              </a:rPr>
              <a:t>的話</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if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Gyro.value</a:t>
            </a:r>
            <a:r>
              <a:rPr lang="en-GB" altLang="zh-TW" dirty="0">
                <a:latin typeface="Consolas" pitchFamily="49" charset="0"/>
                <a:cs typeface="Consolas" pitchFamily="49" charset="0"/>
              </a:rPr>
              <a:t> == 'on'){            </a:t>
            </a:r>
            <a:endParaRPr lang="en-GB"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deviceOrientationHandler</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tiltLR</a:t>
            </a:r>
            <a:r>
              <a:rPr lang="en-GB" altLang="zh-TW" dirty="0">
                <a:latin typeface="Consolas" pitchFamily="49" charset="0"/>
                <a:cs typeface="Consolas" pitchFamily="49" charset="0"/>
              </a:rPr>
              <a:t>, </a:t>
            </a:r>
            <a:r>
              <a:rPr lang="en-GB" altLang="zh-TW" dirty="0" err="1">
                <a:latin typeface="Consolas" pitchFamily="49" charset="0"/>
                <a:cs typeface="Consolas" pitchFamily="49" charset="0"/>
              </a:rPr>
              <a:t>tiltFB</a:t>
            </a:r>
            <a:r>
              <a:rPr lang="en-GB" altLang="zh-TW" dirty="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        </a:t>
            </a:r>
          </a:p>
          <a:p>
            <a:pPr marL="0" indent="0">
              <a:buNone/>
            </a:pPr>
            <a:r>
              <a:rPr lang="en-GB" altLang="zh-TW" dirty="0" smtClean="0">
                <a:latin typeface="Consolas" pitchFamily="49" charset="0"/>
                <a:cs typeface="Consolas" pitchFamily="49" charset="0"/>
              </a:rPr>
              <a:t>	}, </a:t>
            </a:r>
            <a:r>
              <a:rPr lang="en-GB" altLang="zh-TW" dirty="0">
                <a:latin typeface="Consolas" pitchFamily="49" charset="0"/>
                <a:cs typeface="Consolas" pitchFamily="49" charset="0"/>
              </a:rPr>
              <a:t>false);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else </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console.log</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DeviceOrientation</a:t>
            </a:r>
            <a:r>
              <a:rPr lang="en-GB" altLang="zh-TW" dirty="0">
                <a:latin typeface="Consolas" pitchFamily="49" charset="0"/>
                <a:cs typeface="Consolas" pitchFamily="49" charset="0"/>
              </a:rPr>
              <a:t> is NOT supported");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p>
        </p:txBody>
      </p:sp>
    </p:spTree>
    <p:extLst>
      <p:ext uri="{BB962C8B-B14F-4D97-AF65-F5344CB8AC3E}">
        <p14:creationId xmlns:p14="http://schemas.microsoft.com/office/powerpoint/2010/main" val="2881895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&lt;script&gt;&lt;/script&gt; </a:t>
            </a:r>
            <a:r>
              <a:rPr lang="en-US" altLang="zh-TW" dirty="0" smtClean="0"/>
              <a:t>part.3</a:t>
            </a:r>
            <a:endParaRPr lang="zh-TW" altLang="en-US" dirty="0"/>
          </a:p>
        </p:txBody>
      </p:sp>
      <p:sp>
        <p:nvSpPr>
          <p:cNvPr id="3" name="內容版面配置區 2"/>
          <p:cNvSpPr>
            <a:spLocks noGrp="1"/>
          </p:cNvSpPr>
          <p:nvPr>
            <p:ph sz="quarter" idx="1"/>
          </p:nvPr>
        </p:nvSpPr>
        <p:spPr/>
        <p:txBody>
          <a:bodyPr>
            <a:normAutofit fontScale="92500" lnSpcReduction="20000"/>
          </a:bodyPr>
          <a:lstStyle/>
          <a:p>
            <a:pPr marL="0" indent="0">
              <a:buNone/>
            </a:pPr>
            <a:r>
              <a:rPr lang="en-GB" altLang="zh-TW" dirty="0">
                <a:latin typeface="Consolas" pitchFamily="49" charset="0"/>
                <a:cs typeface="Consolas" pitchFamily="49" charset="0"/>
              </a:rPr>
              <a:t>function </a:t>
            </a:r>
            <a:r>
              <a:rPr lang="en-GB" altLang="zh-TW" dirty="0" err="1">
                <a:latin typeface="Consolas" pitchFamily="49" charset="0"/>
                <a:cs typeface="Consolas" pitchFamily="49" charset="0"/>
              </a:rPr>
              <a:t>deviceOrientationHandler</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 </a:t>
            </a:r>
            <a:r>
              <a:rPr lang="en-GB" altLang="zh-TW" dirty="0" err="1">
                <a:latin typeface="Consolas" pitchFamily="49" charset="0"/>
                <a:cs typeface="Consolas" pitchFamily="49" charset="0"/>
              </a:rPr>
              <a:t>FrontBack</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endParaRPr lang="en-GB" altLang="zh-TW" dirty="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將角度數字調整為</a:t>
            </a:r>
            <a:r>
              <a:rPr lang="en-US" altLang="zh-TW" dirty="0" smtClean="0">
                <a:latin typeface="Consolas" pitchFamily="49" charset="0"/>
                <a:cs typeface="Consolas" pitchFamily="49" charset="0"/>
              </a:rPr>
              <a:t>0~100</a:t>
            </a:r>
            <a:r>
              <a:rPr lang="zh-TW" altLang="en-US" dirty="0" smtClean="0">
                <a:latin typeface="Consolas" pitchFamily="49" charset="0"/>
                <a:cs typeface="Consolas" pitchFamily="49" charset="0"/>
              </a:rPr>
              <a:t>之間</a:t>
            </a:r>
            <a:endParaRPr lang="en-GB" altLang="zh-TW" dirty="0">
              <a:latin typeface="Consolas" pitchFamily="49" charset="0"/>
              <a:cs typeface="Consolas" pitchFamily="49" charset="0"/>
            </a:endParaRPr>
          </a:p>
          <a:p>
            <a:pPr marL="0" indent="0">
              <a:buNone/>
            </a:pP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 = </a:t>
            </a:r>
            <a:r>
              <a:rPr lang="en-GB" altLang="zh-TW" dirty="0" err="1">
                <a:latin typeface="Consolas" pitchFamily="49" charset="0"/>
                <a:cs typeface="Consolas" pitchFamily="49" charset="0"/>
              </a:rPr>
              <a:t>Math.min</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Math.max</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Math.round</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 -100), 100</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左右的角度</a:t>
            </a:r>
            <a:r>
              <a:rPr lang="en-GB" altLang="zh-TW" dirty="0" smtClean="0">
                <a:latin typeface="Consolas" pitchFamily="49" charset="0"/>
                <a:cs typeface="Consolas" pitchFamily="49" charset="0"/>
              </a:rPr>
              <a:t>        </a:t>
            </a:r>
            <a:endParaRPr lang="en-GB" altLang="zh-TW" dirty="0">
              <a:latin typeface="Consolas" pitchFamily="49" charset="0"/>
              <a:cs typeface="Consolas" pitchFamily="49" charset="0"/>
            </a:endParaRPr>
          </a:p>
          <a:p>
            <a:pPr marL="0" indent="0">
              <a:buNone/>
            </a:pPr>
            <a:r>
              <a:rPr lang="en-GB" altLang="zh-TW" dirty="0" err="1">
                <a:latin typeface="Consolas" pitchFamily="49" charset="0"/>
                <a:cs typeface="Consolas" pitchFamily="49" charset="0"/>
              </a:rPr>
              <a:t>FrontBack</a:t>
            </a:r>
            <a:r>
              <a:rPr lang="en-GB" altLang="zh-TW" dirty="0">
                <a:latin typeface="Consolas" pitchFamily="49" charset="0"/>
                <a:cs typeface="Consolas" pitchFamily="49" charset="0"/>
              </a:rPr>
              <a:t> = </a:t>
            </a:r>
            <a:r>
              <a:rPr lang="en-GB" altLang="zh-TW" dirty="0" err="1">
                <a:latin typeface="Consolas" pitchFamily="49" charset="0"/>
                <a:cs typeface="Consolas" pitchFamily="49" charset="0"/>
              </a:rPr>
              <a:t>Math.min</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Math.max</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Math.round</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FrontBack</a:t>
            </a:r>
            <a:r>
              <a:rPr lang="en-GB" altLang="zh-TW" dirty="0">
                <a:latin typeface="Consolas" pitchFamily="49" charset="0"/>
                <a:cs typeface="Consolas" pitchFamily="49" charset="0"/>
              </a:rPr>
              <a:t>), -100), 100</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前後的角度</a:t>
            </a:r>
            <a:r>
              <a:rPr lang="en-GB" altLang="zh-TW" dirty="0" smtClean="0">
                <a:latin typeface="Consolas" pitchFamily="49" charset="0"/>
                <a:cs typeface="Consolas" pitchFamily="49" charset="0"/>
              </a:rPr>
              <a:t>        </a:t>
            </a:r>
            <a:endParaRPr lang="en-GB" altLang="zh-TW" dirty="0">
              <a:latin typeface="Consolas" pitchFamily="49" charset="0"/>
              <a:cs typeface="Consolas" pitchFamily="49" charset="0"/>
            </a:endParaRPr>
          </a:p>
          <a:p>
            <a:pPr marL="0" indent="0">
              <a:buNone/>
            </a:pP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 = </a:t>
            </a:r>
            <a:r>
              <a:rPr lang="en-GB" altLang="zh-TW" dirty="0" err="1">
                <a:latin typeface="Consolas" pitchFamily="49" charset="0"/>
                <a:cs typeface="Consolas" pitchFamily="49" charset="0"/>
              </a:rPr>
              <a:t>Math.round</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/180)*100);        </a:t>
            </a:r>
          </a:p>
          <a:p>
            <a:pPr marL="0" indent="0">
              <a:buNone/>
            </a:pP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FrontBack</a:t>
            </a:r>
            <a:r>
              <a:rPr lang="en-GB" altLang="zh-TW" dirty="0">
                <a:latin typeface="Consolas" pitchFamily="49" charset="0"/>
                <a:cs typeface="Consolas" pitchFamily="49" charset="0"/>
              </a:rPr>
              <a:t> = </a:t>
            </a:r>
            <a:r>
              <a:rPr lang="en-GB" altLang="zh-TW" dirty="0" err="1">
                <a:latin typeface="Consolas" pitchFamily="49" charset="0"/>
                <a:cs typeface="Consolas" pitchFamily="49" charset="0"/>
              </a:rPr>
              <a:t>Math.round</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/180)*50);</a:t>
            </a:r>
            <a:endParaRPr lang="zh-TW" altLang="en-US" dirty="0">
              <a:latin typeface="Consolas" pitchFamily="49" charset="0"/>
              <a:cs typeface="Consolas" pitchFamily="49" charset="0"/>
            </a:endParaRPr>
          </a:p>
          <a:p>
            <a:endParaRPr lang="zh-TW" altLang="en-US" dirty="0"/>
          </a:p>
        </p:txBody>
      </p:sp>
    </p:spTree>
    <p:extLst>
      <p:ext uri="{BB962C8B-B14F-4D97-AF65-F5344CB8AC3E}">
        <p14:creationId xmlns:p14="http://schemas.microsoft.com/office/powerpoint/2010/main" val="3101315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&lt;script&gt;&lt;/script&gt; </a:t>
            </a:r>
            <a:r>
              <a:rPr lang="en-US" altLang="zh-TW" dirty="0" smtClean="0"/>
              <a:t>part.4</a:t>
            </a:r>
            <a:endParaRPr lang="zh-TW" altLang="en-US" dirty="0"/>
          </a:p>
        </p:txBody>
      </p:sp>
      <p:sp>
        <p:nvSpPr>
          <p:cNvPr id="3" name="內容版面配置區 2"/>
          <p:cNvSpPr>
            <a:spLocks noGrp="1"/>
          </p:cNvSpPr>
          <p:nvPr>
            <p:ph sz="quarter" idx="1"/>
          </p:nvPr>
        </p:nvSpPr>
        <p:spPr>
          <a:xfrm>
            <a:off x="1756712" y="1665312"/>
            <a:ext cx="8503920" cy="4572000"/>
          </a:xfrm>
        </p:spPr>
        <p:txBody>
          <a:bodyPr>
            <a:normAutofit fontScale="70000" lnSpcReduction="20000"/>
          </a:bodyPr>
          <a:lstStyle/>
          <a:p>
            <a:pPr marL="0" indent="0">
              <a:buNone/>
            </a:pPr>
            <a:r>
              <a:rPr lang="en-GB" altLang="zh-TW" dirty="0">
                <a:latin typeface="Consolas" pitchFamily="49" charset="0"/>
                <a:cs typeface="Consolas" pitchFamily="49" charset="0"/>
              </a:rPr>
              <a:t>if (</a:t>
            </a: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 &gt;= 0)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ledGreen</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LeftRight</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ledRed</a:t>
            </a:r>
            <a:r>
              <a:rPr lang="en-GB" altLang="zh-TW" dirty="0" smtClean="0">
                <a:latin typeface="Consolas" pitchFamily="49" charset="0"/>
                <a:cs typeface="Consolas" pitchFamily="49" charset="0"/>
              </a:rPr>
              <a:t>(0</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if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LeftRight</a:t>
            </a:r>
            <a:r>
              <a:rPr lang="en-GB" altLang="zh-TW" dirty="0">
                <a:latin typeface="Consolas" pitchFamily="49" charset="0"/>
                <a:cs typeface="Consolas" pitchFamily="49" charset="0"/>
              </a:rPr>
              <a:t> &lt;= 0</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ledRed</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Math.abs</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LeftRight</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ledGreen</a:t>
            </a:r>
            <a:r>
              <a:rPr lang="en-GB" altLang="zh-TW" dirty="0" smtClean="0">
                <a:latin typeface="Consolas" pitchFamily="49" charset="0"/>
                <a:cs typeface="Consolas" pitchFamily="49" charset="0"/>
              </a:rPr>
              <a:t>(0</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if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FrontBack</a:t>
            </a:r>
            <a:r>
              <a:rPr lang="en-GB" altLang="zh-TW" dirty="0">
                <a:latin typeface="Consolas" pitchFamily="49" charset="0"/>
                <a:cs typeface="Consolas" pitchFamily="49" charset="0"/>
              </a:rPr>
              <a:t> &lt;= 0)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ledYellow</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Math.abs</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FrontBack</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if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FrontBack</a:t>
            </a:r>
            <a:r>
              <a:rPr lang="en-GB" altLang="zh-TW" dirty="0">
                <a:latin typeface="Consolas" pitchFamily="49" charset="0"/>
                <a:cs typeface="Consolas" pitchFamily="49" charset="0"/>
              </a:rPr>
              <a:t> &gt; 0)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ledYellow</a:t>
            </a:r>
            <a:r>
              <a:rPr lang="en-GB" altLang="zh-TW" dirty="0" smtClean="0">
                <a:latin typeface="Consolas" pitchFamily="49" charset="0"/>
                <a:cs typeface="Consolas" pitchFamily="49" charset="0"/>
              </a:rPr>
              <a:t>(0</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針對陀螺儀的功能設計的燈光亮暗</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3300693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&lt;script&gt;&lt;/script&gt; </a:t>
            </a:r>
            <a:r>
              <a:rPr lang="en-US" altLang="zh-TW" dirty="0" smtClean="0"/>
              <a:t>part.5</a:t>
            </a:r>
            <a:endParaRPr lang="zh-TW" altLang="en-US" dirty="0"/>
          </a:p>
        </p:txBody>
      </p:sp>
      <p:sp>
        <p:nvSpPr>
          <p:cNvPr id="3" name="內容版面配置區 2"/>
          <p:cNvSpPr>
            <a:spLocks noGrp="1"/>
          </p:cNvSpPr>
          <p:nvPr>
            <p:ph sz="quarter" idx="1"/>
          </p:nvPr>
        </p:nvSpPr>
        <p:spPr>
          <a:xfrm>
            <a:off x="683568" y="1527048"/>
            <a:ext cx="8503920" cy="4572000"/>
          </a:xfrm>
        </p:spPr>
        <p:txBody>
          <a:bodyPr>
            <a:noAutofit/>
          </a:bodyPr>
          <a:lstStyle/>
          <a:p>
            <a:pPr marL="0" indent="0">
              <a:buNone/>
            </a:pPr>
            <a:r>
              <a:rPr lang="en-GB" altLang="zh-TW" sz="1800" dirty="0" smtClean="0">
                <a:latin typeface="Consolas" pitchFamily="49" charset="0"/>
                <a:cs typeface="Consolas" pitchFamily="49" charset="0"/>
              </a:rPr>
              <a:t>//</a:t>
            </a:r>
            <a:r>
              <a:rPr lang="zh-TW" altLang="en-US" sz="1800" dirty="0" smtClean="0">
                <a:latin typeface="Consolas" pitchFamily="49" charset="0"/>
                <a:cs typeface="Consolas" pitchFamily="49" charset="0"/>
              </a:rPr>
              <a:t>利用</a:t>
            </a:r>
            <a:r>
              <a:rPr lang="en-US" altLang="zh-TW" sz="1800" dirty="0" smtClean="0">
                <a:latin typeface="Consolas" pitchFamily="49" charset="0"/>
                <a:cs typeface="Consolas" pitchFamily="49" charset="0"/>
              </a:rPr>
              <a:t>function</a:t>
            </a:r>
            <a:r>
              <a:rPr lang="zh-TW" altLang="en-US" sz="1800" dirty="0" smtClean="0">
                <a:latin typeface="Consolas" pitchFamily="49" charset="0"/>
                <a:cs typeface="Consolas" pitchFamily="49" charset="0"/>
              </a:rPr>
              <a:t>控制其他控制的</a:t>
            </a:r>
            <a:r>
              <a:rPr lang="en-US" altLang="zh-TW" sz="1800" dirty="0" smtClean="0">
                <a:latin typeface="Consolas" pitchFamily="49" charset="0"/>
                <a:cs typeface="Consolas" pitchFamily="49" charset="0"/>
              </a:rPr>
              <a:t>enable/disable</a:t>
            </a:r>
            <a:r>
              <a:rPr lang="zh-TW" altLang="en-US" sz="1800" dirty="0" smtClean="0">
                <a:latin typeface="Consolas" pitchFamily="49" charset="0"/>
                <a:cs typeface="Consolas" pitchFamily="49" charset="0"/>
              </a:rPr>
              <a:t>。</a:t>
            </a:r>
            <a:endParaRPr lang="en-US" altLang="zh-TW" sz="1800" dirty="0" smtClean="0">
              <a:latin typeface="Consolas" pitchFamily="49" charset="0"/>
              <a:cs typeface="Consolas" pitchFamily="49" charset="0"/>
            </a:endParaRPr>
          </a:p>
          <a:p>
            <a:pPr marL="0" indent="0">
              <a:buNone/>
            </a:pPr>
            <a:r>
              <a:rPr lang="en-US" altLang="zh-TW" sz="1800" dirty="0" smtClean="0">
                <a:latin typeface="Consolas" pitchFamily="49" charset="0"/>
                <a:cs typeface="Consolas" pitchFamily="49" charset="0"/>
              </a:rPr>
              <a:t>//</a:t>
            </a:r>
            <a:r>
              <a:rPr lang="zh-TW" altLang="en-US" sz="1800" dirty="0" smtClean="0">
                <a:latin typeface="Consolas" pitchFamily="49" charset="0"/>
                <a:cs typeface="Consolas" pitchFamily="49" charset="0"/>
              </a:rPr>
              <a:t>也就是如果在其中一個模式裡的話，就讓其他的控制失效。</a:t>
            </a:r>
            <a:endParaRPr lang="en-GB" altLang="zh-TW" sz="18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function </a:t>
            </a:r>
            <a:r>
              <a:rPr lang="en-GB" altLang="zh-TW" sz="1600" dirty="0" err="1">
                <a:latin typeface="Consolas" pitchFamily="49" charset="0"/>
                <a:cs typeface="Consolas" pitchFamily="49" charset="0"/>
              </a:rPr>
              <a:t>demoSwitch</a:t>
            </a:r>
            <a:r>
              <a:rPr lang="en-GB" altLang="zh-TW" sz="1600" dirty="0">
                <a:latin typeface="Consolas" pitchFamily="49" charset="0"/>
                <a:cs typeface="Consolas" pitchFamily="49" charset="0"/>
              </a:rPr>
              <a:t>(</a:t>
            </a:r>
            <a:r>
              <a:rPr lang="en-GB" altLang="zh-TW" sz="1600" dirty="0" err="1">
                <a:latin typeface="Consolas" pitchFamily="49" charset="0"/>
                <a:cs typeface="Consolas" pitchFamily="49" charset="0"/>
              </a:rPr>
              <a:t>sel</a:t>
            </a:r>
            <a:r>
              <a:rPr lang="en-GB" altLang="zh-TW" sz="1600" dirty="0">
                <a:latin typeface="Consolas" pitchFamily="49" charset="0"/>
                <a:cs typeface="Consolas" pitchFamily="49" charset="0"/>
              </a:rPr>
              <a:t>){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if </a:t>
            </a:r>
            <a:r>
              <a:rPr lang="en-GB" altLang="zh-TW" sz="1600" dirty="0">
                <a:latin typeface="Consolas" pitchFamily="49" charset="0"/>
                <a:cs typeface="Consolas" pitchFamily="49" charset="0"/>
              </a:rPr>
              <a:t>(</a:t>
            </a:r>
            <a:r>
              <a:rPr lang="en-GB" altLang="zh-TW" sz="1600" dirty="0" err="1">
                <a:latin typeface="Consolas" pitchFamily="49" charset="0"/>
                <a:cs typeface="Consolas" pitchFamily="49" charset="0"/>
              </a:rPr>
              <a:t>sel.value</a:t>
            </a:r>
            <a:r>
              <a:rPr lang="en-GB" altLang="zh-TW" sz="1600" dirty="0">
                <a:latin typeface="Consolas" pitchFamily="49" charset="0"/>
                <a:cs typeface="Consolas" pitchFamily="49" charset="0"/>
              </a:rPr>
              <a:t> == "on") {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Gyro").</a:t>
            </a:r>
            <a:r>
              <a:rPr lang="en-GB" altLang="zh-TW" sz="1600" dirty="0" err="1">
                <a:latin typeface="Consolas" pitchFamily="49" charset="0"/>
                <a:cs typeface="Consolas" pitchFamily="49" charset="0"/>
              </a:rPr>
              <a:t>val</a:t>
            </a:r>
            <a:r>
              <a:rPr lang="en-GB" altLang="zh-TW" sz="1600" dirty="0">
                <a:latin typeface="Consolas" pitchFamily="49" charset="0"/>
                <a:cs typeface="Consolas" pitchFamily="49" charset="0"/>
              </a:rPr>
              <a:t>('off').slider('refresh').slider('disable');            </a:t>
            </a: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slider1").</a:t>
            </a:r>
            <a:r>
              <a:rPr lang="en-GB" altLang="zh-TW" sz="1600" dirty="0" err="1">
                <a:latin typeface="Consolas" pitchFamily="49" charset="0"/>
                <a:cs typeface="Consolas" pitchFamily="49" charset="0"/>
              </a:rPr>
              <a:t>val</a:t>
            </a:r>
            <a:r>
              <a:rPr lang="en-GB" altLang="zh-TW" sz="1600" dirty="0">
                <a:latin typeface="Consolas" pitchFamily="49" charset="0"/>
                <a:cs typeface="Consolas" pitchFamily="49" charset="0"/>
              </a:rPr>
              <a:t>('0').slider('refresh').slider('disable');            </a:t>
            </a: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slider2").</a:t>
            </a:r>
            <a:r>
              <a:rPr lang="en-GB" altLang="zh-TW" sz="1600" dirty="0" err="1">
                <a:latin typeface="Consolas" pitchFamily="49" charset="0"/>
                <a:cs typeface="Consolas" pitchFamily="49" charset="0"/>
              </a:rPr>
              <a:t>val</a:t>
            </a:r>
            <a:r>
              <a:rPr lang="en-GB" altLang="zh-TW" sz="1600" dirty="0">
                <a:latin typeface="Consolas" pitchFamily="49" charset="0"/>
                <a:cs typeface="Consolas" pitchFamily="49" charset="0"/>
              </a:rPr>
              <a:t>('0').slider('refresh').slider('disable');            </a:t>
            </a: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slider3").</a:t>
            </a:r>
            <a:r>
              <a:rPr lang="en-GB" altLang="zh-TW" sz="1600" dirty="0" err="1">
                <a:latin typeface="Consolas" pitchFamily="49" charset="0"/>
                <a:cs typeface="Consolas" pitchFamily="49" charset="0"/>
              </a:rPr>
              <a:t>val</a:t>
            </a:r>
            <a:r>
              <a:rPr lang="en-GB" altLang="zh-TW" sz="1600" dirty="0">
                <a:latin typeface="Consolas" pitchFamily="49" charset="0"/>
                <a:cs typeface="Consolas" pitchFamily="49" charset="0"/>
              </a:rPr>
              <a:t>('0').slider('refresh').slider('disable');            </a:t>
            </a:r>
            <a:r>
              <a:rPr lang="en-GB" altLang="zh-TW" sz="1600" dirty="0" smtClean="0">
                <a:latin typeface="Consolas" pitchFamily="49" charset="0"/>
                <a:cs typeface="Consolas" pitchFamily="49" charset="0"/>
              </a:rPr>
              <a:t>	</a:t>
            </a:r>
            <a:r>
              <a:rPr lang="en-GB" altLang="zh-TW" sz="1600" dirty="0" err="1" smtClean="0">
                <a:latin typeface="Consolas" pitchFamily="49" charset="0"/>
                <a:cs typeface="Consolas" pitchFamily="49" charset="0"/>
              </a:rPr>
              <a:t>socket.emit</a:t>
            </a:r>
            <a:r>
              <a:rPr lang="en-GB" altLang="zh-TW" sz="1600" dirty="0">
                <a:latin typeface="Consolas" pitchFamily="49" charset="0"/>
                <a:cs typeface="Consolas" pitchFamily="49" charset="0"/>
              </a:rPr>
              <a:t>('demo', </a:t>
            </a:r>
            <a:r>
              <a:rPr lang="en-GB" altLang="zh-TW" sz="1600" dirty="0" err="1">
                <a:latin typeface="Consolas" pitchFamily="49" charset="0"/>
                <a:cs typeface="Consolas" pitchFamily="49" charset="0"/>
              </a:rPr>
              <a:t>sel.value</a:t>
            </a:r>
            <a:r>
              <a:rPr lang="en-GB" altLang="zh-TW" sz="1600" dirty="0">
                <a:latin typeface="Consolas" pitchFamily="49" charset="0"/>
                <a:cs typeface="Consolas" pitchFamily="49" charset="0"/>
              </a:rPr>
              <a:t>);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else if (</a:t>
            </a:r>
            <a:r>
              <a:rPr lang="en-GB" altLang="zh-TW" sz="1600" dirty="0" err="1">
                <a:latin typeface="Consolas" pitchFamily="49" charset="0"/>
                <a:cs typeface="Consolas" pitchFamily="49" charset="0"/>
              </a:rPr>
              <a:t>sel.value</a:t>
            </a:r>
            <a:r>
              <a:rPr lang="en-GB" altLang="zh-TW" sz="1600" dirty="0">
                <a:latin typeface="Consolas" pitchFamily="49" charset="0"/>
                <a:cs typeface="Consolas" pitchFamily="49" charset="0"/>
              </a:rPr>
              <a:t> == "off") {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a:t>
            </a:r>
            <a:r>
              <a:rPr lang="en-GB" altLang="zh-TW" sz="1600" dirty="0" err="1" smtClean="0">
                <a:latin typeface="Consolas" pitchFamily="49" charset="0"/>
                <a:cs typeface="Consolas" pitchFamily="49" charset="0"/>
              </a:rPr>
              <a:t>socket.emit</a:t>
            </a:r>
            <a:r>
              <a:rPr lang="en-GB" altLang="zh-TW" sz="1600" dirty="0">
                <a:latin typeface="Consolas" pitchFamily="49" charset="0"/>
                <a:cs typeface="Consolas" pitchFamily="49" charset="0"/>
              </a:rPr>
              <a:t>('demo', </a:t>
            </a:r>
            <a:r>
              <a:rPr lang="en-GB" altLang="zh-TW" sz="1600" dirty="0" err="1">
                <a:latin typeface="Consolas" pitchFamily="49" charset="0"/>
                <a:cs typeface="Consolas" pitchFamily="49" charset="0"/>
              </a:rPr>
              <a:t>sel.value</a:t>
            </a:r>
            <a:r>
              <a:rPr lang="en-GB" altLang="zh-TW" sz="1600" dirty="0">
                <a:latin typeface="Consolas" pitchFamily="49" charset="0"/>
                <a:cs typeface="Consolas" pitchFamily="49" charset="0"/>
              </a:rPr>
              <a:t>);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Gyro').slider('enable');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slider1").slider('enable');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slider2").slider('enable');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a:t>
            </a:r>
            <a:r>
              <a:rPr lang="en-GB" altLang="zh-TW" sz="1600" dirty="0">
                <a:latin typeface="Consolas" pitchFamily="49" charset="0"/>
                <a:cs typeface="Consolas" pitchFamily="49" charset="0"/>
              </a:rPr>
              <a:t>slider3").slider('enable');        </a:t>
            </a:r>
            <a:endParaRPr lang="en-GB" altLang="zh-TW" sz="1600" dirty="0" smtClean="0">
              <a:latin typeface="Consolas" pitchFamily="49" charset="0"/>
              <a:cs typeface="Consolas" pitchFamily="49" charset="0"/>
            </a:endParaRPr>
          </a:p>
          <a:p>
            <a:pPr marL="0" indent="0">
              <a:buNone/>
            </a:pPr>
            <a:r>
              <a:rPr lang="en-GB" altLang="zh-TW" sz="1600" dirty="0" smtClean="0">
                <a:latin typeface="Consolas" pitchFamily="49" charset="0"/>
                <a:cs typeface="Consolas" pitchFamily="49" charset="0"/>
              </a:rPr>
              <a:t>	}    </a:t>
            </a:r>
          </a:p>
          <a:p>
            <a:pPr marL="0" indent="0">
              <a:buNone/>
            </a:pPr>
            <a:r>
              <a:rPr lang="en-GB" altLang="zh-TW" sz="1600" dirty="0" smtClean="0">
                <a:latin typeface="Consolas" pitchFamily="49" charset="0"/>
                <a:cs typeface="Consolas" pitchFamily="49" charset="0"/>
              </a:rPr>
              <a:t>}</a:t>
            </a:r>
            <a:endParaRPr lang="zh-TW" altLang="en-US" sz="1600" dirty="0">
              <a:latin typeface="Consolas" pitchFamily="49" charset="0"/>
              <a:cs typeface="Consolas" pitchFamily="49" charset="0"/>
            </a:endParaRPr>
          </a:p>
        </p:txBody>
      </p:sp>
    </p:spTree>
    <p:extLst>
      <p:ext uri="{BB962C8B-B14F-4D97-AF65-F5344CB8AC3E}">
        <p14:creationId xmlns:p14="http://schemas.microsoft.com/office/powerpoint/2010/main" val="1610375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a:t>
            </a:r>
            <a:r>
              <a:rPr lang="en-US" altLang="zh-TW" dirty="0" smtClean="0"/>
              <a:t>&lt;body&gt;&lt;/body&gt; part.1</a:t>
            </a:r>
            <a:endParaRPr lang="zh-TW" altLang="en-US" dirty="0"/>
          </a:p>
        </p:txBody>
      </p:sp>
      <p:sp>
        <p:nvSpPr>
          <p:cNvPr id="3" name="內容版面配置區 2"/>
          <p:cNvSpPr>
            <a:spLocks noGrp="1"/>
          </p:cNvSpPr>
          <p:nvPr>
            <p:ph sz="quarter" idx="1"/>
          </p:nvPr>
        </p:nvSpPr>
        <p:spPr>
          <a:xfrm>
            <a:off x="388560" y="2313384"/>
            <a:ext cx="8503920" cy="4572000"/>
          </a:xfrm>
        </p:spPr>
        <p:txBody>
          <a:bodyPr/>
          <a:lstStyle/>
          <a:p>
            <a:pPr marL="0" indent="0">
              <a:buNone/>
            </a:pPr>
            <a:r>
              <a:rPr lang="en-GB" altLang="zh-TW" dirty="0">
                <a:latin typeface="Consolas" pitchFamily="49" charset="0"/>
                <a:cs typeface="Consolas" pitchFamily="49" charset="0"/>
              </a:rPr>
              <a:t>&lt;div data-role="page" id="page1"&gt;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div data-theme="a" data-role="header"&gt;        </a:t>
            </a: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h3&gt;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Embedded </a:t>
            </a:r>
            <a:r>
              <a:rPr lang="en-GB" altLang="zh-TW" dirty="0">
                <a:latin typeface="Consolas" pitchFamily="49" charset="0"/>
                <a:cs typeface="Consolas" pitchFamily="49" charset="0"/>
              </a:rPr>
              <a:t>System Final Project Demo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h3</a:t>
            </a:r>
            <a:r>
              <a:rPr lang="en-GB" altLang="zh-TW" dirty="0" smtClean="0">
                <a:latin typeface="Consolas" pitchFamily="49" charset="0"/>
                <a:cs typeface="Consolas" pitchFamily="49" charset="0"/>
              </a:rPr>
              <a:t>&gt;//</a:t>
            </a:r>
            <a:r>
              <a:rPr lang="zh-TW" altLang="en-US" dirty="0" smtClean="0">
                <a:latin typeface="Consolas" pitchFamily="49" charset="0"/>
                <a:cs typeface="Consolas" pitchFamily="49" charset="0"/>
              </a:rPr>
              <a:t>這個</a:t>
            </a:r>
            <a:r>
              <a:rPr lang="en-US" altLang="zh-TW" dirty="0" smtClean="0">
                <a:latin typeface="Consolas" pitchFamily="49" charset="0"/>
                <a:cs typeface="Consolas" pitchFamily="49" charset="0"/>
              </a:rPr>
              <a:t>APP</a:t>
            </a:r>
            <a:r>
              <a:rPr lang="zh-TW" altLang="en-US" dirty="0" smtClean="0">
                <a:latin typeface="Consolas" pitchFamily="49" charset="0"/>
                <a:cs typeface="Consolas" pitchFamily="49" charset="0"/>
              </a:rPr>
              <a:t>的命名</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div&gt;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1923465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設計</a:t>
            </a:r>
            <a:endParaRPr lang="zh-TW" altLang="en-US" dirty="0"/>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58206" y="1889125"/>
            <a:ext cx="4791075" cy="3848100"/>
          </a:xfrm>
        </p:spPr>
      </p:pic>
    </p:spTree>
    <p:extLst>
      <p:ext uri="{BB962C8B-B14F-4D97-AF65-F5344CB8AC3E}">
        <p14:creationId xmlns:p14="http://schemas.microsoft.com/office/powerpoint/2010/main" val="15003212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&lt;body&gt;&lt;/body&gt; part.1</a:t>
            </a:r>
            <a:endParaRPr lang="zh-TW" altLang="en-US" dirty="0"/>
          </a:p>
        </p:txBody>
      </p:sp>
      <p:sp>
        <p:nvSpPr>
          <p:cNvPr id="3" name="內容版面配置區 2"/>
          <p:cNvSpPr>
            <a:spLocks noGrp="1"/>
          </p:cNvSpPr>
          <p:nvPr>
            <p:ph sz="quarter" idx="1"/>
          </p:nvPr>
        </p:nvSpPr>
        <p:spPr>
          <a:xfrm>
            <a:off x="899592" y="1743072"/>
            <a:ext cx="8503920" cy="5070304"/>
          </a:xfrm>
        </p:spPr>
        <p:txBody>
          <a:bodyPr>
            <a:normAutofit fontScale="70000" lnSpcReduction="20000"/>
          </a:bodyPr>
          <a:lstStyle/>
          <a:p>
            <a:pPr marL="0" indent="0">
              <a:buNone/>
            </a:pPr>
            <a:r>
              <a:rPr lang="en-GB" altLang="zh-TW" dirty="0">
                <a:latin typeface="Consolas" pitchFamily="49" charset="0"/>
                <a:cs typeface="Consolas" pitchFamily="49" charset="0"/>
              </a:rPr>
              <a:t>&lt;div data-role</a:t>
            </a:r>
            <a:r>
              <a:rPr lang="en-GB" altLang="zh-TW" dirty="0" smtClean="0">
                <a:latin typeface="Consolas" pitchFamily="49" charset="0"/>
                <a:cs typeface="Consolas" pitchFamily="49" charset="0"/>
              </a:rPr>
              <a:t>=“content”&gt; //</a:t>
            </a:r>
            <a:r>
              <a:rPr lang="zh-TW" altLang="en-US" dirty="0" smtClean="0">
                <a:latin typeface="Consolas" pitchFamily="49" charset="0"/>
                <a:cs typeface="Consolas" pitchFamily="49" charset="0"/>
              </a:rPr>
              <a:t>定義一個物件</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div data-role="</a:t>
            </a:r>
            <a:r>
              <a:rPr lang="en-GB" altLang="zh-TW" dirty="0" err="1">
                <a:latin typeface="Consolas" pitchFamily="49" charset="0"/>
                <a:cs typeface="Consolas" pitchFamily="49" charset="0"/>
              </a:rPr>
              <a:t>fieldcontain</a:t>
            </a:r>
            <a:r>
              <a:rPr lang="en-GB" altLang="zh-TW" dirty="0">
                <a:latin typeface="Consolas" pitchFamily="49" charset="0"/>
                <a:cs typeface="Consolas" pitchFamily="49" charset="0"/>
              </a:rPr>
              <a:t>"&gt;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label for</a:t>
            </a:r>
            <a:r>
              <a:rPr lang="en-GB" altLang="zh-TW" dirty="0" smtClean="0">
                <a:latin typeface="Consolas" pitchFamily="49" charset="0"/>
                <a:cs typeface="Consolas" pitchFamily="49" charset="0"/>
              </a:rPr>
              <a:t>=“slider1”&gt;</a:t>
            </a:r>
            <a:r>
              <a:rPr lang="zh-TW" altLang="en-US" dirty="0" smtClean="0">
                <a:latin typeface="Consolas" pitchFamily="49" charset="0"/>
                <a:cs typeface="Consolas" pitchFamily="49" charset="0"/>
              </a:rPr>
              <a:t> </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定義這個</a:t>
            </a:r>
            <a:r>
              <a:rPr lang="en-US" altLang="zh-TW" dirty="0" smtClean="0">
                <a:latin typeface="Consolas" pitchFamily="49" charset="0"/>
                <a:cs typeface="Consolas" pitchFamily="49" charset="0"/>
              </a:rPr>
              <a:t>slider</a:t>
            </a:r>
            <a:r>
              <a:rPr lang="zh-TW" altLang="en-US" dirty="0" smtClean="0">
                <a:latin typeface="Consolas" pitchFamily="49" charset="0"/>
                <a:cs typeface="Consolas" pitchFamily="49" charset="0"/>
              </a:rPr>
              <a:t>的</a:t>
            </a:r>
            <a:r>
              <a:rPr lang="en-US" altLang="zh-TW" dirty="0" smtClean="0">
                <a:latin typeface="Consolas" pitchFamily="49" charset="0"/>
                <a:cs typeface="Consolas" pitchFamily="49" charset="0"/>
              </a:rPr>
              <a:t>label</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Red LED //label</a:t>
            </a:r>
            <a:r>
              <a:rPr lang="zh-TW" altLang="en-US" dirty="0" smtClean="0">
                <a:latin typeface="Consolas" pitchFamily="49" charset="0"/>
                <a:cs typeface="Consolas" pitchFamily="49" charset="0"/>
              </a:rPr>
              <a:t>的名稱</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label&gt;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&lt;</a:t>
            </a:r>
            <a:r>
              <a:rPr lang="en-GB" altLang="zh-TW" dirty="0">
                <a:latin typeface="Consolas" pitchFamily="49" charset="0"/>
                <a:cs typeface="Consolas" pitchFamily="49" charset="0"/>
              </a:rPr>
              <a:t>input id</a:t>
            </a:r>
            <a:r>
              <a:rPr lang="en-GB" altLang="zh-TW" dirty="0" smtClean="0">
                <a:latin typeface="Consolas" pitchFamily="49" charset="0"/>
                <a:cs typeface="Consolas" pitchFamily="49" charset="0"/>
              </a:rPr>
              <a:t>=“slider1”</a:t>
            </a:r>
            <a:r>
              <a:rPr lang="zh-TW" altLang="en-US" dirty="0" smtClean="0">
                <a:latin typeface="Consolas" pitchFamily="49" charset="0"/>
                <a:cs typeface="Consolas" pitchFamily="49" charset="0"/>
              </a:rPr>
              <a:t> </a:t>
            </a:r>
            <a:r>
              <a:rPr lang="en-US" altLang="zh-TW" dirty="0" smtClean="0">
                <a:latin typeface="Consolas" pitchFamily="49" charset="0"/>
                <a:cs typeface="Consolas" pitchFamily="49" charset="0"/>
              </a:rPr>
              <a:t>// </a:t>
            </a:r>
            <a:r>
              <a:rPr lang="zh-TW" altLang="en-US" dirty="0" smtClean="0">
                <a:latin typeface="Consolas" pitchFamily="49" charset="0"/>
                <a:cs typeface="Consolas" pitchFamily="49" charset="0"/>
              </a:rPr>
              <a:t>這個物件的</a:t>
            </a:r>
            <a:r>
              <a:rPr lang="en-US" altLang="zh-TW" dirty="0" smtClean="0">
                <a:latin typeface="Consolas" pitchFamily="49" charset="0"/>
                <a:cs typeface="Consolas" pitchFamily="49" charset="0"/>
              </a:rPr>
              <a:t>id</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type=“range”</a:t>
            </a:r>
            <a:r>
              <a:rPr lang="zh-TW" altLang="en-US" dirty="0" smtClean="0">
                <a:latin typeface="Consolas" pitchFamily="49" charset="0"/>
                <a:cs typeface="Consolas" pitchFamily="49" charset="0"/>
              </a:rPr>
              <a:t> </a:t>
            </a:r>
            <a:r>
              <a:rPr lang="en-US" altLang="zh-TW" dirty="0" smtClean="0">
                <a:latin typeface="Consolas" pitchFamily="49" charset="0"/>
                <a:cs typeface="Consolas" pitchFamily="49" charset="0"/>
              </a:rPr>
              <a:t>//</a:t>
            </a:r>
            <a:r>
              <a:rPr lang="zh-TW" altLang="en-US" dirty="0" smtClean="0">
                <a:latin typeface="Consolas" pitchFamily="49" charset="0"/>
                <a:cs typeface="Consolas" pitchFamily="49" charset="0"/>
              </a:rPr>
              <a:t>形式是一個範圍</a:t>
            </a:r>
            <a:endParaRPr lang="en-US"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name=“slider” //</a:t>
            </a:r>
            <a:r>
              <a:rPr lang="zh-TW" altLang="en-US" dirty="0" smtClean="0">
                <a:latin typeface="Consolas" pitchFamily="49" charset="0"/>
                <a:cs typeface="Consolas" pitchFamily="49" charset="0"/>
              </a:rPr>
              <a:t>物件的名稱是</a:t>
            </a:r>
            <a:r>
              <a:rPr lang="en-US" altLang="zh-TW" dirty="0" smtClean="0">
                <a:latin typeface="Consolas" pitchFamily="49" charset="0"/>
                <a:cs typeface="Consolas" pitchFamily="49" charset="0"/>
              </a:rPr>
              <a:t>slider</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value=“0” //default</a:t>
            </a:r>
            <a:r>
              <a:rPr lang="zh-TW" altLang="en-US" dirty="0" smtClean="0">
                <a:latin typeface="Consolas" pitchFamily="49" charset="0"/>
                <a:cs typeface="Consolas" pitchFamily="49" charset="0"/>
              </a:rPr>
              <a:t>的值</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min=“0” //</a:t>
            </a:r>
            <a:r>
              <a:rPr lang="zh-TW" altLang="en-US" dirty="0" smtClean="0">
                <a:latin typeface="Consolas" pitchFamily="49" charset="0"/>
                <a:cs typeface="Consolas" pitchFamily="49" charset="0"/>
              </a:rPr>
              <a:t>最小值是從</a:t>
            </a:r>
            <a:r>
              <a:rPr lang="en-US" altLang="zh-TW" dirty="0" smtClean="0">
                <a:latin typeface="Consolas" pitchFamily="49" charset="0"/>
                <a:cs typeface="Consolas" pitchFamily="49" charset="0"/>
              </a:rPr>
              <a:t>0</a:t>
            </a:r>
            <a:r>
              <a:rPr lang="zh-TW" altLang="en-US" dirty="0" smtClean="0">
                <a:latin typeface="Consolas" pitchFamily="49" charset="0"/>
                <a:cs typeface="Consolas" pitchFamily="49" charset="0"/>
              </a:rPr>
              <a:t>開始</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max=“100”</a:t>
            </a:r>
            <a:r>
              <a:rPr lang="zh-TW" altLang="en-US" dirty="0" smtClean="0">
                <a:latin typeface="Consolas" pitchFamily="49" charset="0"/>
                <a:cs typeface="Consolas" pitchFamily="49" charset="0"/>
              </a:rPr>
              <a:t> </a:t>
            </a:r>
            <a:r>
              <a:rPr lang="en-US" altLang="zh-TW" dirty="0" smtClean="0">
                <a:latin typeface="Consolas" pitchFamily="49" charset="0"/>
                <a:cs typeface="Consolas" pitchFamily="49" charset="0"/>
              </a:rPr>
              <a:t>//</a:t>
            </a:r>
            <a:r>
              <a:rPr lang="zh-TW" altLang="en-US" dirty="0" smtClean="0">
                <a:latin typeface="Consolas" pitchFamily="49" charset="0"/>
                <a:cs typeface="Consolas" pitchFamily="49" charset="0"/>
              </a:rPr>
              <a:t>最大值是</a:t>
            </a:r>
            <a:r>
              <a:rPr lang="en-US" altLang="zh-TW" dirty="0" smtClean="0">
                <a:latin typeface="Consolas" pitchFamily="49" charset="0"/>
                <a:cs typeface="Consolas" pitchFamily="49" charset="0"/>
              </a:rPr>
              <a:t>100</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data-highlight=“false” //</a:t>
            </a:r>
            <a:r>
              <a:rPr lang="zh-TW" altLang="en-US" dirty="0" smtClean="0">
                <a:latin typeface="Consolas" pitchFamily="49" charset="0"/>
                <a:cs typeface="Consolas" pitchFamily="49" charset="0"/>
              </a:rPr>
              <a:t>不用特別</a:t>
            </a:r>
            <a:r>
              <a:rPr lang="en-US" altLang="zh-TW" dirty="0" smtClean="0">
                <a:latin typeface="Consolas" pitchFamily="49" charset="0"/>
                <a:cs typeface="Consolas" pitchFamily="49" charset="0"/>
              </a:rPr>
              <a:t>highlight</a:t>
            </a:r>
            <a:r>
              <a:rPr lang="zh-TW" altLang="en-US" dirty="0" smtClean="0">
                <a:latin typeface="Consolas" pitchFamily="49" charset="0"/>
                <a:cs typeface="Consolas" pitchFamily="49" charset="0"/>
              </a:rPr>
              <a:t>資料</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data-theme=“b” //</a:t>
            </a:r>
            <a:r>
              <a:rPr lang="zh-TW" altLang="en-US" dirty="0" smtClean="0">
                <a:latin typeface="Consolas" pitchFamily="49" charset="0"/>
                <a:cs typeface="Consolas" pitchFamily="49" charset="0"/>
              </a:rPr>
              <a:t>主題</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onChange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ledRed</a:t>
            </a:r>
            <a:r>
              <a:rPr lang="en-GB" altLang="zh-TW" dirty="0" smtClean="0">
                <a:latin typeface="Consolas" pitchFamily="49" charset="0"/>
                <a:cs typeface="Consolas" pitchFamily="49" charset="0"/>
              </a:rPr>
              <a:t>(value);”&gt;</a:t>
            </a:r>
            <a:r>
              <a:rPr lang="zh-TW" altLang="en-US" dirty="0" smtClean="0">
                <a:latin typeface="Consolas" pitchFamily="49" charset="0"/>
                <a:cs typeface="Consolas" pitchFamily="49" charset="0"/>
              </a:rPr>
              <a:t> </a:t>
            </a:r>
            <a:endParaRPr lang="en-US" altLang="zh-TW" dirty="0" smtClean="0">
              <a:latin typeface="Consolas" pitchFamily="49" charset="0"/>
              <a:cs typeface="Consolas" pitchFamily="49" charset="0"/>
            </a:endParaRPr>
          </a:p>
          <a:p>
            <a:pPr marL="0" indent="0">
              <a:buNone/>
            </a:pPr>
            <a:r>
              <a:rPr lang="en-US" altLang="zh-TW" dirty="0" smtClean="0">
                <a:latin typeface="Consolas" pitchFamily="49" charset="0"/>
                <a:cs typeface="Consolas" pitchFamily="49" charset="0"/>
              </a:rPr>
              <a:t>	//</a:t>
            </a:r>
            <a:r>
              <a:rPr lang="zh-TW" altLang="en-US" dirty="0" smtClean="0">
                <a:latin typeface="Consolas" pitchFamily="49" charset="0"/>
                <a:cs typeface="Consolas" pitchFamily="49" charset="0"/>
              </a:rPr>
              <a:t>當值被改變時，呼叫之前有看過的</a:t>
            </a:r>
            <a:r>
              <a:rPr lang="en-US" altLang="zh-TW" dirty="0" smtClean="0">
                <a:latin typeface="Consolas" pitchFamily="49" charset="0"/>
                <a:cs typeface="Consolas" pitchFamily="49" charset="0"/>
              </a:rPr>
              <a:t>function </a:t>
            </a:r>
            <a:r>
              <a:rPr lang="en-US" altLang="zh-TW" dirty="0" err="1" smtClean="0">
                <a:latin typeface="Consolas" pitchFamily="49" charset="0"/>
                <a:cs typeface="Consolas" pitchFamily="49" charset="0"/>
              </a:rPr>
              <a:t>ledRed</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&lt;/</a:t>
            </a:r>
            <a:r>
              <a:rPr lang="en-GB" altLang="zh-TW" dirty="0">
                <a:latin typeface="Consolas" pitchFamily="49" charset="0"/>
                <a:cs typeface="Consolas" pitchFamily="49" charset="0"/>
              </a:rPr>
              <a:t>div&gt;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1162534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.html - &lt;body&gt;&lt;/body&gt; </a:t>
            </a:r>
            <a:r>
              <a:rPr lang="en-US" altLang="zh-TW" dirty="0" smtClean="0"/>
              <a:t>part.2</a:t>
            </a:r>
            <a:endParaRPr lang="zh-TW" altLang="en-US" dirty="0"/>
          </a:p>
        </p:txBody>
      </p:sp>
      <p:sp>
        <p:nvSpPr>
          <p:cNvPr id="3" name="內容版面配置區 2"/>
          <p:cNvSpPr>
            <a:spLocks noGrp="1"/>
          </p:cNvSpPr>
          <p:nvPr>
            <p:ph sz="quarter" idx="1"/>
          </p:nvPr>
        </p:nvSpPr>
        <p:spPr>
          <a:xfrm>
            <a:off x="964624" y="1599056"/>
            <a:ext cx="8503920" cy="4854280"/>
          </a:xfrm>
        </p:spPr>
        <p:txBody>
          <a:bodyPr>
            <a:normAutofit fontScale="77500" lnSpcReduction="20000"/>
          </a:bodyPr>
          <a:lstStyle/>
          <a:p>
            <a:pPr marL="0" indent="0">
              <a:buNone/>
            </a:pPr>
            <a:r>
              <a:rPr lang="en-GB" altLang="zh-TW" dirty="0">
                <a:latin typeface="Consolas" pitchFamily="49" charset="0"/>
                <a:cs typeface="Consolas" pitchFamily="49" charset="0"/>
              </a:rPr>
              <a:t>&lt;div data-role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fieldcontain</a:t>
            </a:r>
            <a:r>
              <a:rPr lang="en-GB" altLang="zh-TW" dirty="0" smtClean="0">
                <a:latin typeface="Consolas" pitchFamily="49" charset="0"/>
                <a:cs typeface="Consolas" pitchFamily="49" charset="0"/>
              </a:rPr>
              <a:t>”&gt; //</a:t>
            </a:r>
            <a:r>
              <a:rPr lang="zh-TW" altLang="en-US" dirty="0" smtClean="0">
                <a:latin typeface="Consolas" pitchFamily="49" charset="0"/>
                <a:cs typeface="Consolas" pitchFamily="49" charset="0"/>
              </a:rPr>
              <a:t>定義一個物件</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label for</a:t>
            </a:r>
            <a:r>
              <a:rPr lang="en-GB" altLang="zh-TW" dirty="0" smtClean="0">
                <a:latin typeface="Consolas" pitchFamily="49" charset="0"/>
                <a:cs typeface="Consolas" pitchFamily="49" charset="0"/>
              </a:rPr>
              <a:t>=“Demo”&gt; //</a:t>
            </a:r>
            <a:r>
              <a:rPr lang="zh-TW" altLang="en-US" dirty="0" smtClean="0">
                <a:latin typeface="Consolas" pitchFamily="49" charset="0"/>
                <a:cs typeface="Consolas" pitchFamily="49" charset="0"/>
              </a:rPr>
              <a:t>定義物件的</a:t>
            </a:r>
            <a:r>
              <a:rPr lang="en-US" altLang="zh-TW" dirty="0" smtClean="0">
                <a:latin typeface="Consolas" pitchFamily="49" charset="0"/>
                <a:cs typeface="Consolas" pitchFamily="49" charset="0"/>
              </a:rPr>
              <a:t>label</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Demo </a:t>
            </a:r>
            <a:r>
              <a:rPr lang="en-GB" altLang="zh-TW" dirty="0">
                <a:latin typeface="Consolas" pitchFamily="49" charset="0"/>
                <a:cs typeface="Consolas" pitchFamily="49" charset="0"/>
              </a:rPr>
              <a:t>Mode </a:t>
            </a:r>
            <a:r>
              <a:rPr lang="en-GB" altLang="zh-TW" dirty="0" smtClean="0">
                <a:latin typeface="Consolas" pitchFamily="49" charset="0"/>
                <a:cs typeface="Consolas" pitchFamily="49" charset="0"/>
              </a:rPr>
              <a:t>//label</a:t>
            </a:r>
            <a:r>
              <a:rPr lang="zh-TW" altLang="en-US" dirty="0" smtClean="0">
                <a:latin typeface="Consolas" pitchFamily="49" charset="0"/>
                <a:cs typeface="Consolas" pitchFamily="49" charset="0"/>
              </a:rPr>
              <a:t>的文字</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label&gt;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select name</a:t>
            </a:r>
            <a:r>
              <a:rPr lang="en-GB" altLang="zh-TW" dirty="0" smtClean="0">
                <a:latin typeface="Consolas" pitchFamily="49" charset="0"/>
                <a:cs typeface="Consolas" pitchFamily="49" charset="0"/>
              </a:rPr>
              <a:t>=“toggleswitch1”</a:t>
            </a:r>
            <a:r>
              <a:rPr lang="zh-TW" altLang="en-US" dirty="0" smtClean="0">
                <a:latin typeface="Consolas" pitchFamily="49" charset="0"/>
                <a:cs typeface="Consolas" pitchFamily="49" charset="0"/>
              </a:rPr>
              <a:t> </a:t>
            </a:r>
            <a:r>
              <a:rPr lang="en-US" altLang="zh-TW" dirty="0" smtClean="0">
                <a:latin typeface="Consolas" pitchFamily="49" charset="0"/>
                <a:cs typeface="Consolas" pitchFamily="49" charset="0"/>
              </a:rPr>
              <a:t>//</a:t>
            </a:r>
            <a:r>
              <a:rPr lang="zh-TW" altLang="en-US" dirty="0">
                <a:latin typeface="Consolas" pitchFamily="49" charset="0"/>
                <a:cs typeface="Consolas" pitchFamily="49" charset="0"/>
              </a:rPr>
              <a:t>物件的名稱</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id=“Demo” //</a:t>
            </a:r>
            <a:r>
              <a:rPr lang="zh-TW" altLang="en-US" dirty="0" smtClean="0">
                <a:latin typeface="Consolas" pitchFamily="49" charset="0"/>
                <a:cs typeface="Consolas" pitchFamily="49" charset="0"/>
              </a:rPr>
              <a:t>給定物件的</a:t>
            </a:r>
            <a:r>
              <a:rPr lang="en-US" altLang="zh-TW" dirty="0" smtClean="0">
                <a:latin typeface="Consolas" pitchFamily="49" charset="0"/>
                <a:cs typeface="Consolas" pitchFamily="49" charset="0"/>
              </a:rPr>
              <a:t>id</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data-theme=“b” //</a:t>
            </a:r>
            <a:r>
              <a:rPr lang="zh-TW" altLang="en-US" dirty="0" smtClean="0">
                <a:latin typeface="Consolas" pitchFamily="49" charset="0"/>
                <a:cs typeface="Consolas" pitchFamily="49" charset="0"/>
              </a:rPr>
              <a:t>物件的主題</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data-role=“slider” //</a:t>
            </a:r>
            <a:r>
              <a:rPr lang="zh-TW" altLang="en-US" dirty="0" smtClean="0">
                <a:latin typeface="Consolas" pitchFamily="49" charset="0"/>
                <a:cs typeface="Consolas" pitchFamily="49" charset="0"/>
              </a:rPr>
              <a:t>物件的屬性</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onchange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demoSwitch</a:t>
            </a:r>
            <a:r>
              <a:rPr lang="en-GB" altLang="zh-TW" dirty="0" smtClean="0">
                <a:latin typeface="Consolas" pitchFamily="49" charset="0"/>
                <a:cs typeface="Consolas" pitchFamily="49" charset="0"/>
              </a:rPr>
              <a:t>(this);”&gt; </a:t>
            </a:r>
          </a:p>
          <a:p>
            <a:pPr marL="0" indent="0">
              <a:buNone/>
            </a:pPr>
            <a:r>
              <a:rPr lang="en-GB" altLang="zh-TW" dirty="0">
                <a:latin typeface="Consolas" pitchFamily="49" charset="0"/>
                <a:cs typeface="Consolas" pitchFamily="49" charset="0"/>
              </a:rPr>
              <a:t>	</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當值改變時呼叫</a:t>
            </a:r>
            <a:r>
              <a:rPr lang="en-US" altLang="zh-TW" dirty="0" smtClean="0">
                <a:latin typeface="Consolas" pitchFamily="49" charset="0"/>
                <a:cs typeface="Consolas" pitchFamily="49" charset="0"/>
              </a:rPr>
              <a:t>function</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option value="off"&gt;Off&lt;/option&gt;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option value="on"&gt;On&lt;/option&gt; </a:t>
            </a:r>
            <a:endParaRPr lang="en-GB" altLang="zh-TW" dirty="0" smtClean="0">
              <a:latin typeface="Consolas" pitchFamily="49" charset="0"/>
              <a:cs typeface="Consolas" pitchFamily="49" charset="0"/>
            </a:endParaRPr>
          </a:p>
          <a:p>
            <a:pPr marL="0" indent="0">
              <a:buNone/>
            </a:pPr>
            <a:r>
              <a:rPr lang="en-GB" altLang="zh-TW" dirty="0">
                <a:latin typeface="Consolas" pitchFamily="49" charset="0"/>
                <a:cs typeface="Consolas" pitchFamily="49" charset="0"/>
              </a:rPr>
              <a:t>		</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設定兩個值分別為</a:t>
            </a:r>
            <a:r>
              <a:rPr lang="en-US" altLang="zh-TW" dirty="0" smtClean="0">
                <a:latin typeface="Consolas" pitchFamily="49" charset="0"/>
                <a:cs typeface="Consolas" pitchFamily="49" charset="0"/>
              </a:rPr>
              <a:t>ON/OFF</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&lt;/</a:t>
            </a:r>
            <a:r>
              <a:rPr lang="en-GB" altLang="zh-TW" dirty="0">
                <a:latin typeface="Consolas" pitchFamily="49" charset="0"/>
                <a:cs typeface="Consolas" pitchFamily="49" charset="0"/>
              </a:rPr>
              <a:t>select&gt;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&lt;/</a:t>
            </a:r>
            <a:r>
              <a:rPr lang="en-GB" altLang="zh-TW" dirty="0">
                <a:latin typeface="Consolas" pitchFamily="49" charset="0"/>
                <a:cs typeface="Consolas" pitchFamily="49" charset="0"/>
              </a:rPr>
              <a:t>div&gt;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3550082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en-US" altLang="zh-TW" dirty="0" err="1" smtClean="0"/>
              <a:t>js</a:t>
            </a:r>
            <a:r>
              <a:rPr lang="zh-TW" altLang="en-US" dirty="0" smtClean="0"/>
              <a:t>架構</a:t>
            </a:r>
            <a:endParaRPr lang="zh-TW" altLang="en-US" dirty="0"/>
          </a:p>
        </p:txBody>
      </p:sp>
      <p:sp>
        <p:nvSpPr>
          <p:cNvPr id="3" name="內容版面配置區 2"/>
          <p:cNvSpPr>
            <a:spLocks noGrp="1"/>
          </p:cNvSpPr>
          <p:nvPr>
            <p:ph sz="quarter" idx="1"/>
          </p:nvPr>
        </p:nvSpPr>
        <p:spPr>
          <a:xfrm>
            <a:off x="467544" y="1628800"/>
            <a:ext cx="8503920" cy="4854280"/>
          </a:xfrm>
        </p:spPr>
        <p:txBody>
          <a:bodyPr>
            <a:normAutofit/>
          </a:bodyPr>
          <a:lstStyle/>
          <a:p>
            <a:pPr marL="514350" indent="-514350">
              <a:buFont typeface="+mj-lt"/>
              <a:buAutoNum type="arabicPeriod"/>
            </a:pPr>
            <a:r>
              <a:rPr lang="zh-TW" altLang="en-US" sz="3200" dirty="0" smtClean="0"/>
              <a:t>加入需要的</a:t>
            </a:r>
            <a:r>
              <a:rPr lang="en-US" altLang="zh-TW" sz="3200" dirty="0" smtClean="0"/>
              <a:t>module</a:t>
            </a:r>
          </a:p>
          <a:p>
            <a:pPr marL="514350" indent="-514350">
              <a:buFont typeface="+mj-lt"/>
              <a:buAutoNum type="arabicPeriod"/>
            </a:pPr>
            <a:r>
              <a:rPr lang="zh-TW" altLang="en-US" sz="3200" dirty="0" smtClean="0"/>
              <a:t>設定瀏覽器設定</a:t>
            </a:r>
            <a:endParaRPr lang="en-US" altLang="zh-TW" sz="3200" dirty="0" smtClean="0"/>
          </a:p>
          <a:p>
            <a:pPr marL="514350" indent="-514350">
              <a:buFont typeface="+mj-lt"/>
              <a:buAutoNum type="arabicPeriod"/>
            </a:pPr>
            <a:r>
              <a:rPr lang="zh-TW" altLang="en-US" sz="3200" dirty="0"/>
              <a:t>宣告需要的</a:t>
            </a:r>
            <a:r>
              <a:rPr lang="zh-TW" altLang="en-US" sz="3200" dirty="0" smtClean="0"/>
              <a:t>變數</a:t>
            </a:r>
            <a:endParaRPr lang="en-US" altLang="zh-TW" sz="3200" dirty="0" smtClean="0"/>
          </a:p>
          <a:p>
            <a:pPr marL="514350" indent="-514350">
              <a:buFont typeface="+mj-lt"/>
              <a:buAutoNum type="arabicPeriod"/>
            </a:pPr>
            <a:r>
              <a:rPr lang="zh-TW" altLang="en-US" sz="3200" dirty="0"/>
              <a:t>設定</a:t>
            </a:r>
            <a:r>
              <a:rPr lang="en-US" altLang="zh-TW" sz="3200" dirty="0"/>
              <a:t>GPIO</a:t>
            </a:r>
            <a:r>
              <a:rPr lang="zh-TW" altLang="en-US" sz="3200" dirty="0"/>
              <a:t>初</a:t>
            </a:r>
            <a:r>
              <a:rPr lang="zh-TW" altLang="en-US" sz="3200" dirty="0" smtClean="0"/>
              <a:t>始值</a:t>
            </a:r>
            <a:endParaRPr lang="en-US" altLang="zh-TW" sz="3200" dirty="0" smtClean="0"/>
          </a:p>
          <a:p>
            <a:pPr marL="514350" indent="-514350">
              <a:buFont typeface="+mj-lt"/>
              <a:buAutoNum type="arabicPeriod"/>
            </a:pPr>
            <a:r>
              <a:rPr lang="zh-TW" altLang="en-US" sz="3200" dirty="0"/>
              <a:t>如果沒有連接</a:t>
            </a:r>
            <a:r>
              <a:rPr lang="zh-TW" altLang="en-US" sz="3200" dirty="0" smtClean="0"/>
              <a:t>到</a:t>
            </a:r>
            <a:r>
              <a:rPr lang="en-US" altLang="zh-TW" sz="3200" dirty="0" smtClean="0"/>
              <a:t>html</a:t>
            </a:r>
            <a:r>
              <a:rPr lang="zh-TW" altLang="en-US" sz="3200" dirty="0" smtClean="0"/>
              <a:t>的警告</a:t>
            </a:r>
            <a:endParaRPr lang="en-US" altLang="zh-TW" sz="3200" dirty="0" smtClean="0"/>
          </a:p>
          <a:p>
            <a:pPr marL="514350" indent="-514350">
              <a:buFont typeface="+mj-lt"/>
              <a:buAutoNum type="arabicPeriod"/>
            </a:pPr>
            <a:r>
              <a:rPr lang="en-US" altLang="zh-TW" sz="3200" dirty="0" smtClean="0"/>
              <a:t>Socket</a:t>
            </a:r>
            <a:r>
              <a:rPr lang="zh-TW" altLang="en-US" sz="3200" dirty="0" smtClean="0"/>
              <a:t>接收來自</a:t>
            </a:r>
            <a:r>
              <a:rPr lang="en-US" altLang="zh-TW" sz="3200" dirty="0" smtClean="0"/>
              <a:t>html</a:t>
            </a:r>
            <a:r>
              <a:rPr lang="zh-TW" altLang="en-US" sz="3200" dirty="0" smtClean="0"/>
              <a:t>傳值</a:t>
            </a:r>
            <a:endParaRPr lang="en-US" altLang="zh-TW" sz="3200" dirty="0" smtClean="0"/>
          </a:p>
          <a:p>
            <a:pPr marL="514350" indent="-514350">
              <a:buFont typeface="+mj-lt"/>
              <a:buAutoNum type="arabicPeriod"/>
            </a:pPr>
            <a:r>
              <a:rPr lang="zh-TW" altLang="en-US" sz="3200" dirty="0"/>
              <a:t>利用接收到的</a:t>
            </a:r>
            <a:r>
              <a:rPr lang="zh-TW" altLang="en-US" sz="3200" dirty="0" smtClean="0"/>
              <a:t>值</a:t>
            </a:r>
            <a:r>
              <a:rPr lang="zh-TW" altLang="en-US" sz="3200" dirty="0"/>
              <a:t>呼叫不同的</a:t>
            </a:r>
            <a:r>
              <a:rPr lang="en-US" altLang="zh-TW" sz="3200" dirty="0" smtClean="0"/>
              <a:t>function</a:t>
            </a:r>
          </a:p>
          <a:p>
            <a:pPr marL="514350" indent="-514350">
              <a:buFont typeface="+mj-lt"/>
              <a:buAutoNum type="arabicPeriod"/>
            </a:pPr>
            <a:r>
              <a:rPr lang="en-US" altLang="zh-TW" sz="3200" dirty="0" smtClean="0"/>
              <a:t>Function</a:t>
            </a:r>
            <a:r>
              <a:rPr lang="zh-TW" altLang="en-US" sz="3200" dirty="0" smtClean="0"/>
              <a:t>的實作</a:t>
            </a:r>
            <a:endParaRPr lang="en-US" altLang="zh-TW" sz="3200" dirty="0" smtClean="0"/>
          </a:p>
          <a:p>
            <a:pPr marL="514350" indent="-514350">
              <a:buFont typeface="+mj-lt"/>
              <a:buAutoNum type="arabicPeriod"/>
            </a:pPr>
            <a:endParaRPr lang="zh-TW" altLang="en-US" sz="3200" dirty="0"/>
          </a:p>
        </p:txBody>
      </p:sp>
    </p:spTree>
    <p:extLst>
      <p:ext uri="{BB962C8B-B14F-4D97-AF65-F5344CB8AC3E}">
        <p14:creationId xmlns:p14="http://schemas.microsoft.com/office/powerpoint/2010/main" val="1192379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en-US" altLang="zh-TW" dirty="0" err="1" smtClean="0"/>
              <a:t>js</a:t>
            </a:r>
            <a:endParaRPr lang="zh-TW" altLang="en-US" dirty="0"/>
          </a:p>
        </p:txBody>
      </p:sp>
      <p:sp>
        <p:nvSpPr>
          <p:cNvPr id="3" name="內容版面配置區 2"/>
          <p:cNvSpPr>
            <a:spLocks noGrp="1"/>
          </p:cNvSpPr>
          <p:nvPr>
            <p:ph sz="quarter" idx="1"/>
          </p:nvPr>
        </p:nvSpPr>
        <p:spPr/>
        <p:txBody>
          <a:bodyPr/>
          <a:lstStyle/>
          <a:p>
            <a:pPr marL="0" indent="0">
              <a:buNone/>
            </a:pPr>
            <a:r>
              <a:rPr lang="en-US" altLang="zh-TW" dirty="0" err="1">
                <a:latin typeface="Consolas" pitchFamily="49" charset="0"/>
                <a:cs typeface="Consolas" pitchFamily="49" charset="0"/>
              </a:rPr>
              <a:t>var</a:t>
            </a:r>
            <a:r>
              <a:rPr lang="en-US" altLang="zh-TW" dirty="0">
                <a:latin typeface="Consolas" pitchFamily="49" charset="0"/>
                <a:cs typeface="Consolas" pitchFamily="49" charset="0"/>
              </a:rPr>
              <a:t> app = require('http').</a:t>
            </a:r>
            <a:r>
              <a:rPr lang="en-US" altLang="zh-TW" dirty="0" err="1">
                <a:latin typeface="Consolas" pitchFamily="49" charset="0"/>
                <a:cs typeface="Consolas" pitchFamily="49" charset="0"/>
              </a:rPr>
              <a:t>createServer</a:t>
            </a:r>
            <a:r>
              <a:rPr lang="en-US" altLang="zh-TW" dirty="0">
                <a:latin typeface="Consolas" pitchFamily="49" charset="0"/>
                <a:cs typeface="Consolas" pitchFamily="49" charset="0"/>
              </a:rPr>
              <a:t>(handler</a:t>
            </a:r>
            <a:r>
              <a:rPr lang="en-US" altLang="zh-TW" dirty="0" smtClean="0">
                <a:latin typeface="Consolas" pitchFamily="49" charset="0"/>
                <a:cs typeface="Consolas" pitchFamily="49" charset="0"/>
              </a:rPr>
              <a:t>);</a:t>
            </a:r>
          </a:p>
          <a:p>
            <a:pPr marL="0" indent="0">
              <a:buNone/>
            </a:pPr>
            <a:r>
              <a:rPr lang="en-US" altLang="zh-TW" dirty="0" smtClean="0">
                <a:latin typeface="Consolas" pitchFamily="49" charset="0"/>
                <a:cs typeface="Consolas" pitchFamily="49" charset="0"/>
              </a:rPr>
              <a:t>//</a:t>
            </a:r>
            <a:r>
              <a:rPr lang="zh-TW" altLang="en-US" dirty="0" smtClean="0">
                <a:latin typeface="Consolas" pitchFamily="49" charset="0"/>
                <a:cs typeface="Consolas" pitchFamily="49" charset="0"/>
              </a:rPr>
              <a:t>利用</a:t>
            </a:r>
            <a:r>
              <a:rPr lang="en-US" altLang="zh-TW" dirty="0" smtClean="0">
                <a:latin typeface="Consolas" pitchFamily="49" charset="0"/>
                <a:cs typeface="Consolas" pitchFamily="49" charset="0"/>
              </a:rPr>
              <a:t>http</a:t>
            </a:r>
            <a:r>
              <a:rPr lang="zh-TW" altLang="en-US" dirty="0" smtClean="0">
                <a:latin typeface="Consolas" pitchFamily="49" charset="0"/>
                <a:cs typeface="Consolas" pitchFamily="49" charset="0"/>
              </a:rPr>
              <a:t>的</a:t>
            </a:r>
            <a:r>
              <a:rPr lang="en-US" altLang="zh-TW" dirty="0" smtClean="0">
                <a:latin typeface="Consolas" pitchFamily="49" charset="0"/>
                <a:cs typeface="Consolas" pitchFamily="49" charset="0"/>
              </a:rPr>
              <a:t>server</a:t>
            </a:r>
            <a:r>
              <a:rPr lang="zh-TW" altLang="en-US" dirty="0" smtClean="0">
                <a:latin typeface="Consolas" pitchFamily="49" charset="0"/>
                <a:cs typeface="Consolas" pitchFamily="49" charset="0"/>
              </a:rPr>
              <a:t>跟</a:t>
            </a:r>
            <a:r>
              <a:rPr lang="en-US" altLang="zh-TW" dirty="0" smtClean="0">
                <a:latin typeface="Consolas" pitchFamily="49" charset="0"/>
                <a:cs typeface="Consolas" pitchFamily="49" charset="0"/>
              </a:rPr>
              <a:t>client</a:t>
            </a:r>
            <a:r>
              <a:rPr lang="zh-TW" altLang="en-US" dirty="0" smtClean="0">
                <a:latin typeface="Consolas" pitchFamily="49" charset="0"/>
                <a:cs typeface="Consolas" pitchFamily="49" charset="0"/>
              </a:rPr>
              <a:t>功能</a:t>
            </a:r>
            <a:endParaRPr lang="en-US" altLang="zh-TW" dirty="0" smtClean="0">
              <a:latin typeface="Consolas" pitchFamily="49" charset="0"/>
              <a:cs typeface="Consolas" pitchFamily="49" charset="0"/>
            </a:endParaRPr>
          </a:p>
          <a:p>
            <a:pPr marL="0" indent="0">
              <a:buNone/>
            </a:pPr>
            <a:r>
              <a:rPr lang="en-US" altLang="zh-TW" dirty="0" err="1" smtClean="0">
                <a:latin typeface="Consolas" pitchFamily="49" charset="0"/>
                <a:cs typeface="Consolas" pitchFamily="49" charset="0"/>
              </a:rPr>
              <a:t>var</a:t>
            </a:r>
            <a:r>
              <a:rPr lang="en-US" altLang="zh-TW" dirty="0" smtClean="0">
                <a:latin typeface="Consolas" pitchFamily="49" charset="0"/>
                <a:cs typeface="Consolas" pitchFamily="49" charset="0"/>
              </a:rPr>
              <a:t> </a:t>
            </a:r>
            <a:r>
              <a:rPr lang="en-US" altLang="zh-TW" dirty="0" err="1">
                <a:latin typeface="Consolas" pitchFamily="49" charset="0"/>
                <a:cs typeface="Consolas" pitchFamily="49" charset="0"/>
              </a:rPr>
              <a:t>io</a:t>
            </a:r>
            <a:r>
              <a:rPr lang="en-US" altLang="zh-TW" dirty="0">
                <a:latin typeface="Consolas" pitchFamily="49" charset="0"/>
                <a:cs typeface="Consolas" pitchFamily="49" charset="0"/>
              </a:rPr>
              <a:t> = require('socket.io').listen(app</a:t>
            </a:r>
            <a:r>
              <a:rPr lang="en-US" altLang="zh-TW" dirty="0" smtClean="0">
                <a:latin typeface="Consolas" pitchFamily="49" charset="0"/>
                <a:cs typeface="Consolas" pitchFamily="49" charset="0"/>
              </a:rPr>
              <a:t>);</a:t>
            </a:r>
          </a:p>
          <a:p>
            <a:pPr marL="0" indent="0">
              <a:buNone/>
            </a:pPr>
            <a:r>
              <a:rPr lang="en-US" altLang="zh-TW" dirty="0" smtClean="0">
                <a:latin typeface="Consolas" pitchFamily="49" charset="0"/>
                <a:cs typeface="Consolas" pitchFamily="49" charset="0"/>
              </a:rPr>
              <a:t>//</a:t>
            </a:r>
            <a:r>
              <a:rPr lang="zh-TW" altLang="en-US" dirty="0" smtClean="0">
                <a:latin typeface="Consolas" pitchFamily="49" charset="0"/>
                <a:cs typeface="Consolas" pitchFamily="49" charset="0"/>
              </a:rPr>
              <a:t>接收利用</a:t>
            </a:r>
            <a:r>
              <a:rPr lang="en-US" altLang="zh-TW" dirty="0" smtClean="0">
                <a:latin typeface="Consolas" pitchFamily="49" charset="0"/>
                <a:cs typeface="Consolas" pitchFamily="49" charset="0"/>
              </a:rPr>
              <a:t>http</a:t>
            </a:r>
            <a:r>
              <a:rPr lang="zh-TW" altLang="en-US" dirty="0" smtClean="0">
                <a:latin typeface="Consolas" pitchFamily="49" charset="0"/>
                <a:cs typeface="Consolas" pitchFamily="49" charset="0"/>
              </a:rPr>
              <a:t>傳送的</a:t>
            </a:r>
            <a:r>
              <a:rPr lang="en-US" altLang="zh-TW" dirty="0" smtClean="0">
                <a:latin typeface="Consolas" pitchFamily="49" charset="0"/>
                <a:cs typeface="Consolas" pitchFamily="49" charset="0"/>
              </a:rPr>
              <a:t>socket</a:t>
            </a:r>
          </a:p>
          <a:p>
            <a:pPr marL="0" indent="0">
              <a:buNone/>
            </a:pPr>
            <a:r>
              <a:rPr lang="en-US" altLang="zh-TW" dirty="0" err="1" smtClean="0">
                <a:latin typeface="Consolas" pitchFamily="49" charset="0"/>
                <a:cs typeface="Consolas" pitchFamily="49" charset="0"/>
              </a:rPr>
              <a:t>var</a:t>
            </a:r>
            <a:r>
              <a:rPr lang="en-US" altLang="zh-TW" dirty="0" smtClean="0">
                <a:latin typeface="Consolas" pitchFamily="49" charset="0"/>
                <a:cs typeface="Consolas" pitchFamily="49" charset="0"/>
              </a:rPr>
              <a:t> </a:t>
            </a:r>
            <a:r>
              <a:rPr lang="en-US" altLang="zh-TW" dirty="0" err="1">
                <a:latin typeface="Consolas" pitchFamily="49" charset="0"/>
                <a:cs typeface="Consolas" pitchFamily="49" charset="0"/>
              </a:rPr>
              <a:t>fs</a:t>
            </a:r>
            <a:r>
              <a:rPr lang="en-US" altLang="zh-TW" dirty="0">
                <a:latin typeface="Consolas" pitchFamily="49" charset="0"/>
                <a:cs typeface="Consolas" pitchFamily="49" charset="0"/>
              </a:rPr>
              <a:t> = require('</a:t>
            </a:r>
            <a:r>
              <a:rPr lang="en-US" altLang="zh-TW" dirty="0" err="1">
                <a:latin typeface="Consolas" pitchFamily="49" charset="0"/>
                <a:cs typeface="Consolas" pitchFamily="49" charset="0"/>
              </a:rPr>
              <a:t>fs</a:t>
            </a:r>
            <a:r>
              <a:rPr lang="en-US" altLang="zh-TW" dirty="0" smtClean="0">
                <a:latin typeface="Consolas" pitchFamily="49" charset="0"/>
                <a:cs typeface="Consolas" pitchFamily="49" charset="0"/>
              </a:rPr>
              <a:t>');</a:t>
            </a:r>
          </a:p>
          <a:p>
            <a:pPr marL="0" indent="0">
              <a:buNone/>
            </a:pPr>
            <a:r>
              <a:rPr lang="en-US" altLang="zh-TW" dirty="0" smtClean="0">
                <a:latin typeface="Consolas" pitchFamily="49" charset="0"/>
                <a:cs typeface="Consolas" pitchFamily="49" charset="0"/>
              </a:rPr>
              <a:t>//include </a:t>
            </a:r>
            <a:r>
              <a:rPr lang="en-US" altLang="zh-TW" dirty="0" err="1" smtClean="0">
                <a:latin typeface="Consolas" pitchFamily="49" charset="0"/>
                <a:cs typeface="Consolas" pitchFamily="49" charset="0"/>
              </a:rPr>
              <a:t>filesystem</a:t>
            </a:r>
            <a:endParaRPr lang="en-US" altLang="zh-TW" dirty="0" smtClean="0">
              <a:latin typeface="Consolas" pitchFamily="49" charset="0"/>
              <a:cs typeface="Consolas" pitchFamily="49" charset="0"/>
            </a:endParaRPr>
          </a:p>
          <a:p>
            <a:pPr marL="0" indent="0">
              <a:buNone/>
            </a:pPr>
            <a:r>
              <a:rPr lang="en-US" altLang="zh-TW" dirty="0" err="1" smtClean="0">
                <a:latin typeface="Consolas" pitchFamily="49" charset="0"/>
                <a:cs typeface="Consolas" pitchFamily="49" charset="0"/>
              </a:rPr>
              <a:t>var</a:t>
            </a:r>
            <a:r>
              <a:rPr lang="en-US" altLang="zh-TW" dirty="0" smtClean="0">
                <a:latin typeface="Consolas" pitchFamily="49" charset="0"/>
                <a:cs typeface="Consolas" pitchFamily="49" charset="0"/>
              </a:rPr>
              <a:t> </a:t>
            </a:r>
            <a:r>
              <a:rPr lang="en-US" altLang="zh-TW" dirty="0">
                <a:latin typeface="Consolas" pitchFamily="49" charset="0"/>
                <a:cs typeface="Consolas" pitchFamily="49" charset="0"/>
              </a:rPr>
              <a:t>b = require('</a:t>
            </a:r>
            <a:r>
              <a:rPr lang="en-US" altLang="zh-TW" dirty="0" err="1">
                <a:latin typeface="Consolas" pitchFamily="49" charset="0"/>
                <a:cs typeface="Consolas" pitchFamily="49" charset="0"/>
              </a:rPr>
              <a:t>bonescript</a:t>
            </a:r>
            <a:r>
              <a:rPr lang="en-US" altLang="zh-TW" dirty="0" smtClean="0">
                <a:latin typeface="Consolas" pitchFamily="49" charset="0"/>
                <a:cs typeface="Consolas" pitchFamily="49" charset="0"/>
              </a:rPr>
              <a:t>');</a:t>
            </a:r>
          </a:p>
          <a:p>
            <a:pPr marL="0" indent="0">
              <a:buNone/>
            </a:pPr>
            <a:r>
              <a:rPr lang="en-US" altLang="zh-TW" dirty="0" smtClean="0">
                <a:latin typeface="Consolas" pitchFamily="49" charset="0"/>
                <a:cs typeface="Consolas" pitchFamily="49" charset="0"/>
              </a:rPr>
              <a:t>//include </a:t>
            </a:r>
            <a:r>
              <a:rPr lang="en-US" altLang="zh-TW" dirty="0" err="1" smtClean="0">
                <a:latin typeface="Consolas" pitchFamily="49" charset="0"/>
                <a:cs typeface="Consolas" pitchFamily="49" charset="0"/>
              </a:rPr>
              <a:t>bonescript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2251424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en-US" altLang="zh-TW" dirty="0" err="1" smtClean="0"/>
              <a:t>js</a:t>
            </a:r>
            <a:endParaRPr lang="zh-TW" altLang="en-US" dirty="0"/>
          </a:p>
        </p:txBody>
      </p:sp>
      <p:sp>
        <p:nvSpPr>
          <p:cNvPr id="3" name="內容版面配置區 2"/>
          <p:cNvSpPr>
            <a:spLocks noGrp="1"/>
          </p:cNvSpPr>
          <p:nvPr>
            <p:ph sz="quarter" idx="1"/>
          </p:nvPr>
        </p:nvSpPr>
        <p:spPr/>
        <p:txBody>
          <a:bodyPr>
            <a:normAutofit fontScale="92500" lnSpcReduction="20000"/>
          </a:bodyPr>
          <a:lstStyle/>
          <a:p>
            <a:pPr marL="0" indent="0">
              <a:buNone/>
            </a:pPr>
            <a:r>
              <a:rPr lang="en-GB" altLang="zh-TW" dirty="0" err="1">
                <a:latin typeface="Consolas" pitchFamily="49" charset="0"/>
                <a:cs typeface="Consolas" pitchFamily="49" charset="0"/>
              </a:rPr>
              <a:t>app.listen</a:t>
            </a:r>
            <a:r>
              <a:rPr lang="en-GB" altLang="zh-TW" dirty="0">
                <a:latin typeface="Consolas" pitchFamily="49" charset="0"/>
                <a:cs typeface="Consolas" pitchFamily="49" charset="0"/>
              </a:rPr>
              <a:t>(8888</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選擇接收的</a:t>
            </a:r>
            <a:r>
              <a:rPr lang="en-US" altLang="zh-TW" dirty="0" smtClean="0">
                <a:latin typeface="Consolas" pitchFamily="49" charset="0"/>
                <a:cs typeface="Consolas" pitchFamily="49" charset="0"/>
              </a:rPr>
              <a:t>port number</a:t>
            </a:r>
            <a:endParaRPr lang="en-GB"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io.set</a:t>
            </a:r>
            <a:r>
              <a:rPr lang="en-GB" altLang="zh-TW" dirty="0">
                <a:latin typeface="Consolas" pitchFamily="49" charset="0"/>
                <a:cs typeface="Consolas" pitchFamily="49" charset="0"/>
              </a:rPr>
              <a:t>('log level', 2);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選擇在</a:t>
            </a:r>
            <a:r>
              <a:rPr lang="en-US" altLang="zh-TW" dirty="0" smtClean="0">
                <a:latin typeface="Consolas" pitchFamily="49" charset="0"/>
                <a:cs typeface="Consolas" pitchFamily="49" charset="0"/>
              </a:rPr>
              <a:t>log</a:t>
            </a:r>
            <a:r>
              <a:rPr lang="zh-TW" altLang="en-US" dirty="0" smtClean="0">
                <a:latin typeface="Consolas" pitchFamily="49" charset="0"/>
                <a:cs typeface="Consolas" pitchFamily="49" charset="0"/>
              </a:rPr>
              <a:t>中希望看到的資訊是甚麼，</a:t>
            </a:r>
            <a:r>
              <a:rPr lang="en-GB" altLang="zh-TW" dirty="0" smtClean="0">
                <a:latin typeface="Consolas" pitchFamily="49" charset="0"/>
                <a:cs typeface="Consolas" pitchFamily="49" charset="0"/>
              </a:rPr>
              <a:t>1 </a:t>
            </a:r>
            <a:r>
              <a:rPr lang="zh-TW" altLang="en-US" dirty="0" smtClean="0">
                <a:latin typeface="Consolas" pitchFamily="49" charset="0"/>
                <a:cs typeface="Consolas" pitchFamily="49" charset="0"/>
              </a:rPr>
              <a:t>的話是顯示警告</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2 </a:t>
            </a:r>
            <a:r>
              <a:rPr lang="zh-TW" altLang="en-US" dirty="0" smtClean="0">
                <a:latin typeface="Consolas" pitchFamily="49" charset="0"/>
                <a:cs typeface="Consolas" pitchFamily="49" charset="0"/>
              </a:rPr>
              <a:t>是相關資訊</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3 </a:t>
            </a:r>
            <a:r>
              <a:rPr lang="zh-TW" altLang="en-US" dirty="0" smtClean="0">
                <a:latin typeface="Consolas" pitchFamily="49" charset="0"/>
                <a:cs typeface="Consolas" pitchFamily="49" charset="0"/>
              </a:rPr>
              <a:t>是</a:t>
            </a:r>
            <a:r>
              <a:rPr lang="en-US" altLang="zh-TW" dirty="0" smtClean="0">
                <a:latin typeface="Consolas" pitchFamily="49" charset="0"/>
                <a:cs typeface="Consolas" pitchFamily="49" charset="0"/>
              </a:rPr>
              <a:t>debug</a:t>
            </a:r>
            <a:r>
              <a:rPr lang="zh-TW" altLang="en-US" dirty="0" smtClean="0">
                <a:latin typeface="Consolas" pitchFamily="49" charset="0"/>
                <a:cs typeface="Consolas" pitchFamily="49" charset="0"/>
              </a:rPr>
              <a:t>用的</a:t>
            </a:r>
            <a:endParaRPr lang="en-GB"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io.set</a:t>
            </a:r>
            <a:r>
              <a:rPr lang="en-GB" altLang="zh-TW" dirty="0">
                <a:latin typeface="Consolas" pitchFamily="49" charset="0"/>
                <a:cs typeface="Consolas" pitchFamily="49" charset="0"/>
              </a:rPr>
              <a:t>('browser client </a:t>
            </a:r>
            <a:r>
              <a:rPr lang="en-GB" altLang="zh-TW" dirty="0" err="1">
                <a:latin typeface="Consolas" pitchFamily="49" charset="0"/>
                <a:cs typeface="Consolas" pitchFamily="49" charset="0"/>
              </a:rPr>
              <a:t>minification</a:t>
            </a:r>
            <a:r>
              <a:rPr lang="en-GB" altLang="zh-TW" dirty="0">
                <a:latin typeface="Consolas" pitchFamily="49" charset="0"/>
                <a:cs typeface="Consolas" pitchFamily="49" charset="0"/>
              </a:rPr>
              <a:t>', true);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send minified </a:t>
            </a:r>
            <a:r>
              <a:rPr lang="en-GB" altLang="zh-TW" dirty="0" smtClean="0">
                <a:latin typeface="Consolas" pitchFamily="49" charset="0"/>
                <a:cs typeface="Consolas" pitchFamily="49" charset="0"/>
              </a:rPr>
              <a:t>client</a:t>
            </a:r>
          </a:p>
          <a:p>
            <a:pPr marL="0" indent="0">
              <a:buNone/>
            </a:pPr>
            <a:r>
              <a:rPr lang="en-GB" altLang="zh-TW" dirty="0" err="1" smtClean="0">
                <a:latin typeface="Consolas" pitchFamily="49" charset="0"/>
                <a:cs typeface="Consolas" pitchFamily="49" charset="0"/>
              </a:rPr>
              <a:t>io.set</a:t>
            </a:r>
            <a:r>
              <a:rPr lang="en-GB" altLang="zh-TW" dirty="0">
                <a:latin typeface="Consolas" pitchFamily="49" charset="0"/>
                <a:cs typeface="Consolas" pitchFamily="49" charset="0"/>
              </a:rPr>
              <a:t>('browser client </a:t>
            </a:r>
            <a:r>
              <a:rPr lang="en-GB" altLang="zh-TW" dirty="0" err="1">
                <a:latin typeface="Consolas" pitchFamily="49" charset="0"/>
                <a:cs typeface="Consolas" pitchFamily="49" charset="0"/>
              </a:rPr>
              <a:t>etag</a:t>
            </a:r>
            <a:r>
              <a:rPr lang="en-GB" altLang="zh-TW" dirty="0">
                <a:latin typeface="Consolas" pitchFamily="49" charset="0"/>
                <a:cs typeface="Consolas" pitchFamily="49" charset="0"/>
              </a:rPr>
              <a:t>', true);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apply </a:t>
            </a:r>
            <a:r>
              <a:rPr lang="en-GB" altLang="zh-TW" dirty="0" err="1">
                <a:latin typeface="Consolas" pitchFamily="49" charset="0"/>
                <a:cs typeface="Consolas" pitchFamily="49" charset="0"/>
              </a:rPr>
              <a:t>etag</a:t>
            </a:r>
            <a:r>
              <a:rPr lang="en-GB" altLang="zh-TW" dirty="0">
                <a:latin typeface="Consolas" pitchFamily="49" charset="0"/>
                <a:cs typeface="Consolas" pitchFamily="49" charset="0"/>
              </a:rPr>
              <a:t> caching logic based on version numberconsole.log('Server running on: http://' + </a:t>
            </a:r>
            <a:r>
              <a:rPr lang="en-GB" altLang="zh-TW" dirty="0" err="1">
                <a:latin typeface="Consolas" pitchFamily="49" charset="0"/>
                <a:cs typeface="Consolas" pitchFamily="49" charset="0"/>
              </a:rPr>
              <a:t>getIPAddress</a:t>
            </a:r>
            <a:r>
              <a:rPr lang="en-GB" altLang="zh-TW" dirty="0">
                <a:latin typeface="Consolas" pitchFamily="49" charset="0"/>
                <a:cs typeface="Consolas" pitchFamily="49" charset="0"/>
              </a:rPr>
              <a:t>() + ':8888</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在</a:t>
            </a:r>
            <a:r>
              <a:rPr lang="en-US" altLang="zh-TW" dirty="0" smtClean="0">
                <a:latin typeface="Consolas" pitchFamily="49" charset="0"/>
                <a:cs typeface="Consolas" pitchFamily="49" charset="0"/>
              </a:rPr>
              <a:t>console</a:t>
            </a:r>
            <a:r>
              <a:rPr lang="zh-TW" altLang="en-US" dirty="0" smtClean="0">
                <a:latin typeface="Consolas" pitchFamily="49" charset="0"/>
                <a:cs typeface="Consolas" pitchFamily="49" charset="0"/>
              </a:rPr>
              <a:t>中印出</a:t>
            </a:r>
            <a:r>
              <a:rPr lang="en-US" altLang="zh-TW" dirty="0" smtClean="0">
                <a:latin typeface="Consolas" pitchFamily="49" charset="0"/>
                <a:cs typeface="Consolas" pitchFamily="49" charset="0"/>
              </a:rPr>
              <a:t>html</a:t>
            </a:r>
            <a:r>
              <a:rPr lang="zh-TW" altLang="en-US" dirty="0" smtClean="0">
                <a:latin typeface="Consolas" pitchFamily="49" charset="0"/>
                <a:cs typeface="Consolas" pitchFamily="49" charset="0"/>
              </a:rPr>
              <a:t>的網址</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774282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en-US" altLang="zh-TW" dirty="0" err="1" smtClean="0"/>
              <a:t>js</a:t>
            </a:r>
            <a:endParaRPr lang="zh-TW" altLang="en-US" dirty="0"/>
          </a:p>
        </p:txBody>
      </p:sp>
      <p:sp>
        <p:nvSpPr>
          <p:cNvPr id="3" name="內容版面配置區 2"/>
          <p:cNvSpPr>
            <a:spLocks noGrp="1"/>
          </p:cNvSpPr>
          <p:nvPr>
            <p:ph sz="quarter" idx="1"/>
          </p:nvPr>
        </p:nvSpPr>
        <p:spPr>
          <a:xfrm>
            <a:off x="539552" y="1743072"/>
            <a:ext cx="8503920" cy="4926288"/>
          </a:xfrm>
        </p:spPr>
        <p:txBody>
          <a:bodyPr>
            <a:normAutofit fontScale="92500" lnSpcReduction="20000"/>
          </a:bodyPr>
          <a:lstStyle/>
          <a:p>
            <a:pPr marL="0" indent="0">
              <a:buNone/>
            </a:pPr>
            <a:r>
              <a:rPr lang="en-GB" altLang="zh-TW" dirty="0" err="1">
                <a:latin typeface="Consolas" pitchFamily="49" charset="0"/>
                <a:cs typeface="Consolas" pitchFamily="49" charset="0"/>
              </a:rPr>
              <a:t>var</a:t>
            </a:r>
            <a:r>
              <a:rPr lang="en-GB" altLang="zh-TW" dirty="0">
                <a:latin typeface="Consolas" pitchFamily="49" charset="0"/>
                <a:cs typeface="Consolas" pitchFamily="49" charset="0"/>
              </a:rPr>
              <a:t> </a:t>
            </a:r>
            <a:r>
              <a:rPr lang="en-GB" altLang="zh-TW" dirty="0" err="1">
                <a:latin typeface="Consolas" pitchFamily="49" charset="0"/>
                <a:cs typeface="Consolas" pitchFamily="49" charset="0"/>
              </a:rPr>
              <a:t>ledRed</a:t>
            </a:r>
            <a:r>
              <a:rPr lang="en-GB" altLang="zh-TW" dirty="0">
                <a:latin typeface="Consolas" pitchFamily="49" charset="0"/>
                <a:cs typeface="Consolas" pitchFamily="49" charset="0"/>
              </a:rPr>
              <a:t> = "P8_19</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ledGreen</a:t>
            </a:r>
            <a:r>
              <a:rPr lang="en-GB" altLang="zh-TW" dirty="0">
                <a:latin typeface="Consolas" pitchFamily="49" charset="0"/>
                <a:cs typeface="Consolas" pitchFamily="49" charset="0"/>
              </a:rPr>
              <a:t> = "P9_14</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ledBlue</a:t>
            </a:r>
            <a:r>
              <a:rPr lang="en-GB" altLang="zh-TW" dirty="0">
                <a:latin typeface="Consolas" pitchFamily="49" charset="0"/>
                <a:cs typeface="Consolas" pitchFamily="49" charset="0"/>
              </a:rPr>
              <a:t> = "P8_13</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demoMode</a:t>
            </a:r>
            <a:r>
              <a:rPr lang="en-GB" altLang="zh-TW" dirty="0">
                <a:latin typeface="Consolas" pitchFamily="49" charset="0"/>
                <a:cs typeface="Consolas" pitchFamily="49" charset="0"/>
              </a:rPr>
              <a:t> = false</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demoStep</a:t>
            </a:r>
            <a:r>
              <a:rPr lang="en-GB" altLang="zh-TW" dirty="0">
                <a:latin typeface="Consolas" pitchFamily="49" charset="0"/>
                <a:cs typeface="Consolas" pitchFamily="49" charset="0"/>
              </a:rPr>
              <a:t> = 0</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demoCount</a:t>
            </a:r>
            <a:r>
              <a:rPr lang="en-GB" altLang="zh-TW" dirty="0">
                <a:latin typeface="Consolas" pitchFamily="49" charset="0"/>
                <a:cs typeface="Consolas" pitchFamily="49" charset="0"/>
              </a:rPr>
              <a:t> = 0</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flashMode</a:t>
            </a:r>
            <a:r>
              <a:rPr lang="en-GB" altLang="zh-TW" dirty="0">
                <a:latin typeface="Consolas" pitchFamily="49" charset="0"/>
                <a:cs typeface="Consolas" pitchFamily="49" charset="0"/>
              </a:rPr>
              <a:t> = false</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flashStep</a:t>
            </a:r>
            <a:r>
              <a:rPr lang="en-GB" altLang="zh-TW" dirty="0">
                <a:latin typeface="Consolas" pitchFamily="49" charset="0"/>
                <a:cs typeface="Consolas" pitchFamily="49" charset="0"/>
              </a:rPr>
              <a:t> = 0</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flashCount</a:t>
            </a:r>
            <a:r>
              <a:rPr lang="en-GB" altLang="zh-TW" dirty="0">
                <a:latin typeface="Consolas" pitchFamily="49" charset="0"/>
                <a:cs typeface="Consolas" pitchFamily="49" charset="0"/>
              </a:rPr>
              <a:t> = 0</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ledDir</a:t>
            </a:r>
            <a:r>
              <a:rPr lang="en-GB" altLang="zh-TW" dirty="0">
                <a:latin typeface="Consolas" pitchFamily="49" charset="0"/>
                <a:cs typeface="Consolas" pitchFamily="49" charset="0"/>
              </a:rPr>
              <a:t> = 0</a:t>
            </a:r>
            <a:r>
              <a:rPr lang="en-GB" altLang="zh-TW" dirty="0" smtClean="0">
                <a:latin typeface="Consolas" pitchFamily="49" charset="0"/>
                <a:cs typeface="Consolas" pitchFamily="49" charset="0"/>
              </a:rPr>
              <a:t>;</a:t>
            </a:r>
          </a:p>
          <a:p>
            <a:pPr marL="0" indent="0">
              <a:buNone/>
            </a:pP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ledBright</a:t>
            </a:r>
            <a:r>
              <a:rPr lang="en-GB" altLang="zh-TW" dirty="0">
                <a:latin typeface="Consolas" pitchFamily="49" charset="0"/>
                <a:cs typeface="Consolas" pitchFamily="49" charset="0"/>
              </a:rPr>
              <a:t> = 0</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設定所需的變數</a:t>
            </a:r>
            <a:r>
              <a:rPr lang="en-US" altLang="zh-TW" dirty="0" smtClean="0">
                <a:latin typeface="Consolas" pitchFamily="49" charset="0"/>
                <a:cs typeface="Consolas" pitchFamily="49" charset="0"/>
              </a:rPr>
              <a:t>(</a:t>
            </a:r>
            <a:r>
              <a:rPr lang="zh-TW" altLang="en-US" dirty="0" smtClean="0">
                <a:latin typeface="Consolas" pitchFamily="49" charset="0"/>
                <a:cs typeface="Consolas" pitchFamily="49" charset="0"/>
              </a:rPr>
              <a:t>部分</a:t>
            </a:r>
            <a:r>
              <a:rPr lang="en-US" altLang="zh-TW" dirty="0" smtClean="0">
                <a:latin typeface="Consolas" pitchFamily="49" charset="0"/>
                <a:cs typeface="Consolas" pitchFamily="49" charset="0"/>
              </a:rPr>
              <a: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36572383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en-US" altLang="zh-TW" dirty="0" err="1" smtClean="0"/>
              <a:t>js</a:t>
            </a:r>
            <a:endParaRPr lang="zh-TW" altLang="en-US" dirty="0"/>
          </a:p>
        </p:txBody>
      </p:sp>
      <p:sp>
        <p:nvSpPr>
          <p:cNvPr id="3" name="內容版面配置區 2"/>
          <p:cNvSpPr>
            <a:spLocks noGrp="1"/>
          </p:cNvSpPr>
          <p:nvPr>
            <p:ph sz="quarter" idx="1"/>
          </p:nvPr>
        </p:nvSpPr>
        <p:spPr/>
        <p:txBody>
          <a:bodyPr/>
          <a:lstStyle/>
          <a:p>
            <a:pPr marL="0" indent="0">
              <a:buNone/>
            </a:pP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一開始都先將所有的</a:t>
            </a:r>
            <a:r>
              <a:rPr lang="en-US" altLang="zh-TW" dirty="0" smtClean="0">
                <a:latin typeface="Consolas" pitchFamily="49" charset="0"/>
                <a:cs typeface="Consolas" pitchFamily="49" charset="0"/>
              </a:rPr>
              <a:t>GPIO</a:t>
            </a:r>
            <a:r>
              <a:rPr lang="zh-TW" altLang="en-US" dirty="0" smtClean="0">
                <a:latin typeface="Consolas" pitchFamily="49" charset="0"/>
                <a:cs typeface="Consolas" pitchFamily="49" charset="0"/>
              </a:rPr>
              <a:t>設定為</a:t>
            </a:r>
            <a:r>
              <a:rPr lang="en-US" altLang="zh-TW" dirty="0" smtClean="0">
                <a:latin typeface="Consolas" pitchFamily="49" charset="0"/>
                <a:cs typeface="Consolas" pitchFamily="49" charset="0"/>
              </a:rPr>
              <a:t>output</a:t>
            </a:r>
            <a:r>
              <a:rPr lang="zh-TW" altLang="en-US" dirty="0" smtClean="0">
                <a:latin typeface="Consolas" pitchFamily="49" charset="0"/>
                <a:cs typeface="Consolas" pitchFamily="49" charset="0"/>
              </a:rPr>
              <a:t>跟關閉</a:t>
            </a:r>
            <a:r>
              <a:rPr lang="en-US" altLang="zh-TW" dirty="0" smtClean="0">
                <a:latin typeface="Consolas" pitchFamily="49" charset="0"/>
                <a:cs typeface="Consolas" pitchFamily="49" charset="0"/>
              </a:rPr>
              <a:t>(1)</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b.pinMode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ledRed,b.OUTPUT</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b.pinMode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ledGreen</a:t>
            </a:r>
            <a:r>
              <a:rPr lang="en-GB" altLang="zh-TW" dirty="0">
                <a:latin typeface="Consolas" pitchFamily="49" charset="0"/>
                <a:cs typeface="Consolas" pitchFamily="49" charset="0"/>
              </a:rPr>
              <a:t>, </a:t>
            </a:r>
            <a:r>
              <a:rPr lang="en-GB" altLang="zh-TW" dirty="0" err="1">
                <a:latin typeface="Consolas" pitchFamily="49" charset="0"/>
                <a:cs typeface="Consolas" pitchFamily="49" charset="0"/>
              </a:rPr>
              <a:t>b.OUTPUT</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b.pinMode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ledBlue</a:t>
            </a:r>
            <a:r>
              <a:rPr lang="en-GB" altLang="zh-TW" dirty="0">
                <a:latin typeface="Consolas" pitchFamily="49" charset="0"/>
                <a:cs typeface="Consolas" pitchFamily="49" charset="0"/>
              </a:rPr>
              <a:t>, </a:t>
            </a:r>
            <a:r>
              <a:rPr lang="en-GB" altLang="zh-TW" dirty="0" err="1">
                <a:latin typeface="Consolas" pitchFamily="49" charset="0"/>
                <a:cs typeface="Consolas" pitchFamily="49" charset="0"/>
              </a:rPr>
              <a:t>b.OUTPUT</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b.analogWrite</a:t>
            </a:r>
            <a:r>
              <a:rPr lang="en-GB" altLang="zh-TW" dirty="0" smtClean="0">
                <a:latin typeface="Consolas" pitchFamily="49" charset="0"/>
                <a:cs typeface="Consolas" pitchFamily="49" charset="0"/>
              </a:rPr>
              <a:t>(ledRed,1);</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b.analogWrite</a:t>
            </a:r>
            <a:r>
              <a:rPr lang="en-GB" altLang="zh-TW" dirty="0" smtClean="0">
                <a:latin typeface="Consolas" pitchFamily="49" charset="0"/>
                <a:cs typeface="Consolas" pitchFamily="49" charset="0"/>
              </a:rPr>
              <a:t>(ledBlue,1);</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b.analogWrite</a:t>
            </a:r>
            <a:r>
              <a:rPr lang="en-GB" altLang="zh-TW" dirty="0" smtClean="0">
                <a:latin typeface="Consolas" pitchFamily="49" charset="0"/>
                <a:cs typeface="Consolas" pitchFamily="49" charset="0"/>
              </a:rPr>
              <a:t>(ledGreen,1</a:t>
            </a:r>
            <a:r>
              <a:rPr lang="en-GB" altLang="zh-TW" dirty="0">
                <a:latin typeface="Consolas" pitchFamily="49" charset="0"/>
                <a:cs typeface="Consolas" pitchFamily="49" charset="0"/>
              </a:rPr>
              <a: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11189081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en-US" altLang="zh-TW" dirty="0" err="1" smtClean="0"/>
              <a:t>js</a:t>
            </a:r>
            <a:endParaRPr lang="zh-TW" altLang="en-US" dirty="0"/>
          </a:p>
        </p:txBody>
      </p:sp>
      <p:sp>
        <p:nvSpPr>
          <p:cNvPr id="3" name="內容版面配置區 2"/>
          <p:cNvSpPr>
            <a:spLocks noGrp="1"/>
          </p:cNvSpPr>
          <p:nvPr>
            <p:ph sz="quarter" idx="1"/>
          </p:nvPr>
        </p:nvSpPr>
        <p:spPr>
          <a:xfrm>
            <a:off x="301752" y="1527048"/>
            <a:ext cx="8503920" cy="4926288"/>
          </a:xfrm>
        </p:spPr>
        <p:txBody>
          <a:bodyPr>
            <a:noAutofit/>
          </a:bodyPr>
          <a:lstStyle/>
          <a:p>
            <a:pPr marL="0" indent="0">
              <a:buNone/>
            </a:pPr>
            <a:r>
              <a:rPr lang="en-GB" altLang="zh-TW" sz="1400" dirty="0">
                <a:latin typeface="Consolas" pitchFamily="49" charset="0"/>
                <a:cs typeface="Consolas" pitchFamily="49" charset="0"/>
              </a:rPr>
              <a:t>function handler (</a:t>
            </a:r>
            <a:r>
              <a:rPr lang="en-GB" altLang="zh-TW" sz="1400" dirty="0" err="1">
                <a:latin typeface="Consolas" pitchFamily="49" charset="0"/>
                <a:cs typeface="Consolas" pitchFamily="49" charset="0"/>
              </a:rPr>
              <a:t>req</a:t>
            </a:r>
            <a:r>
              <a:rPr lang="en-GB" altLang="zh-TW" sz="1400" dirty="0">
                <a:latin typeface="Consolas" pitchFamily="49" charset="0"/>
                <a:cs typeface="Consolas" pitchFamily="49" charset="0"/>
              </a:rPr>
              <a:t>, res) </a:t>
            </a:r>
            <a:r>
              <a:rPr lang="en-GB" altLang="zh-TW" sz="1400" dirty="0" smtClean="0">
                <a:latin typeface="Consolas" pitchFamily="49" charset="0"/>
                <a:cs typeface="Consolas" pitchFamily="49" charset="0"/>
              </a:rPr>
              <a:t>{  </a:t>
            </a:r>
          </a:p>
          <a:p>
            <a:pPr marL="0" indent="0">
              <a:buNone/>
            </a:pPr>
            <a:r>
              <a:rPr lang="en-GB" altLang="zh-TW" sz="1400" dirty="0" smtClean="0">
                <a:latin typeface="Consolas" pitchFamily="49" charset="0"/>
                <a:cs typeface="Consolas" pitchFamily="49" charset="0"/>
              </a:rPr>
              <a:t>if </a:t>
            </a:r>
            <a:r>
              <a:rPr lang="en-GB" altLang="zh-TW" sz="1400" dirty="0">
                <a:latin typeface="Consolas" pitchFamily="49" charset="0"/>
                <a:cs typeface="Consolas" pitchFamily="49" charset="0"/>
              </a:rPr>
              <a:t>(req.url == "/favicon.ico"){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a:t>
            </a:r>
            <a:r>
              <a:rPr lang="zh-TW" altLang="en-US" sz="1400" dirty="0" smtClean="0">
                <a:latin typeface="Consolas" pitchFamily="49" charset="0"/>
                <a:cs typeface="Consolas" pitchFamily="49" charset="0"/>
              </a:rPr>
              <a:t>有的網頁會要求</a:t>
            </a:r>
            <a:r>
              <a:rPr lang="en-US" altLang="zh-TW" sz="1400" dirty="0" smtClean="0">
                <a:latin typeface="Consolas" pitchFamily="49" charset="0"/>
                <a:cs typeface="Consolas" pitchFamily="49" charset="0"/>
              </a:rPr>
              <a:t>favicon.ico</a:t>
            </a:r>
            <a:r>
              <a:rPr lang="zh-TW" altLang="en-US" sz="1400" dirty="0" smtClean="0">
                <a:latin typeface="Consolas" pitchFamily="49" charset="0"/>
                <a:cs typeface="Consolas" pitchFamily="49" charset="0"/>
              </a:rPr>
              <a:t>，會在</a:t>
            </a:r>
            <a:r>
              <a:rPr lang="en-US" altLang="zh-TW" sz="1400" dirty="0" smtClean="0">
                <a:latin typeface="Consolas" pitchFamily="49" charset="0"/>
                <a:cs typeface="Consolas" pitchFamily="49" charset="0"/>
              </a:rPr>
              <a:t>console</a:t>
            </a:r>
            <a:r>
              <a:rPr lang="zh-TW" altLang="en-US" sz="1400" dirty="0" smtClean="0">
                <a:latin typeface="Consolas" pitchFamily="49" charset="0"/>
                <a:cs typeface="Consolas" pitchFamily="49" charset="0"/>
              </a:rPr>
              <a:t>顯示被要求</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a:t>
            </a:r>
            <a:r>
              <a:rPr lang="en-GB" altLang="zh-TW" sz="1400" dirty="0" err="1" smtClean="0">
                <a:latin typeface="Consolas" pitchFamily="49" charset="0"/>
                <a:cs typeface="Consolas" pitchFamily="49" charset="0"/>
              </a:rPr>
              <a:t>res.writeHead</a:t>
            </a:r>
            <a:r>
              <a:rPr lang="en-GB" altLang="zh-TW" sz="1400" dirty="0" smtClean="0">
                <a:latin typeface="Consolas" pitchFamily="49" charset="0"/>
                <a:cs typeface="Consolas" pitchFamily="49" charset="0"/>
              </a:rPr>
              <a:t>(200</a:t>
            </a:r>
            <a:r>
              <a:rPr lang="en-GB" altLang="zh-TW" sz="1400" dirty="0">
                <a:latin typeface="Consolas" pitchFamily="49" charset="0"/>
                <a:cs typeface="Consolas" pitchFamily="49" charset="0"/>
              </a:rPr>
              <a:t>, {'Content-Type': 'image/x-icon'} );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a:t>
            </a:r>
            <a:r>
              <a:rPr lang="en-GB" altLang="zh-TW" sz="1400" dirty="0" err="1" smtClean="0">
                <a:latin typeface="Consolas" pitchFamily="49" charset="0"/>
                <a:cs typeface="Consolas" pitchFamily="49" charset="0"/>
              </a:rPr>
              <a:t>res.end</a:t>
            </a:r>
            <a:r>
              <a:rPr lang="en-GB" altLang="zh-TW" sz="1400" dirty="0">
                <a:latin typeface="Consolas" pitchFamily="49" charset="0"/>
                <a:cs typeface="Consolas" pitchFamily="49" charset="0"/>
              </a:rPr>
              <a:t>();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console.log</a:t>
            </a:r>
            <a:r>
              <a:rPr lang="en-GB" altLang="zh-TW" sz="1400" dirty="0">
                <a:latin typeface="Consolas" pitchFamily="49" charset="0"/>
                <a:cs typeface="Consolas" pitchFamily="49" charset="0"/>
              </a:rPr>
              <a:t>('favicon requested');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return</a:t>
            </a:r>
            <a:r>
              <a:rPr lang="en-GB" altLang="zh-TW" sz="1400" dirty="0">
                <a:latin typeface="Consolas" pitchFamily="49" charset="0"/>
                <a:cs typeface="Consolas" pitchFamily="49" charset="0"/>
              </a:rPr>
              <a:t>;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a:t>
            </a:r>
          </a:p>
          <a:p>
            <a:pPr marL="0" indent="0">
              <a:buNone/>
            </a:pPr>
            <a:r>
              <a:rPr lang="en-GB" altLang="zh-TW" sz="1400" dirty="0" smtClean="0">
                <a:latin typeface="Consolas" pitchFamily="49" charset="0"/>
                <a:cs typeface="Consolas" pitchFamily="49" charset="0"/>
              </a:rPr>
              <a:t>	</a:t>
            </a:r>
            <a:r>
              <a:rPr lang="en-GB" altLang="zh-TW" sz="1400" dirty="0" err="1" smtClean="0">
                <a:latin typeface="Consolas" pitchFamily="49" charset="0"/>
                <a:cs typeface="Consolas" pitchFamily="49" charset="0"/>
              </a:rPr>
              <a:t>fs.readFile</a:t>
            </a:r>
            <a:r>
              <a:rPr lang="en-GB" altLang="zh-TW" sz="1400" dirty="0">
                <a:latin typeface="Consolas" pitchFamily="49" charset="0"/>
                <a:cs typeface="Consolas" pitchFamily="49" charset="0"/>
              </a:rPr>
              <a:t>('test.html',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 </a:t>
            </a:r>
            <a:r>
              <a:rPr lang="zh-TW" altLang="en-US" sz="1400" dirty="0" smtClean="0">
                <a:latin typeface="Consolas" pitchFamily="49" charset="0"/>
                <a:cs typeface="Consolas" pitchFamily="49" charset="0"/>
              </a:rPr>
              <a:t>如果</a:t>
            </a:r>
            <a:r>
              <a:rPr lang="en-US" altLang="zh-TW" sz="1400" dirty="0" smtClean="0">
                <a:latin typeface="Consolas" pitchFamily="49" charset="0"/>
                <a:cs typeface="Consolas" pitchFamily="49" charset="0"/>
              </a:rPr>
              <a:t>.html</a:t>
            </a:r>
            <a:r>
              <a:rPr lang="zh-TW" altLang="en-US" sz="1400" dirty="0" smtClean="0">
                <a:latin typeface="Consolas" pitchFamily="49" charset="0"/>
                <a:cs typeface="Consolas" pitchFamily="49" charset="0"/>
              </a:rPr>
              <a:t>的載入失敗的話，就會產生提示</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function </a:t>
            </a:r>
            <a:r>
              <a:rPr lang="en-GB" altLang="zh-TW" sz="1400" dirty="0">
                <a:latin typeface="Consolas" pitchFamily="49" charset="0"/>
                <a:cs typeface="Consolas" pitchFamily="49" charset="0"/>
              </a:rPr>
              <a:t>(err, data) {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if </a:t>
            </a:r>
            <a:r>
              <a:rPr lang="en-GB" altLang="zh-TW" sz="1400" dirty="0">
                <a:latin typeface="Consolas" pitchFamily="49" charset="0"/>
                <a:cs typeface="Consolas" pitchFamily="49" charset="0"/>
              </a:rPr>
              <a:t>(err) {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a:t>
            </a:r>
            <a:r>
              <a:rPr lang="en-GB" altLang="zh-TW" sz="1400" dirty="0" err="1" smtClean="0">
                <a:latin typeface="Consolas" pitchFamily="49" charset="0"/>
                <a:cs typeface="Consolas" pitchFamily="49" charset="0"/>
              </a:rPr>
              <a:t>res.writeHead</a:t>
            </a:r>
            <a:r>
              <a:rPr lang="en-GB" altLang="zh-TW" sz="1400" dirty="0" smtClean="0">
                <a:latin typeface="Consolas" pitchFamily="49" charset="0"/>
                <a:cs typeface="Consolas" pitchFamily="49" charset="0"/>
              </a:rPr>
              <a:t>(500</a:t>
            </a:r>
            <a:r>
              <a:rPr lang="en-GB" altLang="zh-TW" sz="1400" dirty="0">
                <a:latin typeface="Consolas" pitchFamily="49" charset="0"/>
                <a:cs typeface="Consolas" pitchFamily="49" charset="0"/>
              </a:rPr>
              <a:t>);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return </a:t>
            </a:r>
            <a:r>
              <a:rPr lang="en-GB" altLang="zh-TW" sz="1400" dirty="0" err="1">
                <a:latin typeface="Consolas" pitchFamily="49" charset="0"/>
                <a:cs typeface="Consolas" pitchFamily="49" charset="0"/>
              </a:rPr>
              <a:t>res.end</a:t>
            </a:r>
            <a:r>
              <a:rPr lang="en-GB" altLang="zh-TW" sz="1400" dirty="0">
                <a:latin typeface="Consolas" pitchFamily="49" charset="0"/>
                <a:cs typeface="Consolas" pitchFamily="49" charset="0"/>
              </a:rPr>
              <a:t>('Error loading index.html');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    </a:t>
            </a:r>
          </a:p>
          <a:p>
            <a:pPr marL="0" indent="0">
              <a:buNone/>
            </a:pPr>
            <a:r>
              <a:rPr lang="en-GB" altLang="zh-TW" sz="1400" dirty="0" smtClean="0">
                <a:latin typeface="Consolas" pitchFamily="49" charset="0"/>
                <a:cs typeface="Consolas" pitchFamily="49" charset="0"/>
              </a:rPr>
              <a:t>	</a:t>
            </a:r>
            <a:r>
              <a:rPr lang="en-GB" altLang="zh-TW" sz="1400" dirty="0" err="1" smtClean="0">
                <a:latin typeface="Consolas" pitchFamily="49" charset="0"/>
                <a:cs typeface="Consolas" pitchFamily="49" charset="0"/>
              </a:rPr>
              <a:t>res.writeHead</a:t>
            </a:r>
            <a:r>
              <a:rPr lang="en-GB" altLang="zh-TW" sz="1400" dirty="0" smtClean="0">
                <a:latin typeface="Consolas" pitchFamily="49" charset="0"/>
                <a:cs typeface="Consolas" pitchFamily="49" charset="0"/>
              </a:rPr>
              <a:t>(200</a:t>
            </a:r>
            <a:r>
              <a:rPr lang="en-GB" altLang="zh-TW" sz="1400" dirty="0">
                <a:latin typeface="Consolas" pitchFamily="49" charset="0"/>
                <a:cs typeface="Consolas" pitchFamily="49" charset="0"/>
              </a:rPr>
              <a:t>);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a:t>
            </a:r>
            <a:r>
              <a:rPr lang="en-GB" altLang="zh-TW" sz="1400" dirty="0" err="1" smtClean="0">
                <a:latin typeface="Consolas" pitchFamily="49" charset="0"/>
                <a:cs typeface="Consolas" pitchFamily="49" charset="0"/>
              </a:rPr>
              <a:t>res.end</a:t>
            </a:r>
            <a:r>
              <a:rPr lang="en-GB" altLang="zh-TW" sz="1400" dirty="0" smtClean="0">
                <a:latin typeface="Consolas" pitchFamily="49" charset="0"/>
                <a:cs typeface="Consolas" pitchFamily="49" charset="0"/>
              </a:rPr>
              <a:t>(data</a:t>
            </a:r>
            <a:r>
              <a:rPr lang="en-GB" altLang="zh-TW" sz="1400" dirty="0">
                <a:latin typeface="Consolas" pitchFamily="49" charset="0"/>
                <a:cs typeface="Consolas" pitchFamily="49" charset="0"/>
              </a:rPr>
              <a:t>);  </a:t>
            </a:r>
            <a:endParaRPr lang="en-GB" altLang="zh-TW" sz="1400" dirty="0" smtClean="0">
              <a:latin typeface="Consolas" pitchFamily="49" charset="0"/>
              <a:cs typeface="Consolas" pitchFamily="49" charset="0"/>
            </a:endParaRPr>
          </a:p>
          <a:p>
            <a:pPr marL="0" indent="0">
              <a:buNone/>
            </a:pPr>
            <a:r>
              <a:rPr lang="en-GB" altLang="zh-TW" sz="1400" dirty="0" smtClean="0">
                <a:latin typeface="Consolas" pitchFamily="49" charset="0"/>
                <a:cs typeface="Consolas" pitchFamily="49" charset="0"/>
              </a:rPr>
              <a:t>	});</a:t>
            </a:r>
          </a:p>
          <a:p>
            <a:pPr marL="0" indent="0">
              <a:buNone/>
            </a:pPr>
            <a:r>
              <a:rPr lang="en-GB" altLang="zh-TW" sz="1400" dirty="0" smtClean="0">
                <a:latin typeface="Consolas" pitchFamily="49" charset="0"/>
                <a:cs typeface="Consolas" pitchFamily="49" charset="0"/>
              </a:rPr>
              <a:t>}</a:t>
            </a:r>
            <a:endParaRPr lang="zh-TW" altLang="en-US" sz="1400" dirty="0">
              <a:latin typeface="Consolas" pitchFamily="49" charset="0"/>
              <a:cs typeface="Consolas" pitchFamily="49" charset="0"/>
            </a:endParaRPr>
          </a:p>
        </p:txBody>
      </p:sp>
    </p:spTree>
    <p:extLst>
      <p:ext uri="{BB962C8B-B14F-4D97-AF65-F5344CB8AC3E}">
        <p14:creationId xmlns:p14="http://schemas.microsoft.com/office/powerpoint/2010/main" val="867524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en-US" altLang="zh-TW" dirty="0" err="1" smtClean="0"/>
              <a:t>js</a:t>
            </a:r>
            <a:endParaRPr lang="zh-TW" altLang="en-US" dirty="0"/>
          </a:p>
        </p:txBody>
      </p:sp>
      <p:sp>
        <p:nvSpPr>
          <p:cNvPr id="3" name="內容版面配置區 2"/>
          <p:cNvSpPr>
            <a:spLocks noGrp="1"/>
          </p:cNvSpPr>
          <p:nvPr>
            <p:ph sz="quarter" idx="1"/>
          </p:nvPr>
        </p:nvSpPr>
        <p:spPr>
          <a:xfrm>
            <a:off x="539552" y="1700808"/>
            <a:ext cx="8503920" cy="4998296"/>
          </a:xfrm>
        </p:spPr>
        <p:txBody>
          <a:bodyPr>
            <a:normAutofit fontScale="55000" lnSpcReduction="20000"/>
          </a:bodyPr>
          <a:lstStyle/>
          <a:p>
            <a:pPr marL="0" indent="0">
              <a:buNone/>
            </a:pPr>
            <a:r>
              <a:rPr lang="en-GB" altLang="zh-TW" dirty="0" err="1">
                <a:latin typeface="Consolas" pitchFamily="49" charset="0"/>
                <a:cs typeface="Consolas" pitchFamily="49" charset="0"/>
              </a:rPr>
              <a:t>io.sockets.on</a:t>
            </a:r>
            <a:r>
              <a:rPr lang="en-GB" altLang="zh-TW" dirty="0">
                <a:latin typeface="Consolas" pitchFamily="49" charset="0"/>
                <a:cs typeface="Consolas" pitchFamily="49" charset="0"/>
              </a:rPr>
              <a:t>('connection', function (socket)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接收</a:t>
            </a:r>
            <a:r>
              <a:rPr lang="en-US" altLang="zh-TW" dirty="0" smtClean="0">
                <a:latin typeface="Consolas" pitchFamily="49" charset="0"/>
                <a:cs typeface="Consolas" pitchFamily="49" charset="0"/>
              </a:rPr>
              <a:t>socket</a:t>
            </a:r>
            <a:r>
              <a:rPr lang="zh-TW" altLang="en-US" dirty="0" smtClean="0">
                <a:latin typeface="Consolas" pitchFamily="49" charset="0"/>
                <a:cs typeface="Consolas" pitchFamily="49" charset="0"/>
              </a:rPr>
              <a:t>傳來的資訊，並且呼叫相對應的</a:t>
            </a:r>
            <a:r>
              <a:rPr lang="en-US" altLang="zh-TW" dirty="0" smtClean="0">
                <a:latin typeface="Consolas" pitchFamily="49" charset="0"/>
                <a:cs typeface="Consolas" pitchFamily="49" charset="0"/>
              </a:rPr>
              <a:t>function</a:t>
            </a:r>
            <a:endParaRPr lang="en-GB"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socket.on</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ledRed</a:t>
            </a:r>
            <a:r>
              <a:rPr lang="en-GB" altLang="zh-TW" dirty="0">
                <a:latin typeface="Consolas" pitchFamily="49" charset="0"/>
                <a:cs typeface="Consolas" pitchFamily="49" charset="0"/>
              </a:rPr>
              <a:t>', function (data)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b.analogWrite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ledRed</a:t>
            </a:r>
            <a:r>
              <a:rPr lang="en-GB" altLang="zh-TW" dirty="0">
                <a:latin typeface="Consolas" pitchFamily="49" charset="0"/>
                <a:cs typeface="Consolas" pitchFamily="49" charset="0"/>
              </a:rPr>
              <a:t>, 1-(data/100</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console.log('Red: ' + data);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還有藍色跟綠色的</a:t>
            </a:r>
            <a:r>
              <a:rPr lang="en-US" altLang="zh-TW" dirty="0" smtClean="0">
                <a:latin typeface="Consolas" pitchFamily="49" charset="0"/>
                <a:cs typeface="Consolas" pitchFamily="49" charset="0"/>
              </a:rPr>
              <a:t>function</a:t>
            </a:r>
            <a:r>
              <a:rPr lang="zh-TW" altLang="en-US" dirty="0" smtClean="0">
                <a:latin typeface="Consolas" pitchFamily="49" charset="0"/>
                <a:cs typeface="Consolas" pitchFamily="49" charset="0"/>
              </a:rPr>
              <a:t>也放在這裡</a:t>
            </a:r>
            <a:r>
              <a:rPr lang="en-GB" altLang="zh-TW" dirty="0" smtClean="0">
                <a:latin typeface="Consolas" pitchFamily="49" charset="0"/>
                <a:cs typeface="Consolas" pitchFamily="49" charset="0"/>
              </a:rPr>
              <a:t>//</a:t>
            </a:r>
          </a:p>
          <a:p>
            <a:pPr marL="0" indent="0">
              <a:buNone/>
            </a:pPr>
            <a:endParaRPr lang="en-GB" altLang="zh-TW" dirty="0" smtClean="0">
              <a:latin typeface="Consolas" pitchFamily="49" charset="0"/>
              <a:cs typeface="Consolas" pitchFamily="49" charset="0"/>
            </a:endParaRPr>
          </a:p>
          <a:p>
            <a:pPr marL="0" indent="0">
              <a:buNone/>
            </a:pPr>
            <a:r>
              <a:rPr lang="en-GB" altLang="zh-TW" dirty="0" err="1" smtClean="0">
                <a:latin typeface="Consolas" pitchFamily="49" charset="0"/>
                <a:cs typeface="Consolas" pitchFamily="49" charset="0"/>
              </a:rPr>
              <a:t>socket.on</a:t>
            </a:r>
            <a:r>
              <a:rPr lang="en-GB" altLang="zh-TW" dirty="0">
                <a:latin typeface="Consolas" pitchFamily="49" charset="0"/>
                <a:cs typeface="Consolas" pitchFamily="49" charset="0"/>
              </a:rPr>
              <a:t>('demo', function (data) </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console.log("Demo: " + data);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switch mode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if </a:t>
            </a:r>
            <a:r>
              <a:rPr lang="en-GB" altLang="zh-TW" dirty="0">
                <a:latin typeface="Consolas" pitchFamily="49" charset="0"/>
                <a:cs typeface="Consolas" pitchFamily="49" charset="0"/>
              </a:rPr>
              <a:t>(data == 'on')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demoMode</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 true;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runDemo</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else if (data == 'off')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demoMode</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 false;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led(1,1,1</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  </a:t>
            </a:r>
          </a:p>
          <a:p>
            <a:pPr marL="0" indent="0">
              <a:buNone/>
            </a:pPr>
            <a:r>
              <a:rPr lang="en-GB" altLang="zh-TW" dirty="0" smtClean="0">
                <a:latin typeface="Consolas" pitchFamily="49" charset="0"/>
                <a:cs typeface="Consolas" pitchFamily="49" charset="0"/>
              </a:rPr>
              <a: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35648662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js</a:t>
            </a:r>
            <a:endParaRPr lang="zh-TW" altLang="en-US" dirty="0"/>
          </a:p>
        </p:txBody>
      </p:sp>
      <p:sp>
        <p:nvSpPr>
          <p:cNvPr id="3" name="內容版面配置區 2"/>
          <p:cNvSpPr>
            <a:spLocks noGrp="1"/>
          </p:cNvSpPr>
          <p:nvPr>
            <p:ph sz="quarter" idx="1"/>
          </p:nvPr>
        </p:nvSpPr>
        <p:spPr>
          <a:xfrm>
            <a:off x="1187624" y="1700808"/>
            <a:ext cx="8503920" cy="4896544"/>
          </a:xfrm>
        </p:spPr>
        <p:txBody>
          <a:bodyPr>
            <a:normAutofit fontScale="55000" lnSpcReduction="20000"/>
          </a:bodyPr>
          <a:lstStyle/>
          <a:p>
            <a:pPr marL="0" indent="0">
              <a:buNone/>
            </a:pPr>
            <a:r>
              <a:rPr lang="en-GB" altLang="zh-TW" dirty="0" err="1">
                <a:latin typeface="Consolas" pitchFamily="49" charset="0"/>
                <a:cs typeface="Consolas" pitchFamily="49" charset="0"/>
              </a:rPr>
              <a:t>setInterval</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runDemo</a:t>
            </a:r>
            <a:r>
              <a:rPr lang="en-GB" altLang="zh-TW" dirty="0">
                <a:latin typeface="Consolas" pitchFamily="49" charset="0"/>
                <a:cs typeface="Consolas" pitchFamily="49" charset="0"/>
              </a:rPr>
              <a:t>, 10</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function </a:t>
            </a:r>
            <a:r>
              <a:rPr lang="en-GB" altLang="zh-TW" dirty="0" err="1">
                <a:latin typeface="Consolas" pitchFamily="49" charset="0"/>
                <a:cs typeface="Consolas" pitchFamily="49" charset="0"/>
              </a:rPr>
              <a:t>runDemo</a:t>
            </a:r>
            <a:r>
              <a:rPr lang="en-GB" altLang="zh-TW" dirty="0">
                <a:latin typeface="Consolas" pitchFamily="49" charset="0"/>
                <a:cs typeface="Consolas" pitchFamily="49" charset="0"/>
              </a:rPr>
              <a:t>()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if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demoMode</a:t>
            </a:r>
            <a:r>
              <a:rPr lang="en-GB" altLang="zh-TW" dirty="0">
                <a:latin typeface="Consolas" pitchFamily="49" charset="0"/>
                <a:cs typeface="Consolas" pitchFamily="49" charset="0"/>
              </a:rPr>
              <a:t> === true){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switch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demoStep</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case </a:t>
            </a:r>
            <a:r>
              <a:rPr lang="en-GB" altLang="zh-TW" dirty="0">
                <a:latin typeface="Consolas" pitchFamily="49" charset="0"/>
                <a:cs typeface="Consolas" pitchFamily="49" charset="0"/>
              </a:rPr>
              <a:t>0</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設定不同的閃爍方式</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led(0,1,1</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break</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中間還有其他的閃爍方式，</a:t>
            </a:r>
            <a:r>
              <a:rPr lang="en-US" altLang="zh-TW" dirty="0" smtClean="0">
                <a:latin typeface="Consolas" pitchFamily="49" charset="0"/>
                <a:cs typeface="Consolas" pitchFamily="49" charset="0"/>
              </a:rPr>
              <a:t>case1~case7</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case </a:t>
            </a:r>
            <a:r>
              <a:rPr lang="en-GB" altLang="zh-TW" dirty="0">
                <a:latin typeface="Consolas" pitchFamily="49" charset="0"/>
                <a:cs typeface="Consolas" pitchFamily="49" charset="0"/>
              </a:rPr>
              <a:t>8</a:t>
            </a: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將</a:t>
            </a:r>
            <a:r>
              <a:rPr lang="en-US" altLang="zh-TW" dirty="0" err="1" smtClean="0">
                <a:latin typeface="Consolas" pitchFamily="49" charset="0"/>
                <a:cs typeface="Consolas" pitchFamily="49" charset="0"/>
              </a:rPr>
              <a:t>demoStep</a:t>
            </a:r>
            <a:r>
              <a:rPr lang="zh-TW" altLang="en-US" dirty="0" smtClean="0">
                <a:latin typeface="Consolas" pitchFamily="49" charset="0"/>
                <a:cs typeface="Consolas" pitchFamily="49" charset="0"/>
              </a:rPr>
              <a:t>歸零，配合下方的判別式可以作成類似迴圈的概念</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demoStep</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 0;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break</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demoCount</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if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demoCount</a:t>
            </a:r>
            <a:r>
              <a:rPr lang="en-GB" altLang="zh-TW" dirty="0">
                <a:latin typeface="Consolas" pitchFamily="49" charset="0"/>
                <a:cs typeface="Consolas" pitchFamily="49" charset="0"/>
              </a:rPr>
              <a:t>&gt;100){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demoStep</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demoCount</a:t>
            </a:r>
            <a:r>
              <a:rPr lang="en-GB" altLang="zh-TW" dirty="0" smtClean="0">
                <a:latin typeface="Consolas" pitchFamily="49" charset="0"/>
                <a:cs typeface="Consolas" pitchFamily="49" charset="0"/>
              </a:rPr>
              <a:t>=0</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zh-TW" altLang="en-US" dirty="0" smtClean="0">
                <a:latin typeface="Consolas" pitchFamily="49" charset="0"/>
                <a:cs typeface="Consolas" pitchFamily="49" charset="0"/>
              </a:rPr>
              <a:t>利用操控</a:t>
            </a:r>
            <a:r>
              <a:rPr lang="en-US" altLang="zh-TW" dirty="0" err="1" smtClean="0">
                <a:latin typeface="Consolas" pitchFamily="49" charset="0"/>
                <a:cs typeface="Consolas" pitchFamily="49" charset="0"/>
              </a:rPr>
              <a:t>demoStep</a:t>
            </a:r>
            <a:r>
              <a:rPr lang="zh-TW" altLang="en-US" dirty="0" smtClean="0">
                <a:latin typeface="Consolas" pitchFamily="49" charset="0"/>
                <a:cs typeface="Consolas" pitchFamily="49" charset="0"/>
              </a:rPr>
              <a:t>跟</a:t>
            </a:r>
            <a:r>
              <a:rPr lang="en-US" altLang="zh-TW" dirty="0" err="1" smtClean="0">
                <a:latin typeface="Consolas" pitchFamily="49" charset="0"/>
                <a:cs typeface="Consolas" pitchFamily="49" charset="0"/>
              </a:rPr>
              <a:t>demoCount</a:t>
            </a:r>
            <a:r>
              <a:rPr lang="zh-TW" altLang="en-US" dirty="0" smtClean="0">
                <a:latin typeface="Consolas" pitchFamily="49" charset="0"/>
                <a:cs typeface="Consolas" pitchFamily="49" charset="0"/>
              </a:rPr>
              <a:t>來達成無限</a:t>
            </a:r>
            <a:r>
              <a:rPr lang="en-US" altLang="zh-TW" dirty="0" smtClean="0">
                <a:latin typeface="Consolas" pitchFamily="49" charset="0"/>
                <a:cs typeface="Consolas" pitchFamily="49" charset="0"/>
              </a:rPr>
              <a:t>loop</a:t>
            </a:r>
            <a:r>
              <a:rPr lang="zh-TW" altLang="en-US" dirty="0" smtClean="0">
                <a:latin typeface="Consolas" pitchFamily="49" charset="0"/>
                <a:cs typeface="Consolas" pitchFamily="49" charset="0"/>
              </a:rPr>
              <a:t>的功能</a:t>
            </a: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     }</a:t>
            </a:r>
          </a:p>
          <a:p>
            <a:pPr marL="0" indent="0">
              <a:buNone/>
            </a:pPr>
            <a:r>
              <a:rPr lang="en-GB" altLang="zh-TW" dirty="0" smtClean="0">
                <a:latin typeface="Consolas" pitchFamily="49" charset="0"/>
                <a:cs typeface="Consolas" pitchFamily="49" charset="0"/>
              </a:rPr>
              <a: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479217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硬體設置</a:t>
            </a:r>
            <a:endParaRPr lang="zh-TW" altLang="en-US" dirty="0"/>
          </a:p>
        </p:txBody>
      </p:sp>
      <p:sp>
        <p:nvSpPr>
          <p:cNvPr id="3" name="內容版面配置區 2"/>
          <p:cNvSpPr>
            <a:spLocks noGrp="1"/>
          </p:cNvSpPr>
          <p:nvPr>
            <p:ph sz="quarter" idx="1"/>
          </p:nvPr>
        </p:nvSpPr>
        <p:spPr/>
        <p:txBody>
          <a:bodyPr/>
          <a:lstStyle/>
          <a:p>
            <a:r>
              <a:rPr lang="zh-TW" altLang="en-US" dirty="0" smtClean="0"/>
              <a:t>參考</a:t>
            </a:r>
            <a:r>
              <a:rPr lang="en-US" altLang="zh-TW" dirty="0" smtClean="0"/>
              <a:t>Lab3</a:t>
            </a:r>
            <a:r>
              <a:rPr lang="zh-TW" altLang="en-US" dirty="0" smtClean="0"/>
              <a:t>的</a:t>
            </a:r>
            <a:r>
              <a:rPr lang="en-US" altLang="zh-TW" dirty="0" smtClean="0"/>
              <a:t>LED</a:t>
            </a:r>
            <a:r>
              <a:rPr lang="zh-TW" altLang="en-US" dirty="0" smtClean="0"/>
              <a:t>燈條接法</a:t>
            </a:r>
            <a:endParaRPr lang="en-US" altLang="zh-TW" dirty="0" smtClean="0"/>
          </a:p>
          <a:p>
            <a:r>
              <a:rPr lang="zh-TW" altLang="en-US" dirty="0" smtClean="0"/>
              <a:t>使用</a:t>
            </a:r>
            <a:r>
              <a:rPr lang="en-US" altLang="zh-TW" dirty="0" smtClean="0"/>
              <a:t>P8_13</a:t>
            </a:r>
            <a:r>
              <a:rPr lang="zh-TW" altLang="en-US" dirty="0" smtClean="0"/>
              <a:t>、</a:t>
            </a:r>
            <a:r>
              <a:rPr lang="en-US" altLang="zh-TW" dirty="0" smtClean="0"/>
              <a:t>P8_19</a:t>
            </a:r>
            <a:r>
              <a:rPr lang="zh-TW" altLang="en-US" dirty="0" smtClean="0"/>
              <a:t>、以及</a:t>
            </a:r>
            <a:r>
              <a:rPr lang="en-US" altLang="zh-TW" dirty="0" smtClean="0"/>
              <a:t>P9_14</a:t>
            </a:r>
            <a:r>
              <a:rPr lang="zh-TW" altLang="en-US" dirty="0"/>
              <a:t>三</a:t>
            </a:r>
            <a:r>
              <a:rPr lang="zh-TW" altLang="en-US" dirty="0" smtClean="0"/>
              <a:t>個引腳</a:t>
            </a:r>
            <a:r>
              <a:rPr lang="en-US" altLang="zh-TW" dirty="0" smtClean="0"/>
              <a:t>(</a:t>
            </a:r>
            <a:r>
              <a:rPr lang="zh-TW" altLang="en-US" dirty="0" smtClean="0"/>
              <a:t>綠色框</a:t>
            </a:r>
            <a:r>
              <a:rPr lang="en-US" altLang="zh-TW" dirty="0" smtClean="0"/>
              <a:t>)</a:t>
            </a: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454" y="2708920"/>
            <a:ext cx="5188818" cy="3340470"/>
          </a:xfrm>
          <a:prstGeom prst="rect">
            <a:avLst/>
          </a:prstGeom>
        </p:spPr>
      </p:pic>
    </p:spTree>
    <p:extLst>
      <p:ext uri="{BB962C8B-B14F-4D97-AF65-F5344CB8AC3E}">
        <p14:creationId xmlns:p14="http://schemas.microsoft.com/office/powerpoint/2010/main" val="31726521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js</a:t>
            </a:r>
            <a:endParaRPr lang="zh-TW" altLang="en-US" dirty="0"/>
          </a:p>
        </p:txBody>
      </p:sp>
      <p:sp>
        <p:nvSpPr>
          <p:cNvPr id="3" name="內容版面配置區 2"/>
          <p:cNvSpPr>
            <a:spLocks noGrp="1"/>
          </p:cNvSpPr>
          <p:nvPr>
            <p:ph sz="quarter" idx="1"/>
          </p:nvPr>
        </p:nvSpPr>
        <p:spPr>
          <a:xfrm>
            <a:off x="827584" y="2060848"/>
            <a:ext cx="8503920" cy="4572000"/>
          </a:xfrm>
        </p:spPr>
        <p:txBody>
          <a:bodyPr/>
          <a:lstStyle/>
          <a:p>
            <a:pPr marL="0" indent="0">
              <a:buNone/>
            </a:pPr>
            <a:r>
              <a:rPr lang="en-GB" altLang="zh-TW" dirty="0">
                <a:latin typeface="Consolas" pitchFamily="49" charset="0"/>
                <a:cs typeface="Consolas" pitchFamily="49" charset="0"/>
              </a:rPr>
              <a:t>function led(red, blue, green){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b.analogWrite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ledRed</a:t>
            </a:r>
            <a:r>
              <a:rPr lang="en-GB" altLang="zh-TW" dirty="0">
                <a:latin typeface="Consolas" pitchFamily="49" charset="0"/>
                <a:cs typeface="Consolas" pitchFamily="49" charset="0"/>
              </a:rPr>
              <a:t>, red);  </a:t>
            </a: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b.analogWrite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ledBlue</a:t>
            </a:r>
            <a:r>
              <a:rPr lang="en-GB" altLang="zh-TW" dirty="0">
                <a:latin typeface="Consolas" pitchFamily="49" charset="0"/>
                <a:cs typeface="Consolas" pitchFamily="49" charset="0"/>
              </a:rPr>
              <a:t>, blue);  </a:t>
            </a: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b.analogWrite</a:t>
            </a:r>
            <a:r>
              <a:rPr lang="en-GB" altLang="zh-TW" dirty="0" smtClean="0">
                <a:latin typeface="Consolas" pitchFamily="49" charset="0"/>
                <a:cs typeface="Consolas" pitchFamily="49" charset="0"/>
              </a:rPr>
              <a:t>(</a:t>
            </a:r>
            <a:r>
              <a:rPr lang="en-GB" altLang="zh-TW" dirty="0" err="1" smtClean="0">
                <a:latin typeface="Consolas" pitchFamily="49" charset="0"/>
                <a:cs typeface="Consolas" pitchFamily="49" charset="0"/>
              </a:rPr>
              <a:t>ledGreen</a:t>
            </a:r>
            <a:r>
              <a:rPr lang="en-GB" altLang="zh-TW" dirty="0">
                <a:latin typeface="Consolas" pitchFamily="49" charset="0"/>
                <a:cs typeface="Consolas" pitchFamily="49" charset="0"/>
              </a:rPr>
              <a:t>, green);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a:t>
            </a:r>
            <a:r>
              <a:rPr lang="zh-TW" altLang="en-US" dirty="0" smtClean="0">
                <a:latin typeface="Consolas" pitchFamily="49" charset="0"/>
                <a:cs typeface="Consolas" pitchFamily="49" charset="0"/>
              </a:rPr>
              <a:t>有點</a:t>
            </a:r>
            <a:r>
              <a:rPr lang="en-US" altLang="zh-TW" dirty="0" smtClean="0">
                <a:latin typeface="Consolas" pitchFamily="49" charset="0"/>
                <a:cs typeface="Consolas" pitchFamily="49" charset="0"/>
              </a:rPr>
              <a:t>overload</a:t>
            </a:r>
            <a:r>
              <a:rPr lang="zh-TW" altLang="en-US" dirty="0" smtClean="0">
                <a:latin typeface="Consolas" pitchFamily="49" charset="0"/>
                <a:cs typeface="Consolas" pitchFamily="49" charset="0"/>
              </a:rPr>
              <a:t>意味的</a:t>
            </a:r>
            <a:r>
              <a:rPr lang="en-US" altLang="zh-TW" dirty="0" smtClean="0">
                <a:latin typeface="Consolas" pitchFamily="49" charset="0"/>
                <a:cs typeface="Consolas" pitchFamily="49" charset="0"/>
              </a:rPr>
              <a:t>function</a:t>
            </a:r>
            <a:r>
              <a:rPr lang="zh-TW" altLang="en-US" dirty="0" smtClean="0">
                <a:latin typeface="Consolas" pitchFamily="49" charset="0"/>
                <a:cs typeface="Consolas" pitchFamily="49" charset="0"/>
              </a:rPr>
              <a:t>，可以更直觀的來操作</a:t>
            </a:r>
            <a:r>
              <a:rPr lang="en-US" altLang="zh-TW" dirty="0" smtClean="0">
                <a:latin typeface="Consolas" pitchFamily="49" charset="0"/>
                <a:cs typeface="Consolas" pitchFamily="49" charset="0"/>
              </a:rPr>
              <a:t>LED</a:t>
            </a:r>
            <a:r>
              <a:rPr lang="zh-TW" altLang="en-US" dirty="0" smtClean="0">
                <a:latin typeface="Consolas" pitchFamily="49" charset="0"/>
                <a:cs typeface="Consolas" pitchFamily="49" charset="0"/>
              </a:rPr>
              <a:t>燈條</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4471862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js</a:t>
            </a:r>
            <a:endParaRPr lang="zh-TW" altLang="en-US" dirty="0"/>
          </a:p>
        </p:txBody>
      </p:sp>
      <p:sp>
        <p:nvSpPr>
          <p:cNvPr id="3" name="內容版面配置區 2"/>
          <p:cNvSpPr>
            <a:spLocks noGrp="1"/>
          </p:cNvSpPr>
          <p:nvPr>
            <p:ph sz="quarter" idx="1"/>
          </p:nvPr>
        </p:nvSpPr>
        <p:spPr/>
        <p:txBody>
          <a:bodyPr>
            <a:normAutofit fontScale="70000" lnSpcReduction="20000"/>
          </a:bodyPr>
          <a:lstStyle/>
          <a:p>
            <a:pPr marL="0" indent="0">
              <a:buNone/>
            </a:pPr>
            <a:r>
              <a:rPr lang="en-GB" altLang="zh-TW" dirty="0">
                <a:latin typeface="Consolas" pitchFamily="49" charset="0"/>
                <a:cs typeface="Consolas" pitchFamily="49" charset="0"/>
              </a:rPr>
              <a:t>// </a:t>
            </a:r>
            <a:r>
              <a:rPr lang="zh-TW" altLang="en-US" dirty="0" smtClean="0">
                <a:latin typeface="Consolas" pitchFamily="49" charset="0"/>
                <a:cs typeface="Consolas" pitchFamily="49" charset="0"/>
              </a:rPr>
              <a:t>抓取</a:t>
            </a:r>
            <a:r>
              <a:rPr lang="en-US" altLang="zh-TW" dirty="0" smtClean="0">
                <a:latin typeface="Consolas" pitchFamily="49" charset="0"/>
                <a:cs typeface="Consolas" pitchFamily="49" charset="0"/>
              </a:rPr>
              <a:t>IP</a:t>
            </a:r>
            <a:r>
              <a:rPr lang="zh-TW" altLang="en-US" dirty="0" smtClean="0">
                <a:latin typeface="Consolas" pitchFamily="49" charset="0"/>
                <a:cs typeface="Consolas" pitchFamily="49" charset="0"/>
              </a:rPr>
              <a:t>位址</a:t>
            </a:r>
            <a:endParaRPr lang="en-US"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function </a:t>
            </a:r>
            <a:r>
              <a:rPr lang="en-GB" altLang="zh-TW" dirty="0" err="1">
                <a:latin typeface="Consolas" pitchFamily="49" charset="0"/>
                <a:cs typeface="Consolas" pitchFamily="49" charset="0"/>
              </a:rPr>
              <a:t>getIPAddress</a:t>
            </a:r>
            <a:r>
              <a:rPr lang="en-GB" altLang="zh-TW" dirty="0">
                <a:latin typeface="Consolas" pitchFamily="49" charset="0"/>
                <a:cs typeface="Consolas" pitchFamily="49" charset="0"/>
              </a:rPr>
              <a:t>() </a:t>
            </a:r>
            <a:r>
              <a:rPr lang="en-GB" altLang="zh-TW" dirty="0" smtClean="0">
                <a:latin typeface="Consolas" pitchFamily="49" charset="0"/>
                <a:cs typeface="Consolas" pitchFamily="49" charset="0"/>
              </a:rPr>
              <a:t>{  </a:t>
            </a:r>
          </a:p>
          <a:p>
            <a:pPr marL="0" indent="0">
              <a:buNone/>
            </a:pPr>
            <a:r>
              <a:rPr lang="zh-TW" altLang="en-US" dirty="0">
                <a:latin typeface="Consolas" pitchFamily="49" charset="0"/>
                <a:cs typeface="Consolas" pitchFamily="49" charset="0"/>
              </a:rPr>
              <a:t> </a:t>
            </a:r>
            <a:r>
              <a:rPr lang="zh-TW" altLang="en-US" dirty="0" smtClean="0">
                <a:latin typeface="Consolas" pitchFamily="49" charset="0"/>
                <a:cs typeface="Consolas" pitchFamily="49" charset="0"/>
              </a:rPr>
              <a:t> </a:t>
            </a: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interfaces = require('</a:t>
            </a:r>
            <a:r>
              <a:rPr lang="en-GB" altLang="zh-TW" dirty="0" err="1">
                <a:latin typeface="Consolas" pitchFamily="49" charset="0"/>
                <a:cs typeface="Consolas" pitchFamily="49" charset="0"/>
              </a:rPr>
              <a:t>os</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networkInterfaces</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zh-TW" altLang="en-US" dirty="0" smtClean="0">
                <a:latin typeface="Consolas" pitchFamily="49" charset="0"/>
                <a:cs typeface="Consolas" pitchFamily="49" charset="0"/>
              </a:rPr>
              <a:t>  </a:t>
            </a:r>
            <a:r>
              <a:rPr lang="en-GB" altLang="zh-TW" dirty="0" smtClean="0">
                <a:latin typeface="Consolas" pitchFamily="49" charset="0"/>
                <a:cs typeface="Consolas" pitchFamily="49" charset="0"/>
              </a:rPr>
              <a:t>for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var</a:t>
            </a:r>
            <a:r>
              <a:rPr lang="en-GB" altLang="zh-TW" dirty="0">
                <a:latin typeface="Consolas" pitchFamily="49" charset="0"/>
                <a:cs typeface="Consolas" pitchFamily="49" charset="0"/>
              </a:rPr>
              <a:t> </a:t>
            </a:r>
            <a:r>
              <a:rPr lang="en-GB" altLang="zh-TW" dirty="0" err="1">
                <a:latin typeface="Consolas" pitchFamily="49" charset="0"/>
                <a:cs typeface="Consolas" pitchFamily="49" charset="0"/>
              </a:rPr>
              <a:t>devName</a:t>
            </a:r>
            <a:r>
              <a:rPr lang="en-GB" altLang="zh-TW" dirty="0">
                <a:latin typeface="Consolas" pitchFamily="49" charset="0"/>
                <a:cs typeface="Consolas" pitchFamily="49" charset="0"/>
              </a:rPr>
              <a:t> in interfaces)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err="1">
                <a:latin typeface="Consolas" pitchFamily="49" charset="0"/>
                <a:cs typeface="Consolas" pitchFamily="49" charset="0"/>
              </a:rPr>
              <a:t>iface</a:t>
            </a:r>
            <a:r>
              <a:rPr lang="en-GB" altLang="zh-TW" dirty="0">
                <a:latin typeface="Consolas" pitchFamily="49" charset="0"/>
                <a:cs typeface="Consolas" pitchFamily="49" charset="0"/>
              </a:rPr>
              <a:t> = interfaces[</a:t>
            </a:r>
            <a:r>
              <a:rPr lang="en-GB" altLang="zh-TW" dirty="0" err="1">
                <a:latin typeface="Consolas" pitchFamily="49" charset="0"/>
                <a:cs typeface="Consolas" pitchFamily="49" charset="0"/>
              </a:rPr>
              <a:t>devName</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for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var</a:t>
            </a:r>
            <a:r>
              <a:rPr lang="en-GB" altLang="zh-TW" dirty="0">
                <a:latin typeface="Consolas" pitchFamily="49" charset="0"/>
                <a:cs typeface="Consolas" pitchFamily="49" charset="0"/>
              </a:rPr>
              <a:t> i = 0; i &lt; </a:t>
            </a:r>
            <a:r>
              <a:rPr lang="en-GB" altLang="zh-TW" dirty="0" err="1">
                <a:latin typeface="Consolas" pitchFamily="49" charset="0"/>
                <a:cs typeface="Consolas" pitchFamily="49" charset="0"/>
              </a:rPr>
              <a:t>iface.length</a:t>
            </a:r>
            <a:r>
              <a:rPr lang="en-GB" altLang="zh-TW" dirty="0">
                <a:latin typeface="Consolas" pitchFamily="49" charset="0"/>
                <a:cs typeface="Consolas" pitchFamily="49" charset="0"/>
              </a:rPr>
              <a:t>; i++) {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t>
            </a:r>
            <a:r>
              <a:rPr lang="en-GB" altLang="zh-TW" dirty="0" err="1" smtClean="0">
                <a:latin typeface="Consolas" pitchFamily="49" charset="0"/>
                <a:cs typeface="Consolas" pitchFamily="49" charset="0"/>
              </a:rPr>
              <a:t>var</a:t>
            </a:r>
            <a:r>
              <a:rPr lang="en-GB" altLang="zh-TW" dirty="0" smtClean="0">
                <a:latin typeface="Consolas" pitchFamily="49" charset="0"/>
                <a:cs typeface="Consolas" pitchFamily="49" charset="0"/>
              </a:rPr>
              <a:t> </a:t>
            </a:r>
            <a:r>
              <a:rPr lang="en-GB" altLang="zh-TW" dirty="0">
                <a:latin typeface="Consolas" pitchFamily="49" charset="0"/>
                <a:cs typeface="Consolas" pitchFamily="49" charset="0"/>
              </a:rPr>
              <a:t>alias = </a:t>
            </a:r>
            <a:r>
              <a:rPr lang="en-GB" altLang="zh-TW" dirty="0" err="1">
                <a:latin typeface="Consolas" pitchFamily="49" charset="0"/>
                <a:cs typeface="Consolas" pitchFamily="49" charset="0"/>
              </a:rPr>
              <a:t>iface</a:t>
            </a:r>
            <a:r>
              <a:rPr lang="en-GB" altLang="zh-TW" dirty="0">
                <a:latin typeface="Consolas" pitchFamily="49" charset="0"/>
                <a:cs typeface="Consolas" pitchFamily="49" charset="0"/>
              </a:rPr>
              <a:t>[i];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if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alias.family</a:t>
            </a:r>
            <a:r>
              <a:rPr lang="en-GB" altLang="zh-TW" dirty="0">
                <a:latin typeface="Consolas" pitchFamily="49" charset="0"/>
                <a:cs typeface="Consolas" pitchFamily="49" charset="0"/>
              </a:rPr>
              <a:t> === 'IPv4'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&amp;&amp; </a:t>
            </a:r>
            <a:r>
              <a:rPr lang="en-GB" altLang="zh-TW" dirty="0" err="1">
                <a:latin typeface="Consolas" pitchFamily="49" charset="0"/>
                <a:cs typeface="Consolas" pitchFamily="49" charset="0"/>
              </a:rPr>
              <a:t>alias.address</a:t>
            </a:r>
            <a:r>
              <a:rPr lang="en-GB" altLang="zh-TW" dirty="0">
                <a:latin typeface="Consolas" pitchFamily="49" charset="0"/>
                <a:cs typeface="Consolas" pitchFamily="49" charset="0"/>
              </a:rPr>
              <a:t> !== '127.0.0.1'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&amp;&amp; </a:t>
            </a:r>
            <a:r>
              <a:rPr lang="en-GB" altLang="zh-TW" dirty="0">
                <a:latin typeface="Consolas" pitchFamily="49" charset="0"/>
                <a:cs typeface="Consolas" pitchFamily="49" charset="0"/>
              </a:rPr>
              <a:t>!</a:t>
            </a:r>
            <a:r>
              <a:rPr lang="en-GB" altLang="zh-TW" dirty="0" err="1">
                <a:latin typeface="Consolas" pitchFamily="49" charset="0"/>
                <a:cs typeface="Consolas" pitchFamily="49" charset="0"/>
              </a:rPr>
              <a:t>alias.internal</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	return </a:t>
            </a:r>
            <a:r>
              <a:rPr lang="en-GB" altLang="zh-TW" dirty="0" err="1">
                <a:latin typeface="Consolas" pitchFamily="49" charset="0"/>
                <a:cs typeface="Consolas" pitchFamily="49" charset="0"/>
              </a:rPr>
              <a:t>alias.address</a:t>
            </a:r>
            <a:r>
              <a:rPr lang="en-GB" altLang="zh-TW" dirty="0">
                <a:latin typeface="Consolas" pitchFamily="49" charset="0"/>
                <a:cs typeface="Consolas" pitchFamily="49" charset="0"/>
              </a:rPr>
              <a:t>;    </a:t>
            </a:r>
            <a:endParaRPr lang="en-GB" altLang="zh-TW" dirty="0" smtClean="0">
              <a:latin typeface="Consolas" pitchFamily="49" charset="0"/>
              <a:cs typeface="Consolas" pitchFamily="49" charset="0"/>
            </a:endParaRPr>
          </a:p>
          <a:p>
            <a:pPr marL="0" indent="0">
              <a:buNone/>
            </a:pPr>
            <a:r>
              <a:rPr lang="zh-TW" altLang="en-US" dirty="0">
                <a:latin typeface="Consolas" pitchFamily="49" charset="0"/>
                <a:cs typeface="Consolas" pitchFamily="49" charset="0"/>
              </a:rPr>
              <a:t> </a:t>
            </a:r>
            <a:r>
              <a:rPr lang="zh-TW" altLang="en-US" dirty="0" smtClean="0">
                <a:latin typeface="Consolas" pitchFamily="49" charset="0"/>
                <a:cs typeface="Consolas" pitchFamily="49" charset="0"/>
              </a:rPr>
              <a:t>    </a:t>
            </a:r>
            <a:r>
              <a:rPr lang="en-GB" altLang="zh-TW" dirty="0" smtClean="0">
                <a:latin typeface="Consolas" pitchFamily="49" charset="0"/>
                <a:cs typeface="Consolas" pitchFamily="49" charset="0"/>
              </a:rPr>
              <a:t>}  </a:t>
            </a:r>
          </a:p>
          <a:p>
            <a:pPr marL="0" indent="0">
              <a:buNone/>
            </a:pPr>
            <a:r>
              <a:rPr lang="zh-TW" altLang="en-US" dirty="0" smtClean="0">
                <a:latin typeface="Consolas" pitchFamily="49" charset="0"/>
                <a:cs typeface="Consolas" pitchFamily="49" charset="0"/>
              </a:rPr>
              <a:t>   </a:t>
            </a:r>
            <a:r>
              <a:rPr lang="en-GB" altLang="zh-TW" dirty="0" smtClean="0">
                <a:latin typeface="Consolas" pitchFamily="49" charset="0"/>
                <a:cs typeface="Consolas" pitchFamily="49" charset="0"/>
              </a:rPr>
              <a:t>}  </a:t>
            </a:r>
          </a:p>
          <a:p>
            <a:pPr marL="0" indent="0">
              <a:buNone/>
            </a:pPr>
            <a:r>
              <a:rPr lang="zh-TW" altLang="en-US" dirty="0" smtClean="0">
                <a:latin typeface="Consolas" pitchFamily="49" charset="0"/>
                <a:cs typeface="Consolas" pitchFamily="49" charset="0"/>
              </a:rPr>
              <a:t>  </a:t>
            </a:r>
            <a:r>
              <a:rPr lang="en-GB" altLang="zh-TW" dirty="0" smtClean="0">
                <a:latin typeface="Consolas" pitchFamily="49" charset="0"/>
                <a:cs typeface="Consolas" pitchFamily="49" charset="0"/>
              </a:rPr>
              <a:t>return </a:t>
            </a:r>
            <a:r>
              <a:rPr lang="en-GB" altLang="zh-TW" dirty="0">
                <a:latin typeface="Consolas" pitchFamily="49" charset="0"/>
                <a:cs typeface="Consolas" pitchFamily="49" charset="0"/>
              </a:rPr>
              <a:t>'0.0.0.0</a:t>
            </a:r>
            <a:r>
              <a:rPr lang="en-GB" altLang="zh-TW"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a:t>
            </a: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4113426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執行</a:t>
            </a:r>
            <a:endParaRPr lang="zh-TW" altLang="en-US" dirty="0"/>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6234" y="1777672"/>
            <a:ext cx="8504238" cy="4243616"/>
          </a:xfrm>
        </p:spPr>
      </p:pic>
    </p:spTree>
    <p:extLst>
      <p:ext uri="{BB962C8B-B14F-4D97-AF65-F5344CB8AC3E}">
        <p14:creationId xmlns:p14="http://schemas.microsoft.com/office/powerpoint/2010/main" val="2641957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如何開啟</a:t>
            </a:r>
            <a:r>
              <a:rPr lang="en-US" altLang="zh-TW" dirty="0" smtClean="0"/>
              <a:t>.html</a:t>
            </a:r>
            <a:r>
              <a:rPr lang="zh-TW" altLang="en-US" dirty="0" smtClean="0"/>
              <a:t>檔</a:t>
            </a:r>
            <a:endParaRPr lang="zh-TW" altLang="en-US" dirty="0"/>
          </a:p>
        </p:txBody>
      </p:sp>
      <p:sp>
        <p:nvSpPr>
          <p:cNvPr id="3" name="內容版面配置區 2"/>
          <p:cNvSpPr>
            <a:spLocks noGrp="1"/>
          </p:cNvSpPr>
          <p:nvPr>
            <p:ph sz="quarter" idx="1"/>
          </p:nvPr>
        </p:nvSpPr>
        <p:spPr/>
        <p:txBody>
          <a:bodyPr/>
          <a:lstStyle/>
          <a:p>
            <a:pPr marL="0" indent="0">
              <a:buNone/>
            </a:pPr>
            <a:r>
              <a:rPr lang="en-US" altLang="zh-TW" dirty="0" smtClean="0"/>
              <a:t>1. </a:t>
            </a:r>
            <a:r>
              <a:rPr lang="zh-TW" altLang="en-US" dirty="0" smtClean="0"/>
              <a:t>在電腦網頁中開啟 </a:t>
            </a:r>
            <a:r>
              <a:rPr lang="en-US" altLang="zh-TW" dirty="0" smtClean="0"/>
              <a:t>: </a:t>
            </a:r>
            <a:r>
              <a:rPr lang="zh-TW" altLang="en-US" dirty="0" smtClean="0"/>
              <a:t>直接在</a:t>
            </a:r>
            <a:r>
              <a:rPr lang="en-US" altLang="zh-TW" dirty="0" smtClean="0"/>
              <a:t>.</a:t>
            </a:r>
            <a:r>
              <a:rPr lang="en-US" altLang="zh-TW" dirty="0" err="1" smtClean="0"/>
              <a:t>js</a:t>
            </a:r>
            <a:r>
              <a:rPr lang="zh-TW" altLang="en-US" dirty="0" smtClean="0"/>
              <a:t>的</a:t>
            </a:r>
            <a:r>
              <a:rPr lang="en-US" altLang="zh-TW" dirty="0" smtClean="0"/>
              <a:t>console</a:t>
            </a:r>
            <a:r>
              <a:rPr lang="zh-TW" altLang="en-US" dirty="0" smtClean="0"/>
              <a:t>找網址。</a:t>
            </a:r>
            <a:endParaRPr lang="en-US" altLang="zh-TW" dirty="0" smtClean="0"/>
          </a:p>
          <a:p>
            <a:pPr marL="0" indent="0">
              <a:buNone/>
            </a:pPr>
            <a:r>
              <a:rPr lang="zh-TW" altLang="en-US" dirty="0"/>
              <a:t>或者是自己</a:t>
            </a:r>
            <a:r>
              <a:rPr lang="zh-TW" altLang="en-US" dirty="0" smtClean="0"/>
              <a:t>輸入</a:t>
            </a:r>
            <a:r>
              <a:rPr lang="en-US" altLang="zh-TW" dirty="0" smtClean="0"/>
              <a:t>http://192.168.7.2:+</a:t>
            </a:r>
            <a:r>
              <a:rPr lang="zh-TW" altLang="en-US" dirty="0" smtClean="0"/>
              <a:t>你設定的</a:t>
            </a:r>
            <a:r>
              <a:rPr lang="en-US" altLang="zh-TW" dirty="0" smtClean="0"/>
              <a:t>port</a:t>
            </a:r>
          </a:p>
          <a:p>
            <a:pPr marL="0" indent="0">
              <a:buNone/>
            </a:pPr>
            <a:r>
              <a:rPr lang="en-US" altLang="zh-TW" dirty="0" smtClean="0">
                <a:sym typeface="Wingdings" pitchFamily="2" charset="2"/>
              </a:rPr>
              <a:t>  </a:t>
            </a:r>
            <a:r>
              <a:rPr lang="zh-TW" altLang="en-US" dirty="0" smtClean="0">
                <a:sym typeface="Wingdings" pitchFamily="2" charset="2"/>
              </a:rPr>
              <a:t>所以在這裡的話就是</a:t>
            </a:r>
            <a:r>
              <a:rPr lang="en-US" altLang="zh-TW" dirty="0" smtClean="0">
                <a:sym typeface="Wingdings" pitchFamily="2" charset="2"/>
              </a:rPr>
              <a:t>http://192.168.7.2:8888</a:t>
            </a:r>
          </a:p>
          <a:p>
            <a:pPr marL="0" indent="0">
              <a:buNone/>
            </a:pPr>
            <a:endParaRPr lang="en-US" altLang="zh-TW" dirty="0">
              <a:sym typeface="Wingdings" pitchFamily="2" charset="2"/>
            </a:endParaRPr>
          </a:p>
          <a:p>
            <a:pPr marL="0" indent="0">
              <a:buNone/>
            </a:pPr>
            <a:r>
              <a:rPr lang="en-US" altLang="zh-TW" dirty="0" smtClean="0">
                <a:sym typeface="Wingdings" pitchFamily="2" charset="2"/>
              </a:rPr>
              <a:t>2. </a:t>
            </a:r>
            <a:r>
              <a:rPr lang="zh-TW" altLang="en-US" dirty="0" smtClean="0">
                <a:sym typeface="Wingdings" pitchFamily="2" charset="2"/>
              </a:rPr>
              <a:t>在其他裝置如手機、平板開啟 </a:t>
            </a:r>
            <a:r>
              <a:rPr lang="en-US" altLang="zh-TW" dirty="0" smtClean="0">
                <a:sym typeface="Wingdings" pitchFamily="2" charset="2"/>
              </a:rPr>
              <a:t>: </a:t>
            </a:r>
          </a:p>
          <a:p>
            <a:pPr marL="0" indent="0">
              <a:buNone/>
            </a:pPr>
            <a:r>
              <a:rPr lang="zh-TW" altLang="en-US" dirty="0" smtClean="0">
                <a:sym typeface="Wingdings" pitchFamily="2" charset="2"/>
              </a:rPr>
              <a:t>在</a:t>
            </a:r>
            <a:r>
              <a:rPr lang="en-US" altLang="zh-TW" dirty="0" smtClean="0">
                <a:sym typeface="Wingdings" pitchFamily="2" charset="2"/>
              </a:rPr>
              <a:t>IDE</a:t>
            </a:r>
            <a:r>
              <a:rPr lang="zh-TW" altLang="en-US" dirty="0" smtClean="0">
                <a:sym typeface="Wingdings" pitchFamily="2" charset="2"/>
              </a:rPr>
              <a:t>的</a:t>
            </a:r>
            <a:r>
              <a:rPr lang="en-US" altLang="zh-TW" dirty="0" smtClean="0">
                <a:sym typeface="Wingdings" pitchFamily="2" charset="2"/>
              </a:rPr>
              <a:t>bash</a:t>
            </a:r>
            <a:r>
              <a:rPr lang="zh-TW" altLang="en-US" dirty="0" smtClean="0">
                <a:sym typeface="Wingdings" pitchFamily="2" charset="2"/>
              </a:rPr>
              <a:t>或是你的</a:t>
            </a:r>
            <a:r>
              <a:rPr lang="en-US" altLang="zh-TW" dirty="0" smtClean="0">
                <a:sym typeface="Wingdings" pitchFamily="2" charset="2"/>
              </a:rPr>
              <a:t>BBB</a:t>
            </a:r>
            <a:r>
              <a:rPr lang="zh-TW" altLang="en-US" dirty="0" smtClean="0">
                <a:sym typeface="Wingdings" pitchFamily="2" charset="2"/>
              </a:rPr>
              <a:t>上打上</a:t>
            </a:r>
            <a:r>
              <a:rPr lang="en-US" altLang="zh-TW" dirty="0" err="1" smtClean="0">
                <a:sym typeface="Wingdings" pitchFamily="2" charset="2"/>
              </a:rPr>
              <a:t>ifconfig</a:t>
            </a:r>
            <a:r>
              <a:rPr lang="zh-TW" altLang="en-US" dirty="0" smtClean="0">
                <a:sym typeface="Wingdings" pitchFamily="2" charset="2"/>
              </a:rPr>
              <a:t>，然後找到</a:t>
            </a:r>
            <a:r>
              <a:rPr lang="en-US" altLang="zh-TW" dirty="0" smtClean="0">
                <a:sym typeface="Wingdings" pitchFamily="2" charset="2"/>
              </a:rPr>
              <a:t>wlan0</a:t>
            </a:r>
            <a:r>
              <a:rPr lang="zh-TW" altLang="en-US" dirty="0" smtClean="0">
                <a:sym typeface="Wingdings" pitchFamily="2" charset="2"/>
              </a:rPr>
              <a:t>中</a:t>
            </a:r>
            <a:r>
              <a:rPr lang="en-US" altLang="zh-TW" dirty="0" err="1" smtClean="0">
                <a:sym typeface="Wingdings" pitchFamily="2" charset="2"/>
              </a:rPr>
              <a:t>config</a:t>
            </a:r>
            <a:r>
              <a:rPr lang="zh-TW" altLang="en-US" dirty="0" smtClean="0">
                <a:sym typeface="Wingdings" pitchFamily="2" charset="2"/>
              </a:rPr>
              <a:t>的第一個位址</a:t>
            </a:r>
            <a:r>
              <a:rPr lang="en-US" altLang="zh-TW" dirty="0" smtClean="0">
                <a:sym typeface="Wingdings" pitchFamily="2" charset="2"/>
              </a:rPr>
              <a:t>+</a:t>
            </a:r>
            <a:r>
              <a:rPr lang="zh-TW" altLang="en-US" dirty="0" smtClean="0">
                <a:sym typeface="Wingdings" pitchFamily="2" charset="2"/>
              </a:rPr>
              <a:t>你設定的</a:t>
            </a:r>
            <a:r>
              <a:rPr lang="en-US" altLang="zh-TW" dirty="0" smtClean="0">
                <a:sym typeface="Wingdings" pitchFamily="2" charset="2"/>
              </a:rPr>
              <a:t>port</a:t>
            </a:r>
            <a:r>
              <a:rPr lang="zh-TW" altLang="en-US" dirty="0" smtClean="0">
                <a:sym typeface="Wingdings" pitchFamily="2" charset="2"/>
              </a:rPr>
              <a:t>。</a:t>
            </a:r>
            <a:endParaRPr lang="en-US" altLang="zh-TW" dirty="0" smtClean="0">
              <a:sym typeface="Wingdings" pitchFamily="2" charset="2"/>
            </a:endParaRPr>
          </a:p>
          <a:p>
            <a:pPr marL="0" indent="0">
              <a:buNone/>
            </a:pPr>
            <a:r>
              <a:rPr lang="zh-TW" altLang="en-US" dirty="0">
                <a:sym typeface="Wingdings" pitchFamily="2" charset="2"/>
              </a:rPr>
              <a:t>例如 </a:t>
            </a:r>
            <a:r>
              <a:rPr lang="en-US" altLang="zh-TW" dirty="0">
                <a:sym typeface="Wingdings" pitchFamily="2" charset="2"/>
              </a:rPr>
              <a:t>: </a:t>
            </a:r>
            <a:r>
              <a:rPr lang="en-US" altLang="zh-TW" dirty="0" smtClean="0">
                <a:sym typeface="Wingdings" pitchFamily="2" charset="2"/>
              </a:rPr>
              <a:t>192.168.43.137:8888</a:t>
            </a:r>
          </a:p>
          <a:p>
            <a:pPr marL="0" indent="0">
              <a:buNone/>
            </a:pPr>
            <a:endParaRPr lang="zh-TW" altLang="en-US" dirty="0"/>
          </a:p>
        </p:txBody>
      </p:sp>
    </p:spTree>
    <p:extLst>
      <p:ext uri="{BB962C8B-B14F-4D97-AF65-F5344CB8AC3E}">
        <p14:creationId xmlns:p14="http://schemas.microsoft.com/office/powerpoint/2010/main" val="2052686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5" name="內容版面配置區 4"/>
          <p:cNvSpPr>
            <a:spLocks noGrp="1"/>
          </p:cNvSpPr>
          <p:nvPr>
            <p:ph sz="quarter" idx="1"/>
          </p:nvPr>
        </p:nvSpPr>
        <p:spPr/>
        <p:txBody>
          <a:bodyPr/>
          <a:lstStyle/>
          <a:p>
            <a:pPr marL="0" indent="0">
              <a:buNone/>
            </a:pPr>
            <a:r>
              <a:rPr lang="en-US" altLang="zh-TW" dirty="0" smtClean="0"/>
              <a:t> </a:t>
            </a:r>
          </a:p>
          <a:p>
            <a:pPr marL="0" indent="0">
              <a:buNone/>
            </a:pPr>
            <a:r>
              <a:rPr lang="en-US" altLang="zh-TW" dirty="0" smtClean="0"/>
              <a:t> </a:t>
            </a:r>
            <a:r>
              <a:rPr lang="en-US" altLang="zh-TW" dirty="0" smtClean="0">
                <a:sym typeface="Wingdings" pitchFamily="2" charset="2"/>
              </a:rPr>
              <a:t> </a:t>
            </a:r>
            <a:r>
              <a:rPr lang="en-US" altLang="zh-TW" dirty="0" err="1" smtClean="0"/>
              <a:t>wlan</a:t>
            </a:r>
            <a:r>
              <a:rPr lang="en-US" altLang="zh-TW" dirty="0" smtClean="0"/>
              <a:t> 0 </a:t>
            </a:r>
            <a:r>
              <a:rPr lang="zh-TW" altLang="en-US" dirty="0" smtClean="0"/>
              <a:t>的 </a:t>
            </a:r>
            <a:r>
              <a:rPr lang="en-US" altLang="zh-TW" dirty="0" err="1" smtClean="0"/>
              <a:t>inet</a:t>
            </a:r>
            <a:r>
              <a:rPr lang="en-US" altLang="zh-TW" dirty="0" smtClean="0"/>
              <a:t> </a:t>
            </a:r>
            <a:r>
              <a:rPr lang="en-US" altLang="zh-TW" dirty="0" err="1" smtClean="0"/>
              <a:t>addr</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708920"/>
            <a:ext cx="8105179" cy="1963464"/>
          </a:xfrm>
          <a:prstGeom prst="rect">
            <a:avLst/>
          </a:prstGeom>
        </p:spPr>
      </p:pic>
    </p:spTree>
    <p:extLst>
      <p:ext uri="{BB962C8B-B14F-4D97-AF65-F5344CB8AC3E}">
        <p14:creationId xmlns:p14="http://schemas.microsoft.com/office/powerpoint/2010/main" val="7327254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a:xfrm>
            <a:off x="2389984" y="2895200"/>
            <a:ext cx="5062336" cy="2117976"/>
          </a:xfrm>
        </p:spPr>
        <p:txBody>
          <a:bodyPr>
            <a:normAutofit/>
          </a:bodyPr>
          <a:lstStyle/>
          <a:p>
            <a:pPr marL="0" indent="0">
              <a:buNone/>
            </a:pPr>
            <a:r>
              <a:rPr lang="en-US" altLang="zh-TW" sz="11500" dirty="0" smtClean="0"/>
              <a:t>DEMO</a:t>
            </a:r>
            <a:endParaRPr lang="zh-TW" altLang="en-US" sz="11500" dirty="0"/>
          </a:p>
        </p:txBody>
      </p:sp>
    </p:spTree>
    <p:extLst>
      <p:ext uri="{BB962C8B-B14F-4D97-AF65-F5344CB8AC3E}">
        <p14:creationId xmlns:p14="http://schemas.microsoft.com/office/powerpoint/2010/main" val="14868676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參考資料</a:t>
            </a:r>
            <a:endParaRPr lang="zh-TW" altLang="en-US" dirty="0"/>
          </a:p>
        </p:txBody>
      </p:sp>
      <p:sp>
        <p:nvSpPr>
          <p:cNvPr id="3" name="內容版面配置區 2"/>
          <p:cNvSpPr>
            <a:spLocks noGrp="1"/>
          </p:cNvSpPr>
          <p:nvPr>
            <p:ph sz="quarter" idx="1"/>
          </p:nvPr>
        </p:nvSpPr>
        <p:spPr/>
        <p:txBody>
          <a:bodyPr>
            <a:normAutofit fontScale="92500" lnSpcReduction="20000"/>
          </a:bodyPr>
          <a:lstStyle/>
          <a:p>
            <a:pPr marL="0" indent="0">
              <a:buNone/>
            </a:pPr>
            <a:r>
              <a:rPr lang="en-US" altLang="zh-TW" dirty="0" smtClean="0">
                <a:latin typeface="Consolas" pitchFamily="49" charset="0"/>
                <a:cs typeface="Consolas" pitchFamily="49" charset="0"/>
              </a:rPr>
              <a:t>1.Wifi </a:t>
            </a:r>
            <a:r>
              <a:rPr lang="en-US" altLang="zh-TW" dirty="0" err="1" smtClean="0">
                <a:latin typeface="Consolas" pitchFamily="49" charset="0"/>
                <a:cs typeface="Consolas" pitchFamily="49" charset="0"/>
              </a:rPr>
              <a:t>config</a:t>
            </a:r>
            <a:endParaRPr lang="en-US" altLang="zh-TW" dirty="0" smtClean="0">
              <a:latin typeface="Consolas" pitchFamily="49" charset="0"/>
              <a:cs typeface="Consolas" pitchFamily="49" charset="0"/>
            </a:endParaRPr>
          </a:p>
          <a:p>
            <a:pPr marL="0" indent="0">
              <a:buNone/>
            </a:pPr>
            <a:r>
              <a:rPr lang="en-GB" altLang="zh-TW" sz="2100" dirty="0">
                <a:latin typeface="Consolas" pitchFamily="49" charset="0"/>
                <a:cs typeface="Consolas" pitchFamily="49" charset="0"/>
              </a:rPr>
              <a:t>http://</a:t>
            </a:r>
            <a:r>
              <a:rPr lang="en-GB" altLang="zh-TW" sz="2100" dirty="0" smtClean="0">
                <a:latin typeface="Consolas" pitchFamily="49" charset="0"/>
                <a:cs typeface="Consolas" pitchFamily="49" charset="0"/>
              </a:rPr>
              <a:t>ameblo.jp/kadihfosahfuu/entry-11636692949.html</a:t>
            </a:r>
          </a:p>
          <a:p>
            <a:pPr marL="0" indent="0">
              <a:buNone/>
            </a:pPr>
            <a:r>
              <a:rPr lang="en-GB" altLang="zh-TW" dirty="0" smtClean="0">
                <a:latin typeface="Consolas" pitchFamily="49" charset="0"/>
                <a:cs typeface="Consolas" pitchFamily="49" charset="0"/>
              </a:rPr>
              <a:t>2.socket.io</a:t>
            </a:r>
          </a:p>
          <a:p>
            <a:pPr marL="0" indent="0">
              <a:buNone/>
            </a:pPr>
            <a:r>
              <a:rPr lang="en-GB" altLang="zh-TW" sz="2100" dirty="0">
                <a:latin typeface="Consolas" pitchFamily="49" charset="0"/>
                <a:cs typeface="Consolas" pitchFamily="49" charset="0"/>
              </a:rPr>
              <a:t>https://</a:t>
            </a:r>
            <a:r>
              <a:rPr lang="en-GB" altLang="zh-TW" sz="2100" dirty="0" smtClean="0">
                <a:latin typeface="Consolas" pitchFamily="49" charset="0"/>
                <a:cs typeface="Consolas" pitchFamily="49" charset="0"/>
              </a:rPr>
              <a:t>single9.gitbooks.io/nkfust-bonescript/content/socketio.html</a:t>
            </a:r>
          </a:p>
          <a:p>
            <a:pPr marL="0" indent="0">
              <a:buNone/>
            </a:pPr>
            <a:r>
              <a:rPr lang="en-GB" altLang="zh-TW" sz="2100" dirty="0">
                <a:latin typeface="Consolas" pitchFamily="49" charset="0"/>
                <a:cs typeface="Consolas" pitchFamily="49" charset="0"/>
              </a:rPr>
              <a:t>http://blog.allenchou.cc/socket-io-nodejs</a:t>
            </a:r>
            <a:r>
              <a:rPr lang="en-GB" altLang="zh-TW" sz="2100" dirty="0" smtClean="0">
                <a:latin typeface="Consolas" pitchFamily="49" charset="0"/>
                <a:cs typeface="Consolas" pitchFamily="49" charset="0"/>
              </a:rPr>
              <a:t>/</a:t>
            </a:r>
          </a:p>
          <a:p>
            <a:pPr marL="0" indent="0">
              <a:buNone/>
            </a:pPr>
            <a:r>
              <a:rPr lang="en-GB" altLang="zh-TW" sz="2100" dirty="0">
                <a:latin typeface="Consolas" pitchFamily="49" charset="0"/>
                <a:cs typeface="Consolas" pitchFamily="49" charset="0"/>
              </a:rPr>
              <a:t>http://</a:t>
            </a:r>
            <a:r>
              <a:rPr lang="en-GB" altLang="zh-TW" sz="2100" dirty="0" smtClean="0">
                <a:latin typeface="Consolas" pitchFamily="49" charset="0"/>
                <a:cs typeface="Consolas" pitchFamily="49" charset="0"/>
              </a:rPr>
              <a:t>blogger.gtwang.org/2014/03/socket-io-node-js-realtime-app.html</a:t>
            </a:r>
          </a:p>
          <a:p>
            <a:pPr marL="0" indent="0">
              <a:buNone/>
            </a:pPr>
            <a:r>
              <a:rPr lang="en-GB" altLang="zh-TW" sz="2100" dirty="0">
                <a:latin typeface="Consolas" pitchFamily="49" charset="0"/>
                <a:cs typeface="Consolas" pitchFamily="49" charset="0"/>
              </a:rPr>
              <a:t>http://socket.io/download/</a:t>
            </a:r>
            <a:endParaRPr lang="en-GB" altLang="zh-TW" sz="2100" dirty="0" smtClean="0">
              <a:latin typeface="Consolas" pitchFamily="49" charset="0"/>
              <a:cs typeface="Consolas" pitchFamily="49" charset="0"/>
            </a:endParaRPr>
          </a:p>
          <a:p>
            <a:pPr marL="0" indent="0">
              <a:buNone/>
            </a:pPr>
            <a:r>
              <a:rPr lang="en-GB" altLang="zh-TW" dirty="0" smtClean="0">
                <a:latin typeface="Consolas" pitchFamily="49" charset="0"/>
                <a:cs typeface="Consolas" pitchFamily="49" charset="0"/>
              </a:rPr>
              <a:t>3.</a:t>
            </a:r>
            <a:r>
              <a:rPr lang="zh-TW" altLang="en-US" dirty="0" smtClean="0">
                <a:latin typeface="Consolas" pitchFamily="49" charset="0"/>
                <a:cs typeface="Consolas" pitchFamily="49" charset="0"/>
              </a:rPr>
              <a:t>網路對時</a:t>
            </a:r>
            <a:endParaRPr lang="en-US" altLang="zh-TW" dirty="0" smtClean="0">
              <a:latin typeface="Consolas" pitchFamily="49" charset="0"/>
              <a:cs typeface="Consolas" pitchFamily="49" charset="0"/>
            </a:endParaRPr>
          </a:p>
          <a:p>
            <a:pPr marL="0" indent="0">
              <a:buNone/>
            </a:pPr>
            <a:r>
              <a:rPr lang="en-GB" altLang="zh-TW" sz="2100" dirty="0">
                <a:latin typeface="Consolas" pitchFamily="49" charset="0"/>
                <a:cs typeface="Consolas" pitchFamily="49" charset="0"/>
              </a:rPr>
              <a:t>http://</a:t>
            </a:r>
            <a:r>
              <a:rPr lang="en-GB" altLang="zh-TW" sz="2100" dirty="0" smtClean="0">
                <a:latin typeface="Consolas" pitchFamily="49" charset="0"/>
                <a:cs typeface="Consolas" pitchFamily="49" charset="0"/>
              </a:rPr>
              <a:t>linux.vbird.org/linux_server/0440ntp.php</a:t>
            </a:r>
          </a:p>
          <a:p>
            <a:pPr marL="0" indent="0">
              <a:buNone/>
            </a:pPr>
            <a:r>
              <a:rPr lang="en-GB" altLang="zh-TW" sz="2100" dirty="0">
                <a:latin typeface="Consolas" pitchFamily="49" charset="0"/>
                <a:cs typeface="Consolas" pitchFamily="49" charset="0"/>
              </a:rPr>
              <a:t>http://</a:t>
            </a:r>
            <a:r>
              <a:rPr lang="en-GB" altLang="zh-TW" sz="2100" dirty="0" smtClean="0">
                <a:latin typeface="Consolas" pitchFamily="49" charset="0"/>
                <a:cs typeface="Consolas" pitchFamily="49" charset="0"/>
              </a:rPr>
              <a:t>linuxcommand.org/man_pages/ntpd1.html</a:t>
            </a:r>
          </a:p>
          <a:p>
            <a:pPr marL="0" indent="0">
              <a:buNone/>
            </a:pPr>
            <a:r>
              <a:rPr lang="en-GB" altLang="zh-TW" sz="2100" dirty="0">
                <a:latin typeface="Consolas" pitchFamily="49" charset="0"/>
                <a:cs typeface="Consolas" pitchFamily="49" charset="0"/>
              </a:rPr>
              <a:t>http://www.howtogeek.com/tips/how-to-sync-your-linux-server-time-with-network-time-servers-ntp/</a:t>
            </a:r>
            <a:endParaRPr lang="en-GB" altLang="zh-TW" sz="2100" dirty="0" smtClean="0">
              <a:latin typeface="Consolas" pitchFamily="49" charset="0"/>
              <a:cs typeface="Consolas" pitchFamily="49" charset="0"/>
            </a:endParaRPr>
          </a:p>
          <a:p>
            <a:pPr marL="0" indent="0">
              <a:buNone/>
            </a:pP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42898156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sz="quarter" idx="1"/>
          </p:nvPr>
        </p:nvSpPr>
        <p:spPr/>
        <p:txBody>
          <a:bodyPr>
            <a:normAutofit lnSpcReduction="10000"/>
          </a:bodyPr>
          <a:lstStyle/>
          <a:p>
            <a:pPr marL="0" indent="0">
              <a:buNone/>
            </a:pPr>
            <a:r>
              <a:rPr lang="en-US" altLang="zh-TW" dirty="0" smtClean="0">
                <a:latin typeface="Consolas" pitchFamily="49" charset="0"/>
                <a:cs typeface="Consolas" pitchFamily="49" charset="0"/>
              </a:rPr>
              <a:t>4. Cloud9 IDE</a:t>
            </a:r>
          </a:p>
          <a:p>
            <a:pPr marL="0" indent="0">
              <a:buNone/>
            </a:pPr>
            <a:r>
              <a:rPr lang="en-GB" altLang="zh-TW" sz="2100" dirty="0">
                <a:latin typeface="Consolas" pitchFamily="49" charset="0"/>
                <a:cs typeface="Consolas" pitchFamily="49" charset="0"/>
              </a:rPr>
              <a:t>http://randomnerdtutorials.com/cloud9-ide-on-the-beaglebone-black</a:t>
            </a:r>
            <a:r>
              <a:rPr lang="en-GB" altLang="zh-TW" sz="2100"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5. </a:t>
            </a:r>
            <a:r>
              <a:rPr lang="en-GB" altLang="zh-TW" dirty="0" err="1" smtClean="0">
                <a:latin typeface="Consolas" pitchFamily="49" charset="0"/>
                <a:cs typeface="Consolas" pitchFamily="49" charset="0"/>
              </a:rPr>
              <a:t>BoneScript</a:t>
            </a:r>
            <a:endParaRPr lang="en-GB" altLang="zh-TW" dirty="0" smtClean="0">
              <a:latin typeface="Consolas" pitchFamily="49" charset="0"/>
              <a:cs typeface="Consolas" pitchFamily="49" charset="0"/>
            </a:endParaRPr>
          </a:p>
          <a:p>
            <a:pPr marL="0" indent="0">
              <a:buNone/>
            </a:pPr>
            <a:r>
              <a:rPr lang="en-GB" altLang="zh-TW" sz="2200" dirty="0">
                <a:latin typeface="Consolas" pitchFamily="49" charset="0"/>
                <a:cs typeface="Consolas" pitchFamily="49" charset="0"/>
              </a:rPr>
              <a:t>http://randomnerdtutorials.com/programming-the-beaglebone-black-with-bonescript</a:t>
            </a:r>
            <a:r>
              <a:rPr lang="en-GB" altLang="zh-TW" sz="2200" dirty="0" smtClean="0">
                <a:latin typeface="Consolas" pitchFamily="49" charset="0"/>
                <a:cs typeface="Consolas" pitchFamily="49" charset="0"/>
              </a:rPr>
              <a:t>/</a:t>
            </a:r>
          </a:p>
          <a:p>
            <a:pPr marL="0" indent="0">
              <a:buNone/>
            </a:pPr>
            <a:r>
              <a:rPr lang="en-GB" altLang="zh-TW" sz="2200" dirty="0">
                <a:latin typeface="Consolas" pitchFamily="49" charset="0"/>
                <a:cs typeface="Consolas" pitchFamily="49" charset="0"/>
              </a:rPr>
              <a:t>https://</a:t>
            </a:r>
            <a:r>
              <a:rPr lang="en-GB" altLang="zh-TW" sz="2200" dirty="0" smtClean="0">
                <a:latin typeface="Consolas" pitchFamily="49" charset="0"/>
                <a:cs typeface="Consolas" pitchFamily="49" charset="0"/>
              </a:rPr>
              <a:t>single9.gitbooks.io/nkfust-bonescript/content/Bone-script/basic_function.html</a:t>
            </a:r>
          </a:p>
          <a:p>
            <a:pPr marL="0" indent="0">
              <a:buNone/>
            </a:pPr>
            <a:r>
              <a:rPr lang="en-GB" altLang="zh-TW" dirty="0" smtClean="0">
                <a:latin typeface="Consolas" pitchFamily="49" charset="0"/>
                <a:cs typeface="Consolas" pitchFamily="49" charset="0"/>
              </a:rPr>
              <a:t>6. Node.js</a:t>
            </a:r>
          </a:p>
          <a:p>
            <a:pPr marL="0" indent="0">
              <a:buNone/>
            </a:pPr>
            <a:r>
              <a:rPr lang="en-GB" altLang="zh-TW" sz="2100" dirty="0">
                <a:latin typeface="Consolas" pitchFamily="49" charset="0"/>
                <a:cs typeface="Consolas" pitchFamily="49" charset="0"/>
              </a:rPr>
              <a:t>http://</a:t>
            </a:r>
            <a:r>
              <a:rPr lang="en-GB" altLang="zh-TW" sz="2100" dirty="0" smtClean="0">
                <a:latin typeface="Consolas" pitchFamily="49" charset="0"/>
                <a:cs typeface="Consolas" pitchFamily="49" charset="0"/>
              </a:rPr>
              <a:t>www.nodebeginner.org/index-zh-tw.html#javascript-and-nodejs</a:t>
            </a:r>
          </a:p>
          <a:p>
            <a:pPr marL="0" indent="0">
              <a:buNone/>
            </a:pPr>
            <a:r>
              <a:rPr lang="en-GB" altLang="zh-TW" sz="2100" dirty="0">
                <a:latin typeface="Consolas" pitchFamily="49" charset="0"/>
                <a:cs typeface="Consolas" pitchFamily="49" charset="0"/>
              </a:rPr>
              <a:t>http://dreamerslab.com/blog/tw/node-js-basics</a:t>
            </a:r>
            <a:r>
              <a:rPr lang="en-GB" altLang="zh-TW" sz="2100" dirty="0" smtClean="0">
                <a:latin typeface="Consolas" pitchFamily="49" charset="0"/>
                <a:cs typeface="Consolas" pitchFamily="49" charset="0"/>
              </a:rPr>
              <a:t>/</a:t>
            </a:r>
          </a:p>
          <a:p>
            <a:pPr marL="0" indent="0">
              <a:buNone/>
            </a:pP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42030617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sz="quarter" idx="1"/>
          </p:nvPr>
        </p:nvSpPr>
        <p:spPr/>
        <p:txBody>
          <a:bodyPr>
            <a:normAutofit/>
          </a:bodyPr>
          <a:lstStyle/>
          <a:p>
            <a:pPr marL="0" indent="0">
              <a:buNone/>
            </a:pPr>
            <a:r>
              <a:rPr lang="en-GB" altLang="zh-TW" dirty="0" smtClean="0">
                <a:latin typeface="Consolas" pitchFamily="49" charset="0"/>
                <a:cs typeface="Consolas" pitchFamily="49" charset="0"/>
              </a:rPr>
              <a:t>7. </a:t>
            </a:r>
            <a:r>
              <a:rPr lang="en-GB" altLang="zh-TW" dirty="0" err="1" smtClean="0">
                <a:latin typeface="Consolas" pitchFamily="49" charset="0"/>
                <a:cs typeface="Consolas" pitchFamily="49" charset="0"/>
              </a:rPr>
              <a:t>npm</a:t>
            </a:r>
            <a:endParaRPr lang="en-GB" altLang="zh-TW" dirty="0" smtClean="0">
              <a:latin typeface="Consolas" pitchFamily="49" charset="0"/>
              <a:cs typeface="Consolas" pitchFamily="49" charset="0"/>
            </a:endParaRPr>
          </a:p>
          <a:p>
            <a:pPr marL="0" indent="0">
              <a:buNone/>
            </a:pPr>
            <a:r>
              <a:rPr lang="en-GB" altLang="zh-TW" sz="1900" dirty="0">
                <a:latin typeface="Consolas" pitchFamily="49" charset="0"/>
                <a:cs typeface="Consolas" pitchFamily="49" charset="0"/>
              </a:rPr>
              <a:t>https://</a:t>
            </a:r>
            <a:r>
              <a:rPr lang="en-GB" altLang="zh-TW" sz="1900" dirty="0" smtClean="0">
                <a:latin typeface="Consolas" pitchFamily="49" charset="0"/>
                <a:cs typeface="Consolas" pitchFamily="49" charset="0"/>
              </a:rPr>
              <a:t>github.com/nodejs-tw/nodejs-wiki-book/blob/master/zh-tw/node_npm.rst</a:t>
            </a:r>
          </a:p>
          <a:p>
            <a:pPr marL="0" indent="0">
              <a:buNone/>
            </a:pPr>
            <a:r>
              <a:rPr lang="en-GB" altLang="zh-TW" dirty="0" smtClean="0">
                <a:latin typeface="Consolas" pitchFamily="49" charset="0"/>
                <a:cs typeface="Consolas" pitchFamily="49" charset="0"/>
              </a:rPr>
              <a:t>8. </a:t>
            </a:r>
            <a:r>
              <a:rPr lang="en-GB" altLang="zh-TW" dirty="0" err="1" smtClean="0">
                <a:latin typeface="Consolas" pitchFamily="49" charset="0"/>
                <a:cs typeface="Consolas" pitchFamily="49" charset="0"/>
              </a:rPr>
              <a:t>jQuery</a:t>
            </a:r>
            <a:r>
              <a:rPr lang="en-GB" altLang="zh-TW" dirty="0" smtClean="0">
                <a:latin typeface="Consolas" pitchFamily="49" charset="0"/>
                <a:cs typeface="Consolas" pitchFamily="49" charset="0"/>
              </a:rPr>
              <a:t> CDN</a:t>
            </a:r>
          </a:p>
          <a:p>
            <a:pPr marL="0" indent="0">
              <a:buNone/>
            </a:pPr>
            <a:r>
              <a:rPr lang="en-GB" altLang="zh-TW" sz="1900" dirty="0">
                <a:latin typeface="Consolas" pitchFamily="49" charset="0"/>
                <a:cs typeface="Consolas" pitchFamily="49" charset="0"/>
              </a:rPr>
              <a:t>https://blog.jquery.com/2014/01/14/jquerys-content-delivery-network-you-got-served</a:t>
            </a:r>
            <a:r>
              <a:rPr lang="en-GB" altLang="zh-TW" sz="1900" dirty="0" smtClean="0">
                <a:latin typeface="Consolas" pitchFamily="49" charset="0"/>
                <a:cs typeface="Consolas" pitchFamily="49" charset="0"/>
              </a:rPr>
              <a:t>/</a:t>
            </a:r>
          </a:p>
          <a:p>
            <a:pPr marL="0" indent="0">
              <a:buNone/>
            </a:pPr>
            <a:r>
              <a:rPr lang="en-GB" altLang="zh-TW" dirty="0" smtClean="0">
                <a:latin typeface="Consolas" pitchFamily="49" charset="0"/>
                <a:cs typeface="Consolas" pitchFamily="49" charset="0"/>
              </a:rPr>
              <a:t>9. file system</a:t>
            </a:r>
          </a:p>
          <a:p>
            <a:pPr marL="0" indent="0">
              <a:buNone/>
            </a:pPr>
            <a:r>
              <a:rPr lang="en-GB" altLang="zh-TW" sz="1900" dirty="0">
                <a:latin typeface="Consolas" pitchFamily="49" charset="0"/>
                <a:cs typeface="Consolas" pitchFamily="49" charset="0"/>
              </a:rPr>
              <a:t>https://nodejs.org/api/fs.html#fs_file_system</a:t>
            </a:r>
          </a:p>
          <a:p>
            <a:pPr marL="0" indent="0">
              <a:buNone/>
            </a:pPr>
            <a:endParaRPr lang="zh-TW" altLang="en-US" dirty="0">
              <a:latin typeface="Consolas" pitchFamily="49" charset="0"/>
              <a:cs typeface="Consolas" pitchFamily="49" charset="0"/>
            </a:endParaRPr>
          </a:p>
        </p:txBody>
      </p:sp>
    </p:spTree>
    <p:extLst>
      <p:ext uri="{BB962C8B-B14F-4D97-AF65-F5344CB8AC3E}">
        <p14:creationId xmlns:p14="http://schemas.microsoft.com/office/powerpoint/2010/main" val="4301167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a:xfrm>
            <a:off x="323528" y="3140968"/>
            <a:ext cx="8503920" cy="2232248"/>
          </a:xfrm>
        </p:spPr>
        <p:txBody>
          <a:bodyPr>
            <a:normAutofit/>
          </a:bodyPr>
          <a:lstStyle/>
          <a:p>
            <a:pPr marL="0" indent="0" algn="ctr">
              <a:buNone/>
            </a:pPr>
            <a:r>
              <a:rPr lang="zh-TW" altLang="en-US" sz="4000" dirty="0" smtClean="0"/>
              <a:t>謝謝大家</a:t>
            </a:r>
            <a:r>
              <a:rPr lang="en-US" altLang="zh-TW" sz="4000" dirty="0" smtClean="0"/>
              <a:t>~</a:t>
            </a:r>
          </a:p>
          <a:p>
            <a:pPr marL="0" indent="0" algn="ctr">
              <a:buNone/>
            </a:pPr>
            <a:r>
              <a:rPr lang="zh-TW" altLang="en-US" sz="4000" dirty="0"/>
              <a:t>祝大家期末順利</a:t>
            </a:r>
            <a:r>
              <a:rPr lang="en-US" altLang="zh-TW" sz="4000" dirty="0"/>
              <a:t>!</a:t>
            </a:r>
            <a:endParaRPr lang="zh-TW" altLang="en-US" sz="4000" dirty="0"/>
          </a:p>
        </p:txBody>
      </p:sp>
    </p:spTree>
    <p:extLst>
      <p:ext uri="{BB962C8B-B14F-4D97-AF65-F5344CB8AC3E}">
        <p14:creationId xmlns:p14="http://schemas.microsoft.com/office/powerpoint/2010/main" val="3539620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硬體設置</a:t>
            </a:r>
            <a:endParaRPr lang="zh-TW" altLang="en-US" dirty="0"/>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1521296"/>
            <a:ext cx="6900420" cy="4572000"/>
          </a:xfrm>
        </p:spPr>
      </p:pic>
    </p:spTree>
    <p:extLst>
      <p:ext uri="{BB962C8B-B14F-4D97-AF65-F5344CB8AC3E}">
        <p14:creationId xmlns:p14="http://schemas.microsoft.com/office/powerpoint/2010/main" val="1422892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硬體設置</a:t>
            </a:r>
            <a:endParaRPr lang="zh-TW" altLang="en-US" dirty="0"/>
          </a:p>
        </p:txBody>
      </p:sp>
      <p:pic>
        <p:nvPicPr>
          <p:cNvPr id="4" name="內容版面配置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03357" y="1527175"/>
            <a:ext cx="6900773" cy="4572000"/>
          </a:xfrm>
        </p:spPr>
      </p:pic>
    </p:spTree>
    <p:extLst>
      <p:ext uri="{BB962C8B-B14F-4D97-AF65-F5344CB8AC3E}">
        <p14:creationId xmlns:p14="http://schemas.microsoft.com/office/powerpoint/2010/main" val="398972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軟體</a:t>
            </a:r>
            <a:endParaRPr lang="zh-TW" altLang="en-US" dirty="0"/>
          </a:p>
        </p:txBody>
      </p:sp>
      <p:sp>
        <p:nvSpPr>
          <p:cNvPr id="3" name="內容版面配置區 2"/>
          <p:cNvSpPr>
            <a:spLocks noGrp="1"/>
          </p:cNvSpPr>
          <p:nvPr>
            <p:ph sz="quarter" idx="1"/>
          </p:nvPr>
        </p:nvSpPr>
        <p:spPr>
          <a:xfrm>
            <a:off x="316552" y="1809328"/>
            <a:ext cx="8503920" cy="4572000"/>
          </a:xfrm>
        </p:spPr>
        <p:txBody>
          <a:bodyPr>
            <a:normAutofit/>
          </a:bodyPr>
          <a:lstStyle/>
          <a:p>
            <a:r>
              <a:rPr lang="zh-TW" altLang="en-US" sz="3200" dirty="0" smtClean="0"/>
              <a:t>原本希望使用手機上的藍芽來配對</a:t>
            </a:r>
            <a:r>
              <a:rPr lang="en-US" altLang="zh-TW" sz="3200" dirty="0" smtClean="0"/>
              <a:t>BBB</a:t>
            </a:r>
            <a:r>
              <a:rPr lang="zh-TW" altLang="en-US" sz="3200" dirty="0" smtClean="0"/>
              <a:t>，以此來連接並傳送訊號來控制燈條。</a:t>
            </a:r>
            <a:endParaRPr lang="en-US" altLang="zh-TW" sz="3200" dirty="0" smtClean="0"/>
          </a:p>
          <a:p>
            <a:r>
              <a:rPr lang="zh-TW" altLang="en-US" sz="3200" dirty="0" smtClean="0"/>
              <a:t>但研究之後發現藍芽的接收部分的複雜度超乎想像。</a:t>
            </a:r>
            <a:endParaRPr lang="en-US" altLang="zh-TW" sz="3200" dirty="0" smtClean="0"/>
          </a:p>
          <a:p>
            <a:r>
              <a:rPr lang="zh-TW" altLang="en-US" sz="3200" dirty="0" smtClean="0"/>
              <a:t>後來在翻實驗箱裡面的東西的時候就發現了</a:t>
            </a:r>
            <a:r>
              <a:rPr lang="en-US" altLang="zh-TW" sz="3200" dirty="0" smtClean="0"/>
              <a:t>WIFI</a:t>
            </a:r>
            <a:r>
              <a:rPr lang="zh-TW" altLang="en-US" sz="3200" dirty="0" smtClean="0"/>
              <a:t> </a:t>
            </a:r>
            <a:r>
              <a:rPr lang="en-US" altLang="zh-TW" sz="3200" dirty="0" smtClean="0"/>
              <a:t>Dongle</a:t>
            </a:r>
            <a:r>
              <a:rPr lang="zh-TW" altLang="en-US" sz="3200" dirty="0" smtClean="0"/>
              <a:t>。</a:t>
            </a:r>
            <a:endParaRPr lang="en-US" altLang="zh-TW" sz="3200" dirty="0" smtClean="0"/>
          </a:p>
          <a:p>
            <a:pPr marL="0" indent="0">
              <a:buNone/>
            </a:pPr>
            <a:r>
              <a:rPr lang="en-US" altLang="zh-TW" sz="3200" dirty="0" smtClean="0">
                <a:sym typeface="Wingdings" pitchFamily="2" charset="2"/>
              </a:rPr>
              <a:t>	</a:t>
            </a:r>
            <a:r>
              <a:rPr lang="zh-TW" altLang="en-US" sz="3200" dirty="0" smtClean="0"/>
              <a:t>因此決定改成以網路連接</a:t>
            </a:r>
            <a:r>
              <a:rPr lang="en-US" altLang="zh-TW" sz="3200" dirty="0" smtClean="0"/>
              <a:t>BBB</a:t>
            </a:r>
            <a:r>
              <a:rPr lang="zh-TW" altLang="en-US" sz="3200" dirty="0" smtClean="0"/>
              <a:t>與手機。</a:t>
            </a:r>
            <a:endParaRPr lang="zh-TW" altLang="en-US" sz="3200" dirty="0"/>
          </a:p>
        </p:txBody>
      </p:sp>
    </p:spTree>
    <p:extLst>
      <p:ext uri="{BB962C8B-B14F-4D97-AF65-F5344CB8AC3E}">
        <p14:creationId xmlns:p14="http://schemas.microsoft.com/office/powerpoint/2010/main" val="1960040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a:t>
            </a:r>
            <a:r>
              <a:rPr lang="en-US" altLang="zh-TW" dirty="0" smtClean="0"/>
              <a:t>ocket.io</a:t>
            </a:r>
            <a:endParaRPr lang="zh-TW" altLang="en-US" dirty="0"/>
          </a:p>
        </p:txBody>
      </p:sp>
      <p:sp>
        <p:nvSpPr>
          <p:cNvPr id="3" name="內容版面配置區 2"/>
          <p:cNvSpPr>
            <a:spLocks noGrp="1"/>
          </p:cNvSpPr>
          <p:nvPr>
            <p:ph sz="quarter" idx="1"/>
          </p:nvPr>
        </p:nvSpPr>
        <p:spPr>
          <a:xfrm>
            <a:off x="301752" y="1737320"/>
            <a:ext cx="8503920" cy="4572000"/>
          </a:xfrm>
        </p:spPr>
        <p:txBody>
          <a:bodyPr>
            <a:normAutofit/>
          </a:bodyPr>
          <a:lstStyle/>
          <a:p>
            <a:r>
              <a:rPr lang="en-US" altLang="zh-TW" sz="3200" dirty="0"/>
              <a:t>Socket.io </a:t>
            </a:r>
            <a:r>
              <a:rPr lang="zh-TW" altLang="en-US" sz="3200" dirty="0" smtClean="0"/>
              <a:t>是</a:t>
            </a:r>
            <a:r>
              <a:rPr lang="zh-TW" altLang="en-US" sz="3200" dirty="0"/>
              <a:t>屬於 </a:t>
            </a:r>
            <a:r>
              <a:rPr lang="en-US" altLang="zh-TW" sz="3200" dirty="0"/>
              <a:t>Node.js </a:t>
            </a:r>
            <a:r>
              <a:rPr lang="zh-TW" altLang="en-US" sz="3200" dirty="0"/>
              <a:t>中的一個</a:t>
            </a:r>
            <a:r>
              <a:rPr lang="zh-TW" altLang="en-US" sz="3200" dirty="0" smtClean="0"/>
              <a:t>套件</a:t>
            </a:r>
            <a:r>
              <a:rPr lang="zh-TW" altLang="en-US" sz="3200" dirty="0"/>
              <a:t>。</a:t>
            </a:r>
            <a:r>
              <a:rPr lang="en-US" altLang="zh-TW" sz="3200" dirty="0" smtClean="0"/>
              <a:t>Socket.io </a:t>
            </a:r>
            <a:r>
              <a:rPr lang="zh-TW" altLang="en-US" sz="3200" dirty="0"/>
              <a:t>是讓伺服器與客戶端</a:t>
            </a:r>
            <a:r>
              <a:rPr lang="en-US" altLang="zh-TW" sz="3200" dirty="0"/>
              <a:t>(</a:t>
            </a:r>
            <a:r>
              <a:rPr lang="zh-TW" altLang="en-US" sz="3200" dirty="0"/>
              <a:t>瀏覽器</a:t>
            </a:r>
            <a:r>
              <a:rPr lang="en-US" altLang="zh-TW" sz="3200" dirty="0"/>
              <a:t>)</a:t>
            </a:r>
            <a:r>
              <a:rPr lang="zh-TW" altLang="en-US" sz="3200" dirty="0"/>
              <a:t>可以互相傳遞資料，並且搭配瀏覽器上的 </a:t>
            </a:r>
            <a:r>
              <a:rPr lang="en-US" altLang="zh-TW" sz="3200" dirty="0"/>
              <a:t>JavaScript </a:t>
            </a:r>
            <a:r>
              <a:rPr lang="zh-TW" altLang="en-US" sz="3200" dirty="0"/>
              <a:t>來做到即時更新。</a:t>
            </a:r>
          </a:p>
          <a:p>
            <a:endParaRPr lang="zh-TW" altLang="en-US" sz="3200" dirty="0"/>
          </a:p>
          <a:p>
            <a:r>
              <a:rPr lang="zh-TW" altLang="en-US" sz="3200" dirty="0" smtClean="0"/>
              <a:t>即時</a:t>
            </a:r>
            <a:r>
              <a:rPr lang="zh-TW" altLang="en-US" sz="3200" dirty="0"/>
              <a:t>更新，就是類似 </a:t>
            </a:r>
            <a:r>
              <a:rPr lang="en-US" altLang="zh-TW" sz="3200" dirty="0"/>
              <a:t>Facebook </a:t>
            </a:r>
            <a:r>
              <a:rPr lang="zh-TW" altLang="en-US" sz="3200" dirty="0"/>
              <a:t>的即時通訊功能</a:t>
            </a:r>
            <a:r>
              <a:rPr lang="zh-TW" altLang="en-US" sz="3200" dirty="0" smtClean="0"/>
              <a:t>，只</a:t>
            </a:r>
            <a:r>
              <a:rPr lang="zh-TW" altLang="en-US" sz="3200" dirty="0"/>
              <a:t>用瀏覽器就能讓你送出的訊息迅速的傳到另外一個人的功能。</a:t>
            </a:r>
          </a:p>
        </p:txBody>
      </p:sp>
    </p:spTree>
    <p:extLst>
      <p:ext uri="{BB962C8B-B14F-4D97-AF65-F5344CB8AC3E}">
        <p14:creationId xmlns:p14="http://schemas.microsoft.com/office/powerpoint/2010/main" val="1670972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鎮">
  <a:themeElements>
    <a:clrScheme name="地鐵">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市鎮">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1243</TotalTime>
  <Words>2442</Words>
  <Application>Microsoft Office PowerPoint</Application>
  <PresentationFormat>如螢幕大小 (4:3)</PresentationFormat>
  <Paragraphs>456</Paragraphs>
  <Slides>59</Slides>
  <Notes>0</Notes>
  <HiddenSlides>0</HiddenSlides>
  <MMClips>0</MMClips>
  <ScaleCrop>false</ScaleCrop>
  <HeadingPairs>
    <vt:vector size="4" baseType="variant">
      <vt:variant>
        <vt:lpstr>佈景主題</vt:lpstr>
      </vt:variant>
      <vt:variant>
        <vt:i4>1</vt:i4>
      </vt:variant>
      <vt:variant>
        <vt:lpstr>投影片標題</vt:lpstr>
      </vt:variant>
      <vt:variant>
        <vt:i4>59</vt:i4>
      </vt:variant>
    </vt:vector>
  </HeadingPairs>
  <TitlesOfParts>
    <vt:vector size="60" baseType="lpstr">
      <vt:lpstr>市鎮</vt:lpstr>
      <vt:lpstr>BBB電子項圈</vt:lpstr>
      <vt:lpstr>研究動機</vt:lpstr>
      <vt:lpstr>發想</vt:lpstr>
      <vt:lpstr>設計</vt:lpstr>
      <vt:lpstr>硬體設置</vt:lpstr>
      <vt:lpstr>硬體設置</vt:lpstr>
      <vt:lpstr>硬體設置</vt:lpstr>
      <vt:lpstr>軟體</vt:lpstr>
      <vt:lpstr>socket.io</vt:lpstr>
      <vt:lpstr>Node.js &amp; Bone-Script</vt:lpstr>
      <vt:lpstr>Node.js &amp; Bone-Script</vt:lpstr>
      <vt:lpstr>Bone-Script</vt:lpstr>
      <vt:lpstr>所需步驟</vt:lpstr>
      <vt:lpstr>1. 連上WIFI</vt:lpstr>
      <vt:lpstr>1. 連上WIFI</vt:lpstr>
      <vt:lpstr>1. 連上WIFI</vt:lpstr>
      <vt:lpstr>2. BBB對時</vt:lpstr>
      <vt:lpstr>2. BBB對時</vt:lpstr>
      <vt:lpstr>2. BBB對時</vt:lpstr>
      <vt:lpstr>2. BBB對時</vt:lpstr>
      <vt:lpstr>3. 安裝Socket.io</vt:lpstr>
      <vt:lpstr>3. 安裝Socket.io</vt:lpstr>
      <vt:lpstr>甚麼是NPM?</vt:lpstr>
      <vt:lpstr>甚麼是NPM?</vt:lpstr>
      <vt:lpstr>4. 使用Cloud9 IDE on BeagleBone Black</vt:lpstr>
      <vt:lpstr>4. 使用Cloud9 IDE on BeagleBone Black</vt:lpstr>
      <vt:lpstr>5. 建立專案資料夾</vt:lpstr>
      <vt:lpstr>6. 建立專案.js檔案以及.html檔</vt:lpstr>
      <vt:lpstr>程式架構</vt:lpstr>
      <vt:lpstr>.html</vt:lpstr>
      <vt:lpstr>.html – 架構</vt:lpstr>
      <vt:lpstr>.html - &lt;head&gt;&lt;/head&gt; part.1</vt:lpstr>
      <vt:lpstr>.html - &lt;head&gt;&lt;/head&gt; part.2</vt:lpstr>
      <vt:lpstr>.html - &lt;script&gt;&lt;/script&gt; part.1</vt:lpstr>
      <vt:lpstr>.html - &lt;script&gt;&lt;/script&gt; part.2</vt:lpstr>
      <vt:lpstr>.html - &lt;script&gt;&lt;/script&gt; part.3</vt:lpstr>
      <vt:lpstr>.html - &lt;script&gt;&lt;/script&gt; part.4</vt:lpstr>
      <vt:lpstr>.html - &lt;script&gt;&lt;/script&gt; part.5</vt:lpstr>
      <vt:lpstr>.html - &lt;body&gt;&lt;/body&gt; part.1</vt:lpstr>
      <vt:lpstr>.html - &lt;body&gt;&lt;/body&gt; part.1</vt:lpstr>
      <vt:lpstr>.html - &lt;body&gt;&lt;/body&gt; part.2</vt:lpstr>
      <vt:lpstr>.js架構</vt:lpstr>
      <vt:lpstr>.js</vt:lpstr>
      <vt:lpstr>.js</vt:lpstr>
      <vt:lpstr>.js</vt:lpstr>
      <vt:lpstr>.js</vt:lpstr>
      <vt:lpstr>.js</vt:lpstr>
      <vt:lpstr>.js</vt:lpstr>
      <vt:lpstr>.js</vt:lpstr>
      <vt:lpstr>.js</vt:lpstr>
      <vt:lpstr>.js</vt:lpstr>
      <vt:lpstr>執行</vt:lpstr>
      <vt:lpstr>如何開啟.html檔</vt:lpstr>
      <vt:lpstr>PowerPoint 簡報</vt:lpstr>
      <vt:lpstr>PowerPoint 簡報</vt:lpstr>
      <vt:lpstr>參考資料</vt:lpstr>
      <vt:lpstr>參考資料</vt:lpstr>
      <vt:lpstr>參考資料</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BBB電子項圈</dc:title>
  <dc:creator>ruby</dc:creator>
  <cp:lastModifiedBy>Toshiba-User</cp:lastModifiedBy>
  <cp:revision>97</cp:revision>
  <dcterms:created xsi:type="dcterms:W3CDTF">2016-01-02T11:01:21Z</dcterms:created>
  <dcterms:modified xsi:type="dcterms:W3CDTF">2016-01-13T07:48:20Z</dcterms:modified>
</cp:coreProperties>
</file>