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4.xml" ContentType="application/vnd.openxmlformats-officedocument.drawingml.chartshape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90" r:id="rId5"/>
    <p:sldId id="287" r:id="rId6"/>
    <p:sldId id="291" r:id="rId7"/>
    <p:sldId id="259" r:id="rId8"/>
    <p:sldId id="260" r:id="rId9"/>
    <p:sldId id="261" r:id="rId10"/>
    <p:sldId id="301" r:id="rId11"/>
    <p:sldId id="310" r:id="rId12"/>
    <p:sldId id="262" r:id="rId13"/>
    <p:sldId id="263" r:id="rId14"/>
    <p:sldId id="289" r:id="rId15"/>
    <p:sldId id="296" r:id="rId16"/>
    <p:sldId id="264" r:id="rId17"/>
    <p:sldId id="265" r:id="rId18"/>
    <p:sldId id="267" r:id="rId19"/>
    <p:sldId id="297" r:id="rId20"/>
    <p:sldId id="298" r:id="rId21"/>
    <p:sldId id="299" r:id="rId22"/>
    <p:sldId id="300" r:id="rId23"/>
    <p:sldId id="268" r:id="rId24"/>
    <p:sldId id="269" r:id="rId25"/>
    <p:sldId id="270" r:id="rId26"/>
    <p:sldId id="271" r:id="rId27"/>
    <p:sldId id="292" r:id="rId28"/>
    <p:sldId id="288" r:id="rId29"/>
    <p:sldId id="273" r:id="rId30"/>
    <p:sldId id="293" r:id="rId31"/>
    <p:sldId id="315" r:id="rId32"/>
    <p:sldId id="302" r:id="rId33"/>
    <p:sldId id="303" r:id="rId34"/>
    <p:sldId id="304" r:id="rId35"/>
    <p:sldId id="305" r:id="rId36"/>
    <p:sldId id="311" r:id="rId37"/>
    <p:sldId id="306" r:id="rId38"/>
    <p:sldId id="314" r:id="rId39"/>
    <p:sldId id="307" r:id="rId40"/>
    <p:sldId id="312" r:id="rId41"/>
    <p:sldId id="308" r:id="rId42"/>
    <p:sldId id="313" r:id="rId43"/>
    <p:sldId id="309" r:id="rId44"/>
    <p:sldId id="294" r:id="rId45"/>
    <p:sldId id="283" r:id="rId46"/>
    <p:sldId id="276" r:id="rId47"/>
    <p:sldId id="284" r:id="rId48"/>
    <p:sldId id="295" r:id="rId49"/>
    <p:sldId id="285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560;&#38988;\20160522&#31532;&#21313;&#20108;&#27425;&#23526;&#39511;\&#27491;&#38754;&#20998;&#26512;&#21644;&#21453;&#38754;&#20998;&#26512;&#20043;&#25976;&#25818;&#22294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1331714785651793"/>
          <c:y val="0.15155828525964701"/>
          <c:w val="0.85334951881014875"/>
          <c:h val="0.63589262748925379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工作表1!$A$9</c:f>
              <c:strCache>
                <c:ptCount val="1"/>
                <c:pt idx="0">
                  <c:v>高資料量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工作表1!$B$3:$L$3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工作表1!$B$9:$L$9</c:f>
              <c:numCache>
                <c:formatCode>0.00%</c:formatCode>
                <c:ptCount val="11"/>
                <c:pt idx="0">
                  <c:v>0.66666700000000001</c:v>
                </c:pt>
                <c:pt idx="1">
                  <c:v>0.74901960000000001</c:v>
                </c:pt>
                <c:pt idx="2">
                  <c:v>0.60588220000000004</c:v>
                </c:pt>
                <c:pt idx="3">
                  <c:v>0.51372559999999989</c:v>
                </c:pt>
                <c:pt idx="4">
                  <c:v>0.63333339999999994</c:v>
                </c:pt>
                <c:pt idx="5">
                  <c:v>0.6823534</c:v>
                </c:pt>
                <c:pt idx="6">
                  <c:v>0.49019599999999997</c:v>
                </c:pt>
                <c:pt idx="7">
                  <c:v>0.48823519999999998</c:v>
                </c:pt>
                <c:pt idx="8">
                  <c:v>0.53137259999999997</c:v>
                </c:pt>
                <c:pt idx="9">
                  <c:v>0.5</c:v>
                </c:pt>
                <c:pt idx="10">
                  <c:v>0.49019599999999997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C-4699-919A-343B3ACE4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4451712"/>
        <c:axId val="1992350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工作表1!$A$4</c15:sqref>
                        </c15:formulaRef>
                      </c:ext>
                    </c:extLst>
                    <c:strCache>
                      <c:ptCount val="1"/>
                      <c:pt idx="0">
                        <c:v>高1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工作表1!$B$3:$L$3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工作表1!$B$4:$L$4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0.66666700000000001</c:v>
                      </c:pt>
                      <c:pt idx="1">
                        <c:v>0.74509800000000004</c:v>
                      </c:pt>
                      <c:pt idx="2">
                        <c:v>0.60784300000000002</c:v>
                      </c:pt>
                      <c:pt idx="3">
                        <c:v>0.52941199999999999</c:v>
                      </c:pt>
                      <c:pt idx="4">
                        <c:v>0.61764699999999995</c:v>
                      </c:pt>
                      <c:pt idx="5">
                        <c:v>0.67647100000000004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0.52941199999999999</c:v>
                      </c:pt>
                      <c:pt idx="9" formatCode="0%">
                        <c:v>0.5</c:v>
                      </c:pt>
                      <c:pt idx="10">
                        <c:v>0.49019600000000002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20C-4699-919A-343B3ACE453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工作表1!$A$5</c15:sqref>
                        </c15:formulaRef>
                      </c:ext>
                    </c:extLst>
                    <c:strCache>
                      <c:ptCount val="1"/>
                      <c:pt idx="0">
                        <c:v>高2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工作表1!$B$3:$L$3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工作表1!$B$5:$L$5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0.66666700000000001</c:v>
                      </c:pt>
                      <c:pt idx="1">
                        <c:v>0.75490199999999996</c:v>
                      </c:pt>
                      <c:pt idx="2">
                        <c:v>0.60784300000000002</c:v>
                      </c:pt>
                      <c:pt idx="3" formatCode="0%">
                        <c:v>0.5</c:v>
                      </c:pt>
                      <c:pt idx="4">
                        <c:v>0.65686299999999997</c:v>
                      </c:pt>
                      <c:pt idx="5">
                        <c:v>0.68627499999999997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0.53921600000000003</c:v>
                      </c:pt>
                      <c:pt idx="9" formatCode="0%">
                        <c:v>0.5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20C-4699-919A-343B3ACE453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工作表1!$A$6</c15:sqref>
                        </c15:formulaRef>
                      </c:ext>
                    </c:extLst>
                    <c:strCache>
                      <c:ptCount val="1"/>
                      <c:pt idx="0">
                        <c:v>高3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工作表1!$B$3:$L$3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工作表1!$B$6:$L$6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0.66666700000000001</c:v>
                      </c:pt>
                      <c:pt idx="1">
                        <c:v>0.71568600000000004</c:v>
                      </c:pt>
                      <c:pt idx="2">
                        <c:v>0.59803899999999999</c:v>
                      </c:pt>
                      <c:pt idx="3">
                        <c:v>0.48039199999999999</c:v>
                      </c:pt>
                      <c:pt idx="4">
                        <c:v>0.61764699999999995</c:v>
                      </c:pt>
                      <c:pt idx="5">
                        <c:v>0.67647100000000004</c:v>
                      </c:pt>
                      <c:pt idx="6">
                        <c:v>0.49019600000000002</c:v>
                      </c:pt>
                      <c:pt idx="7">
                        <c:v>0.48039199999999999</c:v>
                      </c:pt>
                      <c:pt idx="8">
                        <c:v>0.45097999999999999</c:v>
                      </c:pt>
                      <c:pt idx="9">
                        <c:v>0.52941199999999999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20C-4699-919A-343B3ACE453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工作表1!$A$7</c15:sqref>
                        </c15:formulaRef>
                      </c:ext>
                    </c:extLst>
                    <c:strCache>
                      <c:ptCount val="1"/>
                      <c:pt idx="0">
                        <c:v>高4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工作表1!$B$3:$L$3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工作表1!$B$7:$L$7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0.66666700000000001</c:v>
                      </c:pt>
                      <c:pt idx="1">
                        <c:v>0.79411799999999999</c:v>
                      </c:pt>
                      <c:pt idx="2">
                        <c:v>0.60784300000000002</c:v>
                      </c:pt>
                      <c:pt idx="3">
                        <c:v>0.52941199999999999</c:v>
                      </c:pt>
                      <c:pt idx="4">
                        <c:v>0.65686299999999997</c:v>
                      </c:pt>
                      <c:pt idx="5">
                        <c:v>0.68627499999999997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0.53921600000000003</c:v>
                      </c:pt>
                      <c:pt idx="9">
                        <c:v>0.44117600000000001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20C-4699-919A-343B3ACE453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工作表1!$A$8</c15:sqref>
                        </c15:formulaRef>
                      </c:ext>
                    </c:extLst>
                    <c:strCache>
                      <c:ptCount val="1"/>
                      <c:pt idx="0">
                        <c:v>高5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工作表1!$B$3:$L$3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工作表1!$B$8:$L$8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0.66666700000000001</c:v>
                      </c:pt>
                      <c:pt idx="1">
                        <c:v>0.735294</c:v>
                      </c:pt>
                      <c:pt idx="2">
                        <c:v>0.60784300000000002</c:v>
                      </c:pt>
                      <c:pt idx="3">
                        <c:v>0.52941199999999999</c:v>
                      </c:pt>
                      <c:pt idx="4">
                        <c:v>0.61764699999999995</c:v>
                      </c:pt>
                      <c:pt idx="5">
                        <c:v>0.68627499999999997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0.59803899999999999</c:v>
                      </c:pt>
                      <c:pt idx="9">
                        <c:v>0.52941199999999999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20C-4699-919A-343B3ACE453C}"/>
                  </c:ext>
                </c:extLst>
              </c15:ser>
            </c15:filteredBarSeries>
          </c:ext>
        </c:extLst>
      </c:barChart>
      <c:catAx>
        <c:axId val="19445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9235072"/>
        <c:crosses val="autoZero"/>
        <c:auto val="1"/>
        <c:lblAlgn val="ctr"/>
        <c:lblOffset val="100"/>
        <c:noMultiLvlLbl val="0"/>
      </c:catAx>
      <c:valAx>
        <c:axId val="199235072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45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高資料量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工作表1!$A$68</c:f>
              <c:strCache>
                <c:ptCount val="1"/>
                <c:pt idx="0">
                  <c:v>高資料量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工作表1!$B$62:$M$62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工作表1!$B$68:$M$68</c:f>
              <c:numCache>
                <c:formatCode>0.00%</c:formatCode>
                <c:ptCount val="11"/>
                <c:pt idx="0">
                  <c:v>0.77254900000000004</c:v>
                </c:pt>
                <c:pt idx="1">
                  <c:v>0.78823539999999992</c:v>
                </c:pt>
                <c:pt idx="2">
                  <c:v>0.80588219999999988</c:v>
                </c:pt>
                <c:pt idx="3">
                  <c:v>0.81372540000000004</c:v>
                </c:pt>
                <c:pt idx="4">
                  <c:v>0.79803920000000006</c:v>
                </c:pt>
                <c:pt idx="5">
                  <c:v>0.81176460000000006</c:v>
                </c:pt>
                <c:pt idx="6">
                  <c:v>0.81372540000000004</c:v>
                </c:pt>
                <c:pt idx="7">
                  <c:v>0.81372540000000004</c:v>
                </c:pt>
                <c:pt idx="8">
                  <c:v>0.83921539999999994</c:v>
                </c:pt>
                <c:pt idx="9">
                  <c:v>0.80392160000000001</c:v>
                </c:pt>
                <c:pt idx="10">
                  <c:v>0.81372540000000004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9-498A-8C9C-AD7C182C2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99308032"/>
        <c:axId val="1993095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工作表1!$A$63</c15:sqref>
                        </c15:formulaRef>
                      </c:ext>
                    </c:extLst>
                    <c:strCache>
                      <c:ptCount val="1"/>
                      <c:pt idx="0">
                        <c:v>高1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工作表1!$B$62:$M$62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工作表1!$B$63:$M$63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0.735294</c:v>
                      </c:pt>
                      <c:pt idx="1">
                        <c:v>0.78431399999999996</c:v>
                      </c:pt>
                      <c:pt idx="2">
                        <c:v>0.82352899999999996</c:v>
                      </c:pt>
                      <c:pt idx="3">
                        <c:v>0.86274499999999998</c:v>
                      </c:pt>
                      <c:pt idx="4">
                        <c:v>0.80392200000000003</c:v>
                      </c:pt>
                      <c:pt idx="5">
                        <c:v>0.84313700000000003</c:v>
                      </c:pt>
                      <c:pt idx="6">
                        <c:v>0.86274499999999998</c:v>
                      </c:pt>
                      <c:pt idx="7">
                        <c:v>0.86274499999999998</c:v>
                      </c:pt>
                      <c:pt idx="8">
                        <c:v>0.86274499999999998</c:v>
                      </c:pt>
                      <c:pt idx="9">
                        <c:v>0.82352899999999996</c:v>
                      </c:pt>
                      <c:pt idx="10">
                        <c:v>0.86274499999999998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0A9-498A-8C9C-AD7C182C2E73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工作表1!$A$64</c15:sqref>
                        </c15:formulaRef>
                      </c:ext>
                    </c:extLst>
                    <c:strCache>
                      <c:ptCount val="1"/>
                      <c:pt idx="0">
                        <c:v>高2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工作表1!$B$62:$M$62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工作表1!$B$64:$M$64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0.84313700000000003</c:v>
                      </c:pt>
                      <c:pt idx="1">
                        <c:v>0.79411799999999999</c:v>
                      </c:pt>
                      <c:pt idx="2">
                        <c:v>0.83333299999999999</c:v>
                      </c:pt>
                      <c:pt idx="3">
                        <c:v>0.81372500000000003</c:v>
                      </c:pt>
                      <c:pt idx="4">
                        <c:v>0.81372500000000003</c:v>
                      </c:pt>
                      <c:pt idx="5">
                        <c:v>0.85294099999999995</c:v>
                      </c:pt>
                      <c:pt idx="6">
                        <c:v>0.81372500000000003</c:v>
                      </c:pt>
                      <c:pt idx="7">
                        <c:v>0.81372500000000003</c:v>
                      </c:pt>
                      <c:pt idx="8">
                        <c:v>0.84313700000000003</c:v>
                      </c:pt>
                      <c:pt idx="9">
                        <c:v>0.83333299999999999</c:v>
                      </c:pt>
                      <c:pt idx="10">
                        <c:v>0.81372500000000003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0A9-498A-8C9C-AD7C182C2E7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工作表1!$A$65</c15:sqref>
                        </c15:formulaRef>
                      </c:ext>
                    </c:extLst>
                    <c:strCache>
                      <c:ptCount val="1"/>
                      <c:pt idx="0">
                        <c:v>高3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工作表1!$B$62:$M$62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工作表1!$B$65:$M$65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0.74509800000000004</c:v>
                      </c:pt>
                      <c:pt idx="1">
                        <c:v>0.77451000000000003</c:v>
                      </c:pt>
                      <c:pt idx="2">
                        <c:v>0.77451000000000003</c:v>
                      </c:pt>
                      <c:pt idx="3">
                        <c:v>0.79411799999999999</c:v>
                      </c:pt>
                      <c:pt idx="4">
                        <c:v>0.80392200000000003</c:v>
                      </c:pt>
                      <c:pt idx="5">
                        <c:v>0.77451000000000003</c:v>
                      </c:pt>
                      <c:pt idx="6">
                        <c:v>0.79411799999999999</c:v>
                      </c:pt>
                      <c:pt idx="7">
                        <c:v>0.79411799999999999</c:v>
                      </c:pt>
                      <c:pt idx="8">
                        <c:v>0.84313700000000003</c:v>
                      </c:pt>
                      <c:pt idx="9">
                        <c:v>0.77451000000000003</c:v>
                      </c:pt>
                      <c:pt idx="10">
                        <c:v>0.79411799999999999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0A9-498A-8C9C-AD7C182C2E73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工作表1!$A$66</c15:sqref>
                        </c15:formulaRef>
                      </c:ext>
                    </c:extLst>
                    <c:strCache>
                      <c:ptCount val="1"/>
                      <c:pt idx="0">
                        <c:v>高4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工作表1!$B$62:$M$62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工作表1!$B$66:$M$66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0.79411799999999999</c:v>
                      </c:pt>
                      <c:pt idx="1">
                        <c:v>0.77451000000000003</c:v>
                      </c:pt>
                      <c:pt idx="2">
                        <c:v>0.77451000000000003</c:v>
                      </c:pt>
                      <c:pt idx="3">
                        <c:v>0.78431399999999996</c:v>
                      </c:pt>
                      <c:pt idx="4">
                        <c:v>0.74509800000000004</c:v>
                      </c:pt>
                      <c:pt idx="5">
                        <c:v>0.764706</c:v>
                      </c:pt>
                      <c:pt idx="6">
                        <c:v>0.78431399999999996</c:v>
                      </c:pt>
                      <c:pt idx="7">
                        <c:v>0.78431399999999996</c:v>
                      </c:pt>
                      <c:pt idx="8">
                        <c:v>0.81372500000000003</c:v>
                      </c:pt>
                      <c:pt idx="9">
                        <c:v>0.78431399999999996</c:v>
                      </c:pt>
                      <c:pt idx="10">
                        <c:v>0.78431399999999996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0A9-498A-8C9C-AD7C182C2E73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工作表1!$A$67</c15:sqref>
                        </c15:formulaRef>
                      </c:ext>
                    </c:extLst>
                    <c:strCache>
                      <c:ptCount val="1"/>
                      <c:pt idx="0">
                        <c:v>高5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工作表1!$B$62:$M$62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工作表1!$B$67:$M$67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0.74509800000000004</c:v>
                      </c:pt>
                      <c:pt idx="1">
                        <c:v>0.81372500000000003</c:v>
                      </c:pt>
                      <c:pt idx="2">
                        <c:v>0.82352899999999996</c:v>
                      </c:pt>
                      <c:pt idx="3">
                        <c:v>0.81372500000000003</c:v>
                      </c:pt>
                      <c:pt idx="4">
                        <c:v>0.82352899999999996</c:v>
                      </c:pt>
                      <c:pt idx="5">
                        <c:v>0.82352899999999996</c:v>
                      </c:pt>
                      <c:pt idx="6">
                        <c:v>0.81372500000000003</c:v>
                      </c:pt>
                      <c:pt idx="7">
                        <c:v>0.81372500000000003</c:v>
                      </c:pt>
                      <c:pt idx="8">
                        <c:v>0.83333299999999999</c:v>
                      </c:pt>
                      <c:pt idx="9">
                        <c:v>0.80392200000000003</c:v>
                      </c:pt>
                      <c:pt idx="10">
                        <c:v>0.81372500000000003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0A9-498A-8C9C-AD7C182C2E7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6"/>
          <c:tx>
            <c:strRef>
              <c:f>工作表1!$A$69</c:f>
              <c:strCache>
                <c:ptCount val="1"/>
                <c:pt idx="0">
                  <c:v>原始數值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工作表1!$B$62:$M$62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工作表1!$B$69:$M$69</c:f>
              <c:numCache>
                <c:formatCode>0.00%</c:formatCode>
                <c:ptCount val="11"/>
                <c:pt idx="0">
                  <c:v>0.81369999999999998</c:v>
                </c:pt>
                <c:pt idx="1">
                  <c:v>0.81369999999999998</c:v>
                </c:pt>
                <c:pt idx="2">
                  <c:v>0.81369999999999998</c:v>
                </c:pt>
                <c:pt idx="3">
                  <c:v>0.81369999999999998</c:v>
                </c:pt>
                <c:pt idx="4">
                  <c:v>0.81369999999999998</c:v>
                </c:pt>
                <c:pt idx="5">
                  <c:v>0.81369999999999998</c:v>
                </c:pt>
                <c:pt idx="6">
                  <c:v>0.81369999999999998</c:v>
                </c:pt>
                <c:pt idx="7">
                  <c:v>0.81369999999999998</c:v>
                </c:pt>
                <c:pt idx="8">
                  <c:v>0.81369999999999998</c:v>
                </c:pt>
                <c:pt idx="9">
                  <c:v>0.81369999999999998</c:v>
                </c:pt>
                <c:pt idx="10">
                  <c:v>0.81369999999999998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A9-498A-8C9C-AD7C182C2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308032"/>
        <c:axId val="199309568"/>
      </c:lineChart>
      <c:catAx>
        <c:axId val="19930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9309568"/>
        <c:crosses val="autoZero"/>
        <c:auto val="1"/>
        <c:lblAlgn val="ctr"/>
        <c:lblOffset val="100"/>
        <c:noMultiLvlLbl val="0"/>
      </c:catAx>
      <c:valAx>
        <c:axId val="199309568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930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377844630563839"/>
          <c:y val="0.14872546374583087"/>
          <c:w val="0.84580247150143539"/>
          <c:h val="0.62226245357873156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工作表1!$A$23</c:f>
              <c:strCache>
                <c:ptCount val="1"/>
                <c:pt idx="0">
                  <c:v>中資料量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工作表1!$B$17:$L$17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工作表1!$B$23:$L$23</c:f>
              <c:numCache>
                <c:formatCode>0.00%</c:formatCode>
                <c:ptCount val="11"/>
                <c:pt idx="0">
                  <c:v>0.60795500000000002</c:v>
                </c:pt>
                <c:pt idx="1">
                  <c:v>0.69090919999999989</c:v>
                </c:pt>
                <c:pt idx="2">
                  <c:v>0.52840900000000002</c:v>
                </c:pt>
                <c:pt idx="3">
                  <c:v>0.50681799999999999</c:v>
                </c:pt>
                <c:pt idx="4">
                  <c:v>0.62045440000000007</c:v>
                </c:pt>
                <c:pt idx="5">
                  <c:v>0.54545500000000002</c:v>
                </c:pt>
                <c:pt idx="6">
                  <c:v>0.48863599999999996</c:v>
                </c:pt>
                <c:pt idx="7">
                  <c:v>0.48863599999999996</c:v>
                </c:pt>
                <c:pt idx="8">
                  <c:v>0.49431799999999998</c:v>
                </c:pt>
                <c:pt idx="9">
                  <c:v>0.53068179999999998</c:v>
                </c:pt>
                <c:pt idx="10">
                  <c:v>0.48863599999999996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C-4E48-8FCB-8320ACF49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8410624"/>
        <c:axId val="198412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工作表1!$A$18</c15:sqref>
                        </c15:formulaRef>
                      </c:ext>
                    </c:extLst>
                    <c:strCache>
                      <c:ptCount val="1"/>
                      <c:pt idx="0">
                        <c:v>中1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工作表1!$B$17:$L$17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工作表1!$B$18:$L$18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0.60795500000000002</c:v>
                      </c:pt>
                      <c:pt idx="1">
                        <c:v>0.72159099999999998</c:v>
                      </c:pt>
                      <c:pt idx="2">
                        <c:v>0.52840900000000002</c:v>
                      </c:pt>
                      <c:pt idx="3">
                        <c:v>0.51704499999999998</c:v>
                      </c:pt>
                      <c:pt idx="4">
                        <c:v>0.59090900000000002</c:v>
                      </c:pt>
                      <c:pt idx="5">
                        <c:v>0.54545500000000002</c:v>
                      </c:pt>
                      <c:pt idx="6">
                        <c:v>0.48863600000000001</c:v>
                      </c:pt>
                      <c:pt idx="7">
                        <c:v>0.48863600000000001</c:v>
                      </c:pt>
                      <c:pt idx="8">
                        <c:v>0.46590900000000002</c:v>
                      </c:pt>
                      <c:pt idx="9">
                        <c:v>0.53409099999999998</c:v>
                      </c:pt>
                      <c:pt idx="10">
                        <c:v>0.48863600000000001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0EC-4E48-8FCB-8320ACF49EA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工作表1!$A$19</c15:sqref>
                        </c15:formulaRef>
                      </c:ext>
                    </c:extLst>
                    <c:strCache>
                      <c:ptCount val="1"/>
                      <c:pt idx="0">
                        <c:v>中2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工作表1!$B$17:$L$17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工作表1!$B$19:$L$19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0.60795500000000002</c:v>
                      </c:pt>
                      <c:pt idx="1">
                        <c:v>0.69318199999999996</c:v>
                      </c:pt>
                      <c:pt idx="2">
                        <c:v>0.52840900000000002</c:v>
                      </c:pt>
                      <c:pt idx="3">
                        <c:v>0.51136400000000004</c:v>
                      </c:pt>
                      <c:pt idx="4">
                        <c:v>0.60227299999999995</c:v>
                      </c:pt>
                      <c:pt idx="5">
                        <c:v>0.54545500000000002</c:v>
                      </c:pt>
                      <c:pt idx="6">
                        <c:v>0.48863600000000001</c:v>
                      </c:pt>
                      <c:pt idx="7">
                        <c:v>0.48863600000000001</c:v>
                      </c:pt>
                      <c:pt idx="8">
                        <c:v>0.53977299999999995</c:v>
                      </c:pt>
                      <c:pt idx="9">
                        <c:v>0.52840900000000002</c:v>
                      </c:pt>
                      <c:pt idx="10">
                        <c:v>0.48863600000000001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0EC-4E48-8FCB-8320ACF49EA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工作表1!$A$20</c15:sqref>
                        </c15:formulaRef>
                      </c:ext>
                    </c:extLst>
                    <c:strCache>
                      <c:ptCount val="1"/>
                      <c:pt idx="0">
                        <c:v>中3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工作表1!$B$17:$L$17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工作表1!$B$20:$L$20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0.60795500000000002</c:v>
                      </c:pt>
                      <c:pt idx="1">
                        <c:v>0.69318199999999996</c:v>
                      </c:pt>
                      <c:pt idx="2">
                        <c:v>0.52840900000000002</c:v>
                      </c:pt>
                      <c:pt idx="3" formatCode="0%">
                        <c:v>0.5</c:v>
                      </c:pt>
                      <c:pt idx="4">
                        <c:v>0.61931800000000004</c:v>
                      </c:pt>
                      <c:pt idx="5">
                        <c:v>0.54545500000000002</c:v>
                      </c:pt>
                      <c:pt idx="6">
                        <c:v>0.48863600000000001</c:v>
                      </c:pt>
                      <c:pt idx="7">
                        <c:v>0.48863600000000001</c:v>
                      </c:pt>
                      <c:pt idx="8">
                        <c:v>0.51704499999999998</c:v>
                      </c:pt>
                      <c:pt idx="9">
                        <c:v>0.52840900000000002</c:v>
                      </c:pt>
                      <c:pt idx="10">
                        <c:v>0.48863600000000001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0EC-4E48-8FCB-8320ACF49EA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工作表1!$A$21</c15:sqref>
                        </c15:formulaRef>
                      </c:ext>
                    </c:extLst>
                    <c:strCache>
                      <c:ptCount val="1"/>
                      <c:pt idx="0">
                        <c:v>中4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工作表1!$B$17:$L$17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工作表1!$B$21:$L$21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0.60795500000000002</c:v>
                      </c:pt>
                      <c:pt idx="1">
                        <c:v>0.67045500000000002</c:v>
                      </c:pt>
                      <c:pt idx="2">
                        <c:v>0.52840900000000002</c:v>
                      </c:pt>
                      <c:pt idx="3">
                        <c:v>0.51704499999999998</c:v>
                      </c:pt>
                      <c:pt idx="4">
                        <c:v>0.64204499999999998</c:v>
                      </c:pt>
                      <c:pt idx="5">
                        <c:v>0.54545500000000002</c:v>
                      </c:pt>
                      <c:pt idx="6">
                        <c:v>0.48863600000000001</c:v>
                      </c:pt>
                      <c:pt idx="7">
                        <c:v>0.48863600000000001</c:v>
                      </c:pt>
                      <c:pt idx="8">
                        <c:v>0.42613600000000001</c:v>
                      </c:pt>
                      <c:pt idx="9">
                        <c:v>0.52272700000000005</c:v>
                      </c:pt>
                      <c:pt idx="10">
                        <c:v>0.48863600000000001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0EC-4E48-8FCB-8320ACF49EA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工作表1!$A$22</c15:sqref>
                        </c15:formulaRef>
                      </c:ext>
                    </c:extLst>
                    <c:strCache>
                      <c:ptCount val="1"/>
                      <c:pt idx="0">
                        <c:v>中5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工作表1!$B$17:$L$17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工作表1!$B$22:$L$22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0.60795500000000002</c:v>
                      </c:pt>
                      <c:pt idx="1">
                        <c:v>0.67613599999999996</c:v>
                      </c:pt>
                      <c:pt idx="2">
                        <c:v>0.52840900000000002</c:v>
                      </c:pt>
                      <c:pt idx="3">
                        <c:v>0.48863600000000001</c:v>
                      </c:pt>
                      <c:pt idx="4">
                        <c:v>0.64772700000000005</c:v>
                      </c:pt>
                      <c:pt idx="5">
                        <c:v>0.54545500000000002</c:v>
                      </c:pt>
                      <c:pt idx="6">
                        <c:v>0.48863600000000001</c:v>
                      </c:pt>
                      <c:pt idx="7">
                        <c:v>0.48863600000000001</c:v>
                      </c:pt>
                      <c:pt idx="8">
                        <c:v>0.52272700000000005</c:v>
                      </c:pt>
                      <c:pt idx="9">
                        <c:v>0.53977299999999995</c:v>
                      </c:pt>
                      <c:pt idx="10">
                        <c:v>0.48863600000000001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0EC-4E48-8FCB-8320ACF49EAD}"/>
                  </c:ext>
                </c:extLst>
              </c15:ser>
            </c15:filteredBarSeries>
          </c:ext>
        </c:extLst>
      </c:barChart>
      <c:catAx>
        <c:axId val="19841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12160"/>
        <c:crosses val="autoZero"/>
        <c:auto val="1"/>
        <c:lblAlgn val="ctr"/>
        <c:lblOffset val="100"/>
        <c:noMultiLvlLbl val="0"/>
      </c:catAx>
      <c:valAx>
        <c:axId val="198412160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1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中資料量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工作表1!$A$82</c:f>
              <c:strCache>
                <c:ptCount val="1"/>
                <c:pt idx="0">
                  <c:v>中資料量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工作表1!$B$76:$M$76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工作表1!$B$82:$M$82</c:f>
              <c:numCache>
                <c:formatCode>0.00%</c:formatCode>
                <c:ptCount val="11"/>
                <c:pt idx="0">
                  <c:v>0.68863620000000003</c:v>
                </c:pt>
                <c:pt idx="1">
                  <c:v>0.69659079999999995</c:v>
                </c:pt>
                <c:pt idx="2">
                  <c:v>0.68863640000000004</c:v>
                </c:pt>
                <c:pt idx="3">
                  <c:v>0.69204539999999992</c:v>
                </c:pt>
                <c:pt idx="4">
                  <c:v>0.68181820000000004</c:v>
                </c:pt>
                <c:pt idx="5">
                  <c:v>0.6875</c:v>
                </c:pt>
                <c:pt idx="6">
                  <c:v>0.69772719999999988</c:v>
                </c:pt>
                <c:pt idx="7">
                  <c:v>0.69772719999999988</c:v>
                </c:pt>
                <c:pt idx="8">
                  <c:v>0.73409119999999994</c:v>
                </c:pt>
                <c:pt idx="9">
                  <c:v>0.70113639999999999</c:v>
                </c:pt>
                <c:pt idx="10">
                  <c:v>0.69772719999999988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B-47E2-8F9A-CA9329CEA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98435968"/>
        <c:axId val="1984375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工作表1!$A$77</c15:sqref>
                        </c15:formulaRef>
                      </c:ext>
                    </c:extLst>
                    <c:strCache>
                      <c:ptCount val="1"/>
                      <c:pt idx="0">
                        <c:v>中1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工作表1!$B$76:$M$76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工作表1!$B$77:$M$77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0.71022700000000005</c:v>
                      </c:pt>
                      <c:pt idx="1">
                        <c:v>0.66477299999999995</c:v>
                      </c:pt>
                      <c:pt idx="2">
                        <c:v>0.66477299999999995</c:v>
                      </c:pt>
                      <c:pt idx="3">
                        <c:v>0.65909099999999998</c:v>
                      </c:pt>
                      <c:pt idx="4">
                        <c:v>0.68181800000000004</c:v>
                      </c:pt>
                      <c:pt idx="5">
                        <c:v>0.66477299999999995</c:v>
                      </c:pt>
                      <c:pt idx="6">
                        <c:v>0.68181800000000004</c:v>
                      </c:pt>
                      <c:pt idx="7">
                        <c:v>0.68181800000000004</c:v>
                      </c:pt>
                      <c:pt idx="8">
                        <c:v>0.73295500000000002</c:v>
                      </c:pt>
                      <c:pt idx="9">
                        <c:v>0.68181800000000004</c:v>
                      </c:pt>
                      <c:pt idx="10">
                        <c:v>0.68181800000000004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F1B-47E2-8F9A-CA9329CEA373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工作表1!$A$78</c15:sqref>
                        </c15:formulaRef>
                      </c:ext>
                    </c:extLst>
                    <c:strCache>
                      <c:ptCount val="1"/>
                      <c:pt idx="0">
                        <c:v>中2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工作表1!$B$76:$M$76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工作表1!$B$78:$M$78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0.64772700000000005</c:v>
                      </c:pt>
                      <c:pt idx="1">
                        <c:v>0.70454499999999998</c:v>
                      </c:pt>
                      <c:pt idx="2">
                        <c:v>0.6875</c:v>
                      </c:pt>
                      <c:pt idx="3">
                        <c:v>0.69318199999999996</c:v>
                      </c:pt>
                      <c:pt idx="4">
                        <c:v>0.69318199999999996</c:v>
                      </c:pt>
                      <c:pt idx="5">
                        <c:v>0.6875</c:v>
                      </c:pt>
                      <c:pt idx="6">
                        <c:v>0.69318199999999996</c:v>
                      </c:pt>
                      <c:pt idx="7">
                        <c:v>0.69318199999999996</c:v>
                      </c:pt>
                      <c:pt idx="8">
                        <c:v>0.72727299999999995</c:v>
                      </c:pt>
                      <c:pt idx="9">
                        <c:v>0.69886400000000004</c:v>
                      </c:pt>
                      <c:pt idx="10">
                        <c:v>0.69318199999999996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F1B-47E2-8F9A-CA9329CEA37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工作表1!$A$79</c15:sqref>
                        </c15:formulaRef>
                      </c:ext>
                    </c:extLst>
                    <c:strCache>
                      <c:ptCount val="1"/>
                      <c:pt idx="0">
                        <c:v>中3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工作表1!$B$76:$M$76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工作表1!$B$79:$M$79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0.65340900000000002</c:v>
                      </c:pt>
                      <c:pt idx="1">
                        <c:v>0.72159099999999998</c:v>
                      </c:pt>
                      <c:pt idx="2">
                        <c:v>0.67613599999999996</c:v>
                      </c:pt>
                      <c:pt idx="3">
                        <c:v>0.70454499999999998</c:v>
                      </c:pt>
                      <c:pt idx="4">
                        <c:v>0.69318199999999996</c:v>
                      </c:pt>
                      <c:pt idx="5">
                        <c:v>0.69886400000000004</c:v>
                      </c:pt>
                      <c:pt idx="6">
                        <c:v>0.70454499999999998</c:v>
                      </c:pt>
                      <c:pt idx="7">
                        <c:v>0.70454499999999998</c:v>
                      </c:pt>
                      <c:pt idx="8">
                        <c:v>0.72159099999999998</c:v>
                      </c:pt>
                      <c:pt idx="9">
                        <c:v>0.70454499999999998</c:v>
                      </c:pt>
                      <c:pt idx="10">
                        <c:v>0.70454499999999998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F1B-47E2-8F9A-CA9329CEA373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工作表1!$A$80</c15:sqref>
                        </c15:formulaRef>
                      </c:ext>
                    </c:extLst>
                    <c:strCache>
                      <c:ptCount val="1"/>
                      <c:pt idx="0">
                        <c:v>中4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工作表1!$B$76:$M$76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工作表1!$B$80:$M$80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0.67613599999999996</c:v>
                      </c:pt>
                      <c:pt idx="1">
                        <c:v>0.70454499999999998</c:v>
                      </c:pt>
                      <c:pt idx="2">
                        <c:v>0.69318199999999996</c:v>
                      </c:pt>
                      <c:pt idx="3">
                        <c:v>0.6875</c:v>
                      </c:pt>
                      <c:pt idx="4">
                        <c:v>0.64204499999999998</c:v>
                      </c:pt>
                      <c:pt idx="5">
                        <c:v>0.67613599999999996</c:v>
                      </c:pt>
                      <c:pt idx="6">
                        <c:v>0.69318199999999996</c:v>
                      </c:pt>
                      <c:pt idx="7">
                        <c:v>0.69318199999999996</c:v>
                      </c:pt>
                      <c:pt idx="8">
                        <c:v>0.73295500000000002</c:v>
                      </c:pt>
                      <c:pt idx="9">
                        <c:v>0.69318199999999996</c:v>
                      </c:pt>
                      <c:pt idx="10">
                        <c:v>0.69318199999999996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F1B-47E2-8F9A-CA9329CEA373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工作表1!$A$81</c15:sqref>
                        </c15:formulaRef>
                      </c:ext>
                    </c:extLst>
                    <c:strCache>
                      <c:ptCount val="1"/>
                      <c:pt idx="0">
                        <c:v>中5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工作表1!$B$76:$M$76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工作表1!$B$81:$M$81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0.75568199999999996</c:v>
                      </c:pt>
                      <c:pt idx="1">
                        <c:v>0.6875</c:v>
                      </c:pt>
                      <c:pt idx="2">
                        <c:v>0.72159099999999998</c:v>
                      </c:pt>
                      <c:pt idx="3">
                        <c:v>0.71590900000000002</c:v>
                      </c:pt>
                      <c:pt idx="4">
                        <c:v>0.69886400000000004</c:v>
                      </c:pt>
                      <c:pt idx="5">
                        <c:v>0.71022700000000005</c:v>
                      </c:pt>
                      <c:pt idx="6">
                        <c:v>0.71590900000000002</c:v>
                      </c:pt>
                      <c:pt idx="7">
                        <c:v>0.71590900000000002</c:v>
                      </c:pt>
                      <c:pt idx="8">
                        <c:v>0.75568199999999996</c:v>
                      </c:pt>
                      <c:pt idx="9">
                        <c:v>0.72727299999999995</c:v>
                      </c:pt>
                      <c:pt idx="10">
                        <c:v>0.71590900000000002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F1B-47E2-8F9A-CA9329CEA37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6"/>
          <c:tx>
            <c:strRef>
              <c:f>工作表1!$A$83</c:f>
              <c:strCache>
                <c:ptCount val="1"/>
                <c:pt idx="0">
                  <c:v>原始數值</c:v>
                </c:pt>
              </c:strCache>
            </c:strRef>
          </c:tx>
          <c:spPr>
            <a:ln w="1270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工作表1!$B$76:$M$76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工作表1!$B$83:$M$83</c:f>
              <c:numCache>
                <c:formatCode>0.00%</c:formatCode>
                <c:ptCount val="11"/>
                <c:pt idx="0">
                  <c:v>0.69769999999999999</c:v>
                </c:pt>
                <c:pt idx="1">
                  <c:v>0.69769999999999999</c:v>
                </c:pt>
                <c:pt idx="2">
                  <c:v>0.69769999999999999</c:v>
                </c:pt>
                <c:pt idx="3">
                  <c:v>0.69769999999999999</c:v>
                </c:pt>
                <c:pt idx="4">
                  <c:v>0.69769999999999999</c:v>
                </c:pt>
                <c:pt idx="5">
                  <c:v>0.69769999999999999</c:v>
                </c:pt>
                <c:pt idx="6">
                  <c:v>0.69769999999999999</c:v>
                </c:pt>
                <c:pt idx="7">
                  <c:v>0.69769999999999999</c:v>
                </c:pt>
                <c:pt idx="8">
                  <c:v>0.69769999999999999</c:v>
                </c:pt>
                <c:pt idx="9">
                  <c:v>0.69769999999999999</c:v>
                </c:pt>
                <c:pt idx="10">
                  <c:v>0.69769999999999999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1B-47E2-8F9A-CA9329CEA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35968"/>
        <c:axId val="198437504"/>
      </c:lineChart>
      <c:catAx>
        <c:axId val="19843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37504"/>
        <c:crosses val="autoZero"/>
        <c:auto val="1"/>
        <c:lblAlgn val="ctr"/>
        <c:lblOffset val="100"/>
        <c:noMultiLvlLbl val="0"/>
      </c:catAx>
      <c:valAx>
        <c:axId val="198437504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3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185268800701037"/>
          <c:y val="0.14897496368427296"/>
          <c:w val="0.84820149313239701"/>
          <c:h val="0.65601241257028708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工作表1!$A$37</c:f>
              <c:strCache>
                <c:ptCount val="1"/>
                <c:pt idx="0">
                  <c:v>低資料量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工作表1!$B$31:$L$31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工作表1!$B$37:$L$37</c:f>
              <c:numCache>
                <c:formatCode>0.00%</c:formatCode>
                <c:ptCount val="11"/>
                <c:pt idx="0">
                  <c:v>0.50980400000000003</c:v>
                </c:pt>
                <c:pt idx="1">
                  <c:v>0.7</c:v>
                </c:pt>
                <c:pt idx="2">
                  <c:v>0.51960799999999996</c:v>
                </c:pt>
                <c:pt idx="3">
                  <c:v>0.49019599999999997</c:v>
                </c:pt>
                <c:pt idx="4">
                  <c:v>0.54705879999999996</c:v>
                </c:pt>
                <c:pt idx="5">
                  <c:v>0.53921600000000003</c:v>
                </c:pt>
                <c:pt idx="6">
                  <c:v>0.49019599999999997</c:v>
                </c:pt>
                <c:pt idx="7">
                  <c:v>0.49019599999999997</c:v>
                </c:pt>
                <c:pt idx="8">
                  <c:v>0.50980399999999992</c:v>
                </c:pt>
                <c:pt idx="9">
                  <c:v>0.5</c:v>
                </c:pt>
                <c:pt idx="10">
                  <c:v>0.49215680000000006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23-4ECE-BE55-C4FB13B73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8485504"/>
        <c:axId val="1984870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工作表1!$A$32</c15:sqref>
                        </c15:formulaRef>
                      </c:ext>
                    </c:extLst>
                    <c:strCache>
                      <c:ptCount val="1"/>
                      <c:pt idx="0">
                        <c:v>低1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工作表1!$B$31:$L$31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工作表1!$B$32:$L$32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0.50980400000000003</c:v>
                      </c:pt>
                      <c:pt idx="1">
                        <c:v>0.72548999999999997</c:v>
                      </c:pt>
                      <c:pt idx="2">
                        <c:v>0.51960799999999996</c:v>
                      </c:pt>
                      <c:pt idx="3">
                        <c:v>0.49019600000000002</c:v>
                      </c:pt>
                      <c:pt idx="4">
                        <c:v>0.58823499999999995</c:v>
                      </c:pt>
                      <c:pt idx="5">
                        <c:v>0.53921600000000003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0.54901999999999995</c:v>
                      </c:pt>
                      <c:pt idx="9" formatCode="0%">
                        <c:v>0.5</c:v>
                      </c:pt>
                      <c:pt idx="10" formatCode="0%">
                        <c:v>0.5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323-4ECE-BE55-C4FB13B731B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工作表1!$A$33</c15:sqref>
                        </c15:formulaRef>
                      </c:ext>
                    </c:extLst>
                    <c:strCache>
                      <c:ptCount val="1"/>
                      <c:pt idx="0">
                        <c:v>低2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工作表1!$B$31:$L$31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工作表1!$B$33:$L$33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0.50980400000000003</c:v>
                      </c:pt>
                      <c:pt idx="1">
                        <c:v>0.68627499999999997</c:v>
                      </c:pt>
                      <c:pt idx="2">
                        <c:v>0.51960799999999996</c:v>
                      </c:pt>
                      <c:pt idx="3">
                        <c:v>0.49019600000000002</c:v>
                      </c:pt>
                      <c:pt idx="4">
                        <c:v>0.56862699999999999</c:v>
                      </c:pt>
                      <c:pt idx="5">
                        <c:v>0.53921600000000003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0.53921600000000003</c:v>
                      </c:pt>
                      <c:pt idx="9" formatCode="0%">
                        <c:v>0.5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323-4ECE-BE55-C4FB13B731B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工作表1!$A$34</c15:sqref>
                        </c15:formulaRef>
                      </c:ext>
                    </c:extLst>
                    <c:strCache>
                      <c:ptCount val="1"/>
                      <c:pt idx="0">
                        <c:v>低3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工作表1!$B$31:$L$31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工作表1!$B$34:$L$34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0.50980400000000003</c:v>
                      </c:pt>
                      <c:pt idx="1">
                        <c:v>0.67647100000000004</c:v>
                      </c:pt>
                      <c:pt idx="2">
                        <c:v>0.51960799999999996</c:v>
                      </c:pt>
                      <c:pt idx="3">
                        <c:v>0.49019600000000002</c:v>
                      </c:pt>
                      <c:pt idx="4">
                        <c:v>0.51960799999999996</c:v>
                      </c:pt>
                      <c:pt idx="5">
                        <c:v>0.53921600000000003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0.49019600000000002</c:v>
                      </c:pt>
                      <c:pt idx="9" formatCode="0%">
                        <c:v>0.5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323-4ECE-BE55-C4FB13B731B7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工作表1!$A$35</c15:sqref>
                        </c15:formulaRef>
                      </c:ext>
                    </c:extLst>
                    <c:strCache>
                      <c:ptCount val="1"/>
                      <c:pt idx="0">
                        <c:v>低4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工作表1!$B$31:$L$31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工作表1!$B$35:$L$35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0.50980400000000003</c:v>
                      </c:pt>
                      <c:pt idx="1">
                        <c:v>0.69607799999999997</c:v>
                      </c:pt>
                      <c:pt idx="2">
                        <c:v>0.51960799999999996</c:v>
                      </c:pt>
                      <c:pt idx="3">
                        <c:v>0.49019600000000002</c:v>
                      </c:pt>
                      <c:pt idx="4">
                        <c:v>0.53921600000000003</c:v>
                      </c:pt>
                      <c:pt idx="5">
                        <c:v>0.53921600000000003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0.44117600000000001</c:v>
                      </c:pt>
                      <c:pt idx="9" formatCode="0%">
                        <c:v>0.5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323-4ECE-BE55-C4FB13B731B7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工作表1!$A$36</c15:sqref>
                        </c15:formulaRef>
                      </c:ext>
                    </c:extLst>
                    <c:strCache>
                      <c:ptCount val="1"/>
                      <c:pt idx="0">
                        <c:v>低5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工作表1!$B$31:$L$31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工作表1!$B$36:$L$36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0.50980400000000003</c:v>
                      </c:pt>
                      <c:pt idx="1">
                        <c:v>0.71568600000000004</c:v>
                      </c:pt>
                      <c:pt idx="2">
                        <c:v>0.51960799999999996</c:v>
                      </c:pt>
                      <c:pt idx="3">
                        <c:v>0.49019600000000002</c:v>
                      </c:pt>
                      <c:pt idx="4">
                        <c:v>0.51960799999999996</c:v>
                      </c:pt>
                      <c:pt idx="5">
                        <c:v>0.53921600000000003</c:v>
                      </c:pt>
                      <c:pt idx="6">
                        <c:v>0.49019600000000002</c:v>
                      </c:pt>
                      <c:pt idx="7">
                        <c:v>0.49019600000000002</c:v>
                      </c:pt>
                      <c:pt idx="8">
                        <c:v>0.52941199999999999</c:v>
                      </c:pt>
                      <c:pt idx="9" formatCode="0%">
                        <c:v>0.5</c:v>
                      </c:pt>
                      <c:pt idx="10">
                        <c:v>0.49019600000000002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323-4ECE-BE55-C4FB13B731B7}"/>
                  </c:ext>
                </c:extLst>
              </c15:ser>
            </c15:filteredBarSeries>
          </c:ext>
        </c:extLst>
      </c:barChart>
      <c:catAx>
        <c:axId val="19848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87040"/>
        <c:crosses val="autoZero"/>
        <c:auto val="1"/>
        <c:lblAlgn val="ctr"/>
        <c:lblOffset val="100"/>
        <c:noMultiLvlLbl val="0"/>
      </c:catAx>
      <c:valAx>
        <c:axId val="198487040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8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低資料量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896207640980453"/>
          <c:y val="0.14897496368427296"/>
          <c:w val="0.83934494214499555"/>
          <c:h val="0.65617017862267524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工作表1!$A$96</c:f>
              <c:strCache>
                <c:ptCount val="1"/>
                <c:pt idx="0">
                  <c:v>低資料量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工作表1!$B$90:$M$90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工作表1!$B$96:$M$96</c:f>
              <c:numCache>
                <c:formatCode>0.00%</c:formatCode>
                <c:ptCount val="11"/>
                <c:pt idx="0">
                  <c:v>0.65882339999999995</c:v>
                </c:pt>
                <c:pt idx="1">
                  <c:v>0.5156864000000001</c:v>
                </c:pt>
                <c:pt idx="2">
                  <c:v>0.64901960000000014</c:v>
                </c:pt>
                <c:pt idx="3">
                  <c:v>0.65882339999999995</c:v>
                </c:pt>
                <c:pt idx="4">
                  <c:v>0.65294140000000001</c:v>
                </c:pt>
                <c:pt idx="5">
                  <c:v>0.65882339999999995</c:v>
                </c:pt>
                <c:pt idx="6">
                  <c:v>0.65882339999999995</c:v>
                </c:pt>
                <c:pt idx="7">
                  <c:v>0.65882339999999995</c:v>
                </c:pt>
                <c:pt idx="8">
                  <c:v>0.7</c:v>
                </c:pt>
                <c:pt idx="9">
                  <c:v>0.65686259999999996</c:v>
                </c:pt>
                <c:pt idx="10">
                  <c:v>0.65882339999999995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F-492D-93FD-A51CA9330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98535424"/>
        <c:axId val="1985372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工作表1!$A$91</c15:sqref>
                        </c15:formulaRef>
                      </c:ext>
                    </c:extLst>
                    <c:strCache>
                      <c:ptCount val="1"/>
                      <c:pt idx="0">
                        <c:v>低1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工作表1!$B$90:$M$90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工作表1!$B$91:$M$91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0.68627499999999997</c:v>
                      </c:pt>
                      <c:pt idx="1">
                        <c:v>0.53921600000000003</c:v>
                      </c:pt>
                      <c:pt idx="2">
                        <c:v>0.66666700000000001</c:v>
                      </c:pt>
                      <c:pt idx="3">
                        <c:v>0.68627499999999997</c:v>
                      </c:pt>
                      <c:pt idx="4">
                        <c:v>0.67647100000000004</c:v>
                      </c:pt>
                      <c:pt idx="5">
                        <c:v>0.67647100000000004</c:v>
                      </c:pt>
                      <c:pt idx="6">
                        <c:v>0.68627499999999997</c:v>
                      </c:pt>
                      <c:pt idx="7">
                        <c:v>0.68627499999999997</c:v>
                      </c:pt>
                      <c:pt idx="8">
                        <c:v>0.72548999999999997</c:v>
                      </c:pt>
                      <c:pt idx="9">
                        <c:v>0.68627499999999997</c:v>
                      </c:pt>
                      <c:pt idx="10">
                        <c:v>0.68627499999999997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2FF-492D-93FD-A51CA9330E1B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工作表1!$A$92</c15:sqref>
                        </c15:formulaRef>
                      </c:ext>
                    </c:extLst>
                    <c:strCache>
                      <c:ptCount val="1"/>
                      <c:pt idx="0">
                        <c:v>低2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工作表1!$B$90:$M$90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工作表1!$B$92:$M$92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0.60784300000000002</c:v>
                      </c:pt>
                      <c:pt idx="1">
                        <c:v>0.52941199999999999</c:v>
                      </c:pt>
                      <c:pt idx="2">
                        <c:v>0.58823499999999995</c:v>
                      </c:pt>
                      <c:pt idx="3">
                        <c:v>0.59803899999999999</c:v>
                      </c:pt>
                      <c:pt idx="4">
                        <c:v>0.63725500000000002</c:v>
                      </c:pt>
                      <c:pt idx="5">
                        <c:v>0.60784300000000002</c:v>
                      </c:pt>
                      <c:pt idx="6">
                        <c:v>0.59803899999999999</c:v>
                      </c:pt>
                      <c:pt idx="7">
                        <c:v>0.59803899999999999</c:v>
                      </c:pt>
                      <c:pt idx="8">
                        <c:v>0.68627499999999997</c:v>
                      </c:pt>
                      <c:pt idx="9">
                        <c:v>0.58823499999999995</c:v>
                      </c:pt>
                      <c:pt idx="10">
                        <c:v>0.59803899999999999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2FF-492D-93FD-A51CA9330E1B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工作表1!$A$93</c15:sqref>
                        </c15:formulaRef>
                      </c:ext>
                    </c:extLst>
                    <c:strCache>
                      <c:ptCount val="1"/>
                      <c:pt idx="0">
                        <c:v>低3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工作表1!$B$90:$M$90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工作表1!$B$93:$M$93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0.60784300000000002</c:v>
                      </c:pt>
                      <c:pt idx="1">
                        <c:v>0.49019600000000002</c:v>
                      </c:pt>
                      <c:pt idx="2">
                        <c:v>0.59803899999999999</c:v>
                      </c:pt>
                      <c:pt idx="3">
                        <c:v>0.60784300000000002</c:v>
                      </c:pt>
                      <c:pt idx="4">
                        <c:v>0.59803899999999999</c:v>
                      </c:pt>
                      <c:pt idx="5">
                        <c:v>0.61764699999999995</c:v>
                      </c:pt>
                      <c:pt idx="6">
                        <c:v>0.60784300000000002</c:v>
                      </c:pt>
                      <c:pt idx="7">
                        <c:v>0.60784300000000002</c:v>
                      </c:pt>
                      <c:pt idx="8">
                        <c:v>0.67647100000000004</c:v>
                      </c:pt>
                      <c:pt idx="9">
                        <c:v>0.60784300000000002</c:v>
                      </c:pt>
                      <c:pt idx="10">
                        <c:v>0.60784300000000002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2FF-492D-93FD-A51CA9330E1B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工作表1!$A$94</c15:sqref>
                        </c15:formulaRef>
                      </c:ext>
                    </c:extLst>
                    <c:strCache>
                      <c:ptCount val="1"/>
                      <c:pt idx="0">
                        <c:v>低4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工作表1!$B$90:$M$90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工作表1!$B$94:$M$94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0.69607799999999997</c:v>
                      </c:pt>
                      <c:pt idx="1">
                        <c:v>0.48039199999999999</c:v>
                      </c:pt>
                      <c:pt idx="2">
                        <c:v>0.71568600000000004</c:v>
                      </c:pt>
                      <c:pt idx="3">
                        <c:v>0.69607799999999997</c:v>
                      </c:pt>
                      <c:pt idx="4">
                        <c:v>0.68627499999999997</c:v>
                      </c:pt>
                      <c:pt idx="5">
                        <c:v>0.69607799999999997</c:v>
                      </c:pt>
                      <c:pt idx="6">
                        <c:v>0.69607799999999997</c:v>
                      </c:pt>
                      <c:pt idx="7">
                        <c:v>0.69607799999999997</c:v>
                      </c:pt>
                      <c:pt idx="8">
                        <c:v>0.69607799999999997</c:v>
                      </c:pt>
                      <c:pt idx="9">
                        <c:v>0.69607799999999997</c:v>
                      </c:pt>
                      <c:pt idx="10">
                        <c:v>0.69607799999999997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2FF-492D-93FD-A51CA9330E1B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工作表1!$A$95</c15:sqref>
                        </c15:formulaRef>
                      </c:ext>
                    </c:extLst>
                    <c:strCache>
                      <c:ptCount val="1"/>
                      <c:pt idx="0">
                        <c:v>低5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工作表1!$B$90:$M$90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工作表1!$B$95:$M$95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0.69607799999999997</c:v>
                      </c:pt>
                      <c:pt idx="1">
                        <c:v>0.53921600000000003</c:v>
                      </c:pt>
                      <c:pt idx="2">
                        <c:v>0.67647100000000004</c:v>
                      </c:pt>
                      <c:pt idx="3">
                        <c:v>0.70588200000000001</c:v>
                      </c:pt>
                      <c:pt idx="4">
                        <c:v>0.66666700000000001</c:v>
                      </c:pt>
                      <c:pt idx="5">
                        <c:v>0.69607799999999997</c:v>
                      </c:pt>
                      <c:pt idx="6">
                        <c:v>0.70588200000000001</c:v>
                      </c:pt>
                      <c:pt idx="7">
                        <c:v>0.70588200000000001</c:v>
                      </c:pt>
                      <c:pt idx="8">
                        <c:v>0.71568600000000004</c:v>
                      </c:pt>
                      <c:pt idx="9">
                        <c:v>0.70588200000000001</c:v>
                      </c:pt>
                      <c:pt idx="10">
                        <c:v>0.70588200000000001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2FF-492D-93FD-A51CA9330E1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6"/>
          <c:tx>
            <c:strRef>
              <c:f>工作表1!$A$97</c:f>
              <c:strCache>
                <c:ptCount val="1"/>
                <c:pt idx="0">
                  <c:v>原始數值</c:v>
                </c:pt>
              </c:strCache>
            </c:strRef>
          </c:tx>
          <c:spPr>
            <a:ln w="1270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工作表1!$B$90:$M$90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工作表1!$B$97:$M$97</c:f>
              <c:numCache>
                <c:formatCode>0.00%</c:formatCode>
                <c:ptCount val="11"/>
                <c:pt idx="0">
                  <c:v>0.65880000000000005</c:v>
                </c:pt>
                <c:pt idx="1">
                  <c:v>0.65880000000000005</c:v>
                </c:pt>
                <c:pt idx="2">
                  <c:v>0.65880000000000005</c:v>
                </c:pt>
                <c:pt idx="3">
                  <c:v>0.65880000000000005</c:v>
                </c:pt>
                <c:pt idx="4">
                  <c:v>0.65880000000000005</c:v>
                </c:pt>
                <c:pt idx="5">
                  <c:v>0.65880000000000005</c:v>
                </c:pt>
                <c:pt idx="6">
                  <c:v>0.65880000000000005</c:v>
                </c:pt>
                <c:pt idx="7">
                  <c:v>0.65880000000000005</c:v>
                </c:pt>
                <c:pt idx="8">
                  <c:v>0.65880000000000005</c:v>
                </c:pt>
                <c:pt idx="9">
                  <c:v>0.65880000000000005</c:v>
                </c:pt>
                <c:pt idx="10">
                  <c:v>0.65880000000000005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FF-492D-93FD-A51CA9330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535424"/>
        <c:axId val="198537216"/>
      </c:lineChart>
      <c:catAx>
        <c:axId val="1985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537216"/>
        <c:crosses val="autoZero"/>
        <c:auto val="1"/>
        <c:lblAlgn val="ctr"/>
        <c:lblOffset val="100"/>
        <c:noMultiLvlLbl val="0"/>
      </c:catAx>
      <c:valAx>
        <c:axId val="198537216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535424"/>
        <c:crosses val="autoZero"/>
        <c:crossBetween val="between"/>
      </c:valAx>
      <c:spPr>
        <a:noFill/>
        <a:ln w="12700"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185268800701037"/>
          <c:y val="0.14897496368427296"/>
          <c:w val="0.84820149313239701"/>
          <c:h val="0.63725769620214534"/>
        </c:manualLayout>
      </c:layout>
      <c:barChart>
        <c:barDir val="col"/>
        <c:grouping val="clustered"/>
        <c:varyColors val="0"/>
        <c:ser>
          <c:idx val="5"/>
          <c:order val="5"/>
          <c:tx>
            <c:strRef>
              <c:f>工作表1!$A$51</c:f>
              <c:strCache>
                <c:ptCount val="1"/>
                <c:pt idx="0">
                  <c:v>全資料量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工作表1!$B$45:$L$45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工作表1!$B$51:$L$51</c:f>
              <c:numCache>
                <c:formatCode>0.00%</c:formatCode>
                <c:ptCount val="11"/>
                <c:pt idx="0">
                  <c:v>0.60263199999999995</c:v>
                </c:pt>
                <c:pt idx="1">
                  <c:v>0.71368419999999999</c:v>
                </c:pt>
                <c:pt idx="2">
                  <c:v>0.54631560000000001</c:v>
                </c:pt>
                <c:pt idx="3">
                  <c:v>0.51210539999999993</c:v>
                </c:pt>
                <c:pt idx="4">
                  <c:v>0.61578920000000004</c:v>
                </c:pt>
                <c:pt idx="5">
                  <c:v>0.57842099999999996</c:v>
                </c:pt>
                <c:pt idx="6">
                  <c:v>0.5</c:v>
                </c:pt>
                <c:pt idx="7">
                  <c:v>0.5</c:v>
                </c:pt>
                <c:pt idx="8">
                  <c:v>0.54789480000000002</c:v>
                </c:pt>
                <c:pt idx="9">
                  <c:v>0.52421039999999997</c:v>
                </c:pt>
                <c:pt idx="1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71-4E3D-8BF6-971CD4D33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8560384"/>
        <c:axId val="2004258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工作表1!$A$46</c15:sqref>
                        </c15:formulaRef>
                      </c:ext>
                    </c:extLst>
                    <c:strCache>
                      <c:ptCount val="1"/>
                      <c:pt idx="0">
                        <c:v>全1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工作表1!$B$45:$L$45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工作表1!$B$46:$L$46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0.60263199999999995</c:v>
                      </c:pt>
                      <c:pt idx="1">
                        <c:v>0.68947400000000003</c:v>
                      </c:pt>
                      <c:pt idx="2">
                        <c:v>0.54736799999999997</c:v>
                      </c:pt>
                      <c:pt idx="3">
                        <c:v>0.513158</c:v>
                      </c:pt>
                      <c:pt idx="4">
                        <c:v>0.59210499999999999</c:v>
                      </c:pt>
                      <c:pt idx="5">
                        <c:v>0.57631600000000005</c:v>
                      </c:pt>
                      <c:pt idx="6" formatCode="0%">
                        <c:v>0.5</c:v>
                      </c:pt>
                      <c:pt idx="7" formatCode="0%">
                        <c:v>0.5</c:v>
                      </c:pt>
                      <c:pt idx="8">
                        <c:v>0.53947400000000001</c:v>
                      </c:pt>
                      <c:pt idx="9">
                        <c:v>0.51842100000000002</c:v>
                      </c:pt>
                      <c:pt idx="10" formatCode="0%">
                        <c:v>0.5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171-4E3D-8BF6-971CD4D33C3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工作表1!$A$47</c15:sqref>
                        </c15:formulaRef>
                      </c:ext>
                    </c:extLst>
                    <c:strCache>
                      <c:ptCount val="1"/>
                      <c:pt idx="0">
                        <c:v>全2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工作表1!$B$45:$L$45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工作表1!$B$47:$L$47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0.60263199999999995</c:v>
                      </c:pt>
                      <c:pt idx="1">
                        <c:v>0.72894700000000001</c:v>
                      </c:pt>
                      <c:pt idx="2">
                        <c:v>0.54473700000000003</c:v>
                      </c:pt>
                      <c:pt idx="3">
                        <c:v>0.513158</c:v>
                      </c:pt>
                      <c:pt idx="4">
                        <c:v>0.631579</c:v>
                      </c:pt>
                      <c:pt idx="5">
                        <c:v>0.58157899999999996</c:v>
                      </c:pt>
                      <c:pt idx="6" formatCode="0%">
                        <c:v>0.5</c:v>
                      </c:pt>
                      <c:pt idx="7" formatCode="0%">
                        <c:v>0.5</c:v>
                      </c:pt>
                      <c:pt idx="8">
                        <c:v>0.49210500000000001</c:v>
                      </c:pt>
                      <c:pt idx="9">
                        <c:v>0.52368400000000004</c:v>
                      </c:pt>
                      <c:pt idx="10" formatCode="0%">
                        <c:v>0.5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171-4E3D-8BF6-971CD4D33C3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工作表1!$A$48</c15:sqref>
                        </c15:formulaRef>
                      </c:ext>
                    </c:extLst>
                    <c:strCache>
                      <c:ptCount val="1"/>
                      <c:pt idx="0">
                        <c:v>全3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工作表1!$B$45:$L$45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工作表1!$B$48:$L$48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0.60263199999999995</c:v>
                      </c:pt>
                      <c:pt idx="1">
                        <c:v>0.71315799999999996</c:v>
                      </c:pt>
                      <c:pt idx="2">
                        <c:v>0.54736799999999997</c:v>
                      </c:pt>
                      <c:pt idx="3">
                        <c:v>0.513158</c:v>
                      </c:pt>
                      <c:pt idx="4">
                        <c:v>0.62894700000000003</c:v>
                      </c:pt>
                      <c:pt idx="5">
                        <c:v>0.57894699999999999</c:v>
                      </c:pt>
                      <c:pt idx="6" formatCode="0%">
                        <c:v>0.5</c:v>
                      </c:pt>
                      <c:pt idx="7" formatCode="0%">
                        <c:v>0.5</c:v>
                      </c:pt>
                      <c:pt idx="8">
                        <c:v>0.56315800000000005</c:v>
                      </c:pt>
                      <c:pt idx="9">
                        <c:v>0.52631600000000001</c:v>
                      </c:pt>
                      <c:pt idx="10" formatCode="0%">
                        <c:v>0.5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171-4E3D-8BF6-971CD4D33C3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工作表1!$A$49</c15:sqref>
                        </c15:formulaRef>
                      </c:ext>
                    </c:extLst>
                    <c:strCache>
                      <c:ptCount val="1"/>
                      <c:pt idx="0">
                        <c:v>全4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工作表1!$B$45:$L$45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工作表1!$B$49:$L$49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0.60263199999999995</c:v>
                      </c:pt>
                      <c:pt idx="1">
                        <c:v>0.72631599999999996</c:v>
                      </c:pt>
                      <c:pt idx="2">
                        <c:v>0.54473700000000003</c:v>
                      </c:pt>
                      <c:pt idx="3">
                        <c:v>0.50789499999999999</c:v>
                      </c:pt>
                      <c:pt idx="4">
                        <c:v>0.62894700000000003</c:v>
                      </c:pt>
                      <c:pt idx="5">
                        <c:v>0.57894699999999999</c:v>
                      </c:pt>
                      <c:pt idx="6" formatCode="0%">
                        <c:v>0.5</c:v>
                      </c:pt>
                      <c:pt idx="7" formatCode="0%">
                        <c:v>0.5</c:v>
                      </c:pt>
                      <c:pt idx="8">
                        <c:v>0.60263199999999995</c:v>
                      </c:pt>
                      <c:pt idx="9">
                        <c:v>0.52894699999999994</c:v>
                      </c:pt>
                      <c:pt idx="10" formatCode="0%">
                        <c:v>0.5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171-4E3D-8BF6-971CD4D33C36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工作表1!$A$50</c15:sqref>
                        </c15:formulaRef>
                      </c:ext>
                    </c:extLst>
                    <c:strCache>
                      <c:ptCount val="1"/>
                      <c:pt idx="0">
                        <c:v>全5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工作表1!$B$45:$L$45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工作表1!$B$50:$L$50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0.60263199999999995</c:v>
                      </c:pt>
                      <c:pt idx="1">
                        <c:v>0.71052599999999999</c:v>
                      </c:pt>
                      <c:pt idx="2">
                        <c:v>0.54736799999999997</c:v>
                      </c:pt>
                      <c:pt idx="3">
                        <c:v>0.513158</c:v>
                      </c:pt>
                      <c:pt idx="4">
                        <c:v>0.59736800000000001</c:v>
                      </c:pt>
                      <c:pt idx="5">
                        <c:v>0.57631600000000005</c:v>
                      </c:pt>
                      <c:pt idx="6" formatCode="0%">
                        <c:v>0.5</c:v>
                      </c:pt>
                      <c:pt idx="7" formatCode="0%">
                        <c:v>0.5</c:v>
                      </c:pt>
                      <c:pt idx="8">
                        <c:v>0.54210499999999995</c:v>
                      </c:pt>
                      <c:pt idx="9">
                        <c:v>0.52368400000000004</c:v>
                      </c:pt>
                      <c:pt idx="10" formatCode="0%">
                        <c:v>0.5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171-4E3D-8BF6-971CD4D33C36}"/>
                  </c:ext>
                </c:extLst>
              </c15:ser>
            </c15:filteredBarSeries>
          </c:ext>
        </c:extLst>
      </c:barChart>
      <c:catAx>
        <c:axId val="1985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425856"/>
        <c:crosses val="autoZero"/>
        <c:auto val="1"/>
        <c:lblAlgn val="ctr"/>
        <c:lblOffset val="100"/>
        <c:noMultiLvlLbl val="0"/>
      </c:catAx>
      <c:valAx>
        <c:axId val="200425856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56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全資料量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工作表1!$A$110</c:f>
              <c:strCache>
                <c:ptCount val="1"/>
                <c:pt idx="0">
                  <c:v>全資料量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  <a:sp3d contourW="6350">
              <a:bevelT w="41275" h="19050" prst="angle"/>
              <a:contourClr>
                <a:scrgbClr r="0" g="0" b="0">
                  <a:shade val="25000"/>
                  <a:satMod val="150000"/>
                </a:scrgbClr>
              </a:contourClr>
            </a:sp3d>
          </c:spPr>
          <c:invertIfNegative val="0"/>
          <c:cat>
            <c:strRef>
              <c:f>工作表1!$B$104:$M$104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工作表1!$B$110:$M$110</c:f>
              <c:numCache>
                <c:formatCode>0.00%</c:formatCode>
                <c:ptCount val="11"/>
                <c:pt idx="0">
                  <c:v>0.74736859999999994</c:v>
                </c:pt>
                <c:pt idx="1">
                  <c:v>0.71947360000000005</c:v>
                </c:pt>
                <c:pt idx="2">
                  <c:v>0.74052639999999992</c:v>
                </c:pt>
                <c:pt idx="3">
                  <c:v>0.75842120000000013</c:v>
                </c:pt>
                <c:pt idx="4">
                  <c:v>0.72315780000000007</c:v>
                </c:pt>
                <c:pt idx="5">
                  <c:v>0.74684220000000001</c:v>
                </c:pt>
                <c:pt idx="6">
                  <c:v>0.75789480000000009</c:v>
                </c:pt>
                <c:pt idx="7">
                  <c:v>0.75789480000000009</c:v>
                </c:pt>
                <c:pt idx="8">
                  <c:v>0.73210520000000001</c:v>
                </c:pt>
                <c:pt idx="9">
                  <c:v>0.75736840000000005</c:v>
                </c:pt>
                <c:pt idx="10">
                  <c:v>0.75789480000000009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8-4F23-AC7F-984C77237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200461696"/>
        <c:axId val="2004716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工作表1!$A$105</c15:sqref>
                        </c15:formulaRef>
                      </c:ext>
                    </c:extLst>
                    <c:strCache>
                      <c:ptCount val="1"/>
                      <c:pt idx="0">
                        <c:v>全1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工作表1!$B$104:$M$104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工作表1!$B$105:$M$105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0.73947399999999996</c:v>
                      </c:pt>
                      <c:pt idx="1">
                        <c:v>0.69736799999999999</c:v>
                      </c:pt>
                      <c:pt idx="2" formatCode="0%">
                        <c:v>0.75</c:v>
                      </c:pt>
                      <c:pt idx="3">
                        <c:v>0.75789499999999999</c:v>
                      </c:pt>
                      <c:pt idx="4">
                        <c:v>0.72631599999999996</c:v>
                      </c:pt>
                      <c:pt idx="5">
                        <c:v>0.73947399999999996</c:v>
                      </c:pt>
                      <c:pt idx="6">
                        <c:v>0.75526300000000002</c:v>
                      </c:pt>
                      <c:pt idx="7">
                        <c:v>0.75526300000000002</c:v>
                      </c:pt>
                      <c:pt idx="8">
                        <c:v>0.72894700000000001</c:v>
                      </c:pt>
                      <c:pt idx="9">
                        <c:v>0.75526300000000002</c:v>
                      </c:pt>
                      <c:pt idx="10">
                        <c:v>0.75526300000000002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0F8-4F23-AC7F-984C77237201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工作表1!$A$106</c15:sqref>
                        </c15:formulaRef>
                      </c:ext>
                    </c:extLst>
                    <c:strCache>
                      <c:ptCount val="1"/>
                      <c:pt idx="0">
                        <c:v>全2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工作表1!$B$104:$M$104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工作表1!$B$106:$M$106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0.73947399999999996</c:v>
                      </c:pt>
                      <c:pt idx="1">
                        <c:v>0.72368399999999999</c:v>
                      </c:pt>
                      <c:pt idx="2">
                        <c:v>0.72368399999999999</c:v>
                      </c:pt>
                      <c:pt idx="3">
                        <c:v>0.74210500000000001</c:v>
                      </c:pt>
                      <c:pt idx="4">
                        <c:v>0.70526299999999997</c:v>
                      </c:pt>
                      <c:pt idx="5">
                        <c:v>0.73157899999999998</c:v>
                      </c:pt>
                      <c:pt idx="6">
                        <c:v>0.74210500000000001</c:v>
                      </c:pt>
                      <c:pt idx="7">
                        <c:v>0.74210500000000001</c:v>
                      </c:pt>
                      <c:pt idx="8">
                        <c:v>0.72368399999999999</c:v>
                      </c:pt>
                      <c:pt idx="9">
                        <c:v>0.75263199999999997</c:v>
                      </c:pt>
                      <c:pt idx="10">
                        <c:v>0.74210500000000001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0F8-4F23-AC7F-984C77237201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工作表1!$A$107</c15:sqref>
                        </c15:formulaRef>
                      </c:ext>
                    </c:extLst>
                    <c:strCache>
                      <c:ptCount val="1"/>
                      <c:pt idx="0">
                        <c:v>全3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工作表1!$B$104:$M$104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工作表1!$B$107:$M$107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0.75789499999999999</c:v>
                      </c:pt>
                      <c:pt idx="1">
                        <c:v>0.71315799999999996</c:v>
                      </c:pt>
                      <c:pt idx="2">
                        <c:v>0.73947399999999996</c:v>
                      </c:pt>
                      <c:pt idx="3">
                        <c:v>0.76842100000000002</c:v>
                      </c:pt>
                      <c:pt idx="4">
                        <c:v>0.72894700000000001</c:v>
                      </c:pt>
                      <c:pt idx="5">
                        <c:v>0.76052600000000004</c:v>
                      </c:pt>
                      <c:pt idx="6">
                        <c:v>0.76842100000000002</c:v>
                      </c:pt>
                      <c:pt idx="7">
                        <c:v>0.76842100000000002</c:v>
                      </c:pt>
                      <c:pt idx="8">
                        <c:v>0.73421099999999995</c:v>
                      </c:pt>
                      <c:pt idx="9">
                        <c:v>0.75789499999999999</c:v>
                      </c:pt>
                      <c:pt idx="10">
                        <c:v>0.76842100000000002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0F8-4F23-AC7F-984C77237201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工作表1!$A$108</c15:sqref>
                        </c15:formulaRef>
                      </c:ext>
                    </c:extLst>
                    <c:strCache>
                      <c:ptCount val="1"/>
                      <c:pt idx="0">
                        <c:v>全4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工作表1!$B$104:$M$104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工作表1!$B$108:$M$108</c15:sqref>
                        </c15:formulaRef>
                      </c:ext>
                    </c:extLst>
                    <c:numCache>
                      <c:formatCode>0.00%</c:formatCode>
                      <c:ptCount val="11"/>
                      <c:pt idx="0">
                        <c:v>0.75526300000000002</c:v>
                      </c:pt>
                      <c:pt idx="1">
                        <c:v>0.763158</c:v>
                      </c:pt>
                      <c:pt idx="2">
                        <c:v>0.74473699999999998</c:v>
                      </c:pt>
                      <c:pt idx="3">
                        <c:v>0.77105299999999999</c:v>
                      </c:pt>
                      <c:pt idx="4">
                        <c:v>0.71842099999999998</c:v>
                      </c:pt>
                      <c:pt idx="5">
                        <c:v>0.75789499999999999</c:v>
                      </c:pt>
                      <c:pt idx="6">
                        <c:v>0.77105299999999999</c:v>
                      </c:pt>
                      <c:pt idx="7">
                        <c:v>0.77105299999999999</c:v>
                      </c:pt>
                      <c:pt idx="8">
                        <c:v>0.75789499999999999</c:v>
                      </c:pt>
                      <c:pt idx="9">
                        <c:v>0.76578900000000005</c:v>
                      </c:pt>
                      <c:pt idx="10">
                        <c:v>0.77105299999999999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F8-4F23-AC7F-984C77237201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工作表1!$A$109</c15:sqref>
                        </c15:formulaRef>
                      </c:ext>
                    </c:extLst>
                    <c:strCache>
                      <c:ptCount val="1"/>
                      <c:pt idx="0">
                        <c:v>全5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20400000"/>
                    </a:lightRig>
                  </a:scene3d>
                  <a:sp3d contourW="6350">
                    <a:bevelT w="41275" h="19050" prst="angle"/>
                    <a:contourClr>
                      <a:scrgbClr r="0" g="0" b="0">
                        <a:shade val="25000"/>
                        <a:satMod val="150000"/>
                      </a:scrgbClr>
                    </a:contourClr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工作表1!$B$104:$M$104</c15:sqref>
                        </c15:formulaRef>
                      </c:ext>
                    </c:extLst>
                    <c:strCache>
                      <c:ptCount val="11"/>
                      <c:pt idx="0">
                        <c:v>名稱</c:v>
                      </c:pt>
                      <c:pt idx="1">
                        <c:v>性別</c:v>
                      </c:pt>
                      <c:pt idx="2">
                        <c:v>生日</c:v>
                      </c:pt>
                      <c:pt idx="3">
                        <c:v>血型</c:v>
                      </c:pt>
                      <c:pt idx="4">
                        <c:v>出沒地</c:v>
                      </c:pt>
                      <c:pt idx="5">
                        <c:v>學校</c:v>
                      </c:pt>
                      <c:pt idx="6">
                        <c:v>公司 </c:v>
                      </c:pt>
                      <c:pt idx="7">
                        <c:v>職業</c:v>
                      </c:pt>
                      <c:pt idx="8">
                        <c:v>興趣</c:v>
                      </c:pt>
                      <c:pt idx="9">
                        <c:v>感情狀態</c:v>
                      </c:pt>
                      <c:pt idx="10">
                        <c:v>網址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工作表1!$B$109:$M$109</c15:sqref>
                        </c15:formulaRef>
                      </c:ext>
                    </c:extLst>
                    <c:numCache>
                      <c:formatCode>0%</c:formatCode>
                      <c:ptCount val="11"/>
                      <c:pt idx="0" formatCode="0.00%">
                        <c:v>0.74473699999999998</c:v>
                      </c:pt>
                      <c:pt idx="1">
                        <c:v>0.7</c:v>
                      </c:pt>
                      <c:pt idx="2" formatCode="0.00%">
                        <c:v>0.74473699999999998</c:v>
                      </c:pt>
                      <c:pt idx="3" formatCode="0.00%">
                        <c:v>0.75263199999999997</c:v>
                      </c:pt>
                      <c:pt idx="4" formatCode="0.00%">
                        <c:v>0.736842</c:v>
                      </c:pt>
                      <c:pt idx="5" formatCode="0.00%">
                        <c:v>0.74473699999999998</c:v>
                      </c:pt>
                      <c:pt idx="6" formatCode="0.00%">
                        <c:v>0.75263199999999997</c:v>
                      </c:pt>
                      <c:pt idx="7" formatCode="0.00%">
                        <c:v>0.75263199999999997</c:v>
                      </c:pt>
                      <c:pt idx="8" formatCode="0.00%">
                        <c:v>0.71578900000000001</c:v>
                      </c:pt>
                      <c:pt idx="9" formatCode="0.00%">
                        <c:v>0.75526300000000002</c:v>
                      </c:pt>
                      <c:pt idx="10" formatCode="0.00%">
                        <c:v>0.75263199999999997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F8-4F23-AC7F-984C7723720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6"/>
          <c:tx>
            <c:strRef>
              <c:f>工作表1!$A$111</c:f>
              <c:strCache>
                <c:ptCount val="1"/>
                <c:pt idx="0">
                  <c:v>原始數值</c:v>
                </c:pt>
              </c:strCache>
            </c:strRef>
          </c:tx>
          <c:spPr>
            <a:ln w="1270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工作表1!$B$104:$M$104</c:f>
              <c:strCache>
                <c:ptCount val="11"/>
                <c:pt idx="0">
                  <c:v>名稱</c:v>
                </c:pt>
                <c:pt idx="1">
                  <c:v>性別</c:v>
                </c:pt>
                <c:pt idx="2">
                  <c:v>生日</c:v>
                </c:pt>
                <c:pt idx="3">
                  <c:v>血型</c:v>
                </c:pt>
                <c:pt idx="4">
                  <c:v>出沒地</c:v>
                </c:pt>
                <c:pt idx="5">
                  <c:v>學校</c:v>
                </c:pt>
                <c:pt idx="6">
                  <c:v>公司 </c:v>
                </c:pt>
                <c:pt idx="7">
                  <c:v>職業</c:v>
                </c:pt>
                <c:pt idx="8">
                  <c:v>興趣</c:v>
                </c:pt>
                <c:pt idx="9">
                  <c:v>感情狀態</c:v>
                </c:pt>
                <c:pt idx="10">
                  <c:v>網址</c:v>
                </c:pt>
              </c:strCache>
            </c:strRef>
          </c:cat>
          <c:val>
            <c:numRef>
              <c:f>工作表1!$B$111:$M$111</c:f>
              <c:numCache>
                <c:formatCode>0.00%</c:formatCode>
                <c:ptCount val="11"/>
                <c:pt idx="0">
                  <c:v>0.75790000000000002</c:v>
                </c:pt>
                <c:pt idx="1">
                  <c:v>0.75790000000000002</c:v>
                </c:pt>
                <c:pt idx="2">
                  <c:v>0.75790000000000002</c:v>
                </c:pt>
                <c:pt idx="3">
                  <c:v>0.75790000000000002</c:v>
                </c:pt>
                <c:pt idx="4">
                  <c:v>0.75790000000000002</c:v>
                </c:pt>
                <c:pt idx="5">
                  <c:v>0.75790000000000002</c:v>
                </c:pt>
                <c:pt idx="6">
                  <c:v>0.75790000000000002</c:v>
                </c:pt>
                <c:pt idx="7">
                  <c:v>0.75790000000000002</c:v>
                </c:pt>
                <c:pt idx="8">
                  <c:v>0.75790000000000002</c:v>
                </c:pt>
                <c:pt idx="9">
                  <c:v>0.75790000000000002</c:v>
                </c:pt>
                <c:pt idx="10">
                  <c:v>0.75790000000000002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F8-4F23-AC7F-984C77237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461696"/>
        <c:axId val="200471680"/>
      </c:lineChart>
      <c:catAx>
        <c:axId val="20046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471680"/>
        <c:crosses val="autoZero"/>
        <c:auto val="1"/>
        <c:lblAlgn val="ctr"/>
        <c:lblOffset val="100"/>
        <c:noMultiLvlLbl val="0"/>
      </c:catAx>
      <c:valAx>
        <c:axId val="200471680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46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0.10607</cdr:x>
      <cdr:y>0.87011</cdr:y>
    </cdr:from>
    <cdr:to>
      <cdr:x>0.15932</cdr:x>
      <cdr:y>0.92328</cdr:y>
    </cdr:to>
    <cdr:sp macro="" textlink="">
      <cdr:nvSpPr>
        <cdr:cNvPr id="3" name="五角星形 2"/>
        <cdr:cNvSpPr/>
      </cdr:nvSpPr>
      <cdr:spPr>
        <a:xfrm xmlns:a="http://schemas.openxmlformats.org/drawingml/2006/main">
          <a:off x="467544" y="3535248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0.18472</cdr:x>
      <cdr:y>0.86734</cdr:y>
    </cdr:from>
    <cdr:to>
      <cdr:x>0.23798</cdr:x>
      <cdr:y>0.92051</cdr:y>
    </cdr:to>
    <cdr:sp macro="" textlink="">
      <cdr:nvSpPr>
        <cdr:cNvPr id="4" name="五角星形 3"/>
        <cdr:cNvSpPr/>
      </cdr:nvSpPr>
      <cdr:spPr>
        <a:xfrm xmlns:a="http://schemas.openxmlformats.org/drawingml/2006/main">
          <a:off x="814235" y="352400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0.26701</cdr:x>
      <cdr:y>0.86734</cdr:y>
    </cdr:from>
    <cdr:to>
      <cdr:x>0.32026</cdr:x>
      <cdr:y>0.92051</cdr:y>
    </cdr:to>
    <cdr:sp macro="" textlink="">
      <cdr:nvSpPr>
        <cdr:cNvPr id="5" name="五角星形 4"/>
        <cdr:cNvSpPr/>
      </cdr:nvSpPr>
      <cdr:spPr>
        <a:xfrm xmlns:a="http://schemas.openxmlformats.org/drawingml/2006/main">
          <a:off x="1176938" y="352400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0.40067</cdr:x>
      <cdr:y>0.86734</cdr:y>
    </cdr:from>
    <cdr:to>
      <cdr:x>0.45393</cdr:x>
      <cdr:y>0.92051</cdr:y>
    </cdr:to>
    <cdr:sp macro="" textlink="">
      <cdr:nvSpPr>
        <cdr:cNvPr id="6" name="五角星形 5"/>
        <cdr:cNvSpPr/>
      </cdr:nvSpPr>
      <cdr:spPr>
        <a:xfrm xmlns:a="http://schemas.openxmlformats.org/drawingml/2006/main">
          <a:off x="1766124" y="352400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0.48472</cdr:x>
      <cdr:y>0.86734</cdr:y>
    </cdr:from>
    <cdr:to>
      <cdr:x>0.53798</cdr:x>
      <cdr:y>0.92051</cdr:y>
    </cdr:to>
    <cdr:sp macro="" textlink="">
      <cdr:nvSpPr>
        <cdr:cNvPr id="7" name="五角星形 6"/>
        <cdr:cNvSpPr/>
      </cdr:nvSpPr>
      <cdr:spPr>
        <a:xfrm xmlns:a="http://schemas.openxmlformats.org/drawingml/2006/main">
          <a:off x="2136617" y="352400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0.78108</cdr:x>
      <cdr:y>0.87263</cdr:y>
    </cdr:from>
    <cdr:to>
      <cdr:x>0.83434</cdr:x>
      <cdr:y>0.9258</cdr:y>
    </cdr:to>
    <cdr:sp macro="" textlink="">
      <cdr:nvSpPr>
        <cdr:cNvPr id="8" name="五角星形 7"/>
        <cdr:cNvSpPr/>
      </cdr:nvSpPr>
      <cdr:spPr>
        <a:xfrm xmlns:a="http://schemas.openxmlformats.org/drawingml/2006/main">
          <a:off x="3442948" y="3545486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0.20587</cdr:x>
      <cdr:y>0.89163</cdr:y>
    </cdr:from>
    <cdr:to>
      <cdr:x>0.25913</cdr:x>
      <cdr:y>0.9448</cdr:y>
    </cdr:to>
    <cdr:sp macro="" textlink="">
      <cdr:nvSpPr>
        <cdr:cNvPr id="3" name="五角星形 2"/>
        <cdr:cNvSpPr/>
      </cdr:nvSpPr>
      <cdr:spPr>
        <a:xfrm xmlns:a="http://schemas.openxmlformats.org/drawingml/2006/main">
          <a:off x="907476" y="362267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0.28121</cdr:x>
      <cdr:y>0.89163</cdr:y>
    </cdr:from>
    <cdr:to>
      <cdr:x>0.33447</cdr:x>
      <cdr:y>0.9448</cdr:y>
    </cdr:to>
    <cdr:sp macro="" textlink="">
      <cdr:nvSpPr>
        <cdr:cNvPr id="4" name="五角星形 3"/>
        <cdr:cNvSpPr/>
      </cdr:nvSpPr>
      <cdr:spPr>
        <a:xfrm xmlns:a="http://schemas.openxmlformats.org/drawingml/2006/main">
          <a:off x="1239564" y="362267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0.42824</cdr:x>
      <cdr:y>0.89163</cdr:y>
    </cdr:from>
    <cdr:to>
      <cdr:x>0.48149</cdr:x>
      <cdr:y>0.9448</cdr:y>
    </cdr:to>
    <cdr:sp macro="" textlink="">
      <cdr:nvSpPr>
        <cdr:cNvPr id="5" name="五角星形 4"/>
        <cdr:cNvSpPr/>
      </cdr:nvSpPr>
      <cdr:spPr>
        <a:xfrm xmlns:a="http://schemas.openxmlformats.org/drawingml/2006/main">
          <a:off x="1887636" y="362267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0.33958</cdr:x>
      <cdr:y>0.86825</cdr:y>
    </cdr:from>
    <cdr:to>
      <cdr:x>0.3899</cdr:x>
      <cdr:y>0.92142</cdr:y>
    </cdr:to>
    <cdr:sp macro="" textlink="">
      <cdr:nvSpPr>
        <cdr:cNvPr id="20" name="五角星形 19"/>
        <cdr:cNvSpPr/>
      </cdr:nvSpPr>
      <cdr:spPr>
        <a:xfrm xmlns:a="http://schemas.openxmlformats.org/drawingml/2006/main">
          <a:off x="1584176" y="3527670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0.26928</cdr:x>
      <cdr:y>0.87294</cdr:y>
    </cdr:from>
    <cdr:to>
      <cdr:x>0.32342</cdr:x>
      <cdr:y>0.92611</cdr:y>
    </cdr:to>
    <cdr:sp macro="" textlink="">
      <cdr:nvSpPr>
        <cdr:cNvPr id="6" name="五角星形 5"/>
        <cdr:cNvSpPr/>
      </cdr:nvSpPr>
      <cdr:spPr>
        <a:xfrm xmlns:a="http://schemas.openxmlformats.org/drawingml/2006/main">
          <a:off x="1167556" y="3546722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0.71767</cdr:x>
      <cdr:y>0.86749</cdr:y>
    </cdr:from>
    <cdr:to>
      <cdr:x>0.77181</cdr:x>
      <cdr:y>0.92066</cdr:y>
    </cdr:to>
    <cdr:sp macro="" textlink="">
      <cdr:nvSpPr>
        <cdr:cNvPr id="7" name="五角星形 6"/>
        <cdr:cNvSpPr/>
      </cdr:nvSpPr>
      <cdr:spPr>
        <a:xfrm xmlns:a="http://schemas.openxmlformats.org/drawingml/2006/main">
          <a:off x="3111772" y="3524582"/>
          <a:ext cx="234745" cy="216024"/>
        </a:xfrm>
        <a:prstGeom xmlns:a="http://schemas.openxmlformats.org/drawingml/2006/main" prst="star5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6601C-9E91-4817-A6B7-887A44A7EF07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EF755-3E53-416F-B1B7-25BA589CE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53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dirty="0" smtClean="0">
                <a:latin typeface="+mj-ea"/>
              </a:rPr>
              <a:t>再加上之前去新加坡參訪的時候，也有接觸到相關的議題，因此我們用這次專題的機會蒐集數據並驗證我們的假設與想法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16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</a:t>
            </a:r>
            <a:r>
              <a:rPr lang="en-US" altLang="zh-TW" dirty="0" smtClean="0"/>
              <a:t>train1 ~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81D9-FE2A-4C3F-ACF1-4CC502D4E57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4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</a:t>
            </a:r>
            <a:r>
              <a:rPr lang="en-US" altLang="zh-TW" dirty="0" smtClean="0"/>
              <a:t>train1~5,</a:t>
            </a:r>
            <a:r>
              <a:rPr lang="zh-TW" altLang="en-US" dirty="0" smtClean="0"/>
              <a:t> 解釋仔細</a:t>
            </a:r>
            <a:r>
              <a:rPr lang="en-US" altLang="zh-TW" dirty="0" smtClean="0"/>
              <a:t>,</a:t>
            </a:r>
            <a:r>
              <a:rPr lang="zh-TW" altLang="en-US" dirty="0" smtClean="0"/>
              <a:t> 小數點都取道第二位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avg</a:t>
            </a:r>
            <a:r>
              <a:rPr lang="zh-TW" altLang="en-US" dirty="0" smtClean="0"/>
              <a:t>區隔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81D9-FE2A-4C3F-ACF1-4CC502D4E57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80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都放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81D9-FE2A-4C3F-ACF1-4CC502D4E57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81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81D9-FE2A-4C3F-ACF1-4CC502D4E57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244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</a:t>
            </a:r>
            <a:r>
              <a:rPr lang="en-US" altLang="zh-TW" dirty="0" smtClean="0"/>
              <a:t>Ad tree</a:t>
            </a:r>
            <a:r>
              <a:rPr lang="zh-TW" altLang="en-US" dirty="0" smtClean="0"/>
              <a:t>的樹狀圖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81D9-FE2A-4C3F-ACF1-4CC502D4E57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32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Printscreen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自訂搜尋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94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點拿掉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8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舉例 資料完整度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4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資料蒐集的完整度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11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為了做對應</a:t>
            </a:r>
            <a:r>
              <a:rPr lang="en-US" altLang="zh-TW" dirty="0" smtClean="0"/>
              <a:t>PTT</a:t>
            </a:r>
            <a:r>
              <a:rPr lang="zh-TW" altLang="en-US" dirty="0" smtClean="0"/>
              <a:t>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FB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59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條列式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75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條列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96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條列式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F755-3E53-416F-B1B7-25BA589CE4D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84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59881" y="3952886"/>
            <a:ext cx="5648623" cy="1204306"/>
          </a:xfrm>
        </p:spPr>
        <p:txBody>
          <a:bodyPr/>
          <a:lstStyle/>
          <a:p>
            <a:r>
              <a:rPr lang="zh-TW" altLang="en-US" dirty="0"/>
              <a:t>如何在網路上減低自己被人肉搜索的</a:t>
            </a:r>
            <a:r>
              <a:rPr lang="zh-TW" altLang="en-US" dirty="0" smtClean="0"/>
              <a:t>風險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63889" y="5301208"/>
            <a:ext cx="5544615" cy="908720"/>
          </a:xfrm>
        </p:spPr>
        <p:txBody>
          <a:bodyPr>
            <a:noAutofit/>
          </a:bodyPr>
          <a:lstStyle/>
          <a:p>
            <a:pPr algn="r"/>
            <a:r>
              <a:rPr lang="zh-TW" altLang="en-US" sz="1800" dirty="0" smtClean="0">
                <a:latin typeface="+mj-ea"/>
              </a:rPr>
              <a:t>       指導老師 </a:t>
            </a:r>
            <a:r>
              <a:rPr lang="en-US" altLang="zh-TW" sz="1800" dirty="0" smtClean="0">
                <a:latin typeface="+mj-ea"/>
              </a:rPr>
              <a:t>: </a:t>
            </a:r>
            <a:r>
              <a:rPr lang="zh-TW" altLang="en-US" sz="1800" dirty="0" smtClean="0">
                <a:latin typeface="+mj-ea"/>
              </a:rPr>
              <a:t>戴志華老師</a:t>
            </a:r>
            <a:endParaRPr lang="en-US" altLang="zh-TW" sz="1800" dirty="0" smtClean="0">
              <a:latin typeface="+mj-ea"/>
            </a:endParaRPr>
          </a:p>
          <a:p>
            <a:pPr algn="r"/>
            <a:endParaRPr lang="en-US" altLang="zh-TW" sz="1800" dirty="0">
              <a:latin typeface="+mj-ea"/>
            </a:endParaRPr>
          </a:p>
          <a:p>
            <a:pPr algn="r"/>
            <a:r>
              <a:rPr lang="zh-TW" altLang="en-US" sz="1800" dirty="0" smtClean="0">
                <a:latin typeface="+mj-ea"/>
              </a:rPr>
              <a:t>資工三  </a:t>
            </a:r>
            <a:r>
              <a:rPr lang="en-US" altLang="zh-TW" sz="1800" dirty="0" smtClean="0">
                <a:latin typeface="+mj-ea"/>
              </a:rPr>
              <a:t>410285021</a:t>
            </a:r>
            <a:r>
              <a:rPr lang="zh-TW" altLang="en-US" sz="1800" dirty="0" smtClean="0">
                <a:latin typeface="+mj-ea"/>
              </a:rPr>
              <a:t> 王瑞翊</a:t>
            </a:r>
            <a:endParaRPr lang="en-US" altLang="zh-TW" sz="1800" dirty="0" smtClean="0">
              <a:latin typeface="+mj-ea"/>
            </a:endParaRPr>
          </a:p>
          <a:p>
            <a:pPr algn="r"/>
            <a:r>
              <a:rPr lang="en-US" altLang="zh-TW" sz="1800" dirty="0">
                <a:latin typeface="+mj-ea"/>
              </a:rPr>
              <a:t>	</a:t>
            </a:r>
            <a:r>
              <a:rPr lang="en-US" altLang="zh-TW" sz="1800" dirty="0" smtClean="0">
                <a:latin typeface="+mj-ea"/>
              </a:rPr>
              <a:t> 410285029</a:t>
            </a:r>
            <a:r>
              <a:rPr lang="zh-TW" altLang="en-US" sz="1800" dirty="0" smtClean="0">
                <a:latin typeface="+mj-ea"/>
              </a:rPr>
              <a:t> 王靜瑩</a:t>
            </a:r>
            <a:endParaRPr lang="zh-TW" altLang="en-US" sz="1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530" y="288072"/>
            <a:ext cx="7520940" cy="548640"/>
          </a:xfrm>
        </p:spPr>
        <p:txBody>
          <a:bodyPr/>
          <a:lstStyle/>
          <a:p>
            <a:r>
              <a:rPr lang="en-US" altLang="zh-TW" sz="3200" b="1" dirty="0" smtClean="0"/>
              <a:t>Google </a:t>
            </a:r>
            <a:r>
              <a:rPr lang="zh-TW" altLang="en-US" sz="3200" b="1" dirty="0" smtClean="0"/>
              <a:t>自訂搜尋</a:t>
            </a:r>
            <a:endParaRPr lang="zh-TW" altLang="en-US" sz="3200" b="1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850497"/>
            <a:ext cx="8712968" cy="4901046"/>
          </a:xfrm>
        </p:spPr>
      </p:pic>
    </p:spTree>
    <p:extLst>
      <p:ext uri="{BB962C8B-B14F-4D97-AF65-F5344CB8AC3E}">
        <p14:creationId xmlns:p14="http://schemas.microsoft.com/office/powerpoint/2010/main" val="41624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7" y="914400"/>
            <a:ext cx="8779566" cy="4938506"/>
          </a:xfr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/>
              <a:t>Google </a:t>
            </a:r>
            <a:r>
              <a:rPr lang="zh-TW" altLang="en-US" sz="3200" b="1" dirty="0"/>
              <a:t>自訂搜尋</a:t>
            </a:r>
          </a:p>
        </p:txBody>
      </p:sp>
    </p:spTree>
    <p:extLst>
      <p:ext uri="{BB962C8B-B14F-4D97-AF65-F5344CB8AC3E}">
        <p14:creationId xmlns:p14="http://schemas.microsoft.com/office/powerpoint/2010/main" val="375753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520940" cy="548640"/>
          </a:xfrm>
        </p:spPr>
        <p:txBody>
          <a:bodyPr/>
          <a:lstStyle/>
          <a:p>
            <a:r>
              <a:rPr lang="en-US" altLang="zh-TW" sz="3600" b="1" dirty="0"/>
              <a:t>(2)</a:t>
            </a:r>
            <a:r>
              <a:rPr lang="zh-TW" altLang="zh-TW" sz="3600" b="1" dirty="0"/>
              <a:t>資料</a:t>
            </a:r>
            <a:r>
              <a:rPr lang="zh-TW" altLang="zh-TW" sz="3600" b="1" dirty="0" smtClean="0"/>
              <a:t>前處理</a:t>
            </a:r>
            <a:r>
              <a:rPr lang="zh-TW" altLang="en-US" sz="3600" b="1" dirty="0"/>
              <a:t> </a:t>
            </a:r>
            <a:r>
              <a:rPr lang="en-US" altLang="zh-TW" sz="3600" b="1" dirty="0" smtClean="0"/>
              <a:t>:</a:t>
            </a:r>
            <a:r>
              <a:rPr lang="zh-TW" altLang="en-US" sz="3600" b="1" dirty="0" smtClean="0"/>
              <a:t> 定義</a:t>
            </a:r>
            <a:r>
              <a:rPr lang="en-US" altLang="zh-TW" sz="3600" b="1" dirty="0"/>
              <a:t>attribute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7704" y="1556792"/>
            <a:ext cx="2308880" cy="3579849"/>
          </a:xfrm>
        </p:spPr>
        <p:txBody>
          <a:bodyPr>
            <a:normAutofit/>
          </a:bodyPr>
          <a:lstStyle/>
          <a:p>
            <a:r>
              <a:rPr lang="en-US" altLang="zh-TW" sz="2400" b="0" dirty="0">
                <a:latin typeface="+mj-ea"/>
                <a:ea typeface="+mj-ea"/>
              </a:rPr>
              <a:t>1:</a:t>
            </a:r>
            <a:r>
              <a:rPr lang="zh-TW" altLang="en-US" sz="2400" b="0" dirty="0" smtClean="0">
                <a:latin typeface="+mj-ea"/>
                <a:ea typeface="+mj-ea"/>
              </a:rPr>
              <a:t>姓名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2</a:t>
            </a:r>
            <a:r>
              <a:rPr lang="en-US" altLang="zh-TW" sz="2400" b="0" dirty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性別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3</a:t>
            </a:r>
            <a:r>
              <a:rPr lang="en-US" altLang="zh-TW" sz="2400" b="0" dirty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生日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4</a:t>
            </a:r>
            <a:r>
              <a:rPr lang="en-US" altLang="zh-TW" sz="2400" b="0" dirty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血型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5</a:t>
            </a:r>
            <a:r>
              <a:rPr lang="en-US" altLang="zh-TW" sz="2400" b="0" dirty="0">
                <a:latin typeface="+mj-ea"/>
                <a:ea typeface="+mj-ea"/>
              </a:rPr>
              <a:t>:</a:t>
            </a:r>
            <a:r>
              <a:rPr lang="zh-TW" altLang="en-US" sz="2400" b="0" dirty="0">
                <a:latin typeface="+mj-ea"/>
                <a:ea typeface="+mj-ea"/>
              </a:rPr>
              <a:t>出沒</a:t>
            </a:r>
            <a:r>
              <a:rPr lang="zh-TW" altLang="en-US" sz="2400" b="0" dirty="0" smtClean="0">
                <a:latin typeface="+mj-ea"/>
                <a:ea typeface="+mj-ea"/>
              </a:rPr>
              <a:t>地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6</a:t>
            </a:r>
            <a:r>
              <a:rPr lang="en-US" altLang="zh-TW" sz="2400" b="0" dirty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學校</a:t>
            </a:r>
            <a:endParaRPr lang="en-US" altLang="zh-TW" sz="2400" b="0" dirty="0" smtClean="0">
              <a:latin typeface="+mj-ea"/>
              <a:ea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0" y="1577343"/>
            <a:ext cx="230888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0" dirty="0">
                <a:latin typeface="+mj-ea"/>
              </a:rPr>
              <a:t>7:</a:t>
            </a:r>
            <a:r>
              <a:rPr lang="zh-TW" altLang="en-US" sz="2400" b="0" dirty="0" smtClean="0">
                <a:latin typeface="+mj-ea"/>
              </a:rPr>
              <a:t>公司</a:t>
            </a:r>
            <a:endParaRPr lang="en-US" altLang="zh-TW" sz="2400" b="0" dirty="0">
              <a:latin typeface="+mj-ea"/>
            </a:endParaRPr>
          </a:p>
          <a:p>
            <a:r>
              <a:rPr lang="en-US" altLang="zh-TW" sz="2400" b="0" dirty="0">
                <a:latin typeface="+mj-ea"/>
              </a:rPr>
              <a:t>8:</a:t>
            </a:r>
            <a:r>
              <a:rPr lang="zh-TW" altLang="en-US" sz="2400" b="0" dirty="0" smtClean="0">
                <a:latin typeface="+mj-ea"/>
              </a:rPr>
              <a:t>職業</a:t>
            </a:r>
            <a:endParaRPr lang="en-US" altLang="zh-TW" sz="2400" b="0" dirty="0">
              <a:latin typeface="+mj-ea"/>
            </a:endParaRPr>
          </a:p>
          <a:p>
            <a:r>
              <a:rPr lang="en-US" altLang="zh-TW" sz="2400" b="0" dirty="0">
                <a:latin typeface="+mj-ea"/>
              </a:rPr>
              <a:t>9:</a:t>
            </a:r>
            <a:r>
              <a:rPr lang="zh-TW" altLang="en-US" sz="2400" b="0" dirty="0" smtClean="0">
                <a:latin typeface="+mj-ea"/>
              </a:rPr>
              <a:t>興趣</a:t>
            </a:r>
            <a:endParaRPr lang="en-US" altLang="zh-TW" sz="2400" b="0" dirty="0">
              <a:latin typeface="+mj-ea"/>
            </a:endParaRPr>
          </a:p>
          <a:p>
            <a:r>
              <a:rPr lang="en-US" altLang="zh-TW" sz="2400" b="0" dirty="0">
                <a:latin typeface="+mj-ea"/>
              </a:rPr>
              <a:t>10:</a:t>
            </a:r>
            <a:r>
              <a:rPr lang="zh-TW" altLang="en-US" sz="2400" b="0" dirty="0">
                <a:latin typeface="+mj-ea"/>
              </a:rPr>
              <a:t>婚姻</a:t>
            </a:r>
            <a:r>
              <a:rPr lang="zh-TW" altLang="en-US" sz="2400" b="0" dirty="0" smtClean="0">
                <a:latin typeface="+mj-ea"/>
              </a:rPr>
              <a:t>狀況</a:t>
            </a:r>
            <a:endParaRPr lang="en-US" altLang="zh-TW" sz="2400" b="0" dirty="0">
              <a:latin typeface="+mj-ea"/>
            </a:endParaRPr>
          </a:p>
          <a:p>
            <a:r>
              <a:rPr lang="en-US" altLang="zh-TW" sz="2400" b="0" dirty="0">
                <a:latin typeface="+mj-ea"/>
              </a:rPr>
              <a:t>11:</a:t>
            </a:r>
            <a:r>
              <a:rPr lang="zh-TW" altLang="en-US" sz="2400" b="0" dirty="0">
                <a:latin typeface="+mj-ea"/>
              </a:rPr>
              <a:t>各種</a:t>
            </a:r>
            <a:r>
              <a:rPr lang="zh-TW" altLang="en-US" sz="2400" b="0" dirty="0" smtClean="0">
                <a:latin typeface="+mj-ea"/>
              </a:rPr>
              <a:t>網址</a:t>
            </a:r>
            <a:endParaRPr lang="zh-TW" altLang="en-US" sz="2400" b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01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48680"/>
            <a:ext cx="8213536" cy="4560620"/>
          </a:xfrm>
        </p:spPr>
        <p:txBody>
          <a:bodyPr>
            <a:normAutofit/>
          </a:bodyPr>
          <a:lstStyle/>
          <a:p>
            <a:r>
              <a:rPr lang="en-US" altLang="zh-TW" sz="2400" b="0" dirty="0" smtClean="0">
                <a:latin typeface="+mj-ea"/>
                <a:ea typeface="+mj-ea"/>
              </a:rPr>
              <a:t>5</a:t>
            </a:r>
            <a:r>
              <a:rPr lang="zh-TW" altLang="en-US" sz="2400" b="0" dirty="0" smtClean="0">
                <a:latin typeface="+mj-ea"/>
                <a:ea typeface="+mj-ea"/>
              </a:rPr>
              <a:t> </a:t>
            </a:r>
            <a:r>
              <a:rPr lang="en-US" altLang="zh-TW" sz="2400" b="0" dirty="0" smtClean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 出沒</a:t>
            </a:r>
            <a:r>
              <a:rPr lang="zh-TW" altLang="en-US" sz="2400" b="0" dirty="0">
                <a:latin typeface="+mj-ea"/>
                <a:ea typeface="+mj-ea"/>
              </a:rPr>
              <a:t>地。採用最大範圍的概括城市來代表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例如 </a:t>
            </a:r>
            <a:r>
              <a:rPr lang="en-US" altLang="zh-TW" sz="2400" b="0" dirty="0">
                <a:latin typeface="+mj-ea"/>
                <a:ea typeface="+mj-ea"/>
              </a:rPr>
              <a:t>: </a:t>
            </a:r>
            <a:r>
              <a:rPr lang="zh-TW" altLang="en-US" sz="2400" b="0" dirty="0">
                <a:latin typeface="+mj-ea"/>
                <a:ea typeface="+mj-ea"/>
              </a:rPr>
              <a:t>白河的話，紀錄就寫台南市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zh-TW" altLang="en-US" sz="2400" b="0" dirty="0">
              <a:latin typeface="+mj-ea"/>
              <a:ea typeface="+mj-ea"/>
            </a:endParaRPr>
          </a:p>
          <a:p>
            <a:r>
              <a:rPr lang="en-US" altLang="zh-TW" sz="2400" b="0" dirty="0">
                <a:latin typeface="+mj-ea"/>
                <a:ea typeface="+mj-ea"/>
              </a:rPr>
              <a:t>6 : </a:t>
            </a:r>
            <a:r>
              <a:rPr lang="zh-TW" altLang="en-US" sz="2400" b="0" dirty="0">
                <a:latin typeface="+mj-ea"/>
                <a:ea typeface="+mj-ea"/>
              </a:rPr>
              <a:t>學校。針對相同學校採用同樣的稱呼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例如 </a:t>
            </a:r>
            <a:r>
              <a:rPr lang="en-US" altLang="zh-TW" sz="2400" b="0" dirty="0">
                <a:latin typeface="+mj-ea"/>
                <a:ea typeface="+mj-ea"/>
              </a:rPr>
              <a:t>: </a:t>
            </a:r>
            <a:r>
              <a:rPr lang="zh-TW" altLang="en-US" sz="2400" b="0" dirty="0">
                <a:latin typeface="+mj-ea"/>
                <a:ea typeface="+mj-ea"/>
              </a:rPr>
              <a:t>北一女一律輸入北一女中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zh-TW" altLang="en-US" sz="2400" b="0" dirty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10</a:t>
            </a:r>
            <a:r>
              <a:rPr lang="zh-TW" altLang="en-US" sz="2400" b="0" dirty="0" smtClean="0">
                <a:latin typeface="+mj-ea"/>
                <a:ea typeface="+mj-ea"/>
              </a:rPr>
              <a:t> </a:t>
            </a:r>
            <a:r>
              <a:rPr lang="en-US" altLang="zh-TW" sz="2400" b="0" dirty="0" smtClean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 婚姻</a:t>
            </a:r>
            <a:r>
              <a:rPr lang="zh-TW" altLang="en-US" sz="2400" b="0" dirty="0">
                <a:latin typeface="+mj-ea"/>
                <a:ea typeface="+mj-ea"/>
              </a:rPr>
              <a:t>狀況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我們</a:t>
            </a:r>
            <a:r>
              <a:rPr lang="zh-TW" altLang="en-US" sz="2400" b="0" dirty="0">
                <a:latin typeface="+mj-ea"/>
                <a:ea typeface="+mj-ea"/>
              </a:rPr>
              <a:t>的記錄方法為以下幾項 </a:t>
            </a:r>
            <a:r>
              <a:rPr lang="en-US" altLang="zh-TW" sz="2400" b="0" dirty="0">
                <a:latin typeface="+mj-ea"/>
                <a:ea typeface="+mj-ea"/>
              </a:rPr>
              <a:t>: </a:t>
            </a:r>
            <a:r>
              <a:rPr lang="zh-TW" altLang="en-US" sz="2400" b="0" dirty="0">
                <a:latin typeface="+mj-ea"/>
                <a:ea typeface="+mj-ea"/>
              </a:rPr>
              <a:t>有男友、有女友、已婚、已婚有小孩。</a:t>
            </a:r>
          </a:p>
          <a:p>
            <a:endParaRPr lang="zh-TW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63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1500" y="764704"/>
            <a:ext cx="7520940" cy="4056564"/>
          </a:xfrm>
        </p:spPr>
        <p:txBody>
          <a:bodyPr>
            <a:noAutofit/>
          </a:bodyPr>
          <a:lstStyle/>
          <a:p>
            <a:r>
              <a:rPr lang="en-US" altLang="zh-TW" sz="2400" b="0" dirty="0">
                <a:latin typeface="+mj-ea"/>
              </a:rPr>
              <a:t>9:</a:t>
            </a:r>
            <a:r>
              <a:rPr lang="zh-TW" altLang="en-US" sz="2400" b="0" dirty="0">
                <a:latin typeface="+mj-ea"/>
              </a:rPr>
              <a:t>興趣</a:t>
            </a:r>
            <a:r>
              <a:rPr lang="zh-TW" altLang="en-US" sz="2400" b="0" dirty="0" smtClean="0">
                <a:latin typeface="+mj-ea"/>
              </a:rPr>
              <a:t>。</a:t>
            </a:r>
            <a:endParaRPr lang="en-US" altLang="zh-TW" sz="2400" b="0" dirty="0" smtClean="0">
              <a:latin typeface="+mj-ea"/>
            </a:endParaRPr>
          </a:p>
          <a:p>
            <a:r>
              <a:rPr lang="zh-TW" altLang="en-US" sz="2400" b="0" dirty="0" smtClean="0">
                <a:latin typeface="+mj-ea"/>
              </a:rPr>
              <a:t>我們</a:t>
            </a:r>
            <a:r>
              <a:rPr lang="zh-TW" altLang="en-US" sz="2400" b="0" dirty="0">
                <a:latin typeface="+mj-ea"/>
              </a:rPr>
              <a:t>定義了一系列的興趣</a:t>
            </a:r>
            <a:r>
              <a:rPr lang="zh-TW" altLang="en-US" sz="2400" b="0" dirty="0" smtClean="0">
                <a:latin typeface="+mj-ea"/>
              </a:rPr>
              <a:t>分類，共</a:t>
            </a:r>
            <a:r>
              <a:rPr lang="en-US" altLang="zh-TW" sz="2400" b="0" dirty="0" smtClean="0">
                <a:latin typeface="+mj-ea"/>
              </a:rPr>
              <a:t>26</a:t>
            </a:r>
            <a:r>
              <a:rPr lang="zh-TW" altLang="en-US" sz="2400" b="0" dirty="0">
                <a:latin typeface="+mj-ea"/>
              </a:rPr>
              <a:t>項</a:t>
            </a:r>
            <a:r>
              <a:rPr lang="zh-TW" altLang="en-US" sz="2400" b="0" dirty="0" smtClean="0">
                <a:latin typeface="+mj-ea"/>
              </a:rPr>
              <a:t>，來</a:t>
            </a:r>
            <a:r>
              <a:rPr lang="zh-TW" altLang="en-US" sz="2400" b="0" dirty="0">
                <a:latin typeface="+mj-ea"/>
              </a:rPr>
              <a:t>使紀錄不會因為蒐集資料的人員的差異而產生分歧</a:t>
            </a:r>
            <a:r>
              <a:rPr lang="zh-TW" altLang="en-US" sz="2400" b="0" dirty="0" smtClean="0">
                <a:latin typeface="+mj-ea"/>
              </a:rPr>
              <a:t>。</a:t>
            </a:r>
            <a:endParaRPr lang="en-US" altLang="zh-TW" sz="2400" b="0" dirty="0" smtClean="0">
              <a:latin typeface="+mj-ea"/>
            </a:endParaRPr>
          </a:p>
          <a:p>
            <a:endParaRPr lang="zh-TW" altLang="en-US" sz="2000" b="0" dirty="0">
              <a:latin typeface="+mj-ea"/>
            </a:endParaRPr>
          </a:p>
          <a:p>
            <a:r>
              <a:rPr lang="zh-TW" altLang="en-US" sz="2000" b="0" dirty="0">
                <a:latin typeface="+mj-ea"/>
              </a:rPr>
              <a:t>閱讀</a:t>
            </a:r>
            <a:r>
              <a:rPr lang="zh-TW" altLang="en-US" sz="2000" b="0" dirty="0" smtClean="0">
                <a:latin typeface="+mj-ea"/>
              </a:rPr>
              <a:t>寫作</a:t>
            </a:r>
            <a:r>
              <a:rPr lang="zh-TW" altLang="en-US" sz="2000" b="0" dirty="0">
                <a:latin typeface="+mj-ea"/>
              </a:rPr>
              <a:t> </a:t>
            </a:r>
            <a:r>
              <a:rPr lang="zh-TW" altLang="en-US" sz="2000" b="0" dirty="0" smtClean="0">
                <a:latin typeface="+mj-ea"/>
              </a:rPr>
              <a:t> 聊天</a:t>
            </a:r>
            <a:r>
              <a:rPr lang="zh-TW" altLang="en-US" sz="2000" b="0" dirty="0">
                <a:latin typeface="+mj-ea"/>
              </a:rPr>
              <a:t>哈</a:t>
            </a:r>
            <a:r>
              <a:rPr lang="zh-TW" altLang="en-US" sz="2000" b="0" dirty="0" smtClean="0">
                <a:latin typeface="+mj-ea"/>
              </a:rPr>
              <a:t>拉  電玩</a:t>
            </a:r>
            <a:r>
              <a:rPr lang="zh-TW" altLang="en-US" sz="2000" b="0" dirty="0">
                <a:latin typeface="+mj-ea"/>
              </a:rPr>
              <a:t>對</a:t>
            </a:r>
            <a:r>
              <a:rPr lang="zh-TW" altLang="en-US" sz="2000" b="0" dirty="0" smtClean="0">
                <a:latin typeface="+mj-ea"/>
              </a:rPr>
              <a:t>戰  運動</a:t>
            </a:r>
            <a:r>
              <a:rPr lang="zh-TW" altLang="en-US" sz="2000" b="0" dirty="0">
                <a:latin typeface="+mj-ea"/>
              </a:rPr>
              <a:t>釣魚	</a:t>
            </a:r>
            <a:r>
              <a:rPr lang="zh-TW" altLang="en-US" sz="2000" b="0" dirty="0" smtClean="0">
                <a:latin typeface="+mj-ea"/>
              </a:rPr>
              <a:t>動畫漫畫  投資理財  </a:t>
            </a:r>
            <a:endParaRPr lang="en-US" altLang="zh-TW" sz="2000" b="0" dirty="0" smtClean="0">
              <a:latin typeface="+mj-ea"/>
            </a:endParaRPr>
          </a:p>
          <a:p>
            <a:r>
              <a:rPr lang="zh-TW" altLang="en-US" sz="2000" b="0" dirty="0" smtClean="0">
                <a:latin typeface="+mj-ea"/>
              </a:rPr>
              <a:t>兜風</a:t>
            </a:r>
            <a:r>
              <a:rPr lang="zh-TW" altLang="en-US" sz="2000" b="0" dirty="0">
                <a:latin typeface="+mj-ea"/>
              </a:rPr>
              <a:t>閒</a:t>
            </a:r>
            <a:r>
              <a:rPr lang="zh-TW" altLang="en-US" sz="2000" b="0" dirty="0" smtClean="0">
                <a:latin typeface="+mj-ea"/>
              </a:rPr>
              <a:t>晃  古董收藏</a:t>
            </a:r>
            <a:r>
              <a:rPr lang="zh-TW" altLang="en-US" sz="2000" b="0" dirty="0">
                <a:latin typeface="+mj-ea"/>
              </a:rPr>
              <a:t> </a:t>
            </a:r>
            <a:r>
              <a:rPr lang="zh-TW" altLang="en-US" sz="2000" b="0" dirty="0" smtClean="0">
                <a:latin typeface="+mj-ea"/>
              </a:rPr>
              <a:t> 園藝花卉  逛街購物  音樂欣賞  星象</a:t>
            </a:r>
            <a:r>
              <a:rPr lang="zh-TW" altLang="en-US" sz="2000" b="0" dirty="0">
                <a:latin typeface="+mj-ea"/>
              </a:rPr>
              <a:t>命理</a:t>
            </a:r>
          </a:p>
          <a:p>
            <a:r>
              <a:rPr lang="zh-TW" altLang="en-US" sz="2000" b="0" dirty="0">
                <a:latin typeface="+mj-ea"/>
              </a:rPr>
              <a:t>下棋</a:t>
            </a:r>
            <a:r>
              <a:rPr lang="zh-TW" altLang="en-US" sz="2000" b="0" dirty="0" smtClean="0">
                <a:latin typeface="+mj-ea"/>
              </a:rPr>
              <a:t>彈琴  美食烹調  攝影繪畫  遊山玩水</a:t>
            </a:r>
            <a:r>
              <a:rPr lang="zh-TW" altLang="en-US" sz="2000" b="0" dirty="0">
                <a:latin typeface="+mj-ea"/>
              </a:rPr>
              <a:t>	</a:t>
            </a:r>
            <a:r>
              <a:rPr lang="zh-TW" altLang="en-US" sz="2000" b="0" dirty="0" smtClean="0">
                <a:latin typeface="+mj-ea"/>
              </a:rPr>
              <a:t>發呆睡覺  豢養寵物  </a:t>
            </a:r>
            <a:endParaRPr lang="en-US" altLang="zh-TW" sz="2000" b="0" dirty="0" smtClean="0">
              <a:latin typeface="+mj-ea"/>
            </a:endParaRPr>
          </a:p>
          <a:p>
            <a:r>
              <a:rPr lang="zh-TW" altLang="en-US" sz="2000" b="0" dirty="0" smtClean="0">
                <a:latin typeface="+mj-ea"/>
              </a:rPr>
              <a:t>電腦網路  登山健行</a:t>
            </a:r>
            <a:r>
              <a:rPr lang="zh-TW" altLang="en-US" sz="2000" b="0" dirty="0">
                <a:latin typeface="+mj-ea"/>
              </a:rPr>
              <a:t> </a:t>
            </a:r>
            <a:r>
              <a:rPr lang="zh-TW" altLang="en-US" sz="2000" b="0" dirty="0" smtClean="0">
                <a:latin typeface="+mj-ea"/>
              </a:rPr>
              <a:t> 電視電影  塑</a:t>
            </a:r>
            <a:r>
              <a:rPr lang="zh-TW" altLang="en-US" sz="2000" b="0" dirty="0">
                <a:latin typeface="+mj-ea"/>
              </a:rPr>
              <a:t>身</a:t>
            </a:r>
            <a:r>
              <a:rPr lang="zh-TW" altLang="en-US" sz="2000" b="0" dirty="0" smtClean="0">
                <a:latin typeface="+mj-ea"/>
              </a:rPr>
              <a:t>美容  語言學習  唱歌</a:t>
            </a:r>
            <a:r>
              <a:rPr lang="zh-TW" altLang="en-US" sz="2000" b="0" dirty="0">
                <a:latin typeface="+mj-ea"/>
              </a:rPr>
              <a:t>跳舞</a:t>
            </a:r>
          </a:p>
          <a:p>
            <a:r>
              <a:rPr lang="zh-TW" altLang="en-US" sz="2000" b="0" dirty="0" smtClean="0">
                <a:latin typeface="+mj-ea"/>
              </a:rPr>
              <a:t>吃喝玩樂  占</a:t>
            </a:r>
            <a:r>
              <a:rPr lang="zh-TW" altLang="en-US" sz="2000" b="0" dirty="0">
                <a:latin typeface="+mj-ea"/>
              </a:rPr>
              <a:t>星算命				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9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22989"/>
            <a:ext cx="8856984" cy="3442115"/>
          </a:xfrm>
        </p:spPr>
      </p:pic>
    </p:spTree>
    <p:extLst>
      <p:ext uri="{BB962C8B-B14F-4D97-AF65-F5344CB8AC3E}">
        <p14:creationId xmlns:p14="http://schemas.microsoft.com/office/powerpoint/2010/main" val="357624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501568" cy="548640"/>
          </a:xfrm>
        </p:spPr>
        <p:txBody>
          <a:bodyPr/>
          <a:lstStyle/>
          <a:p>
            <a:pPr lvl="0"/>
            <a:r>
              <a:rPr lang="en-US" altLang="zh-TW" sz="3600" b="1" dirty="0" smtClean="0"/>
              <a:t>(2)</a:t>
            </a:r>
            <a:r>
              <a:rPr lang="zh-TW" altLang="zh-TW" sz="3600" b="1" dirty="0"/>
              <a:t>資料</a:t>
            </a:r>
            <a:r>
              <a:rPr lang="zh-TW" altLang="zh-TW" sz="3600" b="1" dirty="0" smtClean="0"/>
              <a:t>前處理</a:t>
            </a:r>
            <a:r>
              <a:rPr lang="zh-TW" altLang="en-US" sz="3600" b="1" dirty="0"/>
              <a:t> </a:t>
            </a:r>
            <a:r>
              <a:rPr lang="en-US" altLang="zh-TW" sz="3600" b="1" dirty="0" smtClean="0"/>
              <a:t>:</a:t>
            </a:r>
            <a:r>
              <a:rPr lang="zh-TW" altLang="en-US" sz="3600" b="1" dirty="0" smtClean="0"/>
              <a:t> </a:t>
            </a:r>
            <a:r>
              <a:rPr lang="zh-TW" altLang="en-US" sz="3600" b="1" dirty="0" smtClean="0">
                <a:latin typeface="+mj-ea"/>
              </a:rPr>
              <a:t>高中</a:t>
            </a:r>
            <a:r>
              <a:rPr lang="zh-TW" altLang="en-US" sz="3600" b="1" dirty="0">
                <a:latin typeface="+mj-ea"/>
              </a:rPr>
              <a:t>低三種不同資料量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160" y="1556792"/>
            <a:ext cx="8316416" cy="451595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我們</a:t>
            </a:r>
            <a:r>
              <a:rPr lang="zh-TW" altLang="en-US" sz="2400" b="0" dirty="0">
                <a:latin typeface="+mj-ea"/>
                <a:ea typeface="+mj-ea"/>
              </a:rPr>
              <a:t>將資料</a:t>
            </a:r>
            <a:r>
              <a:rPr lang="zh-TW" altLang="en-US" sz="2400" b="0" dirty="0" smtClean="0">
                <a:latin typeface="+mj-ea"/>
                <a:ea typeface="+mj-ea"/>
              </a:rPr>
              <a:t>依據資料蒐集的完整度分為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高中</a:t>
            </a:r>
            <a:r>
              <a:rPr lang="zh-TW" altLang="en-US" sz="2400" b="0" dirty="0">
                <a:latin typeface="+mj-ea"/>
                <a:ea typeface="+mj-ea"/>
              </a:rPr>
              <a:t>低三種不同資料量的</a:t>
            </a:r>
            <a:r>
              <a:rPr lang="zh-TW" altLang="en-US" sz="2400" b="0" dirty="0" smtClean="0">
                <a:latin typeface="+mj-ea"/>
                <a:ea typeface="+mj-ea"/>
              </a:rPr>
              <a:t>資料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總共</a:t>
            </a:r>
            <a:r>
              <a:rPr lang="zh-TW" altLang="en-US" sz="2400" b="0" dirty="0">
                <a:latin typeface="+mj-ea"/>
                <a:ea typeface="+mj-ea"/>
              </a:rPr>
              <a:t>進行高資料量、中資料量、低資料</a:t>
            </a:r>
            <a:r>
              <a:rPr lang="zh-TW" altLang="en-US" sz="2400" b="0" dirty="0" smtClean="0">
                <a:latin typeface="+mj-ea"/>
                <a:ea typeface="+mj-ea"/>
              </a:rPr>
              <a:t>量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 marL="0" indent="0"/>
            <a:r>
              <a:rPr lang="en-US" altLang="zh-TW" sz="2400" b="0" dirty="0" smtClean="0">
                <a:latin typeface="+mj-ea"/>
                <a:ea typeface="+mj-ea"/>
              </a:rPr>
              <a:t>    </a:t>
            </a:r>
            <a:r>
              <a:rPr lang="zh-TW" altLang="en-US" sz="2400" b="0" dirty="0" smtClean="0">
                <a:latin typeface="+mj-ea"/>
                <a:ea typeface="+mj-ea"/>
              </a:rPr>
              <a:t>以及</a:t>
            </a:r>
            <a:r>
              <a:rPr lang="zh-TW" altLang="en-US" sz="2400" b="0" dirty="0">
                <a:latin typeface="+mj-ea"/>
                <a:ea typeface="+mj-ea"/>
              </a:rPr>
              <a:t>全資料等四種實驗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89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65760"/>
            <a:ext cx="7520940" cy="548640"/>
          </a:xfrm>
        </p:spPr>
        <p:txBody>
          <a:bodyPr/>
          <a:lstStyle/>
          <a:p>
            <a:r>
              <a:rPr lang="zh-TW" altLang="en-US" sz="3600" b="1" dirty="0" smtClean="0"/>
              <a:t>相似度</a:t>
            </a:r>
            <a:r>
              <a:rPr lang="en-US" altLang="zh-TW" sz="3600" b="1" dirty="0" smtClean="0"/>
              <a:t>(similarity)</a:t>
            </a:r>
            <a:r>
              <a:rPr lang="zh-TW" altLang="en-US" sz="3600" b="1" dirty="0" smtClean="0"/>
              <a:t>計算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936" y="1649351"/>
            <a:ext cx="8141528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對應</a:t>
            </a:r>
            <a:r>
              <a:rPr lang="en-US" altLang="zh-TW" sz="2400" b="0" dirty="0" smtClean="0">
                <a:latin typeface="+mj-ea"/>
                <a:ea typeface="+mj-ea"/>
              </a:rPr>
              <a:t>PTT</a:t>
            </a:r>
            <a:r>
              <a:rPr lang="zh-TW" altLang="en-US" sz="2400" b="0" dirty="0" smtClean="0">
                <a:latin typeface="+mj-ea"/>
                <a:ea typeface="+mj-ea"/>
              </a:rPr>
              <a:t>以及</a:t>
            </a:r>
            <a:r>
              <a:rPr lang="en-US" altLang="zh-TW" sz="2400" b="0" dirty="0" smtClean="0">
                <a:latin typeface="+mj-ea"/>
                <a:ea typeface="+mj-ea"/>
              </a:rPr>
              <a:t>FB</a:t>
            </a:r>
            <a:r>
              <a:rPr lang="zh-TW" altLang="en-US" sz="2400" b="0" dirty="0" smtClean="0">
                <a:latin typeface="+mj-ea"/>
                <a:ea typeface="+mj-ea"/>
              </a:rPr>
              <a:t>的</a:t>
            </a:r>
            <a:r>
              <a:rPr lang="en-US" altLang="zh-TW" sz="2400" b="0" dirty="0" smtClean="0">
                <a:latin typeface="+mj-ea"/>
                <a:ea typeface="+mj-ea"/>
              </a:rPr>
              <a:t>attribute</a:t>
            </a:r>
          </a:p>
          <a:p>
            <a:endParaRPr lang="en-US" altLang="zh-TW" sz="2400" b="0" dirty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相似度 </a:t>
            </a:r>
            <a:r>
              <a:rPr lang="en-US" altLang="zh-TW" sz="2400" b="0" dirty="0">
                <a:latin typeface="+mj-ea"/>
              </a:rPr>
              <a:t>(similarity) </a:t>
            </a:r>
            <a:r>
              <a:rPr lang="en-US" altLang="zh-TW" sz="2400" b="0" dirty="0" smtClean="0">
                <a:latin typeface="+mj-ea"/>
                <a:ea typeface="+mj-ea"/>
              </a:rPr>
              <a:t>: </a:t>
            </a:r>
            <a:r>
              <a:rPr lang="zh-TW" altLang="en-US" sz="2400" b="0" dirty="0" smtClean="0">
                <a:latin typeface="+mj-ea"/>
                <a:ea typeface="+mj-ea"/>
              </a:rPr>
              <a:t>以一個範圍在</a:t>
            </a:r>
            <a:r>
              <a:rPr lang="en-US" altLang="zh-TW" sz="2400" b="0" dirty="0" smtClean="0">
                <a:latin typeface="+mj-ea"/>
                <a:ea typeface="+mj-ea"/>
              </a:rPr>
              <a:t>0~1</a:t>
            </a:r>
            <a:r>
              <a:rPr lang="zh-TW" altLang="en-US" sz="2400" b="0" dirty="0" smtClean="0">
                <a:latin typeface="+mj-ea"/>
                <a:ea typeface="+mj-ea"/>
              </a:rPr>
              <a:t>之間的數值表示兩個東西之間的相似程度。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針對</a:t>
            </a:r>
            <a:r>
              <a:rPr lang="zh-TW" altLang="en-US" sz="2400" b="0" dirty="0">
                <a:latin typeface="+mj-ea"/>
                <a:ea typeface="+mj-ea"/>
              </a:rPr>
              <a:t>不同的項目的屬性</a:t>
            </a:r>
            <a:r>
              <a:rPr lang="zh-TW" altLang="en-US" sz="2400" b="0" dirty="0" smtClean="0">
                <a:latin typeface="+mj-ea"/>
                <a:ea typeface="+mj-ea"/>
              </a:rPr>
              <a:t>，定義不同</a:t>
            </a:r>
            <a:r>
              <a:rPr lang="zh-TW" altLang="en-US" sz="2400" b="0" dirty="0">
                <a:latin typeface="+mj-ea"/>
                <a:ea typeface="+mj-ea"/>
              </a:rPr>
              <a:t>的相似度計算方式。</a:t>
            </a:r>
          </a:p>
        </p:txBody>
      </p:sp>
    </p:spTree>
    <p:extLst>
      <p:ext uri="{BB962C8B-B14F-4D97-AF65-F5344CB8AC3E}">
        <p14:creationId xmlns:p14="http://schemas.microsoft.com/office/powerpoint/2010/main" val="41846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20940" cy="548640"/>
          </a:xfrm>
        </p:spPr>
        <p:txBody>
          <a:bodyPr/>
          <a:lstStyle/>
          <a:p>
            <a:r>
              <a:rPr lang="zh-TW" altLang="en-US" sz="3600" b="1" dirty="0" smtClean="0"/>
              <a:t>不同計算方法</a:t>
            </a:r>
            <a:r>
              <a:rPr lang="zh-TW" altLang="en-US" sz="3600" b="1" dirty="0"/>
              <a:t>介紹 </a:t>
            </a:r>
            <a:r>
              <a:rPr lang="en-US" altLang="zh-TW" sz="3600" b="1" dirty="0"/>
              <a:t>: 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1500" y="1505335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latin typeface="+mj-ea"/>
                <a:ea typeface="+mj-ea"/>
              </a:rPr>
              <a:t>LCS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latin typeface="+mj-ea"/>
                <a:ea typeface="+mj-ea"/>
              </a:rPr>
              <a:t>Binary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err="1" smtClean="0">
                <a:latin typeface="+mj-ea"/>
                <a:ea typeface="+mj-ea"/>
              </a:rPr>
              <a:t>Jaccard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latin typeface="+mj-ea"/>
                <a:ea typeface="+mj-ea"/>
              </a:rPr>
              <a:t>自我定義部分</a:t>
            </a:r>
          </a:p>
        </p:txBody>
      </p:sp>
    </p:spTree>
    <p:extLst>
      <p:ext uri="{BB962C8B-B14F-4D97-AF65-F5344CB8AC3E}">
        <p14:creationId xmlns:p14="http://schemas.microsoft.com/office/powerpoint/2010/main" val="17850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12" y="260648"/>
            <a:ext cx="7520940" cy="548640"/>
          </a:xfrm>
        </p:spPr>
        <p:txBody>
          <a:bodyPr/>
          <a:lstStyle/>
          <a:p>
            <a:r>
              <a:rPr lang="en-US" altLang="zh-TW" sz="3600" b="1" dirty="0" smtClean="0">
                <a:latin typeface="+mj-ea"/>
              </a:rPr>
              <a:t>LCS : </a:t>
            </a:r>
            <a:endParaRPr lang="zh-TW" altLang="en-US" sz="3600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sz="2400" b="0" dirty="0">
                <a:latin typeface="+mj-ea"/>
              </a:rPr>
              <a:t>Longest Common Substring</a:t>
            </a:r>
          </a:p>
          <a:p>
            <a:r>
              <a:rPr lang="zh-TW" altLang="en-GB" sz="2400" b="0" dirty="0" smtClean="0">
                <a:latin typeface="+mj-ea"/>
              </a:rPr>
              <a:t>「</a:t>
            </a:r>
            <a:r>
              <a:rPr lang="zh-TW" altLang="en-US" sz="2400" b="0" dirty="0">
                <a:latin typeface="+mj-ea"/>
              </a:rPr>
              <a:t>最長共同子字串」</a:t>
            </a:r>
            <a:r>
              <a:rPr lang="zh-TW" altLang="en-US" sz="2400" b="0" dirty="0" smtClean="0">
                <a:latin typeface="+mj-ea"/>
              </a:rPr>
              <a:t>。</a:t>
            </a:r>
            <a:endParaRPr lang="en-US" altLang="zh-TW" sz="2400" b="0" dirty="0" smtClean="0">
              <a:latin typeface="+mj-ea"/>
            </a:endParaRPr>
          </a:p>
          <a:p>
            <a:r>
              <a:rPr lang="zh-TW" altLang="en-US" sz="2400" b="0" dirty="0" smtClean="0">
                <a:latin typeface="+mj-ea"/>
              </a:rPr>
              <a:t>出現</a:t>
            </a:r>
            <a:r>
              <a:rPr lang="zh-TW" altLang="en-US" sz="2400" b="0" dirty="0">
                <a:latin typeface="+mj-ea"/>
              </a:rPr>
              <a:t>於每一個字串的子字串，長度最長者。</a:t>
            </a:r>
            <a:endParaRPr lang="en-US" altLang="zh-TW" sz="2400" b="0" dirty="0">
              <a:latin typeface="+mj-ea"/>
            </a:endParaRPr>
          </a:p>
          <a:p>
            <a:endParaRPr lang="en-US" altLang="zh-TW" sz="2400" b="0" dirty="0" smtClean="0">
              <a:latin typeface="+mj-ea"/>
            </a:endParaRPr>
          </a:p>
          <a:p>
            <a:r>
              <a:rPr lang="zh-TW" altLang="en-US" sz="2400" b="0" dirty="0" smtClean="0">
                <a:latin typeface="+mj-ea"/>
              </a:rPr>
              <a:t>   項目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		</a:t>
            </a:r>
            <a:r>
              <a:rPr lang="zh-TW" altLang="en-US" sz="2400" b="0" dirty="0" smtClean="0">
                <a:latin typeface="+mj-ea"/>
              </a:rPr>
              <a:t>舉例</a:t>
            </a:r>
            <a:endParaRPr lang="zh-TW" altLang="en-US" sz="2400" b="0" dirty="0">
              <a:latin typeface="+mj-ea"/>
            </a:endParaRPr>
          </a:p>
          <a:p>
            <a:r>
              <a:rPr lang="en-US" altLang="zh-TW" sz="2400" b="0" dirty="0" smtClean="0">
                <a:latin typeface="+mj-ea"/>
              </a:rPr>
              <a:t>1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US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姓名</a:t>
            </a:r>
            <a:r>
              <a:rPr lang="en-US" altLang="zh-TW" sz="2400" b="0" dirty="0" smtClean="0">
                <a:latin typeface="+mj-ea"/>
              </a:rPr>
              <a:t>		e.g. </a:t>
            </a:r>
            <a:r>
              <a:rPr lang="en-US" altLang="zh-TW" sz="2400" b="0" dirty="0" err="1">
                <a:latin typeface="+mj-ea"/>
              </a:rPr>
              <a:t>r</a:t>
            </a:r>
            <a:r>
              <a:rPr lang="en-US" altLang="zh-TW" sz="2400" b="0" dirty="0" err="1" smtClean="0">
                <a:latin typeface="+mj-ea"/>
              </a:rPr>
              <a:t>ubywang</a:t>
            </a:r>
            <a:r>
              <a:rPr lang="en-US" altLang="zh-TW" sz="2400" b="0" dirty="0" smtClean="0">
                <a:latin typeface="+mj-ea"/>
              </a:rPr>
              <a:t> VS. ruby0701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123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大綱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600" b="0" dirty="0" smtClean="0">
                <a:solidFill>
                  <a:srgbClr val="0070C0"/>
                </a:solidFill>
                <a:latin typeface="+mj-ea"/>
                <a:ea typeface="+mj-ea"/>
              </a:rPr>
              <a:t>動機</a:t>
            </a:r>
            <a:endParaRPr lang="en-US" altLang="zh-TW" sz="3600" b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2800" b="0" dirty="0" smtClean="0"/>
              <a:t>目的</a:t>
            </a:r>
            <a:endParaRPr lang="en-US" altLang="zh-TW" sz="2800" b="0" dirty="0" smtClean="0"/>
          </a:p>
          <a:p>
            <a:r>
              <a:rPr lang="zh-TW" altLang="en-US" sz="2800" b="0" dirty="0" smtClean="0"/>
              <a:t>方法</a:t>
            </a:r>
            <a:endParaRPr lang="en-US" altLang="zh-TW" sz="2800" b="0" dirty="0" smtClean="0"/>
          </a:p>
          <a:p>
            <a:r>
              <a:rPr lang="zh-TW" altLang="en-US" sz="2800" b="0" dirty="0">
                <a:latin typeface="+mj-ea"/>
                <a:ea typeface="+mj-ea"/>
              </a:rPr>
              <a:t>實驗</a:t>
            </a:r>
            <a:r>
              <a:rPr lang="zh-TW" altLang="en-US" sz="2800" b="0" dirty="0" smtClean="0">
                <a:latin typeface="+mj-ea"/>
                <a:ea typeface="+mj-ea"/>
              </a:rPr>
              <a:t>設置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實驗結果與</a:t>
            </a:r>
            <a:r>
              <a:rPr lang="zh-TW" altLang="en-US" sz="2800" b="0" dirty="0" smtClean="0">
                <a:latin typeface="+mj-ea"/>
                <a:ea typeface="+mj-ea"/>
              </a:rPr>
              <a:t>討論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>
                <a:latin typeface="+mj-ea"/>
                <a:ea typeface="+mj-ea"/>
              </a:rPr>
              <a:t>結論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參考資料</a:t>
            </a:r>
            <a:endParaRPr lang="en-US" altLang="zh-TW" sz="2800" b="0" dirty="0">
              <a:latin typeface="+mj-ea"/>
              <a:ea typeface="+mj-ea"/>
            </a:endParaRPr>
          </a:p>
          <a:p>
            <a:endParaRPr lang="en-US" altLang="zh-TW" sz="2800" b="0" dirty="0">
              <a:latin typeface="+mj-ea"/>
              <a:ea typeface="+mj-ea"/>
            </a:endParaRPr>
          </a:p>
          <a:p>
            <a:endParaRPr lang="zh-TW" altLang="en-US" sz="2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9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520940" cy="548640"/>
          </a:xfrm>
        </p:spPr>
        <p:txBody>
          <a:bodyPr/>
          <a:lstStyle/>
          <a:p>
            <a:r>
              <a:rPr lang="en-US" altLang="zh-TW" sz="3600" b="1" dirty="0" smtClean="0">
                <a:latin typeface="+mj-ea"/>
              </a:rPr>
              <a:t>Binary : </a:t>
            </a:r>
            <a:endParaRPr lang="zh-TW" altLang="en-US" sz="3600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452" y="1052736"/>
            <a:ext cx="7520940" cy="4104456"/>
          </a:xfrm>
        </p:spPr>
        <p:txBody>
          <a:bodyPr>
            <a:normAutofit lnSpcReduction="10000"/>
          </a:bodyPr>
          <a:lstStyle/>
          <a:p>
            <a:r>
              <a:rPr lang="zh-TW" altLang="en-US" sz="2400" b="0" dirty="0">
                <a:latin typeface="+mj-ea"/>
              </a:rPr>
              <a:t>即是以</a:t>
            </a:r>
            <a:r>
              <a:rPr lang="en-US" altLang="zh-TW" sz="2400" b="0" dirty="0">
                <a:latin typeface="+mj-ea"/>
              </a:rPr>
              <a:t>1</a:t>
            </a:r>
            <a:r>
              <a:rPr lang="zh-TW" altLang="en-US" sz="2400" b="0" dirty="0">
                <a:latin typeface="+mj-ea"/>
              </a:rPr>
              <a:t>代表</a:t>
            </a:r>
            <a:r>
              <a:rPr lang="en-US" altLang="zh-TW" sz="2400" b="0" dirty="0">
                <a:latin typeface="+mj-ea"/>
              </a:rPr>
              <a:t>true</a:t>
            </a:r>
            <a:r>
              <a:rPr lang="zh-TW" altLang="en-US" sz="2400" b="0" dirty="0">
                <a:latin typeface="+mj-ea"/>
              </a:rPr>
              <a:t>，</a:t>
            </a:r>
            <a:r>
              <a:rPr lang="en-US" altLang="zh-TW" sz="2400" b="0" dirty="0">
                <a:latin typeface="+mj-ea"/>
              </a:rPr>
              <a:t>0</a:t>
            </a:r>
            <a:r>
              <a:rPr lang="zh-TW" altLang="en-US" sz="2400" b="0" dirty="0">
                <a:latin typeface="+mj-ea"/>
              </a:rPr>
              <a:t>代表</a:t>
            </a:r>
            <a:r>
              <a:rPr lang="en-US" altLang="zh-TW" sz="2400" b="0" dirty="0" smtClean="0">
                <a:latin typeface="+mj-ea"/>
              </a:rPr>
              <a:t>false</a:t>
            </a:r>
          </a:p>
          <a:p>
            <a:endParaRPr lang="en-US" altLang="zh-TW" sz="2400" b="0" dirty="0" smtClean="0">
              <a:latin typeface="+mj-ea"/>
            </a:endParaRPr>
          </a:p>
          <a:p>
            <a:r>
              <a:rPr lang="zh-TW" altLang="en-US" sz="2400" b="0" dirty="0" smtClean="0">
                <a:latin typeface="+mj-ea"/>
              </a:rPr>
              <a:t>項目</a:t>
            </a:r>
            <a:r>
              <a:rPr lang="zh-TW" altLang="en-US" sz="2400" b="0" dirty="0">
                <a:latin typeface="+mj-ea"/>
              </a:rPr>
              <a:t>		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zh-TW" altLang="en-US" sz="2400" b="0" dirty="0">
                <a:latin typeface="+mj-ea"/>
              </a:rPr>
              <a:t>舉例</a:t>
            </a:r>
          </a:p>
          <a:p>
            <a:r>
              <a:rPr lang="en-GB" altLang="zh-TW" sz="2400" b="0" dirty="0">
                <a:latin typeface="+mj-ea"/>
              </a:rPr>
              <a:t>	</a:t>
            </a:r>
          </a:p>
          <a:p>
            <a:r>
              <a:rPr lang="en-GB" altLang="zh-TW" sz="2400" b="0" dirty="0" smtClean="0">
                <a:latin typeface="+mj-ea"/>
              </a:rPr>
              <a:t>4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血型</a:t>
            </a:r>
            <a:r>
              <a:rPr lang="zh-TW" altLang="en-US" sz="2400" b="0" dirty="0">
                <a:latin typeface="+mj-ea"/>
              </a:rPr>
              <a:t>	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en-GB" altLang="zh-TW" sz="2400" b="0" dirty="0" smtClean="0">
                <a:latin typeface="+mj-ea"/>
              </a:rPr>
              <a:t>e.g. A  VS.  AB</a:t>
            </a:r>
            <a:endParaRPr lang="en-GB" altLang="zh-TW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7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公司</a:t>
            </a:r>
            <a:r>
              <a:rPr lang="zh-TW" altLang="en-US" sz="2400" b="0" dirty="0">
                <a:latin typeface="+mj-ea"/>
              </a:rPr>
              <a:t>	</a:t>
            </a:r>
            <a:r>
              <a:rPr lang="en-GB" altLang="zh-TW" sz="2400" b="0" dirty="0">
                <a:latin typeface="+mj-ea"/>
              </a:rPr>
              <a:t>	</a:t>
            </a:r>
            <a:r>
              <a:rPr lang="en-GB" altLang="zh-TW" sz="2400" b="0" dirty="0" smtClean="0">
                <a:latin typeface="+mj-ea"/>
              </a:rPr>
              <a:t>e.g. Facebook VS. Google</a:t>
            </a:r>
            <a:endParaRPr lang="en-GB" altLang="zh-TW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8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職業</a:t>
            </a:r>
            <a:r>
              <a:rPr lang="zh-TW" altLang="en-US" sz="2400" b="0" dirty="0">
                <a:latin typeface="+mj-ea"/>
              </a:rPr>
              <a:t>	</a:t>
            </a:r>
            <a:r>
              <a:rPr lang="en-GB" altLang="zh-TW" sz="2400" b="0" dirty="0">
                <a:latin typeface="+mj-ea"/>
              </a:rPr>
              <a:t>	</a:t>
            </a:r>
            <a:r>
              <a:rPr lang="en-GB" altLang="zh-TW" sz="2400" b="0" dirty="0" smtClean="0">
                <a:latin typeface="+mj-ea"/>
              </a:rPr>
              <a:t>e.g. </a:t>
            </a:r>
            <a:r>
              <a:rPr lang="zh-TW" altLang="en-US" sz="2400" b="0" dirty="0" smtClean="0">
                <a:latin typeface="+mj-ea"/>
              </a:rPr>
              <a:t>工程師 </a:t>
            </a:r>
            <a:r>
              <a:rPr lang="en-US" altLang="zh-TW" sz="2400" b="0" dirty="0" smtClean="0">
                <a:latin typeface="+mj-ea"/>
              </a:rPr>
              <a:t>VS. </a:t>
            </a:r>
            <a:r>
              <a:rPr lang="zh-TW" altLang="en-US" sz="2400" b="0" dirty="0" smtClean="0">
                <a:latin typeface="+mj-ea"/>
              </a:rPr>
              <a:t>老師</a:t>
            </a:r>
            <a:endParaRPr lang="en-GB" altLang="zh-TW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10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婚姻</a:t>
            </a:r>
            <a:r>
              <a:rPr lang="zh-TW" altLang="en-US" sz="2400" b="0" dirty="0">
                <a:latin typeface="+mj-ea"/>
              </a:rPr>
              <a:t>狀況	</a:t>
            </a:r>
            <a:r>
              <a:rPr lang="en-GB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e.g. </a:t>
            </a:r>
            <a:r>
              <a:rPr lang="zh-TW" altLang="en-US" sz="2400" b="0" dirty="0" smtClean="0">
                <a:latin typeface="+mj-ea"/>
              </a:rPr>
              <a:t>已婚 </a:t>
            </a:r>
            <a:r>
              <a:rPr lang="en-US" altLang="zh-TW" sz="2400" b="0" dirty="0" smtClean="0">
                <a:latin typeface="+mj-ea"/>
              </a:rPr>
              <a:t>VS.  </a:t>
            </a:r>
            <a:r>
              <a:rPr lang="zh-TW" altLang="en-US" sz="2400" b="0" dirty="0" smtClean="0">
                <a:latin typeface="+mj-ea"/>
              </a:rPr>
              <a:t>有女友</a:t>
            </a:r>
            <a:endParaRPr lang="en-GB" altLang="zh-TW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11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各種</a:t>
            </a:r>
            <a:r>
              <a:rPr lang="zh-TW" altLang="en-US" sz="2400" b="0" dirty="0">
                <a:latin typeface="+mj-ea"/>
              </a:rPr>
              <a:t>網址	</a:t>
            </a:r>
            <a:r>
              <a:rPr lang="en-GB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e.g. /blog.com VS. /yahoo.com</a:t>
            </a:r>
            <a:endParaRPr lang="en-GB" altLang="zh-TW" sz="2400" b="0" dirty="0">
              <a:latin typeface="+mj-ea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890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420" y="288072"/>
            <a:ext cx="7520940" cy="548640"/>
          </a:xfrm>
        </p:spPr>
        <p:txBody>
          <a:bodyPr/>
          <a:lstStyle/>
          <a:p>
            <a:r>
              <a:rPr lang="en-US" altLang="zh-TW" sz="3600" b="1" dirty="0" err="1" smtClean="0">
                <a:latin typeface="+mj-ea"/>
              </a:rPr>
              <a:t>Jaccard</a:t>
            </a:r>
            <a:r>
              <a:rPr lang="en-US" altLang="zh-TW" sz="3600" b="1" dirty="0" smtClean="0">
                <a:latin typeface="+mj-ea"/>
              </a:rPr>
              <a:t> :</a:t>
            </a:r>
            <a:r>
              <a:rPr lang="zh-TW" altLang="en-US" sz="3600" b="1" dirty="0" smtClean="0">
                <a:latin typeface="+mj-ea"/>
              </a:rPr>
              <a:t>　</a:t>
            </a:r>
            <a:endParaRPr lang="zh-TW" altLang="en-US" sz="3600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9560" cy="3912548"/>
          </a:xfrm>
        </p:spPr>
        <p:txBody>
          <a:bodyPr>
            <a:normAutofit/>
          </a:bodyPr>
          <a:lstStyle/>
          <a:p>
            <a:r>
              <a:rPr lang="en-US" altLang="zh-TW" sz="2400" b="0" dirty="0">
                <a:latin typeface="+mj-ea"/>
              </a:rPr>
              <a:t>number of matching presents / number of attributes with values </a:t>
            </a:r>
            <a:r>
              <a:rPr lang="en-US" altLang="zh-TW" sz="2400" b="0" dirty="0" smtClean="0">
                <a:latin typeface="+mj-ea"/>
              </a:rPr>
              <a:t>present</a:t>
            </a:r>
          </a:p>
          <a:p>
            <a:endParaRPr lang="en-US" altLang="zh-TW" sz="2400" b="0" dirty="0">
              <a:latin typeface="+mj-ea"/>
            </a:endParaRPr>
          </a:p>
          <a:p>
            <a:r>
              <a:rPr lang="zh-TW" altLang="en-US" sz="2400" b="0" dirty="0" smtClean="0">
                <a:latin typeface="+mj-ea"/>
              </a:rPr>
              <a:t>項目</a:t>
            </a:r>
            <a:r>
              <a:rPr lang="zh-TW" altLang="en-US" sz="2400" b="0" dirty="0">
                <a:latin typeface="+mj-ea"/>
              </a:rPr>
              <a:t>	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	</a:t>
            </a:r>
            <a:r>
              <a:rPr lang="zh-TW" altLang="en-US" sz="2400" b="0" dirty="0" smtClean="0">
                <a:latin typeface="+mj-ea"/>
              </a:rPr>
              <a:t>舉例</a:t>
            </a:r>
            <a:endParaRPr lang="zh-TW" altLang="en-US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5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出沒</a:t>
            </a:r>
            <a:r>
              <a:rPr lang="zh-TW" altLang="en-US" sz="2400" b="0" dirty="0">
                <a:latin typeface="+mj-ea"/>
              </a:rPr>
              <a:t>地	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e.g. </a:t>
            </a:r>
            <a:r>
              <a:rPr lang="zh-TW" altLang="en-US" sz="2400" b="0" dirty="0" smtClean="0">
                <a:latin typeface="+mj-ea"/>
              </a:rPr>
              <a:t>台北市</a:t>
            </a:r>
            <a:r>
              <a:rPr lang="en-US" altLang="zh-TW" sz="2400" b="0" dirty="0" smtClean="0">
                <a:latin typeface="+mj-ea"/>
              </a:rPr>
              <a:t>;</a:t>
            </a:r>
            <a:r>
              <a:rPr lang="zh-TW" altLang="en-US" sz="2400" b="0" dirty="0" smtClean="0">
                <a:latin typeface="+mj-ea"/>
              </a:rPr>
              <a:t>彰化市 </a:t>
            </a:r>
            <a:r>
              <a:rPr lang="en-US" altLang="zh-TW" sz="2400" b="0" dirty="0" smtClean="0">
                <a:latin typeface="+mj-ea"/>
              </a:rPr>
              <a:t>VS.</a:t>
            </a:r>
            <a:r>
              <a:rPr lang="zh-TW" altLang="en-US" sz="2400" b="0" dirty="0" smtClean="0">
                <a:latin typeface="+mj-ea"/>
              </a:rPr>
              <a:t> 台北市</a:t>
            </a:r>
            <a:r>
              <a:rPr lang="en-US" altLang="zh-TW" sz="2400" b="0" dirty="0" smtClean="0">
                <a:latin typeface="+mj-ea"/>
              </a:rPr>
              <a:t>;</a:t>
            </a:r>
            <a:r>
              <a:rPr lang="zh-TW" altLang="en-US" sz="2400" b="0" dirty="0" smtClean="0">
                <a:latin typeface="+mj-ea"/>
              </a:rPr>
              <a:t>新北市</a:t>
            </a:r>
            <a:r>
              <a:rPr lang="en-GB" altLang="zh-TW" sz="2400" b="0" dirty="0" smtClean="0">
                <a:latin typeface="+mj-ea"/>
              </a:rPr>
              <a:t> </a:t>
            </a:r>
            <a:endParaRPr lang="en-GB" altLang="zh-TW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6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學校</a:t>
            </a:r>
            <a:r>
              <a:rPr lang="zh-TW" altLang="en-US" sz="2400" b="0" dirty="0">
                <a:latin typeface="+mj-ea"/>
              </a:rPr>
              <a:t>	 </a:t>
            </a:r>
            <a:r>
              <a:rPr lang="zh-TW" altLang="en-US" sz="2400" b="0" dirty="0" smtClean="0">
                <a:latin typeface="+mj-ea"/>
              </a:rPr>
              <a:t>          </a:t>
            </a:r>
            <a:r>
              <a:rPr lang="en-GB" altLang="zh-TW" sz="2400" b="0" dirty="0" smtClean="0">
                <a:latin typeface="+mj-ea"/>
              </a:rPr>
              <a:t> e.g. </a:t>
            </a:r>
            <a:r>
              <a:rPr lang="zh-TW" altLang="en-US" sz="2400" b="0" dirty="0" smtClean="0">
                <a:latin typeface="+mj-ea"/>
              </a:rPr>
              <a:t>北一女中</a:t>
            </a:r>
            <a:r>
              <a:rPr lang="en-US" altLang="zh-TW" sz="2400" b="0" dirty="0" smtClean="0">
                <a:latin typeface="+mj-ea"/>
              </a:rPr>
              <a:t>;</a:t>
            </a:r>
            <a:r>
              <a:rPr lang="zh-TW" altLang="en-US" sz="2400" b="0" dirty="0" smtClean="0">
                <a:latin typeface="+mj-ea"/>
              </a:rPr>
              <a:t>台灣大學 </a:t>
            </a:r>
            <a:r>
              <a:rPr lang="en-US" altLang="zh-TW" sz="2400" b="0" dirty="0" smtClean="0">
                <a:latin typeface="+mj-ea"/>
              </a:rPr>
              <a:t>VS. </a:t>
            </a:r>
            <a:r>
              <a:rPr lang="zh-TW" altLang="en-US" sz="2400" b="0" dirty="0" smtClean="0">
                <a:latin typeface="+mj-ea"/>
              </a:rPr>
              <a:t>台灣大學</a:t>
            </a:r>
            <a:endParaRPr lang="en-GB" altLang="zh-TW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9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興趣</a:t>
            </a:r>
            <a:r>
              <a:rPr lang="zh-TW" altLang="en-US" sz="2400" b="0" dirty="0">
                <a:latin typeface="+mj-ea"/>
              </a:rPr>
              <a:t>	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en-GB" altLang="zh-TW" sz="2400" b="0" dirty="0" smtClean="0">
                <a:latin typeface="+mj-ea"/>
              </a:rPr>
              <a:t>e.g. </a:t>
            </a:r>
            <a:r>
              <a:rPr lang="zh-TW" altLang="en-US" sz="2400" b="0" dirty="0" smtClean="0">
                <a:latin typeface="+mj-ea"/>
              </a:rPr>
              <a:t>音樂欣賞</a:t>
            </a:r>
            <a:r>
              <a:rPr lang="en-US" altLang="zh-TW" sz="2400" b="0" dirty="0" smtClean="0">
                <a:latin typeface="+mj-ea"/>
              </a:rPr>
              <a:t>;</a:t>
            </a:r>
            <a:r>
              <a:rPr lang="zh-TW" altLang="en-US" sz="2400" b="0" dirty="0" smtClean="0">
                <a:latin typeface="+mj-ea"/>
              </a:rPr>
              <a:t>電腦網路 </a:t>
            </a:r>
            <a:r>
              <a:rPr lang="en-US" altLang="zh-TW" sz="2400" b="0" dirty="0" smtClean="0">
                <a:latin typeface="+mj-ea"/>
              </a:rPr>
              <a:t>VS.</a:t>
            </a:r>
            <a:r>
              <a:rPr lang="zh-TW" altLang="en-US" sz="2400" b="0" dirty="0" smtClean="0">
                <a:latin typeface="+mj-ea"/>
              </a:rPr>
              <a:t> 音樂欣賞</a:t>
            </a:r>
            <a:endParaRPr lang="en-GB" altLang="zh-TW" sz="2400" b="0" dirty="0">
              <a:latin typeface="+mj-ea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915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420" y="288072"/>
            <a:ext cx="7520940" cy="548640"/>
          </a:xfrm>
        </p:spPr>
        <p:txBody>
          <a:bodyPr/>
          <a:lstStyle/>
          <a:p>
            <a:r>
              <a:rPr lang="zh-TW" altLang="en-US" sz="3600" b="1" dirty="0" smtClean="0"/>
              <a:t>自我定義部分 </a:t>
            </a:r>
            <a:r>
              <a:rPr lang="en-US" altLang="zh-TW" sz="3600" b="1" dirty="0" smtClean="0"/>
              <a:t>: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b="0" dirty="0">
                <a:latin typeface="+mj-ea"/>
              </a:rPr>
              <a:t>項目	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zh-TW" altLang="en-US" sz="2400" b="0" dirty="0">
                <a:latin typeface="+mj-ea"/>
              </a:rPr>
              <a:t>計算方式	</a:t>
            </a:r>
            <a:r>
              <a:rPr lang="en-US" altLang="zh-TW" sz="2400" b="0" dirty="0">
                <a:latin typeface="+mj-ea"/>
              </a:rPr>
              <a:t>		</a:t>
            </a:r>
            <a:endParaRPr lang="zh-TW" altLang="en-US" sz="2400" b="0" dirty="0">
              <a:latin typeface="+mj-ea"/>
            </a:endParaRPr>
          </a:p>
          <a:p>
            <a:r>
              <a:rPr lang="en-GB" altLang="zh-TW" sz="2400" b="0" dirty="0" smtClean="0">
                <a:latin typeface="+mj-ea"/>
              </a:rPr>
              <a:t>3</a:t>
            </a:r>
            <a:r>
              <a:rPr lang="zh-TW" altLang="en-US" sz="2400" b="0" dirty="0" smtClean="0">
                <a:latin typeface="+mj-ea"/>
              </a:rPr>
              <a:t> </a:t>
            </a:r>
            <a:r>
              <a:rPr lang="en-GB" altLang="zh-TW" sz="2400" b="0" dirty="0" smtClean="0">
                <a:latin typeface="+mj-ea"/>
              </a:rPr>
              <a:t>:</a:t>
            </a:r>
            <a:r>
              <a:rPr lang="zh-TW" altLang="en-US" sz="2400" b="0" dirty="0" smtClean="0">
                <a:latin typeface="+mj-ea"/>
              </a:rPr>
              <a:t> 生日</a:t>
            </a:r>
            <a:r>
              <a:rPr lang="zh-TW" altLang="en-US" sz="2400" b="0" dirty="0">
                <a:latin typeface="+mj-ea"/>
              </a:rPr>
              <a:t>	</a:t>
            </a:r>
            <a:r>
              <a:rPr lang="zh-TW" altLang="en-US" sz="2400" b="0" dirty="0" smtClean="0">
                <a:latin typeface="+mj-ea"/>
              </a:rPr>
              <a:t>年月日拆成三項，</a:t>
            </a:r>
            <a:endParaRPr lang="en-US" altLang="zh-TW" sz="2400" b="0" dirty="0" smtClean="0">
              <a:latin typeface="+mj-ea"/>
            </a:endParaRPr>
          </a:p>
          <a:p>
            <a:r>
              <a:rPr lang="en-US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		</a:t>
            </a:r>
            <a:r>
              <a:rPr lang="zh-TW" altLang="en-US" sz="2400" b="0" dirty="0" smtClean="0">
                <a:latin typeface="+mj-ea"/>
              </a:rPr>
              <a:t>依照對應的部份給定相似度</a:t>
            </a:r>
            <a:endParaRPr lang="en-US" altLang="zh-TW" sz="2400" b="0" dirty="0" smtClean="0">
              <a:latin typeface="+mj-ea"/>
            </a:endParaRPr>
          </a:p>
          <a:p>
            <a:endParaRPr lang="en-US" altLang="zh-TW" sz="2400" b="0" dirty="0">
              <a:latin typeface="+mj-ea"/>
            </a:endParaRPr>
          </a:p>
          <a:p>
            <a:r>
              <a:rPr lang="en-US" altLang="zh-TW" sz="2400" b="0" dirty="0" smtClean="0">
                <a:latin typeface="+mj-ea"/>
              </a:rPr>
              <a:t>e.g. </a:t>
            </a:r>
            <a:r>
              <a:rPr lang="en-US" altLang="zh-TW" sz="2400" b="0" dirty="0">
                <a:latin typeface="+mj-ea"/>
              </a:rPr>
              <a:t>	</a:t>
            </a:r>
            <a:r>
              <a:rPr lang="zh-TW" altLang="en-US" sz="2400" b="0" dirty="0">
                <a:latin typeface="+mj-ea"/>
              </a:rPr>
              <a:t>日</a:t>
            </a:r>
            <a:r>
              <a:rPr lang="en-US" altLang="zh-TW" sz="2400" b="0" dirty="0">
                <a:latin typeface="+mj-ea"/>
              </a:rPr>
              <a:t>+</a:t>
            </a:r>
            <a:r>
              <a:rPr lang="zh-TW" altLang="en-US" sz="2400" b="0" dirty="0" smtClean="0">
                <a:latin typeface="+mj-ea"/>
              </a:rPr>
              <a:t>月 </a:t>
            </a:r>
            <a:r>
              <a:rPr lang="en-US" altLang="zh-TW" sz="2400" b="0" dirty="0" smtClean="0">
                <a:latin typeface="+mj-ea"/>
              </a:rPr>
              <a:t>&lt;-&gt; </a:t>
            </a:r>
            <a:r>
              <a:rPr lang="zh-TW" altLang="en-US" sz="2400" b="0" dirty="0" smtClean="0">
                <a:latin typeface="+mj-ea"/>
              </a:rPr>
              <a:t>日</a:t>
            </a:r>
            <a:r>
              <a:rPr lang="en-US" altLang="zh-TW" sz="2400" b="0" dirty="0" smtClean="0">
                <a:latin typeface="+mj-ea"/>
              </a:rPr>
              <a:t>+</a:t>
            </a:r>
            <a:r>
              <a:rPr lang="zh-TW" altLang="en-US" sz="2400" b="0" dirty="0" smtClean="0">
                <a:latin typeface="+mj-ea"/>
              </a:rPr>
              <a:t>月       </a:t>
            </a:r>
            <a:r>
              <a:rPr lang="en-US" altLang="zh-TW" sz="2400" b="0" dirty="0" smtClean="0">
                <a:latin typeface="+mj-ea"/>
              </a:rPr>
              <a:t>0.8</a:t>
            </a:r>
          </a:p>
          <a:p>
            <a:r>
              <a:rPr lang="en-US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	</a:t>
            </a:r>
            <a:r>
              <a:rPr lang="zh-TW" altLang="en-US" sz="2400" b="0" dirty="0" smtClean="0">
                <a:latin typeface="+mj-ea"/>
              </a:rPr>
              <a:t>日</a:t>
            </a:r>
            <a:r>
              <a:rPr lang="en-US" altLang="zh-TW" sz="2400" b="0" dirty="0">
                <a:latin typeface="+mj-ea"/>
              </a:rPr>
              <a:t>+</a:t>
            </a:r>
            <a:r>
              <a:rPr lang="zh-TW" altLang="en-US" sz="2400" b="0" dirty="0">
                <a:latin typeface="+mj-ea"/>
              </a:rPr>
              <a:t>月</a:t>
            </a:r>
            <a:r>
              <a:rPr lang="en-US" altLang="zh-TW" sz="2400" b="0" dirty="0" smtClean="0">
                <a:latin typeface="+mj-ea"/>
              </a:rPr>
              <a:t>+</a:t>
            </a:r>
            <a:r>
              <a:rPr lang="zh-TW" altLang="en-US" sz="2400" b="0" dirty="0" smtClean="0">
                <a:latin typeface="+mj-ea"/>
              </a:rPr>
              <a:t>年 </a:t>
            </a:r>
            <a:r>
              <a:rPr lang="en-US" altLang="zh-TW" sz="2400" b="0" dirty="0" smtClean="0">
                <a:latin typeface="+mj-ea"/>
              </a:rPr>
              <a:t>&lt;-&gt; </a:t>
            </a:r>
            <a:r>
              <a:rPr lang="zh-TW" altLang="en-US" sz="2400" b="0" dirty="0">
                <a:latin typeface="+mj-ea"/>
              </a:rPr>
              <a:t>日</a:t>
            </a:r>
            <a:r>
              <a:rPr lang="en-US" altLang="zh-TW" sz="2400" b="0" dirty="0">
                <a:latin typeface="+mj-ea"/>
              </a:rPr>
              <a:t>+</a:t>
            </a:r>
            <a:r>
              <a:rPr lang="zh-TW" altLang="en-US" sz="2400" b="0" dirty="0" smtClean="0">
                <a:latin typeface="+mj-ea"/>
              </a:rPr>
              <a:t>月</a:t>
            </a:r>
            <a:r>
              <a:rPr lang="en-US" altLang="zh-TW" sz="2400" b="0" dirty="0">
                <a:latin typeface="+mj-ea"/>
              </a:rPr>
              <a:t>+</a:t>
            </a:r>
            <a:r>
              <a:rPr lang="zh-TW" altLang="en-US" sz="2400" b="0" dirty="0" smtClean="0">
                <a:latin typeface="+mj-ea"/>
              </a:rPr>
              <a:t>年</a:t>
            </a:r>
            <a:r>
              <a:rPr lang="en-US" altLang="zh-TW" sz="2400" b="0" dirty="0" smtClean="0">
                <a:latin typeface="+mj-ea"/>
              </a:rPr>
              <a:t>	</a:t>
            </a:r>
            <a:r>
              <a:rPr lang="zh-TW" altLang="en-US" sz="2400" b="0" dirty="0" smtClean="0">
                <a:latin typeface="+mj-ea"/>
              </a:rPr>
              <a:t>     </a:t>
            </a:r>
            <a:r>
              <a:rPr lang="en-US" altLang="zh-TW" sz="2400" b="0" dirty="0" smtClean="0">
                <a:latin typeface="+mj-ea"/>
              </a:rPr>
              <a:t>1</a:t>
            </a:r>
          </a:p>
          <a:p>
            <a:r>
              <a:rPr lang="en-US" altLang="zh-TW" sz="2400" b="0" dirty="0">
                <a:latin typeface="+mj-ea"/>
              </a:rPr>
              <a:t>	</a:t>
            </a:r>
            <a:r>
              <a:rPr lang="en-US" altLang="zh-TW" sz="2400" b="0" dirty="0" smtClean="0">
                <a:latin typeface="+mj-ea"/>
              </a:rPr>
              <a:t>	</a:t>
            </a:r>
            <a:r>
              <a:rPr lang="zh-TW" altLang="en-US" sz="2400" b="0" dirty="0" smtClean="0">
                <a:latin typeface="+mj-ea"/>
              </a:rPr>
              <a:t>其他 </a:t>
            </a:r>
            <a:r>
              <a:rPr lang="en-US" altLang="zh-TW" sz="2400" b="0" dirty="0" smtClean="0">
                <a:latin typeface="+mj-ea"/>
              </a:rPr>
              <a:t>: 0</a:t>
            </a:r>
            <a:r>
              <a:rPr lang="en-GB" altLang="zh-TW" sz="2400" b="0" dirty="0">
                <a:latin typeface="+mj-ea"/>
              </a:rPr>
              <a:t>	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3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420" y="288072"/>
            <a:ext cx="7520940" cy="548640"/>
          </a:xfrm>
        </p:spPr>
        <p:txBody>
          <a:bodyPr/>
          <a:lstStyle/>
          <a:p>
            <a:pPr lvl="0"/>
            <a:r>
              <a:rPr lang="en-US" altLang="zh-TW" sz="3600" b="1" dirty="0" smtClean="0"/>
              <a:t>(3)</a:t>
            </a:r>
            <a:r>
              <a:rPr lang="zh-TW" altLang="zh-TW" sz="3600" b="1" dirty="0"/>
              <a:t>利用分析工具</a:t>
            </a:r>
            <a:r>
              <a:rPr lang="zh-TW" altLang="zh-TW" sz="3600" b="1" dirty="0" smtClean="0"/>
              <a:t>分析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097004" cy="3744416"/>
          </a:xfrm>
        </p:spPr>
        <p:txBody>
          <a:bodyPr>
            <a:noAutofit/>
          </a:bodyPr>
          <a:lstStyle/>
          <a:p>
            <a:r>
              <a:rPr lang="zh-TW" altLang="en-US" sz="2400" b="0" dirty="0">
                <a:latin typeface="+mj-ea"/>
                <a:ea typeface="+mj-ea"/>
              </a:rPr>
              <a:t>我們利用資料分析工具</a:t>
            </a:r>
            <a:r>
              <a:rPr lang="en-GB" altLang="zh-TW" sz="2400" b="0" dirty="0">
                <a:latin typeface="+mj-ea"/>
                <a:ea typeface="+mj-ea"/>
              </a:rPr>
              <a:t>WEKA</a:t>
            </a:r>
            <a:r>
              <a:rPr lang="zh-TW" altLang="en-US" sz="2400" b="0" dirty="0">
                <a:latin typeface="+mj-ea"/>
                <a:ea typeface="+mj-ea"/>
              </a:rPr>
              <a:t>以及</a:t>
            </a:r>
            <a:r>
              <a:rPr lang="en-GB" altLang="zh-TW" sz="2400" b="0" dirty="0" err="1">
                <a:latin typeface="+mj-ea"/>
                <a:ea typeface="+mj-ea"/>
              </a:rPr>
              <a:t>libSVM</a:t>
            </a:r>
            <a:r>
              <a:rPr lang="zh-TW" altLang="en-US" sz="2400" b="0" dirty="0">
                <a:latin typeface="+mj-ea"/>
                <a:ea typeface="+mj-ea"/>
              </a:rPr>
              <a:t>來做分析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GB" altLang="zh-TW" sz="2400" b="0" dirty="0" smtClean="0">
                <a:latin typeface="+mj-ea"/>
                <a:ea typeface="+mj-ea"/>
              </a:rPr>
              <a:t>WEKA</a:t>
            </a:r>
            <a:r>
              <a:rPr lang="zh-TW" altLang="en-US" sz="2400" b="0" dirty="0" smtClean="0">
                <a:latin typeface="+mj-ea"/>
                <a:ea typeface="+mj-ea"/>
              </a:rPr>
              <a:t>中</a:t>
            </a:r>
            <a:r>
              <a:rPr lang="zh-TW" altLang="en-US" sz="2400" b="0" dirty="0">
                <a:latin typeface="+mj-ea"/>
                <a:ea typeface="+mj-ea"/>
              </a:rPr>
              <a:t>進行</a:t>
            </a:r>
            <a:r>
              <a:rPr lang="zh-TW" altLang="en-US" sz="2400" b="0" dirty="0" smtClean="0">
                <a:latin typeface="+mj-ea"/>
                <a:ea typeface="+mj-ea"/>
              </a:rPr>
              <a:t>的</a:t>
            </a:r>
            <a:r>
              <a:rPr lang="zh-TW" altLang="en-US" sz="2400" b="0" dirty="0">
                <a:latin typeface="+mj-ea"/>
                <a:ea typeface="+mj-ea"/>
              </a:rPr>
              <a:t>是</a:t>
            </a:r>
            <a:r>
              <a:rPr lang="en-GB" altLang="zh-TW" sz="2400" b="0" dirty="0" err="1">
                <a:latin typeface="+mj-ea"/>
                <a:ea typeface="+mj-ea"/>
              </a:rPr>
              <a:t>ADTree</a:t>
            </a:r>
            <a:r>
              <a:rPr lang="zh-TW" altLang="en-US" sz="2400" b="0" dirty="0">
                <a:latin typeface="+mj-ea"/>
                <a:ea typeface="+mj-ea"/>
              </a:rPr>
              <a:t>以及</a:t>
            </a:r>
            <a:r>
              <a:rPr lang="en-GB" altLang="zh-TW" sz="2400" b="0" dirty="0" err="1">
                <a:latin typeface="+mj-ea"/>
                <a:ea typeface="+mj-ea"/>
              </a:rPr>
              <a:t>BFTree</a:t>
            </a:r>
            <a:r>
              <a:rPr lang="zh-TW" altLang="en-GB" sz="2400" b="0" dirty="0" smtClean="0">
                <a:latin typeface="+mj-ea"/>
                <a:ea typeface="+mj-ea"/>
              </a:rPr>
              <a:t>，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GB" altLang="zh-TW" sz="2400" b="0" dirty="0" err="1" smtClean="0">
                <a:latin typeface="+mj-ea"/>
                <a:ea typeface="+mj-ea"/>
              </a:rPr>
              <a:t>libSVM</a:t>
            </a:r>
            <a:r>
              <a:rPr lang="zh-TW" altLang="en-US" sz="2400" b="0" dirty="0">
                <a:latin typeface="+mj-ea"/>
                <a:ea typeface="+mj-ea"/>
              </a:rPr>
              <a:t>則是如其名的</a:t>
            </a:r>
            <a:r>
              <a:rPr lang="zh-TW" altLang="en-US" sz="2400" b="0" dirty="0" smtClean="0">
                <a:latin typeface="+mj-ea"/>
                <a:ea typeface="+mj-ea"/>
              </a:rPr>
              <a:t>可以</a:t>
            </a:r>
            <a:r>
              <a:rPr lang="zh-TW" altLang="en-US" sz="2400" b="0" dirty="0">
                <a:latin typeface="+mj-ea"/>
                <a:ea typeface="+mj-ea"/>
              </a:rPr>
              <a:t>進行</a:t>
            </a:r>
            <a:r>
              <a:rPr lang="en-GB" altLang="zh-TW" sz="2400" b="0" dirty="0" smtClean="0">
                <a:latin typeface="+mj-ea"/>
                <a:ea typeface="+mj-ea"/>
              </a:rPr>
              <a:t>SVM</a:t>
            </a:r>
            <a:r>
              <a:rPr lang="zh-TW" altLang="en-US" sz="2400" b="0" dirty="0">
                <a:latin typeface="+mj-ea"/>
                <a:ea typeface="+mj-ea"/>
              </a:rPr>
              <a:t>的分析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並且在</a:t>
            </a:r>
            <a:r>
              <a:rPr lang="en-US" altLang="zh-TW" sz="2400" b="0" dirty="0" smtClean="0">
                <a:latin typeface="+mj-ea"/>
                <a:ea typeface="+mj-ea"/>
              </a:rPr>
              <a:t>training</a:t>
            </a:r>
            <a:r>
              <a:rPr lang="zh-TW" altLang="en-US" sz="2400" b="0" dirty="0" smtClean="0">
                <a:latin typeface="+mj-ea"/>
                <a:ea typeface="+mj-ea"/>
              </a:rPr>
              <a:t>的部分都</a:t>
            </a:r>
            <a:r>
              <a:rPr lang="zh-TW" altLang="en-US" sz="2400" b="0" dirty="0">
                <a:latin typeface="+mj-ea"/>
                <a:ea typeface="+mj-ea"/>
              </a:rPr>
              <a:t>使用</a:t>
            </a:r>
            <a:r>
              <a:rPr lang="en-US" altLang="zh-TW" sz="2400" b="0" dirty="0">
                <a:latin typeface="+mj-ea"/>
                <a:ea typeface="+mj-ea"/>
              </a:rPr>
              <a:t>10 </a:t>
            </a:r>
            <a:r>
              <a:rPr lang="en-GB" altLang="zh-TW" sz="2400" b="0" dirty="0">
                <a:latin typeface="+mj-ea"/>
                <a:ea typeface="+mj-ea"/>
              </a:rPr>
              <a:t>fold cross-validation</a:t>
            </a:r>
            <a:r>
              <a:rPr lang="zh-TW" altLang="en-GB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zh-TW" altLang="en-GB" sz="2400" b="0" dirty="0">
              <a:latin typeface="+mj-ea"/>
              <a:ea typeface="+mj-ea"/>
            </a:endParaRPr>
          </a:p>
          <a:p>
            <a:r>
              <a:rPr lang="zh-TW" altLang="en-US" sz="2400" b="0" dirty="0">
                <a:latin typeface="+mj-ea"/>
                <a:ea typeface="+mj-ea"/>
              </a:rPr>
              <a:t>以下針對不同的分析方法簡單的介紹。</a:t>
            </a:r>
          </a:p>
          <a:p>
            <a:endParaRPr lang="zh-TW" altLang="en-US" sz="24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1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7520940" cy="548640"/>
          </a:xfrm>
        </p:spPr>
        <p:txBody>
          <a:bodyPr/>
          <a:lstStyle/>
          <a:p>
            <a:r>
              <a:rPr lang="en-GB" altLang="zh-TW" sz="4000" b="1" dirty="0" smtClean="0">
                <a:latin typeface="+mj-ea"/>
              </a:rPr>
              <a:t>AD </a:t>
            </a:r>
            <a:r>
              <a:rPr lang="en-GB" altLang="zh-TW" sz="4000" b="1" dirty="0">
                <a:latin typeface="+mj-ea"/>
              </a:rPr>
              <a:t>Tree</a:t>
            </a:r>
            <a:endParaRPr lang="zh-TW" altLang="en-US" sz="4000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289311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latin typeface="+mj-ea"/>
                <a:ea typeface="+mj-ea"/>
              </a:rPr>
              <a:t>全名</a:t>
            </a:r>
            <a:r>
              <a:rPr lang="zh-TW" altLang="en-US" sz="2400" b="0" dirty="0" smtClean="0">
                <a:latin typeface="+mj-ea"/>
                <a:ea typeface="+mj-ea"/>
              </a:rPr>
              <a:t>為 </a:t>
            </a:r>
            <a:r>
              <a:rPr lang="en-US" altLang="zh-TW" sz="2400" b="0" dirty="0" smtClean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 </a:t>
            </a:r>
            <a:r>
              <a:rPr lang="en-GB" altLang="zh-TW" sz="2400" b="0" dirty="0" smtClean="0">
                <a:latin typeface="+mj-ea"/>
                <a:ea typeface="+mj-ea"/>
              </a:rPr>
              <a:t>alternating decision</a:t>
            </a:r>
            <a:r>
              <a:rPr lang="zh-TW" altLang="en-US" sz="2400" b="0" dirty="0" smtClean="0">
                <a:latin typeface="+mj-ea"/>
                <a:ea typeface="+mj-ea"/>
              </a:rPr>
              <a:t> </a:t>
            </a:r>
            <a:r>
              <a:rPr lang="en-US" altLang="zh-TW" sz="2400" b="0" dirty="0" smtClean="0">
                <a:latin typeface="+mj-ea"/>
                <a:ea typeface="+mj-ea"/>
              </a:rPr>
              <a:t>tree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是一個用來分類</a:t>
            </a:r>
            <a:r>
              <a:rPr lang="en-US" altLang="zh-TW" sz="2400" b="0" dirty="0" smtClean="0">
                <a:latin typeface="+mj-ea"/>
                <a:ea typeface="+mj-ea"/>
              </a:rPr>
              <a:t>(classification)</a:t>
            </a:r>
            <a:r>
              <a:rPr lang="zh-TW" altLang="en-US" sz="2400" b="0" dirty="0" smtClean="0">
                <a:latin typeface="+mj-ea"/>
                <a:ea typeface="+mj-ea"/>
              </a:rPr>
              <a:t>的機器學習方法。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可以 </a:t>
            </a:r>
            <a:r>
              <a:rPr lang="en-GB" altLang="zh-TW" sz="2400" b="0" dirty="0" smtClean="0">
                <a:latin typeface="+mj-ea"/>
                <a:ea typeface="+mj-ea"/>
              </a:rPr>
              <a:t>generalizes </a:t>
            </a:r>
            <a:r>
              <a:rPr lang="en-GB" altLang="zh-TW" sz="2400" b="0" dirty="0">
                <a:latin typeface="+mj-ea"/>
                <a:ea typeface="+mj-ea"/>
              </a:rPr>
              <a:t>decision trees 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並且藉由整合</a:t>
            </a:r>
            <a:r>
              <a:rPr lang="zh-TW" altLang="en-US" sz="2400" b="0" dirty="0">
                <a:latin typeface="+mj-ea"/>
                <a:ea typeface="+mj-ea"/>
              </a:rPr>
              <a:t>弱的</a:t>
            </a:r>
            <a:r>
              <a:rPr lang="en-GB" altLang="zh-TW" sz="2400" b="0" dirty="0">
                <a:latin typeface="+mj-ea"/>
                <a:ea typeface="+mj-ea"/>
              </a:rPr>
              <a:t>classifier</a:t>
            </a:r>
            <a:r>
              <a:rPr lang="zh-TW" altLang="en-GB" sz="2400" b="0" dirty="0" smtClean="0">
                <a:latin typeface="+mj-ea"/>
                <a:ea typeface="+mj-ea"/>
              </a:rPr>
              <a:t>，</a:t>
            </a:r>
            <a:r>
              <a:rPr lang="zh-TW" altLang="en-US" sz="2400" b="0" dirty="0" smtClean="0">
                <a:latin typeface="+mj-ea"/>
                <a:ea typeface="+mj-ea"/>
              </a:rPr>
              <a:t>給予</a:t>
            </a:r>
            <a:r>
              <a:rPr lang="zh-TW" altLang="en-US" sz="2400" b="0" dirty="0">
                <a:latin typeface="+mj-ea"/>
                <a:ea typeface="+mj-ea"/>
              </a:rPr>
              <a:t>強的</a:t>
            </a:r>
            <a:r>
              <a:rPr lang="en-GB" altLang="zh-TW" sz="2400" b="0" dirty="0">
                <a:latin typeface="+mj-ea"/>
                <a:ea typeface="+mj-ea"/>
              </a:rPr>
              <a:t>classifier</a:t>
            </a:r>
            <a:r>
              <a:rPr lang="zh-TW" altLang="en-US" sz="2400" b="0" dirty="0">
                <a:latin typeface="+mj-ea"/>
                <a:ea typeface="+mj-ea"/>
              </a:rPr>
              <a:t>較高的權重</a:t>
            </a:r>
            <a:r>
              <a:rPr lang="zh-TW" altLang="en-US" sz="2400" b="0" dirty="0" smtClean="0">
                <a:latin typeface="+mj-ea"/>
                <a:ea typeface="+mj-ea"/>
              </a:rPr>
              <a:t>，以</a:t>
            </a:r>
            <a:r>
              <a:rPr lang="zh-TW" altLang="en-US" sz="2400" b="0" dirty="0">
                <a:latin typeface="+mj-ea"/>
                <a:ea typeface="+mj-ea"/>
              </a:rPr>
              <a:t>達到更好的</a:t>
            </a:r>
            <a:r>
              <a:rPr lang="en-GB" altLang="zh-TW" sz="2400" b="0" dirty="0">
                <a:latin typeface="+mj-ea"/>
                <a:ea typeface="+mj-ea"/>
              </a:rPr>
              <a:t>training</a:t>
            </a:r>
            <a:r>
              <a:rPr lang="zh-TW" altLang="en-US" sz="2400" b="0" dirty="0">
                <a:latin typeface="+mj-ea"/>
                <a:ea typeface="+mj-ea"/>
              </a:rPr>
              <a:t>結果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跟</a:t>
            </a:r>
            <a:r>
              <a:rPr lang="en-GB" altLang="zh-TW" sz="2400" b="0" dirty="0">
                <a:latin typeface="+mj-ea"/>
                <a:ea typeface="+mj-ea"/>
              </a:rPr>
              <a:t>CART</a:t>
            </a:r>
            <a:r>
              <a:rPr lang="zh-TW" altLang="en-US" sz="2400" b="0" dirty="0">
                <a:latin typeface="+mj-ea"/>
                <a:ea typeface="+mj-ea"/>
              </a:rPr>
              <a:t>以及</a:t>
            </a:r>
            <a:r>
              <a:rPr lang="en-GB" altLang="zh-TW" sz="2400" b="0" dirty="0">
                <a:latin typeface="+mj-ea"/>
                <a:ea typeface="+mj-ea"/>
              </a:rPr>
              <a:t>C4.5</a:t>
            </a:r>
            <a:r>
              <a:rPr lang="zh-TW" altLang="en-US" sz="2400" b="0" dirty="0">
                <a:latin typeface="+mj-ea"/>
                <a:ea typeface="+mj-ea"/>
              </a:rPr>
              <a:t>是不同的類別。</a:t>
            </a:r>
          </a:p>
        </p:txBody>
      </p:sp>
    </p:spTree>
    <p:extLst>
      <p:ext uri="{BB962C8B-B14F-4D97-AF65-F5344CB8AC3E}">
        <p14:creationId xmlns:p14="http://schemas.microsoft.com/office/powerpoint/2010/main" val="41270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60080"/>
            <a:ext cx="7520940" cy="548640"/>
          </a:xfrm>
        </p:spPr>
        <p:txBody>
          <a:bodyPr/>
          <a:lstStyle/>
          <a:p>
            <a:r>
              <a:rPr lang="en-US" altLang="zh-TW" sz="4000" dirty="0">
                <a:latin typeface="+mj-ea"/>
              </a:rPr>
              <a:t>BF Tree : </a:t>
            </a:r>
            <a:endParaRPr lang="zh-TW" altLang="en-US" sz="40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41419"/>
            <a:ext cx="8424936" cy="3843765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全名為 </a:t>
            </a:r>
            <a:r>
              <a:rPr lang="en-US" altLang="zh-TW" sz="2400" b="0" dirty="0" smtClean="0">
                <a:latin typeface="+mj-ea"/>
                <a:ea typeface="+mj-ea"/>
              </a:rPr>
              <a:t>: Best-first </a:t>
            </a:r>
            <a:r>
              <a:rPr lang="en-US" altLang="zh-TW" sz="2400" b="0" dirty="0">
                <a:latin typeface="+mj-ea"/>
                <a:ea typeface="+mj-ea"/>
              </a:rPr>
              <a:t>decision tree </a:t>
            </a:r>
            <a:r>
              <a:rPr lang="en-US" altLang="zh-TW" sz="2400" b="0" dirty="0" smtClean="0">
                <a:latin typeface="+mj-ea"/>
                <a:ea typeface="+mj-ea"/>
              </a:rPr>
              <a:t>learning</a:t>
            </a: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latin typeface="+mj-ea"/>
              </a:rPr>
              <a:t>”</a:t>
            </a:r>
            <a:r>
              <a:rPr lang="en-US" altLang="zh-TW" sz="2400" b="0" dirty="0">
                <a:latin typeface="+mj-ea"/>
              </a:rPr>
              <a:t>best node</a:t>
            </a:r>
            <a:r>
              <a:rPr lang="en-US" altLang="zh-TW" sz="2400" b="0" dirty="0" smtClean="0">
                <a:latin typeface="+mj-ea"/>
              </a:rPr>
              <a:t>”(</a:t>
            </a:r>
            <a:r>
              <a:rPr lang="zh-TW" altLang="en-US" sz="2400" b="0" dirty="0" smtClean="0">
                <a:latin typeface="+mj-ea"/>
              </a:rPr>
              <a:t>最好</a:t>
            </a:r>
            <a:r>
              <a:rPr lang="zh-TW" altLang="en-US" sz="2400" b="0" dirty="0">
                <a:latin typeface="+mj-ea"/>
              </a:rPr>
              <a:t>的</a:t>
            </a:r>
            <a:r>
              <a:rPr lang="zh-TW" altLang="en-US" sz="2400" b="0" dirty="0" smtClean="0">
                <a:latin typeface="+mj-ea"/>
              </a:rPr>
              <a:t>節點</a:t>
            </a:r>
            <a:r>
              <a:rPr lang="en-US" altLang="zh-TW" sz="2400" b="0" dirty="0" smtClean="0">
                <a:latin typeface="+mj-ea"/>
              </a:rPr>
              <a:t>)</a:t>
            </a:r>
            <a:endParaRPr lang="en-US" altLang="zh-TW" sz="2400" b="0" dirty="0">
              <a:latin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latin typeface="+mj-ea"/>
              </a:rPr>
              <a:t>在所有可以分開的節點中選取讓分開</a:t>
            </a:r>
            <a:r>
              <a:rPr lang="en-US" altLang="zh-TW" sz="2400" b="0" dirty="0">
                <a:latin typeface="+mj-ea"/>
              </a:rPr>
              <a:t>(split)</a:t>
            </a:r>
            <a:r>
              <a:rPr lang="zh-TW" altLang="en-US" sz="2400" b="0" dirty="0">
                <a:latin typeface="+mj-ea"/>
              </a:rPr>
              <a:t>後的亂度降低最多的節點。</a:t>
            </a:r>
            <a:r>
              <a:rPr lang="en-US" altLang="zh-TW" sz="2400" b="0" dirty="0">
                <a:latin typeface="+mj-ea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</a:rPr>
              <a:t>亂</a:t>
            </a:r>
            <a:r>
              <a:rPr lang="zh-TW" altLang="en-US" sz="2400" b="0" dirty="0">
                <a:latin typeface="+mj-ea"/>
              </a:rPr>
              <a:t>度的計算可能可以使用例如</a:t>
            </a:r>
            <a:r>
              <a:rPr lang="en-US" altLang="zh-TW" sz="2400" b="0" dirty="0" err="1">
                <a:latin typeface="+mj-ea"/>
              </a:rPr>
              <a:t>Gini</a:t>
            </a:r>
            <a:r>
              <a:rPr lang="en-US" altLang="zh-TW" sz="2400" b="0" dirty="0">
                <a:latin typeface="+mj-ea"/>
              </a:rPr>
              <a:t> index</a:t>
            </a:r>
            <a:r>
              <a:rPr lang="zh-TW" altLang="en-US" sz="2400" b="0" dirty="0">
                <a:latin typeface="+mj-ea"/>
              </a:rPr>
              <a:t>或是</a:t>
            </a:r>
            <a:r>
              <a:rPr lang="en-US" altLang="zh-TW" sz="2400" b="0" dirty="0">
                <a:latin typeface="+mj-ea"/>
              </a:rPr>
              <a:t>entropy</a:t>
            </a:r>
            <a:r>
              <a:rPr lang="zh-TW" altLang="en-US" sz="2400" b="0" dirty="0" smtClean="0">
                <a:latin typeface="+mj-ea"/>
              </a:rPr>
              <a:t>等等</a:t>
            </a:r>
            <a:endParaRPr lang="zh-TW" altLang="en-US" sz="2400" b="0" dirty="0">
              <a:latin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不管是</a:t>
            </a:r>
            <a:r>
              <a:rPr lang="en-US" altLang="zh-TW" sz="2400" b="0" dirty="0" smtClean="0">
                <a:latin typeface="+mj-ea"/>
                <a:ea typeface="+mj-ea"/>
              </a:rPr>
              <a:t>nominal </a:t>
            </a:r>
            <a:r>
              <a:rPr lang="zh-TW" altLang="en-US" sz="2400" b="0" dirty="0" smtClean="0">
                <a:latin typeface="+mj-ea"/>
                <a:ea typeface="+mj-ea"/>
              </a:rPr>
              <a:t>跟</a:t>
            </a:r>
            <a:r>
              <a:rPr lang="en-US" altLang="zh-TW" sz="2400" b="0" dirty="0" smtClean="0">
                <a:latin typeface="+mj-ea"/>
                <a:ea typeface="+mj-ea"/>
              </a:rPr>
              <a:t> </a:t>
            </a:r>
            <a:r>
              <a:rPr lang="en-US" altLang="zh-TW" sz="2400" b="0" dirty="0">
                <a:latin typeface="+mj-ea"/>
                <a:ea typeface="+mj-ea"/>
              </a:rPr>
              <a:t>numeric </a:t>
            </a:r>
            <a:r>
              <a:rPr lang="en-US" altLang="zh-TW" sz="2400" b="0" dirty="0" smtClean="0">
                <a:latin typeface="+mj-ea"/>
                <a:ea typeface="+mj-ea"/>
              </a:rPr>
              <a:t>attributes</a:t>
            </a:r>
            <a:r>
              <a:rPr lang="zh-TW" altLang="en-US" sz="2400" b="0" dirty="0" smtClean="0">
                <a:latin typeface="+mj-ea"/>
                <a:ea typeface="+mj-ea"/>
              </a:rPr>
              <a:t>都使用</a:t>
            </a:r>
            <a:r>
              <a:rPr lang="en-US" altLang="zh-TW" sz="2400" b="0" dirty="0" smtClean="0">
                <a:latin typeface="+mj-ea"/>
                <a:ea typeface="+mj-ea"/>
              </a:rPr>
              <a:t>binary split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r>
              <a:rPr lang="en-US" altLang="zh-TW" sz="2400" b="0" dirty="0" smtClean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5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7444" y="260648"/>
            <a:ext cx="7520940" cy="548640"/>
          </a:xfrm>
        </p:spPr>
        <p:txBody>
          <a:bodyPr/>
          <a:lstStyle/>
          <a:p>
            <a:r>
              <a:rPr lang="en-US" altLang="zh-TW" sz="3600" b="1" dirty="0" err="1" smtClean="0">
                <a:latin typeface="+mj-ea"/>
              </a:rPr>
              <a:t>libSVM</a:t>
            </a:r>
            <a:endParaRPr lang="zh-TW" altLang="en-US" sz="3600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33327"/>
            <a:ext cx="7848872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latin typeface="+mj-ea"/>
                <a:ea typeface="+mj-ea"/>
              </a:rPr>
              <a:t>全名為 </a:t>
            </a:r>
            <a:r>
              <a:rPr lang="en-US" altLang="zh-TW" sz="2400" b="0" dirty="0">
                <a:latin typeface="+mj-ea"/>
                <a:ea typeface="+mj-ea"/>
              </a:rPr>
              <a:t>support vector machine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是</a:t>
            </a:r>
            <a:r>
              <a:rPr lang="zh-TW" altLang="en-US" sz="2400" b="0" dirty="0">
                <a:latin typeface="+mj-ea"/>
                <a:ea typeface="+mj-ea"/>
              </a:rPr>
              <a:t>藉由將資料點投射到高維</a:t>
            </a:r>
            <a:r>
              <a:rPr lang="zh-TW" altLang="en-US" sz="2400" b="0" dirty="0" smtClean="0">
                <a:latin typeface="+mj-ea"/>
                <a:ea typeface="+mj-ea"/>
              </a:rPr>
              <a:t>空間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並且</a:t>
            </a:r>
            <a:r>
              <a:rPr lang="zh-TW" altLang="en-US" sz="2400" b="0" dirty="0">
                <a:latin typeface="+mj-ea"/>
                <a:ea typeface="+mj-ea"/>
              </a:rPr>
              <a:t>在不同的類別中找出分割線的一種機器學習方法。</a:t>
            </a:r>
          </a:p>
        </p:txBody>
      </p:sp>
    </p:spTree>
    <p:extLst>
      <p:ext uri="{BB962C8B-B14F-4D97-AF65-F5344CB8AC3E}">
        <p14:creationId xmlns:p14="http://schemas.microsoft.com/office/powerpoint/2010/main" val="38563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大綱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b="0" dirty="0" smtClean="0">
                <a:latin typeface="+mj-ea"/>
                <a:ea typeface="+mj-ea"/>
              </a:rPr>
              <a:t>動機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/>
              <a:t>目的</a:t>
            </a:r>
            <a:endParaRPr lang="en-US" altLang="zh-TW" sz="2800" b="0" dirty="0" smtClean="0"/>
          </a:p>
          <a:p>
            <a:r>
              <a:rPr lang="zh-TW" altLang="en-US" sz="2800" b="0" dirty="0" smtClean="0"/>
              <a:t>方法</a:t>
            </a:r>
            <a:endParaRPr lang="en-US" altLang="zh-TW" sz="2800" b="0" dirty="0" smtClean="0"/>
          </a:p>
          <a:p>
            <a:r>
              <a:rPr lang="zh-TW" altLang="en-US" sz="3600" b="0" dirty="0">
                <a:solidFill>
                  <a:srgbClr val="0070C0"/>
                </a:solidFill>
                <a:latin typeface="+mj-ea"/>
                <a:ea typeface="+mj-ea"/>
              </a:rPr>
              <a:t>實驗</a:t>
            </a:r>
            <a:r>
              <a:rPr lang="zh-TW" altLang="en-US" sz="3600" b="0" dirty="0" smtClean="0">
                <a:solidFill>
                  <a:srgbClr val="0070C0"/>
                </a:solidFill>
                <a:latin typeface="+mj-ea"/>
                <a:ea typeface="+mj-ea"/>
              </a:rPr>
              <a:t>設置</a:t>
            </a:r>
            <a:endParaRPr lang="en-US" altLang="zh-TW" sz="3600" b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實驗結果與</a:t>
            </a:r>
            <a:r>
              <a:rPr lang="zh-TW" altLang="en-US" sz="2800" b="0" dirty="0" smtClean="0">
                <a:latin typeface="+mj-ea"/>
                <a:ea typeface="+mj-ea"/>
              </a:rPr>
              <a:t>討論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>
                <a:latin typeface="+mj-ea"/>
                <a:ea typeface="+mj-ea"/>
              </a:rPr>
              <a:t>結論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參考資料</a:t>
            </a:r>
            <a:endParaRPr lang="en-US" altLang="zh-TW" sz="2800" b="0" dirty="0">
              <a:latin typeface="+mj-ea"/>
              <a:ea typeface="+mj-ea"/>
            </a:endParaRPr>
          </a:p>
          <a:p>
            <a:endParaRPr lang="en-US" altLang="zh-TW" sz="2800" b="0" dirty="0">
              <a:latin typeface="+mj-ea"/>
              <a:ea typeface="+mj-ea"/>
            </a:endParaRPr>
          </a:p>
          <a:p>
            <a:endParaRPr lang="zh-TW" altLang="en-US" sz="2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3600" b="1" dirty="0" smtClean="0"/>
              <a:t>實驗設置 </a:t>
            </a:r>
            <a:r>
              <a:rPr lang="en-US" altLang="zh-TW" sz="3600" b="1" dirty="0" smtClean="0"/>
              <a:t>:  </a:t>
            </a:r>
            <a:r>
              <a:rPr lang="zh-TW" altLang="en-US" sz="3600" b="1" dirty="0" smtClean="0"/>
              <a:t>資料</a:t>
            </a:r>
            <a:r>
              <a:rPr lang="en-US" altLang="zh-TW" sz="3600" b="1" dirty="0" smtClean="0"/>
              <a:t>(Data Set)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5476" y="1340768"/>
            <a:ext cx="7520940" cy="3579849"/>
          </a:xfrm>
        </p:spPr>
        <p:txBody>
          <a:bodyPr>
            <a:noAutofit/>
          </a:bodyPr>
          <a:lstStyle/>
          <a:p>
            <a:r>
              <a:rPr lang="en-GB" altLang="zh-TW" sz="2400" b="0" dirty="0" smtClean="0">
                <a:latin typeface="+mj-ea"/>
                <a:ea typeface="+mj-ea"/>
              </a:rPr>
              <a:t>Label </a:t>
            </a:r>
            <a:r>
              <a:rPr lang="en-GB" altLang="zh-TW" sz="2400" b="0" dirty="0">
                <a:latin typeface="+mj-ea"/>
                <a:ea typeface="+mj-ea"/>
              </a:rPr>
              <a:t>0 </a:t>
            </a:r>
            <a:r>
              <a:rPr lang="zh-TW" altLang="en-US" sz="2400" b="0" dirty="0">
                <a:latin typeface="+mj-ea"/>
                <a:ea typeface="+mj-ea"/>
              </a:rPr>
              <a:t>與 </a:t>
            </a:r>
            <a:r>
              <a:rPr lang="en-GB" altLang="zh-TW" sz="2400" b="0" dirty="0">
                <a:latin typeface="+mj-ea"/>
                <a:ea typeface="+mj-ea"/>
              </a:rPr>
              <a:t>label 1 </a:t>
            </a:r>
            <a:r>
              <a:rPr lang="zh-TW" altLang="en-US" sz="2400" b="0" dirty="0">
                <a:latin typeface="+mj-ea"/>
                <a:ea typeface="+mj-ea"/>
              </a:rPr>
              <a:t>的</a:t>
            </a:r>
            <a:r>
              <a:rPr lang="zh-TW" altLang="en-US" sz="2400" b="0" dirty="0" smtClean="0">
                <a:latin typeface="+mj-ea"/>
                <a:ea typeface="+mj-ea"/>
              </a:rPr>
              <a:t>意義 </a:t>
            </a:r>
            <a:r>
              <a:rPr lang="en-US" altLang="zh-TW" sz="2400" b="0" dirty="0" smtClean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 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000" b="0" dirty="0" smtClean="0">
                <a:latin typeface="+mj-ea"/>
                <a:ea typeface="+mj-ea"/>
              </a:rPr>
              <a:t>Label 1 : </a:t>
            </a:r>
            <a:r>
              <a:rPr lang="zh-TW" altLang="en-US" sz="2000" b="0" dirty="0" smtClean="0">
                <a:latin typeface="+mj-ea"/>
                <a:ea typeface="+mj-ea"/>
              </a:rPr>
              <a:t>不同平台</a:t>
            </a:r>
            <a:r>
              <a:rPr lang="en-US" altLang="zh-TW" sz="2000" b="0" dirty="0" smtClean="0">
                <a:latin typeface="+mj-ea"/>
                <a:ea typeface="+mj-ea"/>
              </a:rPr>
              <a:t>(PTT</a:t>
            </a:r>
            <a:r>
              <a:rPr lang="zh-TW" altLang="en-US" sz="2000" b="0" dirty="0" smtClean="0">
                <a:latin typeface="+mj-ea"/>
                <a:ea typeface="+mj-ea"/>
              </a:rPr>
              <a:t>及</a:t>
            </a:r>
            <a:r>
              <a:rPr lang="en-US" altLang="zh-TW" sz="2000" b="0" dirty="0" smtClean="0">
                <a:latin typeface="+mj-ea"/>
                <a:ea typeface="+mj-ea"/>
              </a:rPr>
              <a:t>FB)</a:t>
            </a:r>
            <a:r>
              <a:rPr lang="zh-TW" altLang="en-US" sz="2000" b="0" dirty="0" smtClean="0">
                <a:latin typeface="+mj-ea"/>
                <a:ea typeface="+mj-ea"/>
              </a:rPr>
              <a:t>上的同一個人</a:t>
            </a:r>
            <a:endParaRPr lang="en-US" altLang="zh-TW" sz="2000" b="0" dirty="0" smtClean="0">
              <a:latin typeface="+mj-ea"/>
              <a:ea typeface="+mj-ea"/>
            </a:endParaRPr>
          </a:p>
          <a:p>
            <a:endParaRPr lang="en-US" altLang="zh-TW" sz="2000" b="0" dirty="0" smtClean="0">
              <a:latin typeface="+mj-ea"/>
              <a:ea typeface="+mj-ea"/>
            </a:endParaRPr>
          </a:p>
          <a:p>
            <a:r>
              <a:rPr lang="en-US" altLang="zh-TW" sz="2000" b="0" dirty="0" smtClean="0">
                <a:latin typeface="+mj-ea"/>
                <a:ea typeface="+mj-ea"/>
              </a:rPr>
              <a:t>Label 0 : </a:t>
            </a:r>
            <a:r>
              <a:rPr lang="zh-TW" altLang="en-US" sz="2000" b="0" dirty="0" smtClean="0">
                <a:latin typeface="+mj-ea"/>
                <a:ea typeface="+mj-ea"/>
              </a:rPr>
              <a:t>不同</a:t>
            </a:r>
            <a:r>
              <a:rPr lang="zh-TW" altLang="en-US" sz="2000" b="0" dirty="0">
                <a:latin typeface="+mj-ea"/>
              </a:rPr>
              <a:t>平台</a:t>
            </a:r>
            <a:r>
              <a:rPr lang="en-US" altLang="zh-TW" sz="2000" b="0" dirty="0">
                <a:latin typeface="+mj-ea"/>
              </a:rPr>
              <a:t>(PTT</a:t>
            </a:r>
            <a:r>
              <a:rPr lang="zh-TW" altLang="en-US" sz="2000" b="0" dirty="0">
                <a:latin typeface="+mj-ea"/>
              </a:rPr>
              <a:t>及</a:t>
            </a:r>
            <a:r>
              <a:rPr lang="en-US" altLang="zh-TW" sz="2000" b="0" dirty="0">
                <a:latin typeface="+mj-ea"/>
              </a:rPr>
              <a:t>FB)</a:t>
            </a:r>
            <a:r>
              <a:rPr lang="zh-TW" altLang="en-US" sz="2000" b="0" dirty="0">
                <a:latin typeface="+mj-ea"/>
              </a:rPr>
              <a:t>上</a:t>
            </a:r>
            <a:r>
              <a:rPr lang="zh-TW" altLang="en-US" sz="2000" b="0" dirty="0" smtClean="0">
                <a:latin typeface="+mj-ea"/>
              </a:rPr>
              <a:t>的不同人 </a:t>
            </a:r>
            <a:endParaRPr lang="en-US" altLang="zh-TW" sz="2000" b="0" dirty="0" smtClean="0">
              <a:latin typeface="+mj-ea"/>
            </a:endParaRPr>
          </a:p>
          <a:p>
            <a:r>
              <a:rPr lang="en-US" altLang="zh-TW" sz="2000" b="0" dirty="0">
                <a:latin typeface="+mj-ea"/>
                <a:ea typeface="+mj-ea"/>
              </a:rPr>
              <a:t>	</a:t>
            </a:r>
            <a:r>
              <a:rPr lang="en-US" altLang="zh-TW" sz="2000" b="0" dirty="0" smtClean="0">
                <a:latin typeface="+mj-ea"/>
                <a:ea typeface="+mj-ea"/>
              </a:rPr>
              <a:t>	</a:t>
            </a:r>
            <a:r>
              <a:rPr lang="zh-TW" altLang="en-US" sz="2000" b="0" dirty="0" smtClean="0">
                <a:latin typeface="+mj-ea"/>
                <a:ea typeface="+mj-ea"/>
              </a:rPr>
              <a:t>利用程式</a:t>
            </a:r>
            <a:r>
              <a:rPr lang="en-US" altLang="zh-TW" sz="2000" b="0" dirty="0" smtClean="0">
                <a:latin typeface="+mj-ea"/>
                <a:ea typeface="+mj-ea"/>
              </a:rPr>
              <a:t>random</a:t>
            </a:r>
            <a:r>
              <a:rPr lang="zh-TW" altLang="en-US" sz="2000" b="0" dirty="0" smtClean="0">
                <a:latin typeface="+mj-ea"/>
                <a:ea typeface="+mj-ea"/>
              </a:rPr>
              <a:t>出不同的資料進行訓練</a:t>
            </a:r>
            <a:endParaRPr lang="en-US" altLang="zh-TW" sz="2000" b="0" dirty="0" smtClean="0">
              <a:latin typeface="+mj-ea"/>
              <a:ea typeface="+mj-ea"/>
            </a:endParaRPr>
          </a:p>
          <a:p>
            <a:endParaRPr lang="en-US" altLang="zh-TW" sz="2000" b="0" dirty="0">
              <a:latin typeface="+mj-ea"/>
              <a:ea typeface="+mj-ea"/>
            </a:endParaRPr>
          </a:p>
          <a:p>
            <a:r>
              <a:rPr lang="en-US" altLang="zh-TW" sz="2000" b="0" dirty="0" smtClean="0">
                <a:latin typeface="+mj-ea"/>
                <a:ea typeface="+mj-ea"/>
              </a:rPr>
              <a:t>e.g. PTT * 10 +</a:t>
            </a:r>
            <a:r>
              <a:rPr lang="zh-TW" altLang="en-US" sz="2000" b="0" dirty="0" smtClean="0">
                <a:latin typeface="+mj-ea"/>
                <a:ea typeface="+mj-ea"/>
              </a:rPr>
              <a:t> </a:t>
            </a:r>
            <a:r>
              <a:rPr lang="en-US" altLang="zh-TW" sz="2000" b="0" dirty="0" smtClean="0">
                <a:latin typeface="+mj-ea"/>
                <a:ea typeface="+mj-ea"/>
              </a:rPr>
              <a:t>FB</a:t>
            </a:r>
            <a:r>
              <a:rPr lang="zh-TW" altLang="en-US" sz="2000" b="0" dirty="0" smtClean="0">
                <a:latin typeface="+mj-ea"/>
                <a:ea typeface="+mj-ea"/>
              </a:rPr>
              <a:t> * </a:t>
            </a:r>
            <a:r>
              <a:rPr lang="en-US" altLang="zh-TW" sz="2000" b="0" dirty="0" smtClean="0">
                <a:latin typeface="+mj-ea"/>
                <a:ea typeface="+mj-ea"/>
              </a:rPr>
              <a:t>10 =&gt; label1 * 10</a:t>
            </a:r>
            <a:r>
              <a:rPr lang="zh-TW" altLang="en-US" sz="2000" b="0" dirty="0" smtClean="0">
                <a:latin typeface="+mj-ea"/>
                <a:ea typeface="+mj-ea"/>
              </a:rPr>
              <a:t> </a:t>
            </a:r>
            <a:r>
              <a:rPr lang="en-US" altLang="zh-TW" sz="2000" b="0" dirty="0" smtClean="0">
                <a:latin typeface="+mj-ea"/>
                <a:ea typeface="+mj-ea"/>
              </a:rPr>
              <a:t>+</a:t>
            </a:r>
            <a:r>
              <a:rPr lang="zh-TW" altLang="en-US" sz="2000" b="0" dirty="0" smtClean="0">
                <a:latin typeface="+mj-ea"/>
                <a:ea typeface="+mj-ea"/>
              </a:rPr>
              <a:t> </a:t>
            </a:r>
            <a:r>
              <a:rPr lang="en-US" altLang="zh-TW" sz="2000" b="0" dirty="0" smtClean="0">
                <a:latin typeface="+mj-ea"/>
                <a:ea typeface="+mj-ea"/>
              </a:rPr>
              <a:t>label0 * 100</a:t>
            </a:r>
          </a:p>
          <a:p>
            <a:r>
              <a:rPr lang="en-US" altLang="zh-TW" sz="2000" b="0" dirty="0">
                <a:latin typeface="+mj-ea"/>
                <a:ea typeface="+mj-ea"/>
              </a:rPr>
              <a:t>	</a:t>
            </a:r>
            <a:r>
              <a:rPr lang="en-US" altLang="zh-TW" sz="2000" b="0" dirty="0" smtClean="0">
                <a:latin typeface="+mj-ea"/>
                <a:ea typeface="+mj-ea"/>
              </a:rPr>
              <a:t>				            =&gt; random</a:t>
            </a:r>
            <a:r>
              <a:rPr lang="zh-TW" altLang="en-US" sz="2000" b="0" dirty="0" smtClean="0">
                <a:latin typeface="+mj-ea"/>
                <a:ea typeface="+mj-ea"/>
              </a:rPr>
              <a:t>出</a:t>
            </a:r>
            <a:r>
              <a:rPr lang="en-US" altLang="zh-TW" sz="2000" b="0" dirty="0" smtClean="0">
                <a:latin typeface="+mj-ea"/>
                <a:ea typeface="+mj-ea"/>
              </a:rPr>
              <a:t>10</a:t>
            </a:r>
            <a:r>
              <a:rPr lang="zh-TW" altLang="en-US" sz="2000" b="0" dirty="0" smtClean="0">
                <a:latin typeface="+mj-ea"/>
                <a:ea typeface="+mj-ea"/>
              </a:rPr>
              <a:t>個</a:t>
            </a:r>
            <a:endParaRPr lang="zh-TW" altLang="en-US" sz="2000" b="0" dirty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 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23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428" y="288072"/>
            <a:ext cx="7520940" cy="548640"/>
          </a:xfrm>
        </p:spPr>
        <p:txBody>
          <a:bodyPr/>
          <a:lstStyle/>
          <a:p>
            <a:pPr lvl="0"/>
            <a:r>
              <a:rPr lang="en-US" altLang="zh-TW" sz="3200" b="1" dirty="0" smtClean="0"/>
              <a:t>10 </a:t>
            </a:r>
            <a:r>
              <a:rPr lang="en-US" altLang="zh-TW" sz="3200" b="1" dirty="0"/>
              <a:t>fold cross-validation 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96752"/>
            <a:ext cx="7992888" cy="3579849"/>
          </a:xfrm>
        </p:spPr>
        <p:txBody>
          <a:bodyPr>
            <a:noAutofit/>
          </a:bodyPr>
          <a:lstStyle/>
          <a:p>
            <a:r>
              <a:rPr lang="en-US" altLang="zh-TW" sz="2400" b="0" dirty="0">
                <a:latin typeface="+mj-ea"/>
                <a:ea typeface="+mj-ea"/>
              </a:rPr>
              <a:t> 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N-fold cross-validation : 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在資料總數少的時候非常適合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將資料切成</a:t>
            </a:r>
            <a:r>
              <a:rPr lang="en-US" altLang="zh-TW" sz="2400" b="0" dirty="0" smtClean="0">
                <a:latin typeface="+mj-ea"/>
                <a:ea typeface="+mj-ea"/>
              </a:rPr>
              <a:t>n</a:t>
            </a:r>
            <a:r>
              <a:rPr lang="zh-TW" altLang="en-US" sz="2400" b="0" dirty="0" smtClean="0">
                <a:latin typeface="+mj-ea"/>
                <a:ea typeface="+mj-ea"/>
              </a:rPr>
              <a:t>等分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交互進行</a:t>
            </a:r>
            <a:r>
              <a:rPr lang="en-US" altLang="zh-TW" sz="2400" b="0" dirty="0" smtClean="0">
                <a:latin typeface="+mj-ea"/>
                <a:ea typeface="+mj-ea"/>
              </a:rPr>
              <a:t>training</a:t>
            </a:r>
            <a:r>
              <a:rPr lang="zh-TW" altLang="en-US" sz="2400" b="0" dirty="0" smtClean="0">
                <a:latin typeface="+mj-ea"/>
                <a:ea typeface="+mj-ea"/>
              </a:rPr>
              <a:t>跟</a:t>
            </a:r>
            <a:r>
              <a:rPr lang="en-US" altLang="zh-TW" sz="2400" b="0" dirty="0" smtClean="0">
                <a:latin typeface="+mj-ea"/>
                <a:ea typeface="+mj-ea"/>
              </a:rPr>
              <a:t>testing</a:t>
            </a:r>
            <a:endParaRPr lang="en-US" altLang="zh-TW" sz="2400" b="0" dirty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取平均</a:t>
            </a:r>
            <a:endParaRPr lang="zh-TW" altLang="en-US" sz="24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93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動機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980728"/>
            <a:ext cx="7520940" cy="441660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500" b="0" dirty="0">
                <a:latin typeface="+mj-ea"/>
              </a:rPr>
              <a:t>PTT</a:t>
            </a:r>
            <a:r>
              <a:rPr lang="zh-TW" altLang="en-US" sz="2500" b="0" dirty="0">
                <a:latin typeface="+mj-ea"/>
              </a:rPr>
              <a:t>是台灣本土</a:t>
            </a:r>
            <a:r>
              <a:rPr lang="zh-TW" altLang="en-US" sz="2500" b="0" dirty="0" smtClean="0">
                <a:latin typeface="+mj-ea"/>
              </a:rPr>
              <a:t>第一大的資訊與社交平台</a:t>
            </a:r>
            <a:endParaRPr lang="en-US" altLang="zh-TW" sz="2500" b="0" dirty="0" smtClean="0">
              <a:latin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500" b="0" dirty="0" smtClean="0">
                <a:latin typeface="+mj-ea"/>
              </a:rPr>
              <a:t>FB</a:t>
            </a:r>
            <a:r>
              <a:rPr lang="zh-TW" altLang="en-US" sz="2500" b="0" dirty="0" smtClean="0">
                <a:latin typeface="+mj-ea"/>
              </a:rPr>
              <a:t>則是全球被廣泛使用的一個社交平台</a:t>
            </a:r>
            <a:endParaRPr lang="en-US" altLang="zh-TW" sz="2500" b="0" dirty="0" smtClean="0">
              <a:latin typeface="+mj-ea"/>
            </a:endParaRPr>
          </a:p>
          <a:p>
            <a:pPr>
              <a:buFont typeface="Arial" pitchFamily="34" charset="0"/>
              <a:buChar char="•"/>
            </a:pPr>
            <a:endParaRPr lang="en-US" altLang="zh-TW" sz="2500" b="0" dirty="0" smtClean="0">
              <a:latin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500" b="0" dirty="0" smtClean="0">
                <a:latin typeface="+mj-ea"/>
              </a:rPr>
              <a:t>人</a:t>
            </a:r>
            <a:r>
              <a:rPr lang="zh-TW" altLang="en-US" sz="2500" b="0" dirty="0">
                <a:latin typeface="+mj-ea"/>
              </a:rPr>
              <a:t>肉搜尋等等的事情</a:t>
            </a:r>
            <a:r>
              <a:rPr lang="zh-TW" altLang="en-US" sz="2500" b="0" dirty="0" smtClean="0">
                <a:latin typeface="+mj-ea"/>
              </a:rPr>
              <a:t>發生，甚至一些網路上所謂的</a:t>
            </a:r>
            <a:r>
              <a:rPr lang="en-US" altLang="zh-TW" sz="2500" b="0" dirty="0" smtClean="0">
                <a:latin typeface="+mj-ea"/>
              </a:rPr>
              <a:t>“</a:t>
            </a:r>
            <a:r>
              <a:rPr lang="zh-TW" altLang="en-US" sz="2500" b="0" dirty="0" smtClean="0">
                <a:latin typeface="+mj-ea"/>
              </a:rPr>
              <a:t>神人</a:t>
            </a:r>
            <a:r>
              <a:rPr lang="en-US" altLang="zh-TW" sz="2500" b="0" dirty="0" smtClean="0">
                <a:latin typeface="+mj-ea"/>
              </a:rPr>
              <a:t>”</a:t>
            </a:r>
            <a:r>
              <a:rPr lang="zh-TW" altLang="en-US" sz="2500" b="0" dirty="0" smtClean="0">
                <a:latin typeface="+mj-ea"/>
              </a:rPr>
              <a:t>只需要一個人的學校</a:t>
            </a:r>
            <a:r>
              <a:rPr lang="zh-TW" altLang="en-US" sz="2500" b="0" dirty="0">
                <a:latin typeface="+mj-ea"/>
              </a:rPr>
              <a:t>、</a:t>
            </a:r>
            <a:r>
              <a:rPr lang="en-US" altLang="zh-TW" sz="2500" b="0" dirty="0" smtClean="0">
                <a:latin typeface="+mj-ea"/>
              </a:rPr>
              <a:t>IP</a:t>
            </a:r>
            <a:r>
              <a:rPr lang="zh-TW" altLang="en-US" sz="2500" b="0" dirty="0" smtClean="0">
                <a:latin typeface="+mj-ea"/>
              </a:rPr>
              <a:t>等兩點即可以把一個人的臉書頁面找出來。</a:t>
            </a:r>
            <a:endParaRPr lang="en-US" altLang="zh-TW" sz="2500" b="0" dirty="0" smtClean="0">
              <a:latin typeface="+mj-ea"/>
            </a:endParaRPr>
          </a:p>
          <a:p>
            <a:endParaRPr lang="en-US" altLang="zh-TW" sz="2500" b="0" dirty="0">
              <a:latin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500" b="0" dirty="0" smtClean="0">
                <a:latin typeface="+mj-ea"/>
              </a:rPr>
              <a:t>究竟需要哪些資料或者是要如何保護自己一些比較私密的資訊</a:t>
            </a:r>
            <a:r>
              <a:rPr lang="en-US" altLang="zh-TW" sz="2500" b="0" dirty="0">
                <a:latin typeface="+mj-ea"/>
              </a:rPr>
              <a:t>?</a:t>
            </a:r>
          </a:p>
          <a:p>
            <a:endParaRPr lang="en-US" altLang="zh-TW" sz="2500" b="0" dirty="0" smtClean="0">
              <a:latin typeface="+mj-ea"/>
              <a:ea typeface="+mj-ea"/>
            </a:endParaRPr>
          </a:p>
          <a:p>
            <a:endParaRPr lang="en-US" altLang="zh-TW" sz="2500" b="0" dirty="0">
              <a:latin typeface="+mj-ea"/>
              <a:ea typeface="+mj-ea"/>
            </a:endParaRPr>
          </a:p>
          <a:p>
            <a:endParaRPr lang="zh-TW" altLang="en-US" sz="25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1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大綱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b="0" dirty="0" smtClean="0">
                <a:latin typeface="+mj-ea"/>
                <a:ea typeface="+mj-ea"/>
              </a:rPr>
              <a:t>動機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/>
              <a:t>目的</a:t>
            </a:r>
            <a:endParaRPr lang="en-US" altLang="zh-TW" sz="2800" b="0" dirty="0" smtClean="0"/>
          </a:p>
          <a:p>
            <a:r>
              <a:rPr lang="zh-TW" altLang="en-US" sz="2800" b="0" dirty="0" smtClean="0"/>
              <a:t>方法</a:t>
            </a:r>
            <a:endParaRPr lang="en-US" altLang="zh-TW" sz="2800" b="0" dirty="0" smtClean="0"/>
          </a:p>
          <a:p>
            <a:r>
              <a:rPr lang="zh-TW" altLang="en-US" sz="2800" b="0" dirty="0">
                <a:latin typeface="+mj-ea"/>
                <a:ea typeface="+mj-ea"/>
              </a:rPr>
              <a:t>實驗</a:t>
            </a:r>
            <a:r>
              <a:rPr lang="zh-TW" altLang="en-US" sz="2800" b="0" dirty="0" smtClean="0">
                <a:latin typeface="+mj-ea"/>
                <a:ea typeface="+mj-ea"/>
              </a:rPr>
              <a:t>設置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3600" b="0" dirty="0">
                <a:solidFill>
                  <a:srgbClr val="0070C0"/>
                </a:solidFill>
                <a:latin typeface="+mj-ea"/>
                <a:ea typeface="+mj-ea"/>
              </a:rPr>
              <a:t>實驗結果與</a:t>
            </a:r>
            <a:r>
              <a:rPr lang="zh-TW" altLang="en-US" sz="3600" b="0" dirty="0" smtClean="0">
                <a:solidFill>
                  <a:srgbClr val="0070C0"/>
                </a:solidFill>
                <a:latin typeface="+mj-ea"/>
                <a:ea typeface="+mj-ea"/>
              </a:rPr>
              <a:t>討論</a:t>
            </a:r>
            <a:endParaRPr lang="en-US" altLang="zh-TW" sz="3600" b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2800" b="0" dirty="0" smtClean="0">
                <a:latin typeface="+mj-ea"/>
                <a:ea typeface="+mj-ea"/>
              </a:rPr>
              <a:t>結論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參考資料</a:t>
            </a:r>
            <a:endParaRPr lang="en-US" altLang="zh-TW" sz="2800" b="0" dirty="0">
              <a:latin typeface="+mj-ea"/>
              <a:ea typeface="+mj-ea"/>
            </a:endParaRPr>
          </a:p>
          <a:p>
            <a:endParaRPr lang="en-US" altLang="zh-TW" sz="2800" b="0" dirty="0">
              <a:latin typeface="+mj-ea"/>
              <a:ea typeface="+mj-ea"/>
            </a:endParaRPr>
          </a:p>
          <a:p>
            <a:endParaRPr lang="zh-TW" altLang="en-US" sz="2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資料提供率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427213"/>
              </p:ext>
            </p:extLst>
          </p:nvPr>
        </p:nvGraphicFramePr>
        <p:xfrm>
          <a:off x="2375756" y="1124745"/>
          <a:ext cx="4392488" cy="3240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3012832453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391837501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u="none" strike="noStrike" dirty="0"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zh-TW" altLang="en-US" sz="2000" b="1" u="none" strike="noStrike" dirty="0" smtClean="0">
                          <a:effectLst/>
                          <a:latin typeface="+mn-ea"/>
                          <a:ea typeface="+mn-ea"/>
                        </a:rPr>
                        <a:t>資料量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>
                          <a:effectLst/>
                          <a:latin typeface="+mn-ea"/>
                          <a:ea typeface="+mn-ea"/>
                        </a:rPr>
                        <a:t>59.45%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041819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u="none" strike="noStrike" dirty="0">
                          <a:effectLst/>
                          <a:latin typeface="+mn-ea"/>
                          <a:ea typeface="+mn-ea"/>
                        </a:rPr>
                        <a:t>中</a:t>
                      </a:r>
                      <a:r>
                        <a:rPr lang="zh-TW" altLang="en-US" sz="2000" b="1" u="none" strike="noStrike" dirty="0" smtClean="0">
                          <a:effectLst/>
                          <a:latin typeface="+mn-ea"/>
                          <a:ea typeface="+mn-ea"/>
                        </a:rPr>
                        <a:t>資料量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160555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u="none" strike="noStrike" dirty="0">
                          <a:effectLst/>
                          <a:latin typeface="+mn-ea"/>
                          <a:ea typeface="+mn-ea"/>
                        </a:rPr>
                        <a:t>低</a:t>
                      </a:r>
                      <a:r>
                        <a:rPr lang="zh-TW" altLang="en-US" sz="2000" b="1" u="none" strike="noStrike" dirty="0" smtClean="0">
                          <a:effectLst/>
                          <a:latin typeface="+mn-ea"/>
                          <a:ea typeface="+mn-ea"/>
                        </a:rPr>
                        <a:t>資料量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>
                          <a:effectLst/>
                          <a:latin typeface="+mn-ea"/>
                          <a:ea typeface="+mn-ea"/>
                        </a:rPr>
                        <a:t>44.12%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650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84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資料對應率</a:t>
            </a:r>
            <a:endParaRPr lang="zh-TW" altLang="en-US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711775"/>
              </p:ext>
            </p:extLst>
          </p:nvPr>
        </p:nvGraphicFramePr>
        <p:xfrm>
          <a:off x="925830" y="949102"/>
          <a:ext cx="7418076" cy="3848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173">
                  <a:extLst>
                    <a:ext uri="{9D8B030D-6E8A-4147-A177-3AD203B41FA5}">
                      <a16:colId xmlns:a16="http://schemas.microsoft.com/office/drawing/2014/main" val="455546269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3174533447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3142752064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2943368196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120896428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771355617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968370069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1004085574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966108981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668613362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2825635522"/>
                    </a:ext>
                  </a:extLst>
                </a:gridCol>
                <a:gridCol w="618173">
                  <a:extLst>
                    <a:ext uri="{9D8B030D-6E8A-4147-A177-3AD203B41FA5}">
                      <a16:colId xmlns:a16="http://schemas.microsoft.com/office/drawing/2014/main" val="3827509175"/>
                    </a:ext>
                  </a:extLst>
                </a:gridCol>
              </a:tblGrid>
              <a:tr h="1450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Label1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名稱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性別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生日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血型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出沒地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學校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公司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職業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興趣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感情狀態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網址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954908"/>
                  </a:ext>
                </a:extLst>
              </a:tr>
              <a:tr h="7992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高資料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0.33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0.98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0.22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0.06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0.49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0.37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0.02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0.84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0.06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0.02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0365107"/>
                  </a:ext>
                </a:extLst>
              </a:tr>
              <a:tr h="7992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中資料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0.22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0.92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0.06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0.03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0.4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0.09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0.76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0.08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4931278"/>
                  </a:ext>
                </a:extLst>
              </a:tr>
              <a:tr h="7992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+mn-ea"/>
                          <a:ea typeface="+mn-ea"/>
                        </a:rPr>
                        <a:t>低資料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0.06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0.88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0.04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0.22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0.08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0.69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0.04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769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4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20940" cy="548640"/>
          </a:xfrm>
        </p:spPr>
        <p:txBody>
          <a:bodyPr/>
          <a:lstStyle/>
          <a:p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/>
              <a:t>一開始我們使用</a:t>
            </a:r>
            <a:r>
              <a:rPr lang="en-US" altLang="zh-TW" dirty="0" err="1" smtClean="0"/>
              <a:t>LibSVM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ADTree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BFTree</a:t>
            </a:r>
            <a:r>
              <a:rPr lang="zh-TW" altLang="en-US" dirty="0" smtClean="0"/>
              <a:t>三種演算法對於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以全部資料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後的五組資料來進行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95392"/>
              </p:ext>
            </p:extLst>
          </p:nvPr>
        </p:nvGraphicFramePr>
        <p:xfrm>
          <a:off x="822958" y="1700808"/>
          <a:ext cx="7021512" cy="327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689">
                  <a:extLst>
                    <a:ext uri="{9D8B030D-6E8A-4147-A177-3AD203B41FA5}">
                      <a16:colId xmlns:a16="http://schemas.microsoft.com/office/drawing/2014/main" val="2290349412"/>
                    </a:ext>
                  </a:extLst>
                </a:gridCol>
                <a:gridCol w="877689">
                  <a:extLst>
                    <a:ext uri="{9D8B030D-6E8A-4147-A177-3AD203B41FA5}">
                      <a16:colId xmlns:a16="http://schemas.microsoft.com/office/drawing/2014/main" val="472013532"/>
                    </a:ext>
                  </a:extLst>
                </a:gridCol>
                <a:gridCol w="877689">
                  <a:extLst>
                    <a:ext uri="{9D8B030D-6E8A-4147-A177-3AD203B41FA5}">
                      <a16:colId xmlns:a16="http://schemas.microsoft.com/office/drawing/2014/main" val="3057386266"/>
                    </a:ext>
                  </a:extLst>
                </a:gridCol>
                <a:gridCol w="877689">
                  <a:extLst>
                    <a:ext uri="{9D8B030D-6E8A-4147-A177-3AD203B41FA5}">
                      <a16:colId xmlns:a16="http://schemas.microsoft.com/office/drawing/2014/main" val="1959986753"/>
                    </a:ext>
                  </a:extLst>
                </a:gridCol>
                <a:gridCol w="877689">
                  <a:extLst>
                    <a:ext uri="{9D8B030D-6E8A-4147-A177-3AD203B41FA5}">
                      <a16:colId xmlns:a16="http://schemas.microsoft.com/office/drawing/2014/main" val="3899441840"/>
                    </a:ext>
                  </a:extLst>
                </a:gridCol>
                <a:gridCol w="877689">
                  <a:extLst>
                    <a:ext uri="{9D8B030D-6E8A-4147-A177-3AD203B41FA5}">
                      <a16:colId xmlns:a16="http://schemas.microsoft.com/office/drawing/2014/main" val="1869790367"/>
                    </a:ext>
                  </a:extLst>
                </a:gridCol>
                <a:gridCol w="877689">
                  <a:extLst>
                    <a:ext uri="{9D8B030D-6E8A-4147-A177-3AD203B41FA5}">
                      <a16:colId xmlns:a16="http://schemas.microsoft.com/office/drawing/2014/main" val="3401946039"/>
                    </a:ext>
                  </a:extLst>
                </a:gridCol>
                <a:gridCol w="877689">
                  <a:extLst>
                    <a:ext uri="{9D8B030D-6E8A-4147-A177-3AD203B41FA5}">
                      <a16:colId xmlns:a16="http://schemas.microsoft.com/office/drawing/2014/main" val="971183521"/>
                    </a:ext>
                  </a:extLst>
                </a:gridCol>
              </a:tblGrid>
              <a:tr h="817752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  <a:ea typeface="+mn-ea"/>
                        </a:rPr>
                        <a:t>Train1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  <a:ea typeface="+mn-ea"/>
                        </a:rPr>
                        <a:t>Train2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  <a:ea typeface="+mn-ea"/>
                        </a:rPr>
                        <a:t>Train3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  <a:ea typeface="+mn-ea"/>
                        </a:rPr>
                        <a:t>Train4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  <a:ea typeface="+mn-ea"/>
                        </a:rPr>
                        <a:t>Train5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+mj-lt"/>
                          <a:ea typeface="+mn-ea"/>
                        </a:rPr>
                        <a:t>平均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>
                          <a:effectLst/>
                          <a:latin typeface="+mj-lt"/>
                          <a:ea typeface="+mn-ea"/>
                        </a:rPr>
                        <a:t>標準差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20182"/>
                  </a:ext>
                </a:extLst>
              </a:tr>
              <a:tr h="817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  <a:ea typeface="+mn-ea"/>
                        </a:rPr>
                        <a:t>LibSVM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68.95%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72.89%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71.32%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72.63%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71.05%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effectLst/>
                          <a:latin typeface="+mj-lt"/>
                          <a:ea typeface="+mn-ea"/>
                        </a:rPr>
                        <a:t>71.37%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effectLst/>
                          <a:latin typeface="+mj-lt"/>
                          <a:ea typeface="+mn-ea"/>
                        </a:rPr>
                        <a:t>1.28%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90865"/>
                  </a:ext>
                </a:extLst>
              </a:tr>
              <a:tr h="817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  <a:ea typeface="+mn-ea"/>
                        </a:rPr>
                        <a:t>ADTree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effectLst/>
                          <a:latin typeface="+mj-lt"/>
                          <a:ea typeface="+mn-ea"/>
                        </a:rPr>
                        <a:t>75.53%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74.21%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76.84%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77.11%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75.26%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</a:rPr>
                        <a:t>75.79%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</a:rPr>
                        <a:t>0.97%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186697"/>
                  </a:ext>
                </a:extLst>
              </a:tr>
              <a:tr h="817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  <a:ea typeface="+mn-ea"/>
                        </a:rPr>
                        <a:t>BFTree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effectLst/>
                          <a:latin typeface="+mj-lt"/>
                          <a:ea typeface="+mn-ea"/>
                        </a:rPr>
                        <a:t>73.42%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effectLst/>
                          <a:latin typeface="+mj-lt"/>
                          <a:ea typeface="+mn-ea"/>
                        </a:rPr>
                        <a:t>71.32%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effectLst/>
                          <a:latin typeface="+mj-lt"/>
                          <a:ea typeface="+mn-ea"/>
                        </a:rPr>
                        <a:t>75.53%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effectLst/>
                          <a:latin typeface="+mj-lt"/>
                          <a:ea typeface="+mn-ea"/>
                        </a:rPr>
                        <a:t>75.79%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effectLst/>
                          <a:latin typeface="+mj-lt"/>
                          <a:ea typeface="+mn-ea"/>
                        </a:rPr>
                        <a:t>75%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effectLst/>
                          <a:latin typeface="+mj-lt"/>
                          <a:ea typeface="+mn-ea"/>
                        </a:rPr>
                        <a:t>74.21%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effectLst/>
                          <a:latin typeface="+mj-lt"/>
                          <a:ea typeface="+mn-ea"/>
                        </a:rPr>
                        <a:t>1.51%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0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adtREE</a:t>
            </a:r>
            <a:endParaRPr lang="zh-TW" altLang="en-US" b="1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596336" y="1433612"/>
            <a:ext cx="0" cy="2624902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596337" y="14336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高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596337" y="36891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低</a:t>
            </a:r>
            <a:endParaRPr lang="zh-TW" altLang="en-US" b="1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924762"/>
              </p:ext>
            </p:extLst>
          </p:nvPr>
        </p:nvGraphicFramePr>
        <p:xfrm>
          <a:off x="1655674" y="1341907"/>
          <a:ext cx="5832652" cy="2808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236">
                  <a:extLst>
                    <a:ext uri="{9D8B030D-6E8A-4147-A177-3AD203B41FA5}">
                      <a16:colId xmlns:a16="http://schemas.microsoft.com/office/drawing/2014/main" val="1983194696"/>
                    </a:ext>
                  </a:extLst>
                </a:gridCol>
                <a:gridCol w="833236">
                  <a:extLst>
                    <a:ext uri="{9D8B030D-6E8A-4147-A177-3AD203B41FA5}">
                      <a16:colId xmlns:a16="http://schemas.microsoft.com/office/drawing/2014/main" val="3752222134"/>
                    </a:ext>
                  </a:extLst>
                </a:gridCol>
                <a:gridCol w="833236">
                  <a:extLst>
                    <a:ext uri="{9D8B030D-6E8A-4147-A177-3AD203B41FA5}">
                      <a16:colId xmlns:a16="http://schemas.microsoft.com/office/drawing/2014/main" val="3836398108"/>
                    </a:ext>
                  </a:extLst>
                </a:gridCol>
                <a:gridCol w="833236">
                  <a:extLst>
                    <a:ext uri="{9D8B030D-6E8A-4147-A177-3AD203B41FA5}">
                      <a16:colId xmlns:a16="http://schemas.microsoft.com/office/drawing/2014/main" val="2915051485"/>
                    </a:ext>
                  </a:extLst>
                </a:gridCol>
                <a:gridCol w="833236">
                  <a:extLst>
                    <a:ext uri="{9D8B030D-6E8A-4147-A177-3AD203B41FA5}">
                      <a16:colId xmlns:a16="http://schemas.microsoft.com/office/drawing/2014/main" val="539560669"/>
                    </a:ext>
                  </a:extLst>
                </a:gridCol>
                <a:gridCol w="833236">
                  <a:extLst>
                    <a:ext uri="{9D8B030D-6E8A-4147-A177-3AD203B41FA5}">
                      <a16:colId xmlns:a16="http://schemas.microsoft.com/office/drawing/2014/main" val="2735389998"/>
                    </a:ext>
                  </a:extLst>
                </a:gridCol>
                <a:gridCol w="833236">
                  <a:extLst>
                    <a:ext uri="{9D8B030D-6E8A-4147-A177-3AD203B41FA5}">
                      <a16:colId xmlns:a16="http://schemas.microsoft.com/office/drawing/2014/main" val="1487418815"/>
                    </a:ext>
                  </a:extLst>
                </a:gridCol>
              </a:tblGrid>
              <a:tr h="702078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Train1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Train2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Train3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Train4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Train5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+mj-lt"/>
                          <a:ea typeface="+mn-ea"/>
                        </a:rPr>
                        <a:t>平均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3456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+mj-lt"/>
                          <a:ea typeface="+mn-ea"/>
                        </a:rPr>
                        <a:t>高資料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86.27%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81.37%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79.41%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78.43%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81.37%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  <a:ea typeface="+mn-ea"/>
                        </a:rPr>
                        <a:t>81.37%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3864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+mj-lt"/>
                          <a:ea typeface="+mn-ea"/>
                        </a:rPr>
                        <a:t>中資料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68.18%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69.32%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70.45%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69.32%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71.59%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  <a:ea typeface="+mn-ea"/>
                        </a:rPr>
                        <a:t>69.77%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49716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+mj-lt"/>
                          <a:ea typeface="+mn-ea"/>
                        </a:rPr>
                        <a:t>低資料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68.63%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59.80%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j-lt"/>
                          <a:ea typeface="+mn-ea"/>
                        </a:rPr>
                        <a:t>60.78%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69.61%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+mn-ea"/>
                        </a:rPr>
                        <a:t>70.59%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  <a:ea typeface="+mn-ea"/>
                        </a:rPr>
                        <a:t>65.88%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1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8127" y="5306728"/>
            <a:ext cx="7520940" cy="548640"/>
          </a:xfrm>
        </p:spPr>
        <p:txBody>
          <a:bodyPr/>
          <a:lstStyle/>
          <a:p>
            <a:r>
              <a:rPr lang="zh-TW" altLang="en-US" sz="2400" b="1" dirty="0" smtClean="0"/>
              <a:t>得知名稱、性別、生日、出沒地</a:t>
            </a:r>
            <a:r>
              <a:rPr lang="zh-TW" altLang="en-US" sz="2400" b="1" dirty="0"/>
              <a:t>和學校</a:t>
            </a:r>
            <a:r>
              <a:rPr lang="zh-TW" altLang="en-US" sz="2400" b="1" dirty="0" smtClean="0"/>
              <a:t>為重要屬性</a:t>
            </a:r>
            <a:endParaRPr lang="zh-TW" altLang="en-US" sz="24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9150" y="401557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正面分析</a:t>
            </a:r>
            <a:endParaRPr lang="zh-TW" altLang="en-US" sz="3200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268342" y="401557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反面分析</a:t>
            </a:r>
            <a:endParaRPr lang="zh-TW" altLang="en-US" sz="3200" b="1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5496" y="943382"/>
          <a:ext cx="4664520" cy="406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4700588" y="950198"/>
          <a:ext cx="4407916" cy="406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0" name="直線接點 39"/>
          <p:cNvCxnSpPr/>
          <p:nvPr/>
        </p:nvCxnSpPr>
        <p:spPr>
          <a:xfrm>
            <a:off x="539552" y="3789040"/>
            <a:ext cx="4032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角星形 3"/>
          <p:cNvSpPr/>
          <p:nvPr/>
        </p:nvSpPr>
        <p:spPr>
          <a:xfrm>
            <a:off x="467544" y="4500860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855536" y="4509120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238191" y="4509120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1983459" y="4506956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75980" y="4509120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574267" y="4509120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3339942" y="4506956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7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全屬性</a:t>
            </a:r>
            <a:r>
              <a:rPr lang="en-US" altLang="zh-TW" dirty="0" smtClean="0"/>
              <a:t>VS</a:t>
            </a:r>
            <a:r>
              <a:rPr lang="zh-TW" altLang="en-US" dirty="0" smtClean="0"/>
              <a:t>只取重要屬性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30" y="914400"/>
            <a:ext cx="4857243" cy="51068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14401"/>
            <a:ext cx="4725856" cy="5106888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3275856" y="3861048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954727" y="3983073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5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8127" y="5306728"/>
            <a:ext cx="7520940" cy="548640"/>
          </a:xfrm>
        </p:spPr>
        <p:txBody>
          <a:bodyPr/>
          <a:lstStyle/>
          <a:p>
            <a:r>
              <a:rPr lang="zh-TW" altLang="en-US" sz="2000" b="1" dirty="0" smtClean="0"/>
              <a:t>得知名稱、性別、生日、血型、出沒地和學校為重要屬性</a:t>
            </a:r>
            <a:endParaRPr lang="zh-TW" altLang="en-US" sz="2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9150" y="401557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正面分析</a:t>
            </a:r>
            <a:endParaRPr lang="zh-TW" altLang="en-US" sz="3200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268342" y="405950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反面分析</a:t>
            </a:r>
            <a:endParaRPr lang="zh-TW" altLang="en-US" sz="3200" b="1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07504" y="943382"/>
          <a:ext cx="4592512" cy="406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4700588" y="943382"/>
          <a:ext cx="4407916" cy="406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539552" y="3789040"/>
            <a:ext cx="4032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五角星形 9"/>
          <p:cNvSpPr/>
          <p:nvPr/>
        </p:nvSpPr>
        <p:spPr>
          <a:xfrm>
            <a:off x="611560" y="443711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999552" y="444537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331640" y="444537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979712" y="444320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411760" y="444537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1672959" y="444537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五角星形 15"/>
          <p:cNvSpPr/>
          <p:nvPr/>
        </p:nvSpPr>
        <p:spPr>
          <a:xfrm>
            <a:off x="3905207" y="4443208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五角星形 16"/>
          <p:cNvSpPr/>
          <p:nvPr/>
        </p:nvSpPr>
        <p:spPr>
          <a:xfrm>
            <a:off x="5220072" y="438675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角星形 17"/>
          <p:cNvSpPr/>
          <p:nvPr/>
        </p:nvSpPr>
        <p:spPr>
          <a:xfrm>
            <a:off x="5580112" y="439501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角星形 18"/>
          <p:cNvSpPr/>
          <p:nvPr/>
        </p:nvSpPr>
        <p:spPr>
          <a:xfrm>
            <a:off x="5868144" y="439501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角星形 19"/>
          <p:cNvSpPr/>
          <p:nvPr/>
        </p:nvSpPr>
        <p:spPr>
          <a:xfrm>
            <a:off x="6516216" y="439284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6876256" y="439501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6156176" y="4395012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8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全屬性</a:t>
            </a:r>
            <a:r>
              <a:rPr lang="en-US" altLang="zh-TW" dirty="0" smtClean="0"/>
              <a:t>VS</a:t>
            </a:r>
            <a:r>
              <a:rPr lang="zh-TW" altLang="en-US" dirty="0" smtClean="0"/>
              <a:t>只取重要屬性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42" y="836712"/>
            <a:ext cx="5008250" cy="52448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14400"/>
            <a:ext cx="4824536" cy="516717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477283" y="4005064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63880" y="4005064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8127" y="5306728"/>
            <a:ext cx="7520940" cy="548640"/>
          </a:xfrm>
        </p:spPr>
        <p:txBody>
          <a:bodyPr/>
          <a:lstStyle/>
          <a:p>
            <a:r>
              <a:rPr lang="zh-TW" altLang="en-US" b="1" dirty="0" smtClean="0"/>
              <a:t>得知性別、生日和出沒地為重要屬性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9150" y="401557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正面分析</a:t>
            </a:r>
            <a:endParaRPr lang="zh-TW" altLang="en-US" sz="3200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268342" y="405950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反面分析</a:t>
            </a:r>
            <a:endParaRPr lang="zh-TW" altLang="en-US" sz="3200" b="1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5496" y="950198"/>
          <a:ext cx="4665092" cy="406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內容版面配置區 9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4700588" y="950198"/>
          <a:ext cx="4407916" cy="406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9552" y="3861048"/>
            <a:ext cx="4032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539552" y="4572868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927544" y="458112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五角星形 11"/>
          <p:cNvSpPr/>
          <p:nvPr/>
        </p:nvSpPr>
        <p:spPr>
          <a:xfrm>
            <a:off x="1259632" y="458112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960991" y="4578964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393039" y="4581128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五角星形 15"/>
          <p:cNvSpPr/>
          <p:nvPr/>
        </p:nvSpPr>
        <p:spPr>
          <a:xfrm>
            <a:off x="3275856" y="4581128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8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大綱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b="0" dirty="0" smtClean="0">
                <a:latin typeface="+mj-ea"/>
                <a:ea typeface="+mj-ea"/>
              </a:rPr>
              <a:t>動機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3600" b="0" dirty="0" smtClean="0">
                <a:solidFill>
                  <a:srgbClr val="0070C0"/>
                </a:solidFill>
              </a:rPr>
              <a:t>目的</a:t>
            </a:r>
            <a:endParaRPr lang="en-US" altLang="zh-TW" sz="3600" b="0" dirty="0" smtClean="0">
              <a:solidFill>
                <a:srgbClr val="0070C0"/>
              </a:solidFill>
            </a:endParaRPr>
          </a:p>
          <a:p>
            <a:r>
              <a:rPr lang="zh-TW" altLang="en-US" sz="2800" b="0" dirty="0" smtClean="0"/>
              <a:t>方法</a:t>
            </a:r>
            <a:endParaRPr lang="en-US" altLang="zh-TW" sz="2800" b="0" dirty="0" smtClean="0"/>
          </a:p>
          <a:p>
            <a:r>
              <a:rPr lang="zh-TW" altLang="en-US" sz="2800" b="0" dirty="0">
                <a:latin typeface="+mj-ea"/>
                <a:ea typeface="+mj-ea"/>
              </a:rPr>
              <a:t>實驗</a:t>
            </a:r>
            <a:r>
              <a:rPr lang="zh-TW" altLang="en-US" sz="2800" b="0" dirty="0" smtClean="0">
                <a:latin typeface="+mj-ea"/>
                <a:ea typeface="+mj-ea"/>
              </a:rPr>
              <a:t>設置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實驗結果與</a:t>
            </a:r>
            <a:r>
              <a:rPr lang="zh-TW" altLang="en-US" sz="2800" b="0" dirty="0" smtClean="0">
                <a:latin typeface="+mj-ea"/>
                <a:ea typeface="+mj-ea"/>
              </a:rPr>
              <a:t>討論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>
                <a:latin typeface="+mj-ea"/>
                <a:ea typeface="+mj-ea"/>
              </a:rPr>
              <a:t>結論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參考資料</a:t>
            </a:r>
            <a:endParaRPr lang="en-US" altLang="zh-TW" sz="2800" b="0" dirty="0">
              <a:latin typeface="+mj-ea"/>
              <a:ea typeface="+mj-ea"/>
            </a:endParaRPr>
          </a:p>
          <a:p>
            <a:endParaRPr lang="en-US" altLang="zh-TW" sz="2800" b="0" dirty="0">
              <a:latin typeface="+mj-ea"/>
              <a:ea typeface="+mj-ea"/>
            </a:endParaRPr>
          </a:p>
          <a:p>
            <a:endParaRPr lang="zh-TW" altLang="en-US" sz="2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全屬性</a:t>
            </a:r>
            <a:r>
              <a:rPr lang="en-US" altLang="zh-TW" dirty="0" smtClean="0"/>
              <a:t>VS</a:t>
            </a:r>
            <a:r>
              <a:rPr lang="zh-TW" altLang="en-US" dirty="0" smtClean="0"/>
              <a:t>只取重要屬性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914400"/>
            <a:ext cx="5422732" cy="57058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14400"/>
            <a:ext cx="5410422" cy="570587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635896" y="4365104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244408" y="4365104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5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8127" y="5306728"/>
            <a:ext cx="7520940" cy="548640"/>
          </a:xfrm>
        </p:spPr>
        <p:txBody>
          <a:bodyPr/>
          <a:lstStyle/>
          <a:p>
            <a:r>
              <a:rPr lang="zh-TW" altLang="en-US" sz="2000" b="1" dirty="0" smtClean="0"/>
              <a:t>得知名稱、性別、生日、出沒地、學校和興趣為重要屬性</a:t>
            </a:r>
            <a:endParaRPr lang="zh-TW" altLang="en-US" sz="2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9150" y="401557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正面分析</a:t>
            </a:r>
            <a:endParaRPr lang="zh-TW" altLang="en-US" sz="3200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268342" y="405950"/>
            <a:ext cx="3200400" cy="54864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反面分析</a:t>
            </a:r>
            <a:endParaRPr lang="zh-TW" altLang="en-US" sz="3200" b="1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5496" y="950198"/>
          <a:ext cx="4665092" cy="406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內容版面配置區 10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4700588" y="950198"/>
          <a:ext cx="4335908" cy="406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51427" y="3789040"/>
            <a:ext cx="4032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551427" y="447786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939419" y="448612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71507" y="448612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972866" y="4483964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404914" y="4486128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3405103" y="4486128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五角星形 15"/>
          <p:cNvSpPr/>
          <p:nvPr/>
        </p:nvSpPr>
        <p:spPr>
          <a:xfrm>
            <a:off x="3779912" y="4477868"/>
            <a:ext cx="234745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5213226" y="4480876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5527901" y="4483040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533865" y="4483040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6857535" y="4474780"/>
            <a:ext cx="234745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全屬性</a:t>
            </a:r>
            <a:r>
              <a:rPr lang="en-US" altLang="zh-TW" dirty="0" smtClean="0"/>
              <a:t>VS</a:t>
            </a:r>
            <a:r>
              <a:rPr lang="zh-TW" altLang="en-US" dirty="0" smtClean="0"/>
              <a:t>只取重要屬性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" y="851554"/>
            <a:ext cx="5039665" cy="527829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857311"/>
            <a:ext cx="5010338" cy="527254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563888" y="4049611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884368" y="4077072"/>
            <a:ext cx="77834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2400" dirty="0" smtClean="0"/>
              <a:t>由</a:t>
            </a:r>
            <a:r>
              <a:rPr lang="zh-TW" altLang="en-US" sz="2400" dirty="0"/>
              <a:t>高、中、低和全資料</a:t>
            </a:r>
            <a:r>
              <a:rPr lang="zh-TW" altLang="en-US" sz="2400" dirty="0" smtClean="0"/>
              <a:t>量總結出的重要屬性：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性別</a:t>
            </a:r>
            <a:endParaRPr lang="en-US" altLang="zh-TW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生日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出沒地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266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大綱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b="0" dirty="0" smtClean="0">
                <a:latin typeface="+mj-ea"/>
                <a:ea typeface="+mj-ea"/>
              </a:rPr>
              <a:t>動機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/>
              <a:t>目的</a:t>
            </a:r>
            <a:endParaRPr lang="en-US" altLang="zh-TW" sz="2800" b="0" dirty="0" smtClean="0"/>
          </a:p>
          <a:p>
            <a:r>
              <a:rPr lang="zh-TW" altLang="en-US" sz="2800" b="0" dirty="0" smtClean="0"/>
              <a:t>方法</a:t>
            </a:r>
            <a:endParaRPr lang="en-US" altLang="zh-TW" sz="2800" b="0" dirty="0" smtClean="0"/>
          </a:p>
          <a:p>
            <a:r>
              <a:rPr lang="zh-TW" altLang="en-US" sz="2800" b="0" dirty="0">
                <a:latin typeface="+mj-ea"/>
                <a:ea typeface="+mj-ea"/>
              </a:rPr>
              <a:t>實驗</a:t>
            </a:r>
            <a:r>
              <a:rPr lang="zh-TW" altLang="en-US" sz="2800" b="0" dirty="0" smtClean="0">
                <a:latin typeface="+mj-ea"/>
                <a:ea typeface="+mj-ea"/>
              </a:rPr>
              <a:t>設置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實驗結果與</a:t>
            </a:r>
            <a:r>
              <a:rPr lang="zh-TW" altLang="en-US" sz="2800" b="0" dirty="0" smtClean="0">
                <a:latin typeface="+mj-ea"/>
                <a:ea typeface="+mj-ea"/>
              </a:rPr>
              <a:t>討論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3600" b="0" dirty="0" smtClean="0">
                <a:solidFill>
                  <a:srgbClr val="0070C0"/>
                </a:solidFill>
                <a:latin typeface="+mj-ea"/>
                <a:ea typeface="+mj-ea"/>
              </a:rPr>
              <a:t>結論</a:t>
            </a:r>
            <a:endParaRPr lang="en-US" altLang="zh-TW" sz="3600" b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參考資料</a:t>
            </a:r>
            <a:endParaRPr lang="en-US" altLang="zh-TW" sz="2800" b="0" dirty="0">
              <a:latin typeface="+mj-ea"/>
              <a:ea typeface="+mj-ea"/>
            </a:endParaRPr>
          </a:p>
          <a:p>
            <a:endParaRPr lang="en-US" altLang="zh-TW" sz="2800" b="0" dirty="0">
              <a:latin typeface="+mj-ea"/>
              <a:ea typeface="+mj-ea"/>
            </a:endParaRPr>
          </a:p>
          <a:p>
            <a:endParaRPr lang="zh-TW" altLang="en-US" sz="2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428" y="260648"/>
            <a:ext cx="7520940" cy="548640"/>
          </a:xfrm>
        </p:spPr>
        <p:txBody>
          <a:bodyPr/>
          <a:lstStyle/>
          <a:p>
            <a:r>
              <a:rPr lang="zh-TW" altLang="zh-TW" sz="3600" b="1" dirty="0"/>
              <a:t>高中低資料族群的差異，行為，心理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0" dirty="0" smtClean="0"/>
              <a:t>高：不在乎隱私，所以</a:t>
            </a:r>
            <a:r>
              <a:rPr lang="en-US" altLang="zh-TW" sz="2800" b="0" dirty="0" smtClean="0"/>
              <a:t>PTT</a:t>
            </a:r>
            <a:r>
              <a:rPr lang="zh-TW" altLang="en-US" sz="2800" b="0" dirty="0" smtClean="0"/>
              <a:t>和</a:t>
            </a:r>
            <a:r>
              <a:rPr lang="en-US" altLang="zh-TW" sz="2800" b="0" dirty="0" smtClean="0"/>
              <a:t>FB</a:t>
            </a:r>
            <a:r>
              <a:rPr lang="zh-TW" altLang="en-US" sz="2800" b="0" dirty="0" smtClean="0"/>
              <a:t>都給予很多資料。</a:t>
            </a:r>
            <a:endParaRPr lang="en-US" altLang="zh-TW" sz="2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0" dirty="0" smtClean="0"/>
              <a:t>中：懂得保護自己的隱私，兩邊給的資料不一樣，雖然給的資料比起低資料量族群多，但是能對上的反而少。</a:t>
            </a:r>
            <a:endParaRPr lang="en-US" altLang="zh-TW" sz="2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0" dirty="0" smtClean="0"/>
              <a:t>低：很少給資料，但是有給的卻都可以對上。</a:t>
            </a:r>
            <a:endParaRPr lang="zh-TW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219286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重要的屬性：性別、生日、出沒</a:t>
            </a:r>
            <a:r>
              <a:rPr lang="zh-TW" altLang="en-US" b="1" dirty="0" smtClean="0">
                <a:latin typeface="+mn-ea"/>
              </a:rPr>
              <a:t>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+mn-ea"/>
              </a:rPr>
              <a:t>在網路上提供性別和生日是很習以為常的事（加入會員之類），且現今大家都喜歡打卡上傳自己的所在地。</a:t>
            </a:r>
            <a:endParaRPr lang="en-US" altLang="zh-TW" sz="2400" b="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+mn-ea"/>
              </a:rPr>
              <a:t>其實若這三個屬性存在，被肉搜的機率將大幅提高。</a:t>
            </a:r>
            <a:endParaRPr lang="zh-TW" altLang="en-US" sz="24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148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避免被人肉搜索的方法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b="0" dirty="0" smtClean="0">
                <a:latin typeface="+mn-ea"/>
              </a:rPr>
              <a:t>PTT</a:t>
            </a:r>
            <a:r>
              <a:rPr lang="zh-TW" altLang="en-US" sz="2400" b="0" dirty="0" smtClean="0">
                <a:latin typeface="+mn-ea"/>
              </a:rPr>
              <a:t>和</a:t>
            </a:r>
            <a:r>
              <a:rPr lang="en-US" altLang="zh-TW" sz="2400" b="0" dirty="0" smtClean="0">
                <a:latin typeface="+mn-ea"/>
              </a:rPr>
              <a:t>FB</a:t>
            </a:r>
            <a:r>
              <a:rPr lang="zh-TW" altLang="en-US" sz="2400" b="0" dirty="0" smtClean="0">
                <a:latin typeface="+mn-ea"/>
              </a:rPr>
              <a:t>兩邊填不同的資料或交錯地填，</a:t>
            </a:r>
            <a:endParaRPr lang="en-US" altLang="zh-TW" sz="2400" b="0" dirty="0" smtClean="0">
              <a:latin typeface="+mn-ea"/>
            </a:endParaRPr>
          </a:p>
          <a:p>
            <a:pPr marL="0" indent="0"/>
            <a:r>
              <a:rPr lang="en-US" altLang="zh-TW" sz="2400" b="0" dirty="0" smtClean="0">
                <a:latin typeface="+mn-ea"/>
              </a:rPr>
              <a:t>=&gt;</a:t>
            </a:r>
            <a:r>
              <a:rPr lang="zh-TW" altLang="en-US" sz="2400" b="0" dirty="0" smtClean="0">
                <a:latin typeface="+mn-ea"/>
              </a:rPr>
              <a:t>例如一邊若有提供生日，另外一邊就不提供，避免</a:t>
            </a:r>
            <a:r>
              <a:rPr lang="zh-TW" altLang="en-US" sz="2400" b="0" dirty="0">
                <a:latin typeface="+mn-ea"/>
              </a:rPr>
              <a:t>兩邊的資料對上</a:t>
            </a:r>
            <a:r>
              <a:rPr lang="zh-TW" altLang="en-US" sz="2400" b="0" dirty="0" smtClean="0">
                <a:latin typeface="+mn-ea"/>
              </a:rPr>
              <a:t>。</a:t>
            </a:r>
            <a:endParaRPr lang="en-US" altLang="zh-TW" sz="2400" b="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endParaRPr lang="en-US" altLang="zh-TW" sz="2400" b="0" dirty="0" smtClean="0">
              <a:latin typeface="+mn-ea"/>
            </a:endParaRPr>
          </a:p>
          <a:p>
            <a:pPr marL="0" indent="0"/>
            <a:r>
              <a:rPr lang="en-US" altLang="zh-TW" sz="2400" b="0" dirty="0" smtClean="0">
                <a:latin typeface="+mn-ea"/>
              </a:rPr>
              <a:t>2. </a:t>
            </a:r>
            <a:r>
              <a:rPr lang="zh-TW" altLang="en-US" sz="2400" b="0" dirty="0" smtClean="0">
                <a:latin typeface="+mn-ea"/>
              </a:rPr>
              <a:t>避免同</a:t>
            </a:r>
            <a:r>
              <a:rPr lang="zh-TW" altLang="en-US" sz="2400" b="0" dirty="0">
                <a:latin typeface="+mn-ea"/>
              </a:rPr>
              <a:t>時</a:t>
            </a:r>
            <a:r>
              <a:rPr lang="zh-TW" altLang="en-US" sz="2400" b="0" dirty="0" smtClean="0">
                <a:latin typeface="+mn-ea"/>
              </a:rPr>
              <a:t>填性別、生日和出沒地。</a:t>
            </a:r>
            <a:endParaRPr lang="en-US" altLang="zh-TW" sz="2400" b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604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大綱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b="0" dirty="0" smtClean="0">
                <a:latin typeface="+mj-ea"/>
                <a:ea typeface="+mj-ea"/>
              </a:rPr>
              <a:t>動機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/>
              <a:t>目的</a:t>
            </a:r>
            <a:endParaRPr lang="en-US" altLang="zh-TW" sz="2800" b="0" dirty="0" smtClean="0"/>
          </a:p>
          <a:p>
            <a:r>
              <a:rPr lang="zh-TW" altLang="en-US" sz="2800" b="0" dirty="0" smtClean="0"/>
              <a:t>方法</a:t>
            </a:r>
            <a:endParaRPr lang="en-US" altLang="zh-TW" sz="2800" b="0" dirty="0" smtClean="0"/>
          </a:p>
          <a:p>
            <a:r>
              <a:rPr lang="zh-TW" altLang="en-US" sz="2800" b="0" dirty="0">
                <a:latin typeface="+mj-ea"/>
                <a:ea typeface="+mj-ea"/>
              </a:rPr>
              <a:t>實驗</a:t>
            </a:r>
            <a:r>
              <a:rPr lang="zh-TW" altLang="en-US" sz="2800" b="0" dirty="0" smtClean="0">
                <a:latin typeface="+mj-ea"/>
                <a:ea typeface="+mj-ea"/>
              </a:rPr>
              <a:t>設置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實驗結果與</a:t>
            </a:r>
            <a:r>
              <a:rPr lang="zh-TW" altLang="en-US" sz="2800" b="0" dirty="0" smtClean="0">
                <a:latin typeface="+mj-ea"/>
                <a:ea typeface="+mj-ea"/>
              </a:rPr>
              <a:t>討論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>
                <a:latin typeface="+mj-ea"/>
                <a:ea typeface="+mj-ea"/>
              </a:rPr>
              <a:t>結論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3600" b="0" dirty="0">
                <a:solidFill>
                  <a:srgbClr val="0070C0"/>
                </a:solidFill>
                <a:latin typeface="+mj-ea"/>
                <a:ea typeface="+mj-ea"/>
              </a:rPr>
              <a:t>參考資料</a:t>
            </a:r>
            <a:endParaRPr lang="en-US" altLang="zh-TW" sz="3600" b="0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zh-TW" sz="2800" b="0" dirty="0">
              <a:latin typeface="+mj-ea"/>
              <a:ea typeface="+mj-ea"/>
            </a:endParaRPr>
          </a:p>
          <a:p>
            <a:endParaRPr lang="zh-TW" altLang="en-US" sz="2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371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(8) </a:t>
            </a:r>
            <a:r>
              <a:rPr lang="zh-TW" altLang="zh-TW" dirty="0"/>
              <a:t>參考</a:t>
            </a:r>
            <a:r>
              <a:rPr lang="zh-TW" altLang="zh-TW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altLang="zh-TW" b="0" dirty="0"/>
              <a:t>S Liu, S Wang, F Zhu, J Zhang, R </a:t>
            </a:r>
            <a:r>
              <a:rPr lang="nl-NL" altLang="zh-TW" b="0" dirty="0" smtClean="0"/>
              <a:t>Krishnan</a:t>
            </a:r>
            <a:r>
              <a:rPr lang="zh-TW" altLang="en-US" b="0" dirty="0" smtClean="0"/>
              <a:t>　</a:t>
            </a:r>
            <a:r>
              <a:rPr lang="en-US" altLang="zh-TW" b="0" dirty="0"/>
              <a:t>HYDRA: Large-scale Social Identity Linkage via Heterogeneous Behavior </a:t>
            </a:r>
            <a:r>
              <a:rPr lang="en-US" altLang="zh-TW" b="0" dirty="0" smtClean="0"/>
              <a:t>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dirty="0"/>
              <a:t>http</a:t>
            </a:r>
            <a:r>
              <a:rPr lang="en-US" altLang="zh-TW" b="0" dirty="0" smtClean="0"/>
              <a:t>://</a:t>
            </a:r>
            <a:r>
              <a:rPr lang="en-US" altLang="zh-TW" b="0" dirty="0"/>
              <a:t>ntu.csie.org/~</a:t>
            </a:r>
            <a:r>
              <a:rPr lang="en-US" altLang="zh-TW" b="0" dirty="0" smtClean="0"/>
              <a:t>piaip/svm/svm_tutorial.html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dirty="0"/>
              <a:t>http://www.cmlab.csie.ntu.edu.tw/~</a:t>
            </a:r>
            <a:r>
              <a:rPr lang="en-US" altLang="zh-TW" b="0" dirty="0" smtClean="0"/>
              <a:t>cyy/learning/tutorials/libsvm.pdf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dirty="0"/>
              <a:t>https://www.csie.ntu.edu.tw/~cjlin/libsvm</a:t>
            </a:r>
            <a:r>
              <a:rPr lang="en-US" altLang="zh-TW" b="0" dirty="0" smtClean="0"/>
              <a:t>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dirty="0"/>
              <a:t>http://www.cs.waikato.ac.nz/ml/weka/</a:t>
            </a:r>
          </a:p>
        </p:txBody>
      </p:sp>
    </p:spTree>
    <p:extLst>
      <p:ext uri="{BB962C8B-B14F-4D97-AF65-F5344CB8AC3E}">
        <p14:creationId xmlns:p14="http://schemas.microsoft.com/office/powerpoint/2010/main" val="47862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20940" cy="548640"/>
          </a:xfrm>
        </p:spPr>
        <p:txBody>
          <a:bodyPr/>
          <a:lstStyle/>
          <a:p>
            <a:r>
              <a:rPr lang="zh-TW" altLang="en-US" sz="4000" b="1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361319"/>
            <a:ext cx="8604448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latin typeface="+mj-ea"/>
              </a:rPr>
              <a:t>如何在網路上減低自己被人肉搜索的</a:t>
            </a:r>
            <a:r>
              <a:rPr lang="zh-TW" altLang="en-US" sz="2400" b="0" dirty="0" smtClean="0">
                <a:latin typeface="+mj-ea"/>
              </a:rPr>
              <a:t>風險</a:t>
            </a:r>
            <a:r>
              <a:rPr lang="en-US" altLang="zh-TW" sz="2400" b="0" dirty="0" smtClean="0">
                <a:latin typeface="+mj-ea"/>
              </a:rPr>
              <a:t>?</a:t>
            </a:r>
          </a:p>
          <a:p>
            <a:pPr>
              <a:buFont typeface="Arial" pitchFamily="34" charset="0"/>
              <a:buChar char="•"/>
            </a:pPr>
            <a:endParaRPr lang="zh-TW" altLang="en-US" sz="2400" b="0" dirty="0">
              <a:latin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latin typeface="+mj-ea"/>
              </a:rPr>
              <a:t>透過數據分析了解社群</a:t>
            </a:r>
            <a:r>
              <a:rPr lang="zh-TW" altLang="en-US" sz="2400" b="0" dirty="0" smtClean="0">
                <a:latin typeface="+mj-ea"/>
              </a:rPr>
              <a:t>網路</a:t>
            </a:r>
            <a:r>
              <a:rPr lang="zh-TW" altLang="en-US" sz="2400" b="0" dirty="0">
                <a:latin typeface="+mj-ea"/>
              </a:rPr>
              <a:t>使用者</a:t>
            </a:r>
            <a:r>
              <a:rPr lang="zh-TW" altLang="en-US" sz="2400" b="0" dirty="0" smtClean="0">
                <a:latin typeface="+mj-ea"/>
              </a:rPr>
              <a:t>分享</a:t>
            </a:r>
            <a:r>
              <a:rPr lang="zh-TW" altLang="en-US" sz="2400" b="0" dirty="0">
                <a:latin typeface="+mj-ea"/>
              </a:rPr>
              <a:t>資訊的習慣跟</a:t>
            </a:r>
            <a:r>
              <a:rPr lang="zh-TW" altLang="en-US" sz="2400" b="0" dirty="0" smtClean="0">
                <a:latin typeface="+mj-ea"/>
              </a:rPr>
              <a:t>心理</a:t>
            </a:r>
            <a:endParaRPr lang="en-US" altLang="zh-TW" sz="2400" b="0" dirty="0" smtClean="0">
              <a:latin typeface="+mj-ea"/>
            </a:endParaRPr>
          </a:p>
          <a:p>
            <a:pPr>
              <a:buFont typeface="Arial" pitchFamily="34" charset="0"/>
              <a:buChar char="•"/>
            </a:pPr>
            <a:endParaRPr lang="en-US" altLang="zh-TW" sz="2400" b="0" dirty="0" smtClean="0">
              <a:latin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latin typeface="+mj-ea"/>
              </a:rPr>
              <a:t>哪</a:t>
            </a:r>
            <a:r>
              <a:rPr lang="zh-TW" altLang="en-US" sz="2400" b="0" dirty="0">
                <a:latin typeface="+mj-ea"/>
              </a:rPr>
              <a:t>些資訊是</a:t>
            </a:r>
            <a:r>
              <a:rPr lang="zh-TW" altLang="en-US" sz="2400" b="0" dirty="0" smtClean="0">
                <a:latin typeface="+mj-ea"/>
              </a:rPr>
              <a:t>敏感而容易讓個人資訊洩漏的</a:t>
            </a:r>
            <a:r>
              <a:rPr lang="en-US" altLang="zh-TW" sz="2400" b="0" dirty="0" smtClean="0">
                <a:latin typeface="+mj-ea"/>
              </a:rPr>
              <a:t>?</a:t>
            </a:r>
            <a:r>
              <a:rPr lang="zh-TW" altLang="en-US" sz="2400" b="0" dirty="0" smtClean="0">
                <a:latin typeface="+mj-ea"/>
              </a:rPr>
              <a:t> </a:t>
            </a:r>
            <a:endParaRPr lang="zh-TW" altLang="en-US" sz="2400" b="0" dirty="0">
              <a:latin typeface="+mj-ea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28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8072"/>
            <a:ext cx="7520940" cy="548640"/>
          </a:xfrm>
        </p:spPr>
        <p:txBody>
          <a:bodyPr/>
          <a:lstStyle/>
          <a:p>
            <a:r>
              <a:rPr lang="zh-TW" altLang="en-US" sz="4000" b="1" dirty="0" smtClean="0"/>
              <a:t>大綱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b="0" dirty="0" smtClean="0">
                <a:latin typeface="+mj-ea"/>
                <a:ea typeface="+mj-ea"/>
              </a:rPr>
              <a:t>動機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/>
              <a:t>目的</a:t>
            </a:r>
            <a:endParaRPr lang="en-US" altLang="zh-TW" sz="2800" b="0" dirty="0" smtClean="0"/>
          </a:p>
          <a:p>
            <a:r>
              <a:rPr lang="zh-TW" altLang="en-US" sz="3600" b="0" dirty="0" smtClean="0">
                <a:solidFill>
                  <a:srgbClr val="0070C0"/>
                </a:solidFill>
              </a:rPr>
              <a:t>方法</a:t>
            </a:r>
            <a:endParaRPr lang="en-US" altLang="zh-TW" sz="3600" b="0" dirty="0" smtClean="0">
              <a:solidFill>
                <a:srgbClr val="0070C0"/>
              </a:solidFill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實驗</a:t>
            </a:r>
            <a:r>
              <a:rPr lang="zh-TW" altLang="en-US" sz="2800" b="0" dirty="0" smtClean="0">
                <a:latin typeface="+mj-ea"/>
                <a:ea typeface="+mj-ea"/>
              </a:rPr>
              <a:t>設置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實驗結果與</a:t>
            </a:r>
            <a:r>
              <a:rPr lang="zh-TW" altLang="en-US" sz="2800" b="0" dirty="0" smtClean="0">
                <a:latin typeface="+mj-ea"/>
                <a:ea typeface="+mj-ea"/>
              </a:rPr>
              <a:t>討論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 smtClean="0">
                <a:latin typeface="+mj-ea"/>
                <a:ea typeface="+mj-ea"/>
              </a:rPr>
              <a:t>結論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r>
              <a:rPr lang="zh-TW" altLang="en-US" sz="2800" b="0" dirty="0">
                <a:latin typeface="+mj-ea"/>
                <a:ea typeface="+mj-ea"/>
              </a:rPr>
              <a:t>參考資料</a:t>
            </a:r>
            <a:endParaRPr lang="en-US" altLang="zh-TW" sz="2800" b="0" dirty="0">
              <a:latin typeface="+mj-ea"/>
              <a:ea typeface="+mj-ea"/>
            </a:endParaRPr>
          </a:p>
          <a:p>
            <a:endParaRPr lang="en-US" altLang="zh-TW" sz="2800" b="0" dirty="0">
              <a:latin typeface="+mj-ea"/>
              <a:ea typeface="+mj-ea"/>
            </a:endParaRPr>
          </a:p>
          <a:p>
            <a:endParaRPr lang="zh-TW" altLang="en-US" sz="2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428" y="288072"/>
            <a:ext cx="7520940" cy="548640"/>
          </a:xfrm>
        </p:spPr>
        <p:txBody>
          <a:bodyPr/>
          <a:lstStyle/>
          <a:p>
            <a:r>
              <a:rPr lang="zh-TW" altLang="en-US" sz="4000" b="1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45295"/>
            <a:ext cx="7520940" cy="3579849"/>
          </a:xfrm>
        </p:spPr>
        <p:txBody>
          <a:bodyPr>
            <a:normAutofit/>
          </a:bodyPr>
          <a:lstStyle/>
          <a:p>
            <a:r>
              <a:rPr lang="zh-TW" altLang="en-US" sz="2400" b="0" dirty="0" smtClean="0">
                <a:latin typeface="+mj-ea"/>
                <a:ea typeface="+mj-ea"/>
              </a:rPr>
              <a:t>分成</a:t>
            </a:r>
            <a:r>
              <a:rPr lang="zh-TW" altLang="en-US" sz="2400" b="0" dirty="0">
                <a:latin typeface="+mj-ea"/>
                <a:ea typeface="+mj-ea"/>
              </a:rPr>
              <a:t>以下</a:t>
            </a:r>
            <a:r>
              <a:rPr lang="en-US" altLang="zh-TW" sz="2400" b="0" dirty="0">
                <a:latin typeface="+mj-ea"/>
                <a:ea typeface="+mj-ea"/>
              </a:rPr>
              <a:t>4</a:t>
            </a:r>
            <a:r>
              <a:rPr lang="zh-TW" altLang="en-US" sz="2400" b="0" dirty="0">
                <a:latin typeface="+mj-ea"/>
                <a:ea typeface="+mj-ea"/>
              </a:rPr>
              <a:t>個步驟 </a:t>
            </a:r>
            <a:r>
              <a:rPr lang="en-US" altLang="zh-TW" sz="2400" b="0" dirty="0">
                <a:latin typeface="+mj-ea"/>
                <a:ea typeface="+mj-ea"/>
              </a:rPr>
              <a:t>: 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(</a:t>
            </a:r>
            <a:r>
              <a:rPr lang="en-US" altLang="zh-TW" sz="2400" b="0" dirty="0">
                <a:latin typeface="+mj-ea"/>
                <a:ea typeface="+mj-ea"/>
              </a:rPr>
              <a:t>1)</a:t>
            </a:r>
            <a:r>
              <a:rPr lang="zh-TW" altLang="en-US" sz="2400" b="0" dirty="0">
                <a:latin typeface="+mj-ea"/>
                <a:ea typeface="+mj-ea"/>
              </a:rPr>
              <a:t>資料</a:t>
            </a:r>
            <a:r>
              <a:rPr lang="zh-TW" altLang="en-US" sz="2400" b="0" dirty="0" smtClean="0">
                <a:latin typeface="+mj-ea"/>
                <a:ea typeface="+mj-ea"/>
              </a:rPr>
              <a:t>蒐集</a:t>
            </a:r>
            <a:endParaRPr lang="en-US" altLang="zh-TW" sz="2400" b="0" dirty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(2</a:t>
            </a:r>
            <a:r>
              <a:rPr lang="en-US" altLang="zh-TW" sz="2400" b="0" dirty="0">
                <a:latin typeface="+mj-ea"/>
                <a:ea typeface="+mj-ea"/>
              </a:rPr>
              <a:t>)</a:t>
            </a:r>
            <a:r>
              <a:rPr lang="zh-TW" altLang="en-US" sz="2400" b="0" dirty="0">
                <a:latin typeface="+mj-ea"/>
                <a:ea typeface="+mj-ea"/>
              </a:rPr>
              <a:t>資料</a:t>
            </a:r>
            <a:r>
              <a:rPr lang="zh-TW" altLang="en-US" sz="2400" b="0" dirty="0" smtClean="0">
                <a:latin typeface="+mj-ea"/>
                <a:ea typeface="+mj-ea"/>
              </a:rPr>
              <a:t>前處理 與 相似度計算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(</a:t>
            </a:r>
            <a:r>
              <a:rPr lang="en-US" altLang="zh-TW" sz="2400" b="0" dirty="0">
                <a:latin typeface="+mj-ea"/>
                <a:ea typeface="+mj-ea"/>
              </a:rPr>
              <a:t>3)</a:t>
            </a:r>
            <a:r>
              <a:rPr lang="zh-TW" altLang="en-US" sz="2400" b="0" dirty="0">
                <a:latin typeface="+mj-ea"/>
                <a:ea typeface="+mj-ea"/>
              </a:rPr>
              <a:t>利用分析工具</a:t>
            </a:r>
            <a:r>
              <a:rPr lang="zh-TW" altLang="en-US" sz="2400" b="0" dirty="0" smtClean="0">
                <a:latin typeface="+mj-ea"/>
                <a:ea typeface="+mj-ea"/>
              </a:rPr>
              <a:t>分析 </a:t>
            </a:r>
            <a:r>
              <a:rPr lang="zh-TW" altLang="en-US" sz="2400" b="0" dirty="0">
                <a:latin typeface="+mj-ea"/>
                <a:ea typeface="+mj-ea"/>
              </a:rPr>
              <a:t>與</a:t>
            </a:r>
            <a:r>
              <a:rPr lang="en-US" altLang="zh-TW" sz="2400" b="0" dirty="0" smtClean="0">
                <a:latin typeface="+mj-ea"/>
                <a:ea typeface="+mj-ea"/>
              </a:rPr>
              <a:t> </a:t>
            </a:r>
            <a:r>
              <a:rPr lang="zh-TW" altLang="en-US" sz="2400" b="0" dirty="0" smtClean="0">
                <a:latin typeface="+mj-ea"/>
                <a:ea typeface="+mj-ea"/>
              </a:rPr>
              <a:t>實驗設置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(</a:t>
            </a:r>
            <a:r>
              <a:rPr lang="en-US" altLang="zh-TW" sz="2400" b="0" dirty="0">
                <a:latin typeface="+mj-ea"/>
                <a:ea typeface="+mj-ea"/>
              </a:rPr>
              <a:t>4)</a:t>
            </a:r>
            <a:r>
              <a:rPr lang="zh-TW" altLang="en-US" sz="2400" b="0" dirty="0">
                <a:latin typeface="+mj-ea"/>
                <a:ea typeface="+mj-ea"/>
              </a:rPr>
              <a:t>觀察結果並討論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en-US" altLang="zh-TW" sz="2400" b="0" dirty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以下</a:t>
            </a:r>
            <a:r>
              <a:rPr lang="zh-TW" altLang="en-US" sz="2400" b="0" dirty="0">
                <a:latin typeface="+mj-ea"/>
                <a:ea typeface="+mj-ea"/>
              </a:rPr>
              <a:t>將分別針對每個實驗步驟說明實驗方法。</a:t>
            </a:r>
          </a:p>
        </p:txBody>
      </p:sp>
    </p:spTree>
    <p:extLst>
      <p:ext uri="{BB962C8B-B14F-4D97-AF65-F5344CB8AC3E}">
        <p14:creationId xmlns:p14="http://schemas.microsoft.com/office/powerpoint/2010/main" val="34198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520940" cy="548640"/>
          </a:xfrm>
        </p:spPr>
        <p:txBody>
          <a:bodyPr/>
          <a:lstStyle/>
          <a:p>
            <a:pPr lvl="0"/>
            <a:r>
              <a:rPr lang="en-US" altLang="zh-TW" sz="3600" b="1" dirty="0" smtClean="0"/>
              <a:t>(1) </a:t>
            </a:r>
            <a:r>
              <a:rPr lang="zh-TW" altLang="zh-TW" sz="3600" b="1" dirty="0" smtClean="0"/>
              <a:t>資料蒐集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100628"/>
            <a:ext cx="7925504" cy="3579849"/>
          </a:xfrm>
        </p:spPr>
        <p:txBody>
          <a:bodyPr>
            <a:normAutofit/>
          </a:bodyPr>
          <a:lstStyle/>
          <a:p>
            <a:r>
              <a:rPr lang="zh-TW" altLang="en-US" sz="2400" b="0" dirty="0">
                <a:latin typeface="+mj-ea"/>
                <a:ea typeface="+mj-ea"/>
              </a:rPr>
              <a:t>利用人工的方式蒐集</a:t>
            </a:r>
            <a:r>
              <a:rPr lang="en-US" altLang="zh-TW" sz="2400" b="0" dirty="0">
                <a:latin typeface="+mj-ea"/>
                <a:ea typeface="+mj-ea"/>
              </a:rPr>
              <a:t>PTT</a:t>
            </a:r>
            <a:r>
              <a:rPr lang="zh-TW" altLang="en-US" sz="2400" b="0" dirty="0">
                <a:latin typeface="+mj-ea"/>
                <a:ea typeface="+mj-ea"/>
              </a:rPr>
              <a:t>以及</a:t>
            </a:r>
            <a:r>
              <a:rPr lang="en-US" altLang="zh-TW" sz="2400" b="0" dirty="0">
                <a:latin typeface="+mj-ea"/>
                <a:ea typeface="+mj-ea"/>
              </a:rPr>
              <a:t>FB</a:t>
            </a:r>
            <a:r>
              <a:rPr lang="zh-TW" altLang="en-US" sz="2400" b="0" dirty="0">
                <a:latin typeface="+mj-ea"/>
                <a:ea typeface="+mj-ea"/>
              </a:rPr>
              <a:t>上的個人資料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en-US" altLang="zh-TW" sz="2400" b="0" dirty="0" smtClean="0">
                <a:latin typeface="+mj-ea"/>
                <a:ea typeface="+mj-ea"/>
              </a:rPr>
              <a:t>PTT</a:t>
            </a:r>
            <a:r>
              <a:rPr lang="zh-TW" altLang="en-US" sz="2400" b="0" dirty="0">
                <a:latin typeface="+mj-ea"/>
                <a:ea typeface="+mj-ea"/>
              </a:rPr>
              <a:t>上的資料</a:t>
            </a:r>
            <a:r>
              <a:rPr lang="zh-TW" altLang="en-US" sz="2400" b="0" dirty="0" smtClean="0">
                <a:latin typeface="+mj-ea"/>
                <a:ea typeface="+mj-ea"/>
              </a:rPr>
              <a:t>來源 是</a:t>
            </a:r>
            <a:r>
              <a:rPr lang="en-US" altLang="zh-TW" sz="2400" b="0" dirty="0">
                <a:latin typeface="+mj-ea"/>
                <a:ea typeface="+mj-ea"/>
              </a:rPr>
              <a:t>PTT</a:t>
            </a:r>
            <a:r>
              <a:rPr lang="zh-TW" altLang="en-US" sz="2400" b="0" dirty="0">
                <a:latin typeface="+mj-ea"/>
                <a:ea typeface="+mj-ea"/>
              </a:rPr>
              <a:t>上的</a:t>
            </a:r>
            <a:r>
              <a:rPr lang="en-US" altLang="zh-TW" sz="2400" b="0" dirty="0">
                <a:latin typeface="+mj-ea"/>
                <a:ea typeface="+mj-ea"/>
              </a:rPr>
              <a:t>FB</a:t>
            </a:r>
            <a:r>
              <a:rPr lang="zh-TW" altLang="en-US" sz="2400" b="0" dirty="0">
                <a:latin typeface="+mj-ea"/>
                <a:ea typeface="+mj-ea"/>
              </a:rPr>
              <a:t>版裡面的版友</a:t>
            </a:r>
            <a:r>
              <a:rPr lang="zh-TW" altLang="en-US" sz="2400" b="0" dirty="0" smtClean="0">
                <a:latin typeface="+mj-ea"/>
                <a:ea typeface="+mj-ea"/>
              </a:rPr>
              <a:t>自我介紹。</a:t>
            </a:r>
            <a:endParaRPr lang="en-US" altLang="zh-TW" sz="2400" b="0" dirty="0">
              <a:latin typeface="+mj-ea"/>
              <a:ea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記</a:t>
            </a:r>
            <a:r>
              <a:rPr lang="zh-TW" altLang="en-US" sz="2400" b="0" dirty="0">
                <a:latin typeface="+mj-ea"/>
                <a:ea typeface="+mj-ea"/>
              </a:rPr>
              <a:t>總共有</a:t>
            </a:r>
            <a:r>
              <a:rPr lang="en-US" altLang="zh-TW" sz="2400" b="0" dirty="0">
                <a:latin typeface="+mj-ea"/>
                <a:ea typeface="+mj-ea"/>
              </a:rPr>
              <a:t>190</a:t>
            </a:r>
            <a:r>
              <a:rPr lang="zh-TW" altLang="en-US" sz="2400" b="0" dirty="0">
                <a:latin typeface="+mj-ea"/>
                <a:ea typeface="+mj-ea"/>
              </a:rPr>
              <a:t>筆的使用者資料。</a:t>
            </a:r>
          </a:p>
        </p:txBody>
      </p:sp>
    </p:spTree>
    <p:extLst>
      <p:ext uri="{BB962C8B-B14F-4D97-AF65-F5344CB8AC3E}">
        <p14:creationId xmlns:p14="http://schemas.microsoft.com/office/powerpoint/2010/main" val="23667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96752"/>
            <a:ext cx="8457044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latin typeface="+mj-ea"/>
                <a:ea typeface="+mj-ea"/>
              </a:rPr>
              <a:t>FB</a:t>
            </a:r>
            <a:r>
              <a:rPr lang="zh-TW" altLang="en-US" sz="2400" b="0" dirty="0" smtClean="0">
                <a:latin typeface="+mj-ea"/>
                <a:ea typeface="+mj-ea"/>
              </a:rPr>
              <a:t> </a:t>
            </a:r>
            <a:r>
              <a:rPr lang="en-US" altLang="zh-TW" sz="2400" b="0" dirty="0" smtClean="0">
                <a:latin typeface="+mj-ea"/>
                <a:ea typeface="+mj-ea"/>
              </a:rPr>
              <a:t>:</a:t>
            </a:r>
            <a:r>
              <a:rPr lang="zh-TW" altLang="en-US" sz="2400" b="0" dirty="0" smtClean="0">
                <a:latin typeface="+mj-ea"/>
                <a:ea typeface="+mj-ea"/>
              </a:rPr>
              <a:t> 我們</a:t>
            </a:r>
            <a:r>
              <a:rPr lang="zh-TW" altLang="en-US" sz="2400" b="0" dirty="0">
                <a:latin typeface="+mj-ea"/>
                <a:ea typeface="+mj-ea"/>
              </a:rPr>
              <a:t>翻閱網友在資料中留下的</a:t>
            </a:r>
            <a:r>
              <a:rPr lang="en-US" altLang="zh-TW" sz="2400" b="0" dirty="0">
                <a:latin typeface="+mj-ea"/>
                <a:ea typeface="+mj-ea"/>
              </a:rPr>
              <a:t>FB</a:t>
            </a:r>
            <a:r>
              <a:rPr lang="zh-TW" altLang="en-US" sz="2400" b="0" dirty="0">
                <a:latin typeface="+mj-ea"/>
                <a:ea typeface="+mj-ea"/>
              </a:rPr>
              <a:t>頁面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並</a:t>
            </a:r>
            <a:r>
              <a:rPr lang="zh-TW" altLang="en-US" sz="2400" b="0" dirty="0">
                <a:latin typeface="+mj-ea"/>
                <a:ea typeface="+mj-ea"/>
              </a:rPr>
              <a:t>逐項紀錄</a:t>
            </a:r>
            <a:r>
              <a:rPr lang="zh-TW" altLang="en-US" sz="2400" b="0" dirty="0" smtClean="0">
                <a:latin typeface="+mj-ea"/>
                <a:ea typeface="+mj-ea"/>
              </a:rPr>
              <a:t>資料；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latin typeface="+mj-ea"/>
                <a:ea typeface="+mj-ea"/>
              </a:rPr>
              <a:t>PTT</a:t>
            </a:r>
            <a:r>
              <a:rPr lang="zh-TW" altLang="en-US" sz="2400" b="0" dirty="0">
                <a:latin typeface="+mj-ea"/>
                <a:ea typeface="+mj-ea"/>
              </a:rPr>
              <a:t>方面，則是除了網友已提供的個人資料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err="1" smtClean="0">
                <a:latin typeface="+mj-ea"/>
                <a:ea typeface="+mj-ea"/>
              </a:rPr>
              <a:t>google</a:t>
            </a:r>
            <a:r>
              <a:rPr lang="zh-TW" altLang="en-US" sz="2400" b="0" dirty="0">
                <a:latin typeface="+mj-ea"/>
                <a:ea typeface="+mj-ea"/>
              </a:rPr>
              <a:t>的自訂蒐尋，來搜尋網友們的發文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再</a:t>
            </a:r>
            <a:r>
              <a:rPr lang="zh-TW" altLang="en-US" sz="2400" b="0" dirty="0">
                <a:latin typeface="+mj-ea"/>
                <a:ea typeface="+mj-ea"/>
              </a:rPr>
              <a:t>從發文中推測網友的相關資料。</a:t>
            </a:r>
          </a:p>
        </p:txBody>
      </p:sp>
    </p:spTree>
    <p:extLst>
      <p:ext uri="{BB962C8B-B14F-4D97-AF65-F5344CB8AC3E}">
        <p14:creationId xmlns:p14="http://schemas.microsoft.com/office/powerpoint/2010/main" val="41372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793</TotalTime>
  <Words>1664</Words>
  <Application>Microsoft Office PowerPoint</Application>
  <PresentationFormat>如螢幕大小 (4:3)</PresentationFormat>
  <Paragraphs>413</Paragraphs>
  <Slides>49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Tunga</vt:lpstr>
      <vt:lpstr>微軟正黑體</vt:lpstr>
      <vt:lpstr>新細明體</vt:lpstr>
      <vt:lpstr>Arial</vt:lpstr>
      <vt:lpstr>Calibri</vt:lpstr>
      <vt:lpstr>Wingdings</vt:lpstr>
      <vt:lpstr>角度</vt:lpstr>
      <vt:lpstr>如何在網路上減低自己被人肉搜索的風險?</vt:lpstr>
      <vt:lpstr>大綱</vt:lpstr>
      <vt:lpstr>動機</vt:lpstr>
      <vt:lpstr>大綱</vt:lpstr>
      <vt:lpstr>目的</vt:lpstr>
      <vt:lpstr>大綱</vt:lpstr>
      <vt:lpstr>方法</vt:lpstr>
      <vt:lpstr>(1) 資料蒐集</vt:lpstr>
      <vt:lpstr>PowerPoint 簡報</vt:lpstr>
      <vt:lpstr>Google 自訂搜尋</vt:lpstr>
      <vt:lpstr>Google 自訂搜尋</vt:lpstr>
      <vt:lpstr>(2)資料前處理 : 定義attribute</vt:lpstr>
      <vt:lpstr>PowerPoint 簡報</vt:lpstr>
      <vt:lpstr>PowerPoint 簡報</vt:lpstr>
      <vt:lpstr>PowerPoint 簡報</vt:lpstr>
      <vt:lpstr>(2)資料前處理 : 高中低三種不同資料量</vt:lpstr>
      <vt:lpstr>相似度(similarity)計算</vt:lpstr>
      <vt:lpstr>不同計算方法介紹 : </vt:lpstr>
      <vt:lpstr>LCS : </vt:lpstr>
      <vt:lpstr>Binary : </vt:lpstr>
      <vt:lpstr>Jaccard :　</vt:lpstr>
      <vt:lpstr>自我定義部分 :</vt:lpstr>
      <vt:lpstr>(3)利用分析工具分析</vt:lpstr>
      <vt:lpstr>AD Tree</vt:lpstr>
      <vt:lpstr>BF Tree : </vt:lpstr>
      <vt:lpstr>libSVM</vt:lpstr>
      <vt:lpstr>大綱</vt:lpstr>
      <vt:lpstr>實驗設置 :  資料(Data Set)</vt:lpstr>
      <vt:lpstr>10 fold cross-validation </vt:lpstr>
      <vt:lpstr>大綱</vt:lpstr>
      <vt:lpstr>資料提供率</vt:lpstr>
      <vt:lpstr>資料對應率</vt:lpstr>
      <vt:lpstr>PowerPoint 簡報</vt:lpstr>
      <vt:lpstr>adtREE</vt:lpstr>
      <vt:lpstr>得知名稱、性別、生日、出沒地和學校為重要屬性</vt:lpstr>
      <vt:lpstr>全屬性VS只取重要屬性</vt:lpstr>
      <vt:lpstr>得知名稱、性別、生日、血型、出沒地和學校為重要屬性</vt:lpstr>
      <vt:lpstr>全屬性VS只取重要屬性</vt:lpstr>
      <vt:lpstr>得知性別、生日和出沒地為重要屬性</vt:lpstr>
      <vt:lpstr>全屬性VS只取重要屬性</vt:lpstr>
      <vt:lpstr>得知名稱、性別、生日、出沒地、學校和興趣為重要屬性</vt:lpstr>
      <vt:lpstr>全屬性VS只取重要屬性</vt:lpstr>
      <vt:lpstr>PowerPoint 簡報</vt:lpstr>
      <vt:lpstr>大綱</vt:lpstr>
      <vt:lpstr>高中低資料族群的差異，行為，心理</vt:lpstr>
      <vt:lpstr>重要的屬性：性別、生日、出沒地</vt:lpstr>
      <vt:lpstr>避免被人肉搜索的方法</vt:lpstr>
      <vt:lpstr>大綱</vt:lpstr>
      <vt:lpstr>(8) 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ruby</dc:creator>
  <cp:lastModifiedBy>Ray Wang</cp:lastModifiedBy>
  <cp:revision>125</cp:revision>
  <dcterms:created xsi:type="dcterms:W3CDTF">2016-05-23T14:49:00Z</dcterms:created>
  <dcterms:modified xsi:type="dcterms:W3CDTF">2016-05-26T05:35:28Z</dcterms:modified>
</cp:coreProperties>
</file>